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6" r:id="rId4"/>
    <p:sldId id="258" r:id="rId5"/>
    <p:sldId id="259"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nishk Grover" initials="KG" lastIdx="1" clrIdx="0">
    <p:extLst>
      <p:ext uri="{19B8F6BF-5375-455C-9EA6-DF929625EA0E}">
        <p15:presenceInfo xmlns:p15="http://schemas.microsoft.com/office/powerpoint/2012/main" userId="433d9343858d2b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CCD50C-3588-45C1-80BD-47CA338CB66D}"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D206B-A2FD-408A-9D6B-98E4A0EA8AF3}" type="slidenum">
              <a:rPr lang="en-US" smtClean="0"/>
              <a:t>‹#›</a:t>
            </a:fld>
            <a:endParaRPr lang="en-US"/>
          </a:p>
        </p:txBody>
      </p:sp>
    </p:spTree>
    <p:extLst>
      <p:ext uri="{BB962C8B-B14F-4D97-AF65-F5344CB8AC3E}">
        <p14:creationId xmlns:p14="http://schemas.microsoft.com/office/powerpoint/2010/main" val="357456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CCD50C-3588-45C1-80BD-47CA338CB66D}"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D206B-A2FD-408A-9D6B-98E4A0EA8AF3}" type="slidenum">
              <a:rPr lang="en-US" smtClean="0"/>
              <a:t>‹#›</a:t>
            </a:fld>
            <a:endParaRPr lang="en-US"/>
          </a:p>
        </p:txBody>
      </p:sp>
    </p:spTree>
    <p:extLst>
      <p:ext uri="{BB962C8B-B14F-4D97-AF65-F5344CB8AC3E}">
        <p14:creationId xmlns:p14="http://schemas.microsoft.com/office/powerpoint/2010/main" val="1581087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5CCD50C-3588-45C1-80BD-47CA338CB66D}"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D206B-A2FD-408A-9D6B-98E4A0EA8AF3}" type="slidenum">
              <a:rPr lang="en-US" smtClean="0"/>
              <a:t>‹#›</a:t>
            </a:fld>
            <a:endParaRPr lang="en-US"/>
          </a:p>
        </p:txBody>
      </p:sp>
    </p:spTree>
    <p:extLst>
      <p:ext uri="{BB962C8B-B14F-4D97-AF65-F5344CB8AC3E}">
        <p14:creationId xmlns:p14="http://schemas.microsoft.com/office/powerpoint/2010/main" val="2017650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5CCD50C-3588-45C1-80BD-47CA338CB66D}"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D206B-A2FD-408A-9D6B-98E4A0EA8AF3}"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74278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CCD50C-3588-45C1-80BD-47CA338CB66D}"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D206B-A2FD-408A-9D6B-98E4A0EA8AF3}" type="slidenum">
              <a:rPr lang="en-US" smtClean="0"/>
              <a:t>‹#›</a:t>
            </a:fld>
            <a:endParaRPr lang="en-US"/>
          </a:p>
        </p:txBody>
      </p:sp>
    </p:spTree>
    <p:extLst>
      <p:ext uri="{BB962C8B-B14F-4D97-AF65-F5344CB8AC3E}">
        <p14:creationId xmlns:p14="http://schemas.microsoft.com/office/powerpoint/2010/main" val="3457556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CCD50C-3588-45C1-80BD-47CA338CB66D}" type="datetimeFigureOut">
              <a:rPr lang="en-US" smtClean="0"/>
              <a:t>1/18/2021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D206B-A2FD-408A-9D6B-98E4A0EA8AF3}" type="slidenum">
              <a:rPr lang="en-US" smtClean="0"/>
              <a:t>‹#›</a:t>
            </a:fld>
            <a:endParaRPr lang="en-US"/>
          </a:p>
        </p:txBody>
      </p:sp>
    </p:spTree>
    <p:extLst>
      <p:ext uri="{BB962C8B-B14F-4D97-AF65-F5344CB8AC3E}">
        <p14:creationId xmlns:p14="http://schemas.microsoft.com/office/powerpoint/2010/main" val="3328638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CCD50C-3588-45C1-80BD-47CA338CB66D}" type="datetimeFigureOut">
              <a:rPr lang="en-US" smtClean="0"/>
              <a:t>1/18/2021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D206B-A2FD-408A-9D6B-98E4A0EA8AF3}" type="slidenum">
              <a:rPr lang="en-US" smtClean="0"/>
              <a:t>‹#›</a:t>
            </a:fld>
            <a:endParaRPr lang="en-US"/>
          </a:p>
        </p:txBody>
      </p:sp>
    </p:spTree>
    <p:extLst>
      <p:ext uri="{BB962C8B-B14F-4D97-AF65-F5344CB8AC3E}">
        <p14:creationId xmlns:p14="http://schemas.microsoft.com/office/powerpoint/2010/main" val="4039832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CCD50C-3588-45C1-80BD-47CA338CB66D}"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D206B-A2FD-408A-9D6B-98E4A0EA8AF3}" type="slidenum">
              <a:rPr lang="en-US" smtClean="0"/>
              <a:t>‹#›</a:t>
            </a:fld>
            <a:endParaRPr lang="en-US"/>
          </a:p>
        </p:txBody>
      </p:sp>
    </p:spTree>
    <p:extLst>
      <p:ext uri="{BB962C8B-B14F-4D97-AF65-F5344CB8AC3E}">
        <p14:creationId xmlns:p14="http://schemas.microsoft.com/office/powerpoint/2010/main" val="2782077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CCD50C-3588-45C1-80BD-47CA338CB66D}"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D206B-A2FD-408A-9D6B-98E4A0EA8AF3}" type="slidenum">
              <a:rPr lang="en-US" smtClean="0"/>
              <a:t>‹#›</a:t>
            </a:fld>
            <a:endParaRPr lang="en-US"/>
          </a:p>
        </p:txBody>
      </p:sp>
    </p:spTree>
    <p:extLst>
      <p:ext uri="{BB962C8B-B14F-4D97-AF65-F5344CB8AC3E}">
        <p14:creationId xmlns:p14="http://schemas.microsoft.com/office/powerpoint/2010/main" val="1802118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CCD50C-3588-45C1-80BD-47CA338CB66D}"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D206B-A2FD-408A-9D6B-98E4A0EA8AF3}" type="slidenum">
              <a:rPr lang="en-US" smtClean="0"/>
              <a:t>‹#›</a:t>
            </a:fld>
            <a:endParaRPr lang="en-US"/>
          </a:p>
        </p:txBody>
      </p:sp>
    </p:spTree>
    <p:extLst>
      <p:ext uri="{BB962C8B-B14F-4D97-AF65-F5344CB8AC3E}">
        <p14:creationId xmlns:p14="http://schemas.microsoft.com/office/powerpoint/2010/main" val="74935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CCD50C-3588-45C1-80BD-47CA338CB66D}"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D206B-A2FD-408A-9D6B-98E4A0EA8AF3}" type="slidenum">
              <a:rPr lang="en-US" smtClean="0"/>
              <a:t>‹#›</a:t>
            </a:fld>
            <a:endParaRPr lang="en-US"/>
          </a:p>
        </p:txBody>
      </p:sp>
    </p:spTree>
    <p:extLst>
      <p:ext uri="{BB962C8B-B14F-4D97-AF65-F5344CB8AC3E}">
        <p14:creationId xmlns:p14="http://schemas.microsoft.com/office/powerpoint/2010/main" val="272253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CCD50C-3588-45C1-80BD-47CA338CB66D}"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D206B-A2FD-408A-9D6B-98E4A0EA8AF3}" type="slidenum">
              <a:rPr lang="en-US" smtClean="0"/>
              <a:t>‹#›</a:t>
            </a:fld>
            <a:endParaRPr lang="en-US"/>
          </a:p>
        </p:txBody>
      </p:sp>
    </p:spTree>
    <p:extLst>
      <p:ext uri="{BB962C8B-B14F-4D97-AF65-F5344CB8AC3E}">
        <p14:creationId xmlns:p14="http://schemas.microsoft.com/office/powerpoint/2010/main" val="1895929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CCD50C-3588-45C1-80BD-47CA338CB66D}"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D206B-A2FD-408A-9D6B-98E4A0EA8AF3}" type="slidenum">
              <a:rPr lang="en-US" smtClean="0"/>
              <a:t>‹#›</a:t>
            </a:fld>
            <a:endParaRPr lang="en-US"/>
          </a:p>
        </p:txBody>
      </p:sp>
    </p:spTree>
    <p:extLst>
      <p:ext uri="{BB962C8B-B14F-4D97-AF65-F5344CB8AC3E}">
        <p14:creationId xmlns:p14="http://schemas.microsoft.com/office/powerpoint/2010/main" val="304336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5CCD50C-3588-45C1-80BD-47CA338CB66D}" type="datetimeFigureOut">
              <a:rPr lang="en-US" smtClean="0"/>
              <a:t>1/18/2021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08D206B-A2FD-408A-9D6B-98E4A0EA8AF3}" type="slidenum">
              <a:rPr lang="en-US" smtClean="0"/>
              <a:t>‹#›</a:t>
            </a:fld>
            <a:endParaRPr lang="en-US"/>
          </a:p>
        </p:txBody>
      </p:sp>
    </p:spTree>
    <p:extLst>
      <p:ext uri="{BB962C8B-B14F-4D97-AF65-F5344CB8AC3E}">
        <p14:creationId xmlns:p14="http://schemas.microsoft.com/office/powerpoint/2010/main" val="2952368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5CCD50C-3588-45C1-80BD-47CA338CB66D}" type="datetimeFigureOut">
              <a:rPr lang="en-US" smtClean="0"/>
              <a:t>1/18/2021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08D206B-A2FD-408A-9D6B-98E4A0EA8AF3}" type="slidenum">
              <a:rPr lang="en-US" smtClean="0"/>
              <a:t>‹#›</a:t>
            </a:fld>
            <a:endParaRPr lang="en-US"/>
          </a:p>
        </p:txBody>
      </p:sp>
    </p:spTree>
    <p:extLst>
      <p:ext uri="{BB962C8B-B14F-4D97-AF65-F5344CB8AC3E}">
        <p14:creationId xmlns:p14="http://schemas.microsoft.com/office/powerpoint/2010/main" val="354958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5CCD50C-3588-45C1-80BD-47CA338CB66D}" type="datetimeFigureOut">
              <a:rPr lang="en-US" smtClean="0"/>
              <a:t>1/18/2021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08D206B-A2FD-408A-9D6B-98E4A0EA8AF3}" type="slidenum">
              <a:rPr lang="en-US" smtClean="0"/>
              <a:t>‹#›</a:t>
            </a:fld>
            <a:endParaRPr lang="en-US"/>
          </a:p>
        </p:txBody>
      </p:sp>
    </p:spTree>
    <p:extLst>
      <p:ext uri="{BB962C8B-B14F-4D97-AF65-F5344CB8AC3E}">
        <p14:creationId xmlns:p14="http://schemas.microsoft.com/office/powerpoint/2010/main" val="224355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CCD50C-3588-45C1-80BD-47CA338CB66D}"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D206B-A2FD-408A-9D6B-98E4A0EA8AF3}" type="slidenum">
              <a:rPr lang="en-US" smtClean="0"/>
              <a:t>‹#›</a:t>
            </a:fld>
            <a:endParaRPr lang="en-US"/>
          </a:p>
        </p:txBody>
      </p:sp>
    </p:spTree>
    <p:extLst>
      <p:ext uri="{BB962C8B-B14F-4D97-AF65-F5344CB8AC3E}">
        <p14:creationId xmlns:p14="http://schemas.microsoft.com/office/powerpoint/2010/main" val="740483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5CCD50C-3588-45C1-80BD-47CA338CB66D}" type="datetimeFigureOut">
              <a:rPr lang="en-US" smtClean="0"/>
              <a:t>1/18/2021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08D206B-A2FD-408A-9D6B-98E4A0EA8AF3}" type="slidenum">
              <a:rPr lang="en-US" smtClean="0"/>
              <a:t>‹#›</a:t>
            </a:fld>
            <a:endParaRPr lang="en-US"/>
          </a:p>
        </p:txBody>
      </p:sp>
    </p:spTree>
    <p:extLst>
      <p:ext uri="{BB962C8B-B14F-4D97-AF65-F5344CB8AC3E}">
        <p14:creationId xmlns:p14="http://schemas.microsoft.com/office/powerpoint/2010/main" val="287708090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2B11-288B-408B-B6A7-F9FC1266C00C}"/>
              </a:ext>
            </a:extLst>
          </p:cNvPr>
          <p:cNvSpPr>
            <a:spLocks noGrp="1"/>
          </p:cNvSpPr>
          <p:nvPr>
            <p:ph type="ctrTitle"/>
          </p:nvPr>
        </p:nvSpPr>
        <p:spPr>
          <a:xfrm>
            <a:off x="1154955" y="1447801"/>
            <a:ext cx="8566094" cy="3329580"/>
          </a:xfrm>
        </p:spPr>
        <p:txBody>
          <a:bodyPr/>
          <a:lstStyle/>
          <a:p>
            <a:r>
              <a:rPr lang="en-US" dirty="0"/>
              <a:t>Realtime Noise</a:t>
            </a:r>
            <a:br>
              <a:rPr lang="en-US" dirty="0"/>
            </a:br>
            <a:r>
              <a:rPr lang="en-US" dirty="0"/>
              <a:t>Cancelation Device!</a:t>
            </a:r>
          </a:p>
        </p:txBody>
      </p:sp>
      <p:sp>
        <p:nvSpPr>
          <p:cNvPr id="3" name="Subtitle 2">
            <a:extLst>
              <a:ext uri="{FF2B5EF4-FFF2-40B4-BE49-F238E27FC236}">
                <a16:creationId xmlns:a16="http://schemas.microsoft.com/office/drawing/2014/main" id="{130067EF-C516-4381-A368-E4EA9B798900}"/>
              </a:ext>
            </a:extLst>
          </p:cNvPr>
          <p:cNvSpPr>
            <a:spLocks noGrp="1"/>
          </p:cNvSpPr>
          <p:nvPr>
            <p:ph type="subTitle" idx="1"/>
          </p:nvPr>
        </p:nvSpPr>
        <p:spPr/>
        <p:txBody>
          <a:bodyPr/>
          <a:lstStyle/>
          <a:p>
            <a:r>
              <a:rPr lang="en-US" dirty="0"/>
              <a:t>An application based on principles of physics, made possible using computer science!</a:t>
            </a:r>
          </a:p>
        </p:txBody>
      </p:sp>
    </p:spTree>
    <p:extLst>
      <p:ext uri="{BB962C8B-B14F-4D97-AF65-F5344CB8AC3E}">
        <p14:creationId xmlns:p14="http://schemas.microsoft.com/office/powerpoint/2010/main" val="32446762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4988D-CE76-4716-B448-2EAC653B0F9A}"/>
              </a:ext>
            </a:extLst>
          </p:cNvPr>
          <p:cNvSpPr>
            <a:spLocks noGrp="1"/>
          </p:cNvSpPr>
          <p:nvPr>
            <p:ph type="title"/>
          </p:nvPr>
        </p:nvSpPr>
        <p:spPr/>
        <p:txBody>
          <a:bodyPr/>
          <a:lstStyle/>
          <a:p>
            <a:r>
              <a:rPr lang="en-US" dirty="0"/>
              <a:t>Where could it be used?</a:t>
            </a:r>
          </a:p>
        </p:txBody>
      </p:sp>
      <p:sp>
        <p:nvSpPr>
          <p:cNvPr id="3" name="Content Placeholder 2">
            <a:extLst>
              <a:ext uri="{FF2B5EF4-FFF2-40B4-BE49-F238E27FC236}">
                <a16:creationId xmlns:a16="http://schemas.microsoft.com/office/drawing/2014/main" id="{DB0F11F1-F3E1-4799-8AEC-E6BF78F68CA2}"/>
              </a:ext>
            </a:extLst>
          </p:cNvPr>
          <p:cNvSpPr>
            <a:spLocks noGrp="1"/>
          </p:cNvSpPr>
          <p:nvPr>
            <p:ph idx="1"/>
          </p:nvPr>
        </p:nvSpPr>
        <p:spPr/>
        <p:txBody>
          <a:bodyPr/>
          <a:lstStyle/>
          <a:p>
            <a:r>
              <a:rPr lang="en-US" dirty="0"/>
              <a:t>During an important meeting in a public place</a:t>
            </a:r>
          </a:p>
          <a:p>
            <a:r>
              <a:rPr lang="en-US" dirty="0"/>
              <a:t>Could be used by schools/educational institutes situated near busy roads.</a:t>
            </a:r>
          </a:p>
          <a:p>
            <a:r>
              <a:rPr lang="en-US" dirty="0"/>
              <a:t>Could be used at work places near construction sites</a:t>
            </a:r>
          </a:p>
          <a:p>
            <a:r>
              <a:rPr lang="en-US" dirty="0"/>
              <a:t>Could be used while sleeping to prevent any additional noise that disturbs the user.</a:t>
            </a:r>
          </a:p>
          <a:p>
            <a:endParaRPr lang="en-US" dirty="0"/>
          </a:p>
        </p:txBody>
      </p:sp>
    </p:spTree>
    <p:extLst>
      <p:ext uri="{BB962C8B-B14F-4D97-AF65-F5344CB8AC3E}">
        <p14:creationId xmlns:p14="http://schemas.microsoft.com/office/powerpoint/2010/main" val="776712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54AA-E34A-450A-92D7-5052D0CD39A6}"/>
              </a:ext>
            </a:extLst>
          </p:cNvPr>
          <p:cNvSpPr>
            <a:spLocks noGrp="1"/>
          </p:cNvSpPr>
          <p:nvPr>
            <p:ph type="title"/>
          </p:nvPr>
        </p:nvSpPr>
        <p:spPr/>
        <p:txBody>
          <a:bodyPr/>
          <a:lstStyle/>
          <a:p>
            <a:r>
              <a:rPr lang="en-US" dirty="0"/>
              <a:t>Challenges faced as a student to make it possible</a:t>
            </a:r>
          </a:p>
        </p:txBody>
      </p:sp>
      <p:sp>
        <p:nvSpPr>
          <p:cNvPr id="3" name="Content Placeholder 2">
            <a:extLst>
              <a:ext uri="{FF2B5EF4-FFF2-40B4-BE49-F238E27FC236}">
                <a16:creationId xmlns:a16="http://schemas.microsoft.com/office/drawing/2014/main" id="{0955B862-A7D1-47B0-AE52-F57326AFD10A}"/>
              </a:ext>
            </a:extLst>
          </p:cNvPr>
          <p:cNvSpPr>
            <a:spLocks noGrp="1"/>
          </p:cNvSpPr>
          <p:nvPr>
            <p:ph idx="1"/>
          </p:nvPr>
        </p:nvSpPr>
        <p:spPr>
          <a:xfrm>
            <a:off x="1103312" y="2895600"/>
            <a:ext cx="8946541" cy="3352799"/>
          </a:xfrm>
        </p:spPr>
        <p:txBody>
          <a:bodyPr/>
          <a:lstStyle/>
          <a:p>
            <a:r>
              <a:rPr lang="en-US" dirty="0"/>
              <a:t>Lack of resources</a:t>
            </a:r>
          </a:p>
          <a:p>
            <a:r>
              <a:rPr lang="en-US" dirty="0"/>
              <a:t>Lack of professionalism</a:t>
            </a:r>
          </a:p>
          <a:p>
            <a:r>
              <a:rPr lang="en-US" dirty="0"/>
              <a:t>Making sure the process of noise cancelation is instantaneous and the inverted audio is not too loud or too quiet.</a:t>
            </a:r>
          </a:p>
        </p:txBody>
      </p:sp>
    </p:spTree>
    <p:extLst>
      <p:ext uri="{BB962C8B-B14F-4D97-AF65-F5344CB8AC3E}">
        <p14:creationId xmlns:p14="http://schemas.microsoft.com/office/powerpoint/2010/main" val="4010988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8BA1F-5BB5-4506-80D9-B032A5C3238F}"/>
              </a:ext>
            </a:extLst>
          </p:cNvPr>
          <p:cNvSpPr>
            <a:spLocks noGrp="1"/>
          </p:cNvSpPr>
          <p:nvPr>
            <p:ph type="title"/>
          </p:nvPr>
        </p:nvSpPr>
        <p:spPr/>
        <p:txBody>
          <a:bodyPr/>
          <a:lstStyle/>
          <a:p>
            <a:r>
              <a:rPr lang="en-US" dirty="0"/>
              <a:t>Thank You!</a:t>
            </a:r>
          </a:p>
        </p:txBody>
      </p:sp>
      <p:sp>
        <p:nvSpPr>
          <p:cNvPr id="4" name="Text Placeholder 3">
            <a:extLst>
              <a:ext uri="{FF2B5EF4-FFF2-40B4-BE49-F238E27FC236}">
                <a16:creationId xmlns:a16="http://schemas.microsoft.com/office/drawing/2014/main" id="{40B59ED0-C0D8-45A8-9060-ED07D8C23279}"/>
              </a:ext>
            </a:extLst>
          </p:cNvPr>
          <p:cNvSpPr>
            <a:spLocks noGrp="1"/>
          </p:cNvSpPr>
          <p:nvPr>
            <p:ph type="body" idx="1"/>
          </p:nvPr>
        </p:nvSpPr>
        <p:spPr/>
        <p:txBody>
          <a:bodyPr/>
          <a:lstStyle/>
          <a:p>
            <a:r>
              <a:rPr lang="en-US" dirty="0"/>
              <a:t>By: Keshav </a:t>
            </a:r>
            <a:r>
              <a:rPr lang="en-US" dirty="0" err="1"/>
              <a:t>Majithia</a:t>
            </a:r>
            <a:endParaRPr lang="en-US" dirty="0"/>
          </a:p>
        </p:txBody>
      </p:sp>
    </p:spTree>
    <p:extLst>
      <p:ext uri="{BB962C8B-B14F-4D97-AF65-F5344CB8AC3E}">
        <p14:creationId xmlns:p14="http://schemas.microsoft.com/office/powerpoint/2010/main" val="101620478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AFD92-F367-4094-97C5-31AE6D0CEFE2}"/>
              </a:ext>
            </a:extLst>
          </p:cNvPr>
          <p:cNvSpPr>
            <a:spLocks noGrp="1"/>
          </p:cNvSpPr>
          <p:nvPr>
            <p:ph type="title"/>
          </p:nvPr>
        </p:nvSpPr>
        <p:spPr/>
        <p:txBody>
          <a:bodyPr/>
          <a:lstStyle/>
          <a:p>
            <a:r>
              <a:rPr lang="en-US" dirty="0"/>
              <a:t>Present Situation</a:t>
            </a:r>
          </a:p>
        </p:txBody>
      </p:sp>
      <p:pic>
        <p:nvPicPr>
          <p:cNvPr id="5" name="Content Placeholder 4">
            <a:extLst>
              <a:ext uri="{FF2B5EF4-FFF2-40B4-BE49-F238E27FC236}">
                <a16:creationId xmlns:a16="http://schemas.microsoft.com/office/drawing/2014/main" id="{288ECA46-BAA9-483A-BEDE-CA027CDEA5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1674" y="1660019"/>
            <a:ext cx="5397623" cy="3101266"/>
          </a:xfrm>
        </p:spPr>
      </p:pic>
      <p:sp>
        <p:nvSpPr>
          <p:cNvPr id="7" name="TextBox 6">
            <a:extLst>
              <a:ext uri="{FF2B5EF4-FFF2-40B4-BE49-F238E27FC236}">
                <a16:creationId xmlns:a16="http://schemas.microsoft.com/office/drawing/2014/main" id="{EB59C19D-37D8-48E4-A27C-6638B76B38FC}"/>
              </a:ext>
            </a:extLst>
          </p:cNvPr>
          <p:cNvSpPr txBox="1"/>
          <p:nvPr/>
        </p:nvSpPr>
        <p:spPr>
          <a:xfrm>
            <a:off x="722049" y="4933836"/>
            <a:ext cx="10552591" cy="923330"/>
          </a:xfrm>
          <a:prstGeom prst="rect">
            <a:avLst/>
          </a:prstGeom>
          <a:noFill/>
        </p:spPr>
        <p:txBody>
          <a:bodyPr wrap="square" rtlCol="0">
            <a:spAutoFit/>
          </a:bodyPr>
          <a:lstStyle/>
          <a:p>
            <a:r>
              <a:rPr lang="en-US" dirty="0"/>
              <a:t>Noise pollution is a pollution emitted by high frequency audio and it is one of the major problems faced by everyone in everyday life. It is the only pollution that directly effects human body. In worse cases, people lose their hearing ability. </a:t>
            </a:r>
          </a:p>
        </p:txBody>
      </p:sp>
    </p:spTree>
    <p:extLst>
      <p:ext uri="{BB962C8B-B14F-4D97-AF65-F5344CB8AC3E}">
        <p14:creationId xmlns:p14="http://schemas.microsoft.com/office/powerpoint/2010/main" val="2703127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E03E-A384-4258-8326-9F2A2651DFCF}"/>
              </a:ext>
            </a:extLst>
          </p:cNvPr>
          <p:cNvSpPr>
            <a:spLocks noGrp="1"/>
          </p:cNvSpPr>
          <p:nvPr>
            <p:ph type="title"/>
          </p:nvPr>
        </p:nvSpPr>
        <p:spPr/>
        <p:txBody>
          <a:bodyPr/>
          <a:lstStyle/>
          <a:p>
            <a:r>
              <a:rPr lang="en-US" dirty="0"/>
              <a:t>Inspiration</a:t>
            </a:r>
          </a:p>
        </p:txBody>
      </p:sp>
      <p:sp>
        <p:nvSpPr>
          <p:cNvPr id="3" name="Content Placeholder 2">
            <a:extLst>
              <a:ext uri="{FF2B5EF4-FFF2-40B4-BE49-F238E27FC236}">
                <a16:creationId xmlns:a16="http://schemas.microsoft.com/office/drawing/2014/main" id="{5E5F52CF-82FF-4EF9-9DF9-E11A8F4B17D2}"/>
              </a:ext>
            </a:extLst>
          </p:cNvPr>
          <p:cNvSpPr>
            <a:spLocks noGrp="1"/>
          </p:cNvSpPr>
          <p:nvPr>
            <p:ph idx="1"/>
          </p:nvPr>
        </p:nvSpPr>
        <p:spPr>
          <a:xfrm>
            <a:off x="875201" y="1853248"/>
            <a:ext cx="8946541" cy="4195481"/>
          </a:xfrm>
        </p:spPr>
        <p:txBody>
          <a:bodyPr/>
          <a:lstStyle/>
          <a:p>
            <a:pPr marL="0" indent="0">
              <a:buNone/>
            </a:pPr>
            <a:r>
              <a:rPr lang="en-US" dirty="0"/>
              <a:t>Many well known organizations are focusing to make earth a better place for next generation. For example,</a:t>
            </a:r>
          </a:p>
          <a:p>
            <a:pPr marL="0" indent="0">
              <a:buNone/>
            </a:pPr>
            <a:r>
              <a:rPr lang="en-US" dirty="0"/>
              <a:t>Elon Musk is trying his best to make world dependent on solar energy because fossil fuel causes air pollution.</a:t>
            </a:r>
          </a:p>
          <a:p>
            <a:pPr marL="0" indent="0">
              <a:buNone/>
            </a:pPr>
            <a:r>
              <a:rPr lang="en-US" dirty="0"/>
              <a:t>Mr. Beast, a well known YouTuber, and his team is trying their best to plant more and more trees to reduce global warming at some extend.</a:t>
            </a:r>
          </a:p>
          <a:p>
            <a:pPr marL="0" indent="0">
              <a:buNone/>
            </a:pPr>
            <a:endParaRPr lang="en-US" dirty="0"/>
          </a:p>
          <a:p>
            <a:pPr marL="0" indent="0">
              <a:buNone/>
            </a:pPr>
            <a:r>
              <a:rPr lang="en-US" dirty="0"/>
              <a:t>These fact inspired me a lot to at least try something to improve the world at some extent. That’s why I created this idea!</a:t>
            </a:r>
          </a:p>
        </p:txBody>
      </p:sp>
    </p:spTree>
    <p:extLst>
      <p:ext uri="{BB962C8B-B14F-4D97-AF65-F5344CB8AC3E}">
        <p14:creationId xmlns:p14="http://schemas.microsoft.com/office/powerpoint/2010/main" val="4076308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94D1-2C87-4B7B-8937-6009BA2ED952}"/>
              </a:ext>
            </a:extLst>
          </p:cNvPr>
          <p:cNvSpPr>
            <a:spLocks noGrp="1"/>
          </p:cNvSpPr>
          <p:nvPr>
            <p:ph type="title"/>
          </p:nvPr>
        </p:nvSpPr>
        <p:spPr/>
        <p:txBody>
          <a:bodyPr/>
          <a:lstStyle/>
          <a:p>
            <a:r>
              <a:rPr lang="en-US" dirty="0"/>
              <a:t>Present Situation</a:t>
            </a:r>
          </a:p>
        </p:txBody>
      </p:sp>
      <p:pic>
        <p:nvPicPr>
          <p:cNvPr id="5" name="Content Placeholder 4">
            <a:extLst>
              <a:ext uri="{FF2B5EF4-FFF2-40B4-BE49-F238E27FC236}">
                <a16:creationId xmlns:a16="http://schemas.microsoft.com/office/drawing/2014/main" id="{6D245EF6-F1D2-44F1-9F08-C98CAC5C470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58" r="2161" b="7208"/>
          <a:stretch/>
        </p:blipFill>
        <p:spPr>
          <a:xfrm>
            <a:off x="3675354" y="1853248"/>
            <a:ext cx="3817399" cy="2700997"/>
          </a:xfrm>
        </p:spPr>
      </p:pic>
      <p:sp>
        <p:nvSpPr>
          <p:cNvPr id="8" name="TextBox 7">
            <a:extLst>
              <a:ext uri="{FF2B5EF4-FFF2-40B4-BE49-F238E27FC236}">
                <a16:creationId xmlns:a16="http://schemas.microsoft.com/office/drawing/2014/main" id="{7966D487-EDB5-4DAE-8E85-2550D143B4DD}"/>
              </a:ext>
            </a:extLst>
          </p:cNvPr>
          <p:cNvSpPr txBox="1"/>
          <p:nvPr/>
        </p:nvSpPr>
        <p:spPr>
          <a:xfrm>
            <a:off x="1074197" y="4792849"/>
            <a:ext cx="9880847" cy="1477328"/>
          </a:xfrm>
          <a:prstGeom prst="rect">
            <a:avLst/>
          </a:prstGeom>
          <a:noFill/>
        </p:spPr>
        <p:txBody>
          <a:bodyPr wrap="square" rtlCol="0">
            <a:spAutoFit/>
          </a:bodyPr>
          <a:lstStyle/>
          <a:p>
            <a:r>
              <a:rPr lang="en-US" dirty="0"/>
              <a:t>Many NGOs and welfare societies tried to spread awareness to stop it but no body cares. A study shows, the audio frequencies above 60hz is harmful for human ears and normal conversation between two human beings had 50hz of audio frequency. That’s why we need alternatives to prevent ourselves from being a victim of noise pollution before we lose ability to hear!</a:t>
            </a:r>
          </a:p>
        </p:txBody>
      </p:sp>
    </p:spTree>
    <p:extLst>
      <p:ext uri="{BB962C8B-B14F-4D97-AF65-F5344CB8AC3E}">
        <p14:creationId xmlns:p14="http://schemas.microsoft.com/office/powerpoint/2010/main" val="1738550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286CB-48BF-4DFD-B75C-A82EC66E91C6}"/>
              </a:ext>
            </a:extLst>
          </p:cNvPr>
          <p:cNvSpPr>
            <a:spLocks noGrp="1"/>
          </p:cNvSpPr>
          <p:nvPr>
            <p:ph type="title"/>
          </p:nvPr>
        </p:nvSpPr>
        <p:spPr/>
        <p:txBody>
          <a:bodyPr/>
          <a:lstStyle/>
          <a:p>
            <a:r>
              <a:rPr lang="en-US" dirty="0"/>
              <a:t>What are the sources of noise pollution?</a:t>
            </a:r>
          </a:p>
        </p:txBody>
      </p:sp>
      <p:sp>
        <p:nvSpPr>
          <p:cNvPr id="3" name="Content Placeholder 2">
            <a:extLst>
              <a:ext uri="{FF2B5EF4-FFF2-40B4-BE49-F238E27FC236}">
                <a16:creationId xmlns:a16="http://schemas.microsoft.com/office/drawing/2014/main" id="{DBBD4833-EE51-4A46-9807-17CAB09A1551}"/>
              </a:ext>
            </a:extLst>
          </p:cNvPr>
          <p:cNvSpPr>
            <a:spLocks noGrp="1"/>
          </p:cNvSpPr>
          <p:nvPr>
            <p:ph idx="1"/>
          </p:nvPr>
        </p:nvSpPr>
        <p:spPr>
          <a:xfrm>
            <a:off x="1103312" y="2592280"/>
            <a:ext cx="8946541" cy="3656119"/>
          </a:xfrm>
        </p:spPr>
        <p:txBody>
          <a:bodyPr/>
          <a:lstStyle/>
          <a:p>
            <a:r>
              <a:rPr lang="en-US" dirty="0"/>
              <a:t>Horn from road vehicles</a:t>
            </a:r>
          </a:p>
          <a:p>
            <a:r>
              <a:rPr lang="en-US" dirty="0"/>
              <a:t>Engine of airplanes</a:t>
            </a:r>
          </a:p>
          <a:p>
            <a:r>
              <a:rPr lang="en-US" dirty="0"/>
              <a:t>Loud speakers</a:t>
            </a:r>
          </a:p>
          <a:p>
            <a:r>
              <a:rPr lang="en-US" dirty="0"/>
              <a:t>Listening music at above 70% volume level using earphones</a:t>
            </a:r>
          </a:p>
          <a:p>
            <a:endParaRPr lang="en-US" dirty="0"/>
          </a:p>
          <a:p>
            <a:endParaRPr lang="en-US" dirty="0"/>
          </a:p>
        </p:txBody>
      </p:sp>
    </p:spTree>
    <p:extLst>
      <p:ext uri="{BB962C8B-B14F-4D97-AF65-F5344CB8AC3E}">
        <p14:creationId xmlns:p14="http://schemas.microsoft.com/office/powerpoint/2010/main" val="112823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DECE5-4909-4617-BF0F-04068B73AA51}"/>
              </a:ext>
            </a:extLst>
          </p:cNvPr>
          <p:cNvSpPr>
            <a:spLocks noGrp="1"/>
          </p:cNvSpPr>
          <p:nvPr>
            <p:ph type="title"/>
          </p:nvPr>
        </p:nvSpPr>
        <p:spPr/>
        <p:txBody>
          <a:bodyPr/>
          <a:lstStyle/>
          <a:p>
            <a:r>
              <a:rPr lang="en-US" dirty="0"/>
              <a:t>What is Realtime Noise Cancelation Device?</a:t>
            </a:r>
          </a:p>
        </p:txBody>
      </p:sp>
      <p:sp>
        <p:nvSpPr>
          <p:cNvPr id="3" name="Content Placeholder 2">
            <a:extLst>
              <a:ext uri="{FF2B5EF4-FFF2-40B4-BE49-F238E27FC236}">
                <a16:creationId xmlns:a16="http://schemas.microsoft.com/office/drawing/2014/main" id="{B4EDD42A-DAB0-46F5-9B2F-72CF37AFDDB6}"/>
              </a:ext>
            </a:extLst>
          </p:cNvPr>
          <p:cNvSpPr>
            <a:spLocks noGrp="1"/>
          </p:cNvSpPr>
          <p:nvPr>
            <p:ph type="body" sz="half" idx="2"/>
          </p:nvPr>
        </p:nvSpPr>
        <p:spPr>
          <a:xfrm>
            <a:off x="1154953" y="3048000"/>
            <a:ext cx="8825659" cy="2362200"/>
          </a:xfrm>
        </p:spPr>
        <p:txBody>
          <a:bodyPr>
            <a:normAutofit/>
          </a:bodyPr>
          <a:lstStyle/>
          <a:p>
            <a:pPr marL="0" indent="0">
              <a:buNone/>
            </a:pPr>
            <a:r>
              <a:rPr lang="en-US" dirty="0"/>
              <a:t>Realtime Noise Cancelation Device is a raspberry pi based mini computer that detects noise using machine learning, and cancel it out to provide a noise free environment at a certain distance.</a:t>
            </a:r>
          </a:p>
        </p:txBody>
      </p:sp>
    </p:spTree>
    <p:extLst>
      <p:ext uri="{BB962C8B-B14F-4D97-AF65-F5344CB8AC3E}">
        <p14:creationId xmlns:p14="http://schemas.microsoft.com/office/powerpoint/2010/main" val="3011046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E7073-CC1B-4035-A117-3EB971524CE9}"/>
              </a:ext>
            </a:extLst>
          </p:cNvPr>
          <p:cNvSpPr>
            <a:spLocks noGrp="1"/>
          </p:cNvSpPr>
          <p:nvPr>
            <p:ph type="title"/>
          </p:nvPr>
        </p:nvSpPr>
        <p:spPr/>
        <p:txBody>
          <a:bodyPr/>
          <a:lstStyle/>
          <a:p>
            <a:r>
              <a:rPr lang="en-US" dirty="0"/>
              <a:t>What will it contain?</a:t>
            </a:r>
          </a:p>
        </p:txBody>
      </p:sp>
      <p:sp>
        <p:nvSpPr>
          <p:cNvPr id="3" name="Content Placeholder 2">
            <a:extLst>
              <a:ext uri="{FF2B5EF4-FFF2-40B4-BE49-F238E27FC236}">
                <a16:creationId xmlns:a16="http://schemas.microsoft.com/office/drawing/2014/main" id="{892B5186-4592-4416-955F-870E49EE7FFC}"/>
              </a:ext>
            </a:extLst>
          </p:cNvPr>
          <p:cNvSpPr>
            <a:spLocks noGrp="1"/>
          </p:cNvSpPr>
          <p:nvPr>
            <p:ph idx="1"/>
          </p:nvPr>
        </p:nvSpPr>
        <p:spPr/>
        <p:txBody>
          <a:bodyPr/>
          <a:lstStyle/>
          <a:p>
            <a:r>
              <a:rPr lang="en-US" dirty="0"/>
              <a:t>Raspberry Pi</a:t>
            </a:r>
          </a:p>
          <a:p>
            <a:r>
              <a:rPr lang="en-US" dirty="0"/>
              <a:t>Some microphones</a:t>
            </a:r>
          </a:p>
          <a:p>
            <a:r>
              <a:rPr lang="en-US" dirty="0"/>
              <a:t>Speakers/Buzzers</a:t>
            </a:r>
          </a:p>
          <a:p>
            <a:r>
              <a:rPr lang="en-US" dirty="0"/>
              <a:t>Battery</a:t>
            </a:r>
          </a:p>
          <a:p>
            <a:r>
              <a:rPr lang="en-US" dirty="0"/>
              <a:t>3D Modelled Case</a:t>
            </a:r>
          </a:p>
          <a:p>
            <a:r>
              <a:rPr lang="en-US" dirty="0"/>
              <a:t>A cloud database</a:t>
            </a:r>
          </a:p>
          <a:p>
            <a:r>
              <a:rPr lang="en-US" dirty="0"/>
              <a:t>A mobile app that registers user voice to make sure it won’t cancel it out mistakenly.</a:t>
            </a:r>
          </a:p>
        </p:txBody>
      </p:sp>
    </p:spTree>
    <p:extLst>
      <p:ext uri="{BB962C8B-B14F-4D97-AF65-F5344CB8AC3E}">
        <p14:creationId xmlns:p14="http://schemas.microsoft.com/office/powerpoint/2010/main" val="7540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6365-4941-4193-ACC8-6A13299FA250}"/>
              </a:ext>
            </a:extLst>
          </p:cNvPr>
          <p:cNvSpPr>
            <a:spLocks noGrp="1"/>
          </p:cNvSpPr>
          <p:nvPr>
            <p:ph type="title"/>
          </p:nvPr>
        </p:nvSpPr>
        <p:spPr>
          <a:xfrm>
            <a:off x="1003094" y="1343656"/>
            <a:ext cx="5092906" cy="1574808"/>
          </a:xfrm>
        </p:spPr>
        <p:txBody>
          <a:bodyPr/>
          <a:lstStyle/>
          <a:p>
            <a:r>
              <a:rPr lang="en-US" dirty="0"/>
              <a:t>Science behind the idea</a:t>
            </a:r>
          </a:p>
        </p:txBody>
      </p:sp>
      <p:pic>
        <p:nvPicPr>
          <p:cNvPr id="7" name="Picture Placeholder 6">
            <a:extLst>
              <a:ext uri="{FF2B5EF4-FFF2-40B4-BE49-F238E27FC236}">
                <a16:creationId xmlns:a16="http://schemas.microsoft.com/office/drawing/2014/main" id="{9DCE1A21-EF2E-4DF1-BB65-40CC6469FC2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648" r="2606"/>
          <a:stretch/>
        </p:blipFill>
        <p:spPr>
          <a:xfrm>
            <a:off x="5892800" y="1733552"/>
            <a:ext cx="5994400" cy="3205480"/>
          </a:xfrm>
        </p:spPr>
      </p:pic>
      <p:sp>
        <p:nvSpPr>
          <p:cNvPr id="5" name="Text Placeholder 4">
            <a:extLst>
              <a:ext uri="{FF2B5EF4-FFF2-40B4-BE49-F238E27FC236}">
                <a16:creationId xmlns:a16="http://schemas.microsoft.com/office/drawing/2014/main" id="{6ACDD39E-9E3F-40C4-9680-E8B47C1BFAE8}"/>
              </a:ext>
            </a:extLst>
          </p:cNvPr>
          <p:cNvSpPr>
            <a:spLocks noGrp="1"/>
          </p:cNvSpPr>
          <p:nvPr>
            <p:ph type="body" sz="half" idx="2"/>
          </p:nvPr>
        </p:nvSpPr>
        <p:spPr>
          <a:xfrm>
            <a:off x="1154954" y="3657600"/>
            <a:ext cx="5184886" cy="1188720"/>
          </a:xfrm>
        </p:spPr>
        <p:txBody>
          <a:bodyPr/>
          <a:lstStyle/>
          <a:p>
            <a:r>
              <a:rPr lang="en-US" dirty="0"/>
              <a:t>Every audio has its own frequency. To cancel an audio frequency, we have to emit wave with the same amplitude but with inverted phase to cancel it out.</a:t>
            </a:r>
          </a:p>
        </p:txBody>
      </p:sp>
    </p:spTree>
    <p:extLst>
      <p:ext uri="{BB962C8B-B14F-4D97-AF65-F5344CB8AC3E}">
        <p14:creationId xmlns:p14="http://schemas.microsoft.com/office/powerpoint/2010/main" val="2932629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30F2FF-ED48-4199-9A3F-31D37F955F93}"/>
              </a:ext>
            </a:extLst>
          </p:cNvPr>
          <p:cNvSpPr>
            <a:spLocks noGrp="1"/>
          </p:cNvSpPr>
          <p:nvPr>
            <p:ph type="title"/>
          </p:nvPr>
        </p:nvSpPr>
        <p:spPr/>
        <p:txBody>
          <a:bodyPr/>
          <a:lstStyle/>
          <a:p>
            <a:r>
              <a:rPr lang="en-US" dirty="0"/>
              <a:t>Implementation</a:t>
            </a:r>
          </a:p>
        </p:txBody>
      </p:sp>
      <p:sp>
        <p:nvSpPr>
          <p:cNvPr id="6" name="Content Placeholder 5">
            <a:extLst>
              <a:ext uri="{FF2B5EF4-FFF2-40B4-BE49-F238E27FC236}">
                <a16:creationId xmlns:a16="http://schemas.microsoft.com/office/drawing/2014/main" id="{1C977AAA-7032-4708-909A-33FA4209068C}"/>
              </a:ext>
            </a:extLst>
          </p:cNvPr>
          <p:cNvSpPr>
            <a:spLocks noGrp="1"/>
          </p:cNvSpPr>
          <p:nvPr>
            <p:ph idx="1"/>
          </p:nvPr>
        </p:nvSpPr>
        <p:spPr/>
        <p:txBody>
          <a:bodyPr/>
          <a:lstStyle/>
          <a:p>
            <a:r>
              <a:rPr lang="en-US" dirty="0"/>
              <a:t>Placement of microphones in such a way that it can detect every voice nearby.</a:t>
            </a:r>
          </a:p>
          <a:p>
            <a:r>
              <a:rPr lang="en-US" dirty="0"/>
              <a:t>Train a machine learning model that detects human voice that is most near to it and does not needs to be canceled and detects unwanted audio waves that needs to be canceled out.</a:t>
            </a:r>
          </a:p>
          <a:p>
            <a:r>
              <a:rPr lang="en-US" dirty="0"/>
              <a:t>Making sure the speaker produces the audio with the same amplitude at the same instant.</a:t>
            </a:r>
          </a:p>
          <a:p>
            <a:endParaRPr lang="en-US" dirty="0"/>
          </a:p>
          <a:p>
            <a:endParaRPr lang="en-US" dirty="0"/>
          </a:p>
        </p:txBody>
      </p:sp>
    </p:spTree>
    <p:extLst>
      <p:ext uri="{BB962C8B-B14F-4D97-AF65-F5344CB8AC3E}">
        <p14:creationId xmlns:p14="http://schemas.microsoft.com/office/powerpoint/2010/main" val="3580691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94</TotalTime>
  <Words>530</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Realtime Noise Cancelation Device!</vt:lpstr>
      <vt:lpstr>Present Situation</vt:lpstr>
      <vt:lpstr>Inspiration</vt:lpstr>
      <vt:lpstr>Present Situation</vt:lpstr>
      <vt:lpstr>What are the sources of noise pollution?</vt:lpstr>
      <vt:lpstr>What is Realtime Noise Cancelation Device?</vt:lpstr>
      <vt:lpstr>What will it contain?</vt:lpstr>
      <vt:lpstr>Science behind the idea</vt:lpstr>
      <vt:lpstr>Implementation</vt:lpstr>
      <vt:lpstr>Where could it be used?</vt:lpstr>
      <vt:lpstr>Challenges faced as a student to make it possible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Noise Cancelation Device!</dc:title>
  <dc:creator>Kanishk Grover</dc:creator>
  <cp:lastModifiedBy>Kanishk Grover</cp:lastModifiedBy>
  <cp:revision>9</cp:revision>
  <dcterms:created xsi:type="dcterms:W3CDTF">2021-01-18T12:10:56Z</dcterms:created>
  <dcterms:modified xsi:type="dcterms:W3CDTF">2021-01-18T13:45:46Z</dcterms:modified>
</cp:coreProperties>
</file>