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6" r:id="rId4"/>
    <p:sldId id="272" r:id="rId5"/>
    <p:sldId id="269" r:id="rId6"/>
    <p:sldId id="278" r:id="rId7"/>
    <p:sldId id="261" r:id="rId8"/>
    <p:sldId id="277" r:id="rId9"/>
    <p:sldId id="280" r:id="rId10"/>
    <p:sldId id="279" r:id="rId11"/>
    <p:sldId id="281" r:id="rId12"/>
    <p:sldId id="284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B2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397E-C6D6-4843-AD37-D2D5719CE53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5D06A-0705-4EA3-BD1D-92372F8F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992-433A-2E07-CED9-0101E2DF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0C921-BE8D-8125-96AD-BD8E5725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5422-DF16-B6A8-CF63-9680CEBA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1414-AFE3-7C1B-2D73-AD3E9B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F89A-6C35-8AAF-D2EA-6D977FAC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DAC-34A4-33E2-0811-DC2BC6F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66BE-51AB-8472-96AF-9273FBA4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D320-D1BE-71B7-5DE7-C3FFDB5B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12CF-E7F5-D254-DDBC-927C432C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A168-5244-11D3-7B73-86E87A8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5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70637-2035-E7CC-54D0-082F544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AB56-3223-9698-9AF0-BFF0F21E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FDC5-2506-D37F-F16F-5430978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447-3A9A-3239-09BB-16D4F624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0AE5-B5E5-FE5A-9C03-C0E8429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4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5F6-D6DC-7EB7-B955-6837ABF7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A682-A072-70E3-67E3-FB1CA0E4B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4ACA-AE6A-EF75-343E-8F8DB320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1A82-9F74-82F3-3965-7A41A46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C360-5CFF-A284-03E5-6E49A8C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276A-6B40-127D-5409-C92F879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DE3F-BB74-7BA2-FC6E-CFBF3A6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CDCE-10BE-782C-0232-5B8AA67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B199-DB42-2A64-48B0-AA66FA4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5076-D5F0-BC84-36E0-AE4A4BD7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03E-0AA6-47E2-5E89-295A02A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F872-D668-3931-1E40-A13BFB60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5242-0934-BAE5-780B-31807D0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89D4-F9B1-EB84-989C-543AD2D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9274-1755-AC4B-9979-CCB77C79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99-FAAA-75A8-10A8-03EA4D3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0A2-98FA-609E-490E-C0FB71E9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9448-E0E5-9CC1-1338-EE7F819C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59E6-8391-C873-BDDA-B9BE0059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2C74-4405-C01D-EAD0-E8DCFFC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BFBC-2214-0E16-512E-DD5213B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6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259-7D89-C253-289B-5C0B1F24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018F-D7F1-011D-0556-8B79A4BA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34F2-8277-579F-5DA4-60B3FD54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8723-96C7-52AA-1AC4-B657ADA2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E2FBA-CBF1-784E-A817-788D78B49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22688-80A5-8292-D0FC-2A1B084D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96E3D-9D29-FDC0-1A1C-A30F7DDE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15E8-20DB-E7F1-5E50-8B3C248D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9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A6AE-1910-A54E-14AC-024A672F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0FC74-AFC2-F00C-A62E-4641450E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B8B26-A4C4-FF1D-6FFD-49B7F7E3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A334-DED8-2578-63B2-465EFE61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6ED64-8CB0-5EDE-E746-B73B004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D91E1-072F-8874-40BD-6BF9A7C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0C83-C103-754D-9389-D9C541E0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D48-45BB-D567-43B4-7C8D0496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D33-1F56-65E2-3904-9D297715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6424-E896-6008-E604-928B3967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E548-ED58-3BDE-DB7B-EFCAEBB9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4BB-A0FE-318D-2934-6F69471B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6C36-1862-4263-5EAF-3C0C719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7ECF-5A4E-A513-DB7C-02C5CFA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7F295-E22A-2735-C501-E8B75FD1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D07D-B162-2326-815A-C9F63A65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C4EB-1B11-8710-1A61-755851A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C4F9-4B14-E15C-B37A-80DCA75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ACD5-B85F-4499-50F8-703B311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0A46-52A0-3FC2-A0B8-CF2BD30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3371-B31D-F812-571D-8682DAD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EF9-9CC4-D0A5-5A46-18117083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07D-2589-4DFA-9A22-11916D9C2B9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B3A0-3C31-0EDA-B4AD-63F3525CF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1D5F-9058-2DC1-1FBB-89926DE55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3F908-E8E0-AF62-DE04-276EEFEBB15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585953-14AE-4FB3-5B67-9A5FA87AF37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0B2A6C3-585A-62E9-AE9E-1D59C9AA2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D4767A-8186-128D-50D3-228470B54EF2}"/>
                  </a:ext>
                </a:extLst>
              </p:cNvPr>
              <p:cNvSpPr/>
              <p:nvPr/>
            </p:nvSpPr>
            <p:spPr>
              <a:xfrm>
                <a:off x="593888" y="2493389"/>
                <a:ext cx="5967167" cy="2960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INFOSYS SPRINTBOARD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BE1D48F-9D5E-E46A-0A26-27650C3F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2829" r="44962" b="21398"/>
              <a:stretch/>
            </p:blipFill>
            <p:spPr>
              <a:xfrm>
                <a:off x="0" y="1389609"/>
                <a:ext cx="6710313" cy="3139127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860926-B2E2-B026-03D6-81DA7BAE238D}"/>
                </a:ext>
              </a:extLst>
            </p:cNvPr>
            <p:cNvSpPr txBox="1"/>
            <p:nvPr/>
          </p:nvSpPr>
          <p:spPr>
            <a:xfrm>
              <a:off x="894033" y="4868101"/>
              <a:ext cx="2461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INFOSYS SPRINGBOARD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9EBC9-65E0-2382-46E3-036096E9D1F5}"/>
                </a:ext>
              </a:extLst>
            </p:cNvPr>
            <p:cNvSpPr txBox="1"/>
            <p:nvPr/>
          </p:nvSpPr>
          <p:spPr>
            <a:xfrm>
              <a:off x="894033" y="5237433"/>
              <a:ext cx="23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MR. VAMSI (Trainer)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713755-2F8B-FB81-5594-63DF5B064862}"/>
              </a:ext>
            </a:extLst>
          </p:cNvPr>
          <p:cNvGrpSpPr/>
          <p:nvPr/>
        </p:nvGrpSpPr>
        <p:grpSpPr>
          <a:xfrm>
            <a:off x="92414" y="56902"/>
            <a:ext cx="4643932" cy="956479"/>
            <a:chOff x="92414" y="56902"/>
            <a:chExt cx="4643932" cy="9564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BA1D28-9FA2-B038-B8B9-08B4093D8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596" y="215418"/>
              <a:ext cx="2317750" cy="63944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20C0B2-7814-8402-5DF8-9A9D10CDE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93" t="16398" r="30152" b="17204"/>
            <a:stretch/>
          </p:blipFill>
          <p:spPr bwMode="auto">
            <a:xfrm>
              <a:off x="92414" y="56902"/>
              <a:ext cx="1002948" cy="95647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3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7318D-45E8-4CBA-BB33-86697E0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332814"/>
            <a:ext cx="6134956" cy="491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C8ADC-E45D-7B82-46C1-36191F77489D}"/>
              </a:ext>
            </a:extLst>
          </p:cNvPr>
          <p:cNvSpPr txBox="1"/>
          <p:nvPr/>
        </p:nvSpPr>
        <p:spPr>
          <a:xfrm>
            <a:off x="4085866" y="609600"/>
            <a:ext cx="402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Detail view using ToolTips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527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790C4-D04A-28A0-C36D-DF8B33B6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8" y="2978855"/>
            <a:ext cx="4429743" cy="3620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34393-84BF-FB48-E000-77765B67C37B}"/>
              </a:ext>
            </a:extLst>
          </p:cNvPr>
          <p:cNvSpPr txBox="1"/>
          <p:nvPr/>
        </p:nvSpPr>
        <p:spPr>
          <a:xfrm>
            <a:off x="673100" y="259140"/>
            <a:ext cx="111379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scatter plot shows the </a:t>
            </a:r>
            <a:r>
              <a:rPr lang="en-US" b="1" dirty="0"/>
              <a:t>Sum of Sales vs. Sum of Profit</a:t>
            </a:r>
            <a:r>
              <a:rPr lang="en-US" dirty="0"/>
              <a:t> segmented by </a:t>
            </a:r>
            <a:r>
              <a:rPr lang="en-US" b="1" dirty="0"/>
              <a:t>Customer ID and Region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data points are clustered near the lower range of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profits</a:t>
            </a:r>
            <a:r>
              <a:rPr lang="en-US" dirty="0"/>
              <a:t>, indicating many customers contribute to smaller sales and profit margins.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few outliers, particularly in the </a:t>
            </a:r>
            <a:r>
              <a:rPr lang="en-US" b="1" dirty="0"/>
              <a:t>East and West regions</a:t>
            </a:r>
            <a:r>
              <a:rPr lang="en-US" dirty="0"/>
              <a:t>, show significantly higher sales and profits, likely representing key customers driving revenue.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profits for some data points in all regions suggest losses despite achieving sales, pointing to potential inefficiencies or pricing issues.</a:t>
            </a:r>
          </a:p>
        </p:txBody>
      </p:sp>
    </p:spTree>
    <p:extLst>
      <p:ext uri="{BB962C8B-B14F-4D97-AF65-F5344CB8AC3E}">
        <p14:creationId xmlns:p14="http://schemas.microsoft.com/office/powerpoint/2010/main" val="212939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A6A12-D006-B71E-49FB-863E1059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34" y="2789892"/>
            <a:ext cx="7025333" cy="397933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5712E72-3E0E-C0D3-D36B-5E738E685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33" y="188148"/>
            <a:ext cx="110109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Profit Trends (Line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 of sales and profits increased significantly from 2014 to 2016, peaking in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decline in sales and profit is evident in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Average per Quantity by Year (Pie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average sales per quantity occurred in 2014 (29.86%) and 2016 (29.66%).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contributed the lowest average sales per quantity (19.55%).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Breakdown (Bar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 dominated with the highest count (2.43K), followed by Furniture (0.84K) and Technology (0.77K).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highlights Office Supplies as a major contributor to sales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Sales Insights (Table)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 (Filter by Year)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9FC4-CFD4-5054-BBA5-3C428E36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A0E90-F080-6D42-8D94-322736954B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85CD-2068-819A-C02A-AA89C4E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4" r="8299"/>
          <a:stretch/>
        </p:blipFill>
        <p:spPr>
          <a:xfrm>
            <a:off x="816989" y="1312683"/>
            <a:ext cx="10558022" cy="4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053EC-2C3D-90B8-FFFB-8E11BFA6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8D759-0C23-DD46-DFCE-5C0B48BE5CDA}"/>
              </a:ext>
            </a:extLst>
          </p:cNvPr>
          <p:cNvSpPr txBox="1"/>
          <p:nvPr/>
        </p:nvSpPr>
        <p:spPr>
          <a:xfrm>
            <a:off x="782425" y="622169"/>
            <a:ext cx="270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WHY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05BC3-7133-BBED-1806-171435E83EA4}"/>
              </a:ext>
            </a:extLst>
          </p:cNvPr>
          <p:cNvSpPr txBox="1"/>
          <p:nvPr/>
        </p:nvSpPr>
        <p:spPr>
          <a:xfrm>
            <a:off x="1508288" y="1611983"/>
            <a:ext cx="472282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Predictive Analytics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User-Friendly Interface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Drag-and-Drop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Time-Series Analysis6. Collaboration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Cost-Effectiveness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Customization and Extensibility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DAX (Data Analysis Expressions)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Custom Visuals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3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571B-D6BE-8873-B504-B2EE1D7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51AE5-0E5D-8C75-0F19-F2704E331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AD7A9-1AF7-284E-B011-45BDBF01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"/>
            <a:ext cx="12192000" cy="6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89506-6807-1339-3782-13E12FAE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12"/>
          <a:stretch/>
        </p:blipFill>
        <p:spPr>
          <a:xfrm>
            <a:off x="840556" y="226243"/>
            <a:ext cx="10510887" cy="61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1A581-006D-7075-DF86-C874079D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142946"/>
            <a:ext cx="7773485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4F000-607F-3AA9-D54C-6F7FE34931B4}"/>
              </a:ext>
            </a:extLst>
          </p:cNvPr>
          <p:cNvSpPr txBox="1"/>
          <p:nvPr/>
        </p:nvSpPr>
        <p:spPr>
          <a:xfrm>
            <a:off x="1028157" y="914400"/>
            <a:ext cx="18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DAX Query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D71FC-0BA7-CD27-FE7B-C5E4B138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57" y="4802136"/>
            <a:ext cx="5934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A8D8B-85E3-299E-570E-DDBD9C4938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6839-2BBD-3574-FF0D-39CE583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26"/>
            <a:ext cx="12192000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BFE99-C389-E805-A04B-389BADB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26" y="2429100"/>
            <a:ext cx="4981874" cy="4334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2A13A-4E27-C161-388C-F25048CDCBA8}"/>
              </a:ext>
            </a:extLst>
          </p:cNvPr>
          <p:cNvSpPr txBox="1"/>
          <p:nvPr/>
        </p:nvSpPr>
        <p:spPr>
          <a:xfrm>
            <a:off x="723898" y="539393"/>
            <a:ext cx="107442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bar chart displays the </a:t>
            </a:r>
            <a:r>
              <a:rPr lang="en-US" sz="2000" b="1" dirty="0"/>
              <a:t>Sum of Profit by Year</a:t>
            </a:r>
            <a:r>
              <a:rPr lang="en-US" sz="2000" dirty="0"/>
              <a:t> from 2014 to 2017.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noticeable peak in profits is observed in </a:t>
            </a:r>
            <a:r>
              <a:rPr lang="en-US" sz="2000" b="1" dirty="0"/>
              <a:t>2016</a:t>
            </a:r>
            <a:r>
              <a:rPr lang="en-US" sz="2000" dirty="0"/>
              <a:t>, significantly outperforming the other years.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While </a:t>
            </a:r>
            <a:r>
              <a:rPr lang="en-US" sz="2000" b="1" dirty="0"/>
              <a:t>2015</a:t>
            </a:r>
            <a:r>
              <a:rPr lang="en-US" sz="2000" dirty="0"/>
              <a:t> shows a slight increase compared to 2014, profits drop again in </a:t>
            </a:r>
            <a:r>
              <a:rPr lang="en-US" sz="2000" b="1" dirty="0"/>
              <a:t>2017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trend could indicate external factors like market conditions or internal business decisions driving the profit spike in 2016.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BF50E-3651-A44D-4FC5-F89E8F81282A}"/>
              </a:ext>
            </a:extLst>
          </p:cNvPr>
          <p:cNvSpPr txBox="1"/>
          <p:nvPr/>
        </p:nvSpPr>
        <p:spPr>
          <a:xfrm>
            <a:off x="4579641" y="94893"/>
            <a:ext cx="2475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VISULAIZATION</a:t>
            </a:r>
          </a:p>
        </p:txBody>
      </p:sp>
    </p:spTree>
    <p:extLst>
      <p:ext uri="{BB962C8B-B14F-4D97-AF65-F5344CB8AC3E}">
        <p14:creationId xmlns:p14="http://schemas.microsoft.com/office/powerpoint/2010/main" val="154534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B719C-D4B1-28D0-99E6-DC2C190D9C3D}"/>
              </a:ext>
            </a:extLst>
          </p:cNvPr>
          <p:cNvSpPr txBox="1"/>
          <p:nvPr/>
        </p:nvSpPr>
        <p:spPr>
          <a:xfrm>
            <a:off x="660400" y="523439"/>
            <a:ext cx="10312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pie chart represents the </a:t>
            </a:r>
            <a:r>
              <a:rPr lang="en-US" b="1" dirty="0"/>
              <a:t>Sales Average per Quantity by Category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accounts for the largest share at </a:t>
            </a:r>
            <a:r>
              <a:rPr lang="en-US" b="1" dirty="0"/>
              <a:t>38.1% (24.19K)</a:t>
            </a:r>
            <a:r>
              <a:rPr lang="en-US" dirty="0"/>
              <a:t>, indicating it is the top-performing category in terms of sales average.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Furniture</a:t>
            </a:r>
            <a:r>
              <a:rPr lang="en-US" dirty="0"/>
              <a:t> follows with </a:t>
            </a:r>
            <a:r>
              <a:rPr lang="en-US" b="1" dirty="0"/>
              <a:t>32.63% (20.7K)</a:t>
            </a:r>
            <a:r>
              <a:rPr lang="en-US" dirty="0"/>
              <a:t>, making it a significant contributor to sales.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Office Supplies</a:t>
            </a:r>
            <a:r>
              <a:rPr lang="en-US" dirty="0"/>
              <a:t> represents the smallest share at </a:t>
            </a:r>
            <a:r>
              <a:rPr lang="en-US" b="1" dirty="0"/>
              <a:t>29.23% (18.54K)</a:t>
            </a:r>
            <a:r>
              <a:rPr lang="en-US" dirty="0"/>
              <a:t>, suggesting potential areas for growth or focus.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4C07F-012E-32C8-4E78-C0E79D9D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860675"/>
            <a:ext cx="4695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link</Template>
  <TotalTime>239</TotalTime>
  <Words>403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RUHELA</dc:creator>
  <cp:lastModifiedBy>KESHAV RUHELA</cp:lastModifiedBy>
  <cp:revision>13</cp:revision>
  <dcterms:created xsi:type="dcterms:W3CDTF">2024-11-08T17:38:08Z</dcterms:created>
  <dcterms:modified xsi:type="dcterms:W3CDTF">2024-11-29T13:05:28Z</dcterms:modified>
</cp:coreProperties>
</file>