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2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f00148394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f00148394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f00148394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f00148394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f00148394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8f00148394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f0014839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f0014839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f0014839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f0014839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f0014839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f0014839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f0014839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f0014839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f0014839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f0014839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f0014839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f0014839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f0014839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f00148394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f0014839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f0014839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f00148394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f00148394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f00148394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f00148394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how-address-resolution-protocol-arp-works/" TargetMode="External"/><Relationship Id="rId3" Type="http://schemas.openxmlformats.org/officeDocument/2006/relationships/hyperlink" Target="http://www.tcpipguide.com/free/t_IPDatagramEncapsulation.htm" TargetMode="External"/><Relationship Id="rId7" Type="http://schemas.openxmlformats.org/officeDocument/2006/relationships/hyperlink" Target="https://www.gatevidyalay.com/ethernet-ethernet-frame-forma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ethernet-frame-format/" TargetMode="External"/><Relationship Id="rId5" Type="http://schemas.openxmlformats.org/officeDocument/2006/relationships/hyperlink" Target="https://fasttrackcomm.net/what-is-ethernet/" TargetMode="External"/><Relationship Id="rId4" Type="http://schemas.openxmlformats.org/officeDocument/2006/relationships/hyperlink" Target="http://groups.di.unipi.it/~augusto/libro/rfc-pdf/rfc894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24575" y="1211150"/>
            <a:ext cx="5550300" cy="22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RFC (894) Ethernet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38175" y="4035025"/>
            <a:ext cx="3470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-by Kesha</a:t>
            </a:r>
            <a:r>
              <a:rPr lang="en" sz="2000"/>
              <a:t>v</a:t>
            </a:r>
            <a:r>
              <a:rPr lang="en" sz="1900"/>
              <a:t> Saraf</a:t>
            </a:r>
            <a:endParaRPr sz="1900"/>
          </a:p>
        </p:txBody>
      </p:sp>
      <p:sp>
        <p:nvSpPr>
          <p:cNvPr id="136" name="Google Shape;136;p13"/>
          <p:cNvSpPr txBox="1"/>
          <p:nvPr/>
        </p:nvSpPr>
        <p:spPr>
          <a:xfrm>
            <a:off x="6243525" y="4035025"/>
            <a:ext cx="1934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CS20b1062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2886300" y="194650"/>
            <a:ext cx="33714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Addressing Mapping</a:t>
            </a:r>
            <a:endParaRPr sz="2700">
              <a:solidFill>
                <a:srgbClr val="FFFFFF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817925" y="880875"/>
            <a:ext cx="7927800" cy="3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The mapping of 32-bit Internet addresses to 48-bit Ethernet addresses can be done several ways. A static table could be used, or a dynamic discovery procedure could be used.</a:t>
            </a:r>
            <a:endParaRPr sz="1900" b="1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Static Table-&gt;Each host could be provided with a table of all other hosts on the local network with both their Ethernet and Internet addresses.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Dynamic Discovery -&gt;Mappings between 32-bit Internet addresses and 48-bit Ethernet addresses could be accomplished through the Address Resolution Protocol (ARP).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Broadcast Address -&gt;Should be mapped to the broadcast Ethernet address (of all binary ones, FF-FF-FF-FF-FF-FF hex).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4135500" y="131725"/>
            <a:ext cx="8730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ARP</a:t>
            </a:r>
            <a:endParaRPr sz="2700">
              <a:solidFill>
                <a:srgbClr val="FFFFFF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1119425" y="1179600"/>
            <a:ext cx="7628700" cy="27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The acronym ARP stands for Address Resolution Protocol which is one of the most important protocols of the Network layer in the OSI model.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Finds Media Access Control (MAC) address, of a host from its known IP address.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An ARP request is a broadcast, and an ARP response is a Unicast.</a:t>
            </a:r>
            <a:endParaRPr sz="20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2894200" y="131725"/>
            <a:ext cx="40110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How ARP Works?</a:t>
            </a:r>
            <a:endParaRPr sz="2700">
              <a:solidFill>
                <a:srgbClr val="FFFFFF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1006700" y="770725"/>
            <a:ext cx="7927800" cy="4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ARP Cache-&gt;Stored MAC address in a table for future reference. </a:t>
            </a:r>
            <a:endParaRPr sz="1900" b="1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ARP Cache Timeout-&gt; Time for which the MAC address in the ARP cache can reside.</a:t>
            </a:r>
            <a:endParaRPr sz="1900" b="1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ARP request: This is nothing but broadcasting a packet over the network to validate whether we came across the destination MAC address or not.</a:t>
            </a:r>
            <a:endParaRPr sz="1900" b="1"/>
          </a:p>
          <a:p>
            <a:pPr marL="13716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b="1"/>
              <a:t> The physical address of the sender.</a:t>
            </a:r>
            <a:endParaRPr sz="1900" b="1"/>
          </a:p>
          <a:p>
            <a:pPr marL="13716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b="1"/>
              <a:t> The IP address of the sender.</a:t>
            </a:r>
            <a:endParaRPr sz="1900" b="1"/>
          </a:p>
          <a:p>
            <a:pPr marL="13716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b="1"/>
              <a:t> The physical address of the receiver is FF:FF:FF:FF:FF:FF or 1’s. </a:t>
            </a:r>
            <a:endParaRPr sz="1900" b="1"/>
          </a:p>
          <a:p>
            <a:pPr marL="13716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b="1"/>
              <a:t>The IP address of the receiver</a:t>
            </a:r>
            <a:endParaRPr sz="1900" b="1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ARP response/reply: It is the MAC address response that the source receives from the destination which aids in further communication of the data.</a:t>
            </a:r>
            <a:endParaRPr sz="19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1052550" y="3623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FF"/>
                </a:solidFill>
              </a:rPr>
              <a:t>References</a:t>
            </a:r>
            <a:endParaRPr sz="2800">
              <a:solidFill>
                <a:srgbClr val="00FFFF"/>
              </a:solidFill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 u="sng">
                <a:solidFill>
                  <a:schemeClr val="lt2"/>
                </a:solidFill>
                <a:highlight>
                  <a:schemeClr val="dk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http://www.tcpipguide.com/free/t_IPDatagramEncapsulation.htm</a:t>
            </a:r>
            <a:endParaRPr sz="1600">
              <a:solidFill>
                <a:schemeClr val="lt2"/>
              </a:solidFill>
              <a:highlight>
                <a:schemeClr val="dk1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 u="sng">
                <a:solidFill>
                  <a:schemeClr val="lt2"/>
                </a:solidFill>
                <a:highlight>
                  <a:schemeClr val="dk1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http://groups.di.unipi.it/~augusto/libro/rfc-pdf/rfc894.pdf</a:t>
            </a:r>
            <a:endParaRPr sz="1600">
              <a:solidFill>
                <a:schemeClr val="lt2"/>
              </a:solidFill>
              <a:highlight>
                <a:schemeClr val="dk1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 u="sng">
                <a:solidFill>
                  <a:schemeClr val="lt2"/>
                </a:solidFill>
                <a:highlight>
                  <a:schemeClr val="dk1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https://fasttrackcomm.net/what-is-ethernet/</a:t>
            </a:r>
            <a:endParaRPr sz="1600">
              <a:solidFill>
                <a:schemeClr val="lt2"/>
              </a:solidFill>
              <a:highlight>
                <a:schemeClr val="dk1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 u="sng">
                <a:solidFill>
                  <a:schemeClr val="lt2"/>
                </a:solidFill>
                <a:highlight>
                  <a:schemeClr val="dk1"/>
                </a:highligh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https://www.geeksforgeeks.org/ethernet-frame-format/</a:t>
            </a:r>
            <a:endParaRPr sz="1600">
              <a:solidFill>
                <a:schemeClr val="lt2"/>
              </a:solidFill>
              <a:highlight>
                <a:schemeClr val="dk1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 u="sng">
                <a:solidFill>
                  <a:schemeClr val="lt2"/>
                </a:solidFill>
                <a:highlight>
                  <a:schemeClr val="dk1"/>
                </a:highligh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https://www.gatevidyalay.com/ethernet-ethernet-frame-format/</a:t>
            </a:r>
            <a:endParaRPr sz="1600">
              <a:solidFill>
                <a:schemeClr val="lt2"/>
              </a:solidFill>
              <a:highlight>
                <a:schemeClr val="dk1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 u="sng">
                <a:solidFill>
                  <a:schemeClr val="lt2"/>
                </a:solidFill>
                <a:highlight>
                  <a:schemeClr val="dk1"/>
                </a:highligh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https://www.geeksforgeeks.org/how-address-resolution-protocol-arp-works/</a:t>
            </a:r>
            <a:endParaRPr sz="160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2415750" y="1489900"/>
            <a:ext cx="43125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FFFF"/>
                </a:solidFill>
              </a:rPr>
              <a:t>Thank you</a:t>
            </a:r>
            <a:endParaRPr sz="6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052550" y="708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RFC 894 Specifies?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629100" y="2007975"/>
            <a:ext cx="7707300" cy="25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Standard method of encapsulating Internet Protocol (IP) datagrams on an Ethernet.</a:t>
            </a:r>
            <a:endParaRPr sz="2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Standard protocol for the ARPA-Internet community.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623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IP Datagram Encapsulation?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146925" y="12764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5130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93"/>
              <a:t>Data is passed to IP mainly through either TCP or UDP.</a:t>
            </a:r>
            <a:endParaRPr sz="2493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93"/>
          </a:p>
          <a:p>
            <a:pPr marL="457200" lvl="0" indent="-351304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93"/>
              <a:t>Data contains message and respective Headers. </a:t>
            </a:r>
            <a:endParaRPr sz="2493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11"/>
          </a:p>
          <a:p>
            <a:pPr marL="457200" lvl="0" indent="-351864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504"/>
              <a:t>Encapsulated into the body of an IP message, usually called an IP datagram or IP packet.</a:t>
            </a:r>
            <a:endParaRPr sz="2504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813" y="94400"/>
            <a:ext cx="6564375" cy="44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0" y="1620125"/>
            <a:ext cx="196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3054168" y="4681800"/>
            <a:ext cx="303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IP datagram Encapsulation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3122025" y="110600"/>
            <a:ext cx="32640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What is Ethernet?</a:t>
            </a:r>
            <a:endParaRPr sz="2700">
              <a:solidFill>
                <a:srgbClr val="FFFFFF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34575" y="1006675"/>
            <a:ext cx="7038900" cy="3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6663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50"/>
              <a:t>Communication protocol that connects numerous devices to LAN (Local Area Network) or WAN (Wide Area Network).</a:t>
            </a:r>
            <a:endParaRPr sz="2350"/>
          </a:p>
          <a:p>
            <a:pPr marL="457200" lvl="0" indent="-36663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50"/>
              <a:t>Switches, printers, and computers exchange data uninterruptedly.</a:t>
            </a:r>
            <a:endParaRPr sz="2350"/>
          </a:p>
          <a:p>
            <a:pPr marL="457200" lvl="0" indent="-36663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50"/>
              <a:t>Wired connection that connects devices using ethernet switches and hubs.</a:t>
            </a:r>
            <a:endParaRPr sz="2350"/>
          </a:p>
          <a:p>
            <a:pPr marL="457200" lvl="0" indent="-36663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50"/>
              <a:t>Works with a hierarchical setup, including a gateway, router, ethernet port, switch, hub, and servers.</a:t>
            </a:r>
            <a:endParaRPr sz="235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3122025" y="110600"/>
            <a:ext cx="32640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History of Ethernet</a:t>
            </a:r>
            <a:endParaRPr sz="2700">
              <a:solidFill>
                <a:srgbClr val="FFFFFF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34575" y="1038150"/>
            <a:ext cx="7038900" cy="3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1973, Robert Metcalfe was on a mission to create a fast, secure, and cost-effective alternative for connectivity.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(In Past)Ethernet was not as fast and efficient as it is currently.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Businesses used because affordable and secure than others.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Complies with IEEE standards.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(Today) CAT5e or CAT6 ethernet cable, and enjoy a data transfer speed of up to 10 Gbps.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3122025" y="110600"/>
            <a:ext cx="32640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Why Ethernet?</a:t>
            </a:r>
            <a:endParaRPr sz="2700">
              <a:solidFill>
                <a:srgbClr val="FFFFFF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34575" y="880850"/>
            <a:ext cx="7038900" cy="4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Faster, securer, and more reliable when compared to Wi-Fi.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 dirty="0"/>
              <a:t>Uses CSMA/CD</a:t>
            </a:r>
            <a:endParaRPr sz="20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Various Types of Ethernet Networks: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dirty="0"/>
              <a:t>Fast Ethernet(10BaseT cabling, Max 100Mbps).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Gigabit Ethernet(CAT5e or fiber optic ,Max 1Gbps).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dirty="0"/>
              <a:t>10 Gigabit Ethernet(CAT6e cable.Max 10Gbps).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Hybrid model(Connect Fast Ethernet and Gigabit Ethernet)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PAM3 (Pulse Amplitude Modulation) reduce the signal-to-noise ratio.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Sensitive data stays safe from DDoS(fake traffic) attacks and other cybercrimes.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Cost-Effective(Than Wif over Range).</a:t>
            </a:r>
            <a:endParaRPr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736100" y="236450"/>
            <a:ext cx="5671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Ethernet (IEEE 802.3) Frame Format</a:t>
            </a:r>
            <a:endParaRPr sz="2700">
              <a:solidFill>
                <a:srgbClr val="FFFFFF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25" y="1510000"/>
            <a:ext cx="8468950" cy="32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671000" y="63425"/>
            <a:ext cx="62919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Components of Ethernet Frame</a:t>
            </a:r>
            <a:endParaRPr sz="2700">
              <a:solidFill>
                <a:srgbClr val="FFFFFF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102800" y="692100"/>
            <a:ext cx="7428300" cy="44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Preamble -&gt;pattern of alternative 0’s and 1’s allow bit synchronization.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Start of frame delimiter (SFD) –&gt;1-Byte field which is always set to 10101011.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Destination Address -&gt; 6-Byte field MAC address.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Source Address -&gt; 6-Byte field MAC address.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Length -&gt; 2-Byte field, length of entire Ethernet frame.Length value between 0 to 65534, but length cannot be larger than 1500 Bytes because of some own limitations of Ethernet.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-&gt; This is the place where actual data is inserted, also known as Payload.Size 46B(Collision Detection) to 1500B.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Cyclic Redundancy Check (CRC) –&gt;4 Byte field.Destination Address, Source Address, Length, and Data field verification.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Microsoft Office PowerPoint</Application>
  <PresentationFormat>On-screen Show (16:9)</PresentationFormat>
  <Paragraphs>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Montserrat</vt:lpstr>
      <vt:lpstr>Arial</vt:lpstr>
      <vt:lpstr>Lato</vt:lpstr>
      <vt:lpstr>Roboto</vt:lpstr>
      <vt:lpstr>Focus</vt:lpstr>
      <vt:lpstr>RFC (894) Ethernet</vt:lpstr>
      <vt:lpstr>What does RFC 894 Specifies?</vt:lpstr>
      <vt:lpstr>What is IP Datagram Encapsulation?</vt:lpstr>
      <vt:lpstr>PowerPoint Presentation</vt:lpstr>
      <vt:lpstr>What is Ethernet? </vt:lpstr>
      <vt:lpstr>History of Ethernet </vt:lpstr>
      <vt:lpstr>Why Ethernet? </vt:lpstr>
      <vt:lpstr>Ethernet (IEEE 802.3) Frame Format </vt:lpstr>
      <vt:lpstr>Components of Ethernet Frame </vt:lpstr>
      <vt:lpstr>Addressing Mapping </vt:lpstr>
      <vt:lpstr>ARP </vt:lpstr>
      <vt:lpstr>How ARP Works?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(894) Ethernet</dc:title>
  <cp:lastModifiedBy>Keshav Saraf</cp:lastModifiedBy>
  <cp:revision>1</cp:revision>
  <dcterms:modified xsi:type="dcterms:W3CDTF">2022-11-20T06:37:15Z</dcterms:modified>
</cp:coreProperties>
</file>