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3"/>
    <p:sldId id="350" r:id="rId4"/>
    <p:sldId id="352" r:id="rId5"/>
    <p:sldId id="475" r:id="rId7"/>
    <p:sldId id="476" r:id="rId8"/>
    <p:sldId id="477" r:id="rId9"/>
    <p:sldId id="478" r:id="rId10"/>
    <p:sldId id="479" r:id="rId11"/>
    <p:sldId id="480" r:id="rId12"/>
    <p:sldId id="481" r:id="rId13"/>
    <p:sldId id="482" r:id="rId14"/>
    <p:sldId id="487" r:id="rId15"/>
    <p:sldId id="484" r:id="rId16"/>
    <p:sldId id="486" r:id="rId17"/>
    <p:sldId id="485" r:id="rId18"/>
    <p:sldId id="488" r:id="rId19"/>
    <p:sldId id="490" r:id="rId20"/>
    <p:sldId id="489" r:id="rId21"/>
    <p:sldId id="491" r:id="rId22"/>
    <p:sldId id="492" r:id="rId23"/>
    <p:sldId id="493" r:id="rId24"/>
    <p:sldId id="494" r:id="rId25"/>
    <p:sldId id="496" r:id="rId26"/>
    <p:sldId id="497" r:id="rId27"/>
    <p:sldId id="498" r:id="rId28"/>
    <p:sldId id="502" r:id="rId29"/>
    <p:sldId id="504" r:id="rId30"/>
    <p:sldId id="499" r:id="rId31"/>
    <p:sldId id="503" r:id="rId32"/>
    <p:sldId id="500" r:id="rId33"/>
    <p:sldId id="501" r:id="rId34"/>
    <p:sldId id="505" r:id="rId35"/>
    <p:sldId id="506" r:id="rId36"/>
    <p:sldId id="507" r:id="rId37"/>
    <p:sldId id="508" r:id="rId38"/>
    <p:sldId id="509" r:id="rId39"/>
    <p:sldId id="510" r:id="rId40"/>
    <p:sldId id="512" r:id="rId41"/>
    <p:sldId id="511" r:id="rId42"/>
    <p:sldId id="513" r:id="rId43"/>
    <p:sldId id="514" r:id="rId44"/>
    <p:sldId id="517" r:id="rId45"/>
    <p:sldId id="515" r:id="rId46"/>
    <p:sldId id="516" r:id="rId47"/>
    <p:sldId id="518" r:id="rId48"/>
    <p:sldId id="520" r:id="rId49"/>
    <p:sldId id="519"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13" autoAdjust="0"/>
    <p:restoredTop sz="84918" autoAdjust="0"/>
  </p:normalViewPr>
  <p:slideViewPr>
    <p:cSldViewPr snapToGrid="0">
      <p:cViewPr varScale="1">
        <p:scale>
          <a:sx n="62" d="100"/>
          <a:sy n="62" d="100"/>
        </p:scale>
        <p:origin x="12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4T06:18:46"/>
    </inkml:context>
    <inkml:brush xml:id="br0">
      <inkml:brushProperty name="width" value="0.05292" units="cm"/>
      <inkml:brushProperty name="height" value="0.05292" units="cm"/>
      <inkml:brushProperty name="color" value="#ff0000"/>
    </inkml:brush>
  </inkml:definitions>
  <inkml:trace contextRef="#ctx0" brushRef="#br0">4080 6513,'0'0,"0"0,0 0,0 0,0 0,0 0,0 0,0 0,0 0,0 0,67 29,-9 0,1 9,-11-9,1 10,-11-1,1 0,0 1,0-1,-1 1,1-1,0-9,9 0,-9 0,9-1,-9-8,0-1,0-10,0-9,-1 0,1-9,10-10,-11-20,20-28,39-39,10-28,9-39,-9 0,-1-10,11 11,-11 8,-19 30,-9 9,-20 19,-19 29,-10 20,-10 9,-9 19,0 10,-10 9,0 0,0 1,0-1,9 1,-9-1,10 0,19-9</inkml:trace>
</inkml:ink>
</file>

<file path=ppt/ink/ink10.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4T06:28:46"/>
    </inkml:context>
    <inkml:context xml:id="ctx1">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5-14T06:29:15"/>
    </inkml:context>
    <inkml:brush xml:id="br0">
      <inkml:brushProperty name="width" value="0.05292" units="cm"/>
      <inkml:brushProperty name="height" value="0.05292" units="cm"/>
      <inkml:brushProperty name="color" value="#ff0000"/>
    </inkml:brush>
  </inkml:definitions>
  <inkml:trace contextRef="#ctx0" brushRef="#br0">5717 5351,'0'0,"0"0,0 0,0 0,0 0,0 0,0 0,0 0,0 0,0 0,0 0,29 67,-9-19,-1-9,10 9,10 0,0-10,-1 1,1-1,0 0,19 1,0-1,10-9,9 0,11-20,-11 1,1-10,-1-10,1-9,28-19,30-29,-20-10,1-19,-1-10,10 0,-20 10,-28 29,-30 19,-9 10,-10-1,0 10,-9 10,-1 0,10 0,-10-1</inkml:trace>
  <inkml:trace contextRef="#ctx0" brushRef="#br0">4981 15774,'77'115,"-77"-115,0 0,0 0,0 0</inkml:trace>
  <inkml:trace contextRef="#ctx1" brushRef="#br0">20249 15416,'0'18,"0"0,0-1,0 1,0 0,0-1,0 1,0-1,0 1,0 0,0-1,0 1,0 0,0-1,0 1,0 0,18-1,0 1,-18 0,17-18,-17 35,0-18,18 1,-18 0,18-1,-18 1,0 0,0-1,0 1</inkml:trace>
  <inkml:trace contextRef="#ctx0" brushRef="#br0">9845 14612,'0'0,"0"0,0 0,0 0,0 0,0 0,0 0,0 0,0 0,0 0,0 0,0 0,0 0,0 0,0 0,0 0,0 0,0 0,0 0,0 0,0 0,0 0,0 0,0 0,0 0,0 0,0 0,0 0,78-29,-40 10,-9 9,-9 10,-11 0,11 10,-10-1,-1-9,-9 10,10 9,-10 0,0 1,0 18,-10-9,1 9,-1 1,0-11,0 1,1-10,-1 1,0-1,1 10,-1-10,0 0,1 0,-1-9,0 0,1-1,9 1,0-1,0 1,0-10,0 0,0 0,0 0,0 0,9 0,11 0,18 0,11-10,19-9,-10 10,0-11,-10-8,1 8,-10 1,-1 0,1 0,0-1,0 1,-10 10,-10-1,-9 0,0 1,-1-1,-9 10,0 0,0 0,10 0,0-9</inkml:trace>
  <inkml:trace contextRef="#ctx0" brushRef="#br0">9981 16110,'0'0,"0"0,0 0,0 0,0 0,0 0,0 0,0 0,0 0,0 0,0 0,0 0,0 0,0 0,0 0,0 0,0 0,0 0,0 0,77-48,-28 20,-11 8,-8 11,-1-1,-10 10,0 0,-9 0,0 0,-1 10,-9-1,10 1,0 19,-10 0,0 9,0 0,-10 10,-9 10,-1 0,1-10,-10 0,10-10,-1 1,10-11,1-8,-1-1,0-10,1 1,-1 0,0-1,1-9,9 0,0 0,0 0,0 10,0-10,0 0,0 0,9 0,11 0,18-10,1 1,0-11,0 1,-10 0,0 0,0 0,10-1,-1-8,1-1,0 0,0 0,9 10,-9 0,0-1,-1 1,-18 10,9-1,-10 0,-19 1</inkml:trace>
  <inkml:trace contextRef="#ctx0" brushRef="#br0">1657 7925,'0'0,"0"0,0 0,0 0,0 0,0 0,78-38,-30 9,-9 10,-1 9,1 10,0 0,9 0,-9 10,-10 9,-9 0,-11 20,-9 19,-9 9,-11-10,-9-9,0 0,0-9,10-20,-1 0,1-9,9 0,1-1,-1 1,0-10,0 0,10 0,0 0,0 0,10 0,10-10,9-9,19 0,30-10,-1 10,-19 9,0 10,-9 0,-10 10,-10-1,-10 1,-9 0,-1-1,1 10,-10 10,-10 10,1-1,-11 0,-9-9,0 0,-10 0,1 0,-1-10,0 0,10 0,-10 1,10-11,0 1,10-10,-1 0,1-10</inkml:trace>
  <inkml:trace contextRef="#ctx0" brushRef="#br0">2016 7436,'0'0,"0"0,0 0,0 0,125 28,-28 11,-19-1,-1 20,-18 0,8 9,1 19,-10-9,-19 19,-10 0,-19 0,-29 0,-11 20,-18-1,9-9,-9-10,-1-20,1 21,-1-30,11-19,-1 0,0-10</inkml:trace>
  <inkml:trace contextRef="#ctx0" brushRef="#br0">3091 7532,'0'0,"0"0,0 0,0 0,0 0,0 0,0 0,0 86,0 10,0 19,0 1,10-20,0-19,-1-20,1-9,-10-9,0-10,0-10,0 0,0-19,0 0</inkml:trace>
  <inkml:trace contextRef="#ctx0" brushRef="#br0">2917 7330,'0'0,"0"0,0 0,0 0,0 0</inkml:trace>
  <inkml:trace contextRef="#ctx0" brushRef="#br0">3266 7599,'0'0,"0"0,0 0,0 0,0 0,0 0,0 0,0 0,0 0,19 77,-9-10,-1 10,1-20,0 1,-10 9,9-9,-9-10,0-10,0-18,0-1,0-10,0 1,0 0,0-1,-9-9,-1 0,0-9,-9-20,0-29,-1-19,10 10,10-10,0 10,0 19,0 0,0 19,0 0,0 10,0 0,10 9,0 1,9 9,1 9,-1 11,10 18,10 20,0 9,-10 0,0 0,0-9,-10-20,1 1,-1-20,10 0,0 0,0-9,10-10,-10-10,0-9,-10-10,1-9,-1-10,1-10,-11 10,1-19,-10 9,0 10,0 10,-10 9,10 10,0 0,0 9,0 0,0 1,-9 9,9 0,0 19,0 10,0 9,9 20,1 0,0-1,-1 1,1 0,0-10,9-10,-9-28,-1-1</inkml:trace>
  <inkml:trace contextRef="#ctx0" brushRef="#br0">3837 7224,'0'0,"0"0,0 0,0 0</inkml:trace>
  <inkml:trace contextRef="#ctx0" brushRef="#br0">4273 6667,'0'0,"0"0,0 0,0 0,0 0,0 0,0 0,0 0,0 0,-19 125,9-10,10-19,10 0,0 0,-1 0,11 10,-11 0,1-10,0-19,-10-20,0 1,0-20,0 1,-10-1,0-9,1-10,-1 1,0-11,1 1,-1-1,0-9,1 0,-1 0,0-9,0-10,1-20,9-19,9-18,11-1,-1 10,1 9,-1 10,0 9,1 11,-11 8,11 1,9 0,0 9,10 20,-1 9,11 20,-1 18,1 1,-20 0,0-1,-19-9,-1-9,1-20,-10 0,0-9,0-10,0 0</inkml:trace>
  <inkml:trace contextRef="#ctx0" brushRef="#br0">4700 7167,'0'0,"0"0,0 0,0 0,0 0,19 0</inkml:trace>
  <inkml:trace contextRef="#ctx0" brushRef="#br0">5223 7484,'0'0,"0"0,0 0,0 0,0 0,0 0,0 0,0 0,0 0,0 0,0 0,0 0,0 0,0 0,0 0,-78-58,20 29,10 10,-1 9,11 10,9 10,9 0,-9 28,10 0,-1 10,11 10,9-10,0-9,9-1,1-19,0 0,-1-9,1-10,0 0,9 0,1-10,-1-9,-9 0,9-10,-9 10,-1 0,1-1,-10 1,0 10,0-1,0 0,0 1,0-1,0 10,10 0,-1 10,11 9,-1 0,10 10,0-10,10 1,0-11,0-9,9-9,1-11,-11-9,1 1,-10-11,0-18,0-11,-9-18,-1-1,-9 1,-10-1,0 1,0 19,-10 9,-9 10,-1 10,1 9,-1 0,11 10,-1 9,0 1,1-1,-1 0,0 10,1 0,-11 20,1 37,0 39,19 20,9-11,11-18,9 9,0-19,0-29,0 0,0 0,-10-19,1-10,-1-10,0 1,1-10,-1-10,1-9,-1 0,0-10,1-9,-11-10,1 0,0 9,-10 10,0 1,0 8,0 1,0 10,0-1,0 0,0 1,0 9,0 0,0 9,0 30,0-1,9 10,1-9,10-1,-11-19,11-9</inkml:trace>
  <inkml:trace contextRef="#ctx0" brushRef="#br0">5940 6657,'0'0,"0"0,0 0,0 0</inkml:trace>
  <inkml:trace contextRef="#ctx0" brushRef="#br0">5969 6965,'0'0,"0"0,0 0,0 0,0 0,0 0,0 0,0 0,0 0,0 0,0 0,0 0,0 0,0 0,68-39,-20 11,-9 8,-20 11,1-1,-10 1,-1-1,-9 10,0 0,0 0,0 0,0 10,-9 9,-1 19,-10 39,-9-10,0 1,10-11,0 1,9-20,0 1,10-1,0-9,10-10,0-9,9-1,10 1,10-10,0-10,-1-9,1-10,0 0,0 1,-1-11,-9 1,0 9,-9 0,-1 0,-9 1,0-1,-10 9,0 1,0 10,-10-1,-9 0,-1 10,1 0,-1 10,-9 9,0 20,0 9,0 0,10 0,9 0,0-10,10-19,0 1,0-11,0 1,0-10,0 0,10 0,0-10,-1 1,1-1,0 0,-10 1,0-1,0 1,0-1,0 0,0 10,0-9,10 9,-1 0,1 0,0 0,-1 0,11 0,-1 0,0 0,20 0,-10-10,0 1,0-11,0 1,-9 0,-1-19,1-10,-1-1,0-18,-9 0,0 0,-10 0,0 9,-10 10,0 0,1 9,-1 11,0-1,1 10,-1-1,0 11,1-1,-1 0,0 1,10-1,-10 10,1 0,9 0,0 19,0 20,9 9,1 10,0 9,9 10,1 0,-1-1,0-8,-9-20,0-10,-1 1,-9-11,0-8,0-11,0 1,0-1,0 1,0-10,0 0,0 0,0-10,0-28,0-20,10-9,0 9,0 10,-1 0,-9 20,0 8,0 1,0 10,10-1,0 10,9 0,0 19,1 10,9 19,0 0,-10 0,-9 0,0-10,-1-18,-9-1,0-9,0-1,10-9,0-9</inkml:trace>
  <inkml:trace contextRef="#ctx0" brushRef="#br0">6938 6388,'0'0,"0"0,0 0,0 0</inkml:trace>
  <inkml:trace contextRef="#ctx0" brushRef="#br0">7374 6677,'0'0,"0"0,0 0,0 0,0 0,0 0,0 0,0 0,0 0,0 0,0 0,0 0,0 0,0 0,0 0,-68 86,30-19,18-19,10 0,1-9,-1-1,10-9,0-10,0-9,10-1,-10 1,0-10,0 0,0 0,0-10,0 1,0-10,0-10,0-10,-10 1,0 0,1 9,-1 0,0 0,1 10,-1 0,0-1,1 11,-1-1,0 1,10-1,0 0,10 10,0 0,9 10,10 9,-10 0,10 10,-9 10,-1 9,1-10,-11 10,1-9,-10-11,0-8,0-11,0 1,0-1,0-9,0 0,0 0,0-9,0-10,0-10,0 0,10 0,-1 0,1 1,-10 8,0 1,0 0,10 9,-1 1,1-1,9 10,1 10,-1-1,-9 1,9 9,1 0,-11 1,1-11</inkml:trace>
  <inkml:trace contextRef="#ctx0" brushRef="#br0">3798 9242,'0'0,"0"0,0 0,0 0,0 0,0 0,0 0,0 0,0 0,0 0,0 0,0 0,0 0,0 0,0 0,0 0,0 0,0 0,-58 86,20-19,9-9,9-20,10 1,1-10,-1-10,0 0,1-9,9-1,0-9,0 0,-10 0,10 0,0-9,0-20,0-19,10-29,-1-19,-9 0,0 9,10 20,0 0,-1 0,1 9,-10 0,0 20,0-1,0 20,0 0,0 0,0 9,10 1,19-1,0 0,10 10,-10 10,0 9,0 10,0 0,0 9,0 10,10 10,-10-10,0 10,0 19,-9-10,-1-19,-9 0,-1-10,1-9,0-10,-1 0,1-9,0 0,-10-10,9 0,1-10</inkml:trace>
  <inkml:trace contextRef="#ctx0" brushRef="#br0">3682 9194,'0'0,"0"0,0 0,0 0,0 0,0 0,107-29,-30 0,-9 0,0 0,10-19,-1-19</inkml:trace>
  <inkml:trace contextRef="#ctx0" brushRef="#br0">4651 8377,'0'0,"0"0,0 0,0 0,0 0,0 0,20 96,-11-19,1-10,0-9,-1-1,1-9,0-9,-1-1,1-18,-10-1,0-10,0 1,0-10,-10 0,1 0,-1 0,0-10,-9-9,-10-29,0-38,9-1,11 10,-1 10,10 9,0 10,0 0,10 0,-1 10,1 9,0 0,0 10,9 0,20 0,19-1,0 20,-10 10,-9 0,-10 9,-9 0,-11 10,-9 9,-19 10,-20 0,-9 0,-1 0,10 0,1-9,9-1,9-18,1-1,0-10,9 1,0 0,10-1,0 1,0-10,20 9,9 1,19 0,20-1,0 1,-10-1,-10-9,-9 10,0-10,0 10,-10-1,0 1,9-1,1 11</inkml:trace>
  <inkml:trace contextRef="#ctx0" brushRef="#br0">3828 9847,'0'0,"0"0,0 0,0 0,0 0,0 0,0 0,0 0,0 0,0 0,0 0,0 0,0 0,0 0,0 0,0 0,0 0,0 0,0 0,0 0,0 0,0 0,19 67,0-19,-9 0,9-9,-9-1,0-19,-1 0,1-9,0 0,0-10,-1 0,11-10,-11 0,1-9,9-10,1-9,-1-10,1 0,-11 0,1 9,-10 11,0 8,0 1,0 0,0 9,0 1,0-1,0 1,0 9,0 0,0 9,10 1,-1 9,1 0,9 0,1 1,-1-1,0 0,11-9,8-1,-9-9,0-9,-9-11,-1 1,1-10,-1-9,0 0,1-1,-11 1,1 9,-10 0,0 10,0 0,0-1,0 1,0 10,0-1,0 0</inkml:trace>
  <inkml:trace contextRef="#ctx0" brushRef="#br0">5262 9184,'0'0,"0"0,0 0,0 0,0 0,0 0,0 0,0 0,0 0,0 0,0 0,-88 96,40-19,9-10,10 0,20-9,-1 0,10-10,0-10,0-9,10-10,-1 0,1-9,19 0,10-20,9-19,30-19</inkml:trace>
  <inkml:trace contextRef="#ctx0" brushRef="#br0">5504 8982,'0'0,"0"0,0 0,0 0,0 0,0 0,0 0,0 77,10-10,-1-9,1-10,0 0,-10 0,9-10,-9-9,0-9,0-1,0 0,0-9,0-1,0 1,0-10,0 0,0 0,0-10,0-19,0-38,0-39,0-38,0 0,0 39,0 28,10 9,-10 20,10 10,-1 9,1 10,0 0,0 0,9-1,10 11,0 9,10 0,0 19,-10 10,0 9,-20 20,-9 19,-19 9,-20 1,0-11,-9-18,9 0,1-20,8-9,1-10,0 0,10-9,9-10,1 0,-1 0,10 0,0 0,0 0,19 0,10-10,20 1,9 9,0 0,10 0,9 0,-28 0,-10 0,-1 0,-9 0,1 0,-11 9,0 1,1 0,-1-1,-9-9,-1 0</inkml:trace>
  <inkml:trace contextRef="#ctx0" brushRef="#br0">4545 10654,'0'0,"0"0,0 0,0 0,0 0,0 0,0 0,0 0,0 0,-78-10,10 10,10 10,10 9,-1 19,-9 20,10 0,-1 9,10-9,1 18,18-18,1 0,0-10,19-10,0 1,9-11,1-8,0-11,9 1,20-1,0-9,19-19,9-10,-8-19,-11 0</inkml:trace>
  <inkml:trace contextRef="#ctx0" brushRef="#br0">4700 10529,'0'0,"0"0,0 0,0 0,0 0,0 0,0 0,0 0,0 0,0 0,0 0,-10 86,10 1,10-10,-1-20,11 1,-1 0,0-10,1-10,-10-9,-1-10,1 0,0-9,-10 0,0-1,0 1,0-10,0 0,-10-10,0-9,1-10,-11-29,-9-38,10 0,9 10,0 9,1 19,9 1,0 9,0 19,9 0,1 0,0 10,19-10,10 10,9 0,0 9,-9 10,0 10,0 9,-20 0,1 0,-11 20,-9 9,-9 0,-11 0,-9-10,0 1,0-10,0-10,9 0,1-9,0-1,9-9,0 0,1 0,-1 0,10 0,0 0,19 0,20 10,0-10,0 0,-1 9,11 1,-1 0,-9-1,0 1,0 9,9-9,0 9,11-9,-1-1,19-9</inkml:trace>
  <inkml:trace contextRef="#ctx0" brushRef="#br0">11444 5918,'0'0,"0"0,0 0,0 0,0 0,0 0,0 0,0 0,0 0,0 0,0 0,0 0,0 0,0 0,0 0,0 0,0 0,0 0,0 0,-78 29,11-1,8 1,11 0,-10 0,0 0,0-1,-20 11,1-1,9 1,19-10,1-1,9-8,0-1,10-10,10 1,-1 0,1-1,9-9,1 0,-1 0,0 0,1 0,-1 0,0 0,1 0,9 0,0 0,0 0,0 0,0 0,0 0,0-9,0-1,0 0,0-9,9-10,1 1,0-1,-1-10,1 1,0 9,-1 0,1 0,-10 1,0 8,0 11,0-1,0 1,0-1,0 0,0 1,0-1,0 1,0-1,0 0,0 1,0 9,0-10,0 0,0 10,0 0,0 0,0-9,0 9,0-10,0 1,0-1,0 10,10 0,-10-10,0 1,0 9,9-10,-9 1,0 9,0 0,0-10,0 10,0 0,0 0,0 0,10 0,0 0,0 0,-1 0,11 10,9 9,0 0,-10 0,10 20,0-1,0 1,0 9,-9-10,-1 0,1 1,-11-1,11 1,-1-1,0 1,59 18</inkml:trace>
  <inkml:trace contextRef="#ctx0" brushRef="#br0">17200 11269,'0'0,"0"0,0 0,0 0,-10 76,10-28,0-9,0-20,0-9,0-1,0 1,0 0,0-1,0-9,0 0,0 0,0 0,0 0,10 0,-1 0,1 0,10-9,-1-1,10 0,0-9,10 0,0 9,-1-9,-9 9,20-9,-10 10,-10 9,0 0,-10 0,1-10,-11 10,1 10,-10-10,10 9,-1 1,-9-1,0 1,0 9,0 1,0-1,-9-10,-1 1,0 0,1-1,-1 1,-10 9,1 0,0-9,9-1,-9 1,9 0,-9-1,9-9,-9 10,-1-1,1 1,-1 9,-9-9,0-1</inkml:trace>
  <inkml:trace contextRef="#ctx0" brushRef="#br0">17209 11038,'0'0,"0"0,0 0,68-48,0 19,-19-9,-11 9,1 0,-10 10,10-10,-10 10,0 0,-10-1,1 20</inkml:trace>
  <inkml:trace contextRef="#ctx0" brushRef="#br0">17219 10731,'0'0,"0"0,0 0,0 0,-77 48,9 29,19-20,1 1,9 19,0 0,20-1,0 11,9-30,20 1,-1 19,1-29,19 38,0-18,0 9,10-29,19 38,-29-38,0-9,10-20,0 0,0-9,-10-10,9 0,1-10,0 0,-10-9,10 0,0 0,9-29,0 0,-9 0,19-39,-9 10,9-9,-19-1,-1 1,-9 28,-9-19,-10 10,-10 0,-10 19,0-10,0 10,-9 0,-20-9,1 18,-1 10,-19-9,-10 9,10 10,0 0,-1 19,-8-10,-1 20,10-1,9 10,1 10,9 0</inkml:trace>
  <inkml:trace contextRef="#ctx0" brushRef="#br0">16570 12652,'0'0,"0"0,0 0,0 0,0 0,39-96,-10 38,0-9,10 0,-10-20,0 10,10 10,-1 0,11-19,-1-20,1 0,-1 29,20-86,-20 96,10-39,1 10,-11-10,10 20,10-10,-10 9,20-38,-1 10,1 10,-10 8,9-18,20-29,-29 38,38-38,-38 58,19-20,-9 10,9-10,-9 20,19-39,-20 48,10-19,-9 19,19-19,-10 0,0-10,10 30,-19-1,-20 10,10-10,-1 0,11 0,-10-19,9 29,1-10,-20 10,-19 19,-1-1,1 1,0 0,0 0,0 10,-20 19,0 0,-9-1,0 1,-1 10,-9-1,0 0,10 1,-10-1,0 10,0 0,0 0,0 0,0 0,0 0,0 0,0 0,19 0</inkml:trace>
  <inkml:trace contextRef="#ctx0" brushRef="#br0">17665 13007,'0'0,"0"0,0 0,0 0,0 0,0 0,0 0,0 0,0 0,0 0,0 0,77 39,-38-20,10-9,-11-1,-9-9,-9 0,-1-9,-9 9,0-10,-1 0,-9 1,0-1,0 1,0-1,0 0,0 1,0-1,0 1,0-1,-9 0,-1 1,0-1,1 10,-1 0,-19 10,-10 19,0 9,1 0</inkml:trace>
  <inkml:trace contextRef="#ctx1" brushRef="#br0">17780 12718,'-18'0,"1"0,17 17,-18 1,0-18,18 18,-17 17,-1 0,18-17,-17-1,17 1,0 0,-18-18,18 17,0 1,0 0,0-1,0 1,0-1,0 1,0 0,0-1,0 1,18-18,-1 0,1 0,-1 0</inkml:trace>
  <inkml:trace contextRef="#ctx1" brushRef="#br0">24007 9648,'17'-17,"18"17,-17-18,0 1,-1 17,1 0,-18-18,18 18,-1 0,1 53,-18-18,18-17,-18-1,0 1,0 0,17 17,-17-17,18 34,-18-16,0-19,0 1,0 0,0-1,17-17,-17 18,0 0</inkml:trace>
  <inkml:trace contextRef="#ctx1" brushRef="#br0">24112 9878,'18'-36,"17"36,1-17,-19-1,1 18,-1-17,1 17,-18-18</inkml:trace>
</inkml:ink>
</file>

<file path=ppt/ink/ink11.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4T06:31:17"/>
    </inkml:context>
    <inkml:brush xml:id="br0">
      <inkml:brushProperty name="width" value="0.05292" units="cm"/>
      <inkml:brushProperty name="height" value="0.05292" units="cm"/>
      <inkml:brushProperty name="color" value="#ff0000"/>
    </inkml:brush>
  </inkml:definitions>
  <inkml:trace contextRef="#ctx0" brushRef="#br0">988 12825,'0'0,"0"0,0 0,0 0,0 0,0 0,0 0,0 0,0 0,0 0,0 0,0 0,0 0,0 0,0 0,0 0,0 0,0 96,0-38,0-1,0-9,10-9,-10 9,19-10,-19 1,0-1,0-9,0 0,0-10,0 0,0 0,0-9,0-1,0 1,0 0,0-10,0 0,0 0,0 0,0 0,0 0</inkml:trace>
  <inkml:trace contextRef="#ctx0" brushRef="#br0">1066 12738,'0'0,"0"0,0 0,0 0,0 0,0 0,0 0,0 0,0 0,0 0,0 0,77-9,-28 9,-20 0,-10 9,-9 1,0 0,9 18,-38 30,-10 9,-10 1,-10-11,20-9,-29 0,29-9,-10-1,20-19,0 1,19-11,-10 1,-9-1,9-9,10 0,0 0,0 0,10 0,38-9,30-1,-11 1,-18-1,19 0,-10 10,10 0,-30 0,11 0,-39 0,9 0,-9 0,-10 0,0 10,0 9,-10 0,0 10,-9 0,-10 0,0 0,9-10,-18 0,8 0,11-9,0 0,-1-1,1 1,0-1,9-9,-10 0</inkml:trace>
  <inkml:trace contextRef="#ctx0" brushRef="#br0">1802 12585,'0'0,"0"0,0 0,0 0,0 0,0 0,0 0,0 0,0 0,0 0,0 0,20 67,-1 0,-9-9,9 9,-9 10,0-19,-10-1,0 1,0-10,0 0,0-10,0-18,0-1,0-10,-10 1,0 0,0-1,1-9,-1 0,0-9,1-1,-11-9,-9-29,10-39,9-18,10-1,10 19,-10 30,0 9,10 9,-10 11,9-1,1 10,0-1,19-8,9-1,11 9,9 1,20 10,-11 9,-18 9,-10 1,-10 9,-20-9,1 9,0 19,-20 1,-9-1,-10-9,0-10,-1 10,11-10,0 0,-1-9,1 0,9-1,1-9,-1 0,0 0,1 0,-1 0,10 0,0 10,0-1,10 1,9 9,29 20,10-1,1 1,-11-1,-9-9,0 9,-1-9,-18-10,-1 10,1-10,-1 1,-9-1,-1-10,1 1,0 0,-1-1,1 1,9-1</inkml:trace>
  <inkml:trace contextRef="#ctx0" brushRef="#br0">1066 11922,'0'0,"0"0,0 0,0 0,0 0,0 0,0 0,0 0,0 0,0 0,0 0,0 0,87-58,-38 29,-20 10,-10 0,10 9,-29 10,0 0,10 20,-10 18,0 20,-10-1,-19-9,10 0,-1-9,1-1,-1 1,11-20,-1 0,0-9,10-1,0 1,0-1,10-9,0 0,19 0,0-9,10-10,-1-1,30-18,10-20,-49 30</inkml:trace>
  <inkml:trace contextRef="#ctx0" brushRef="#br0">1560 11480,'0'0,"0"0,0 0,0 0,0 0,0 0,0 0,0 0,78 38,-40-9,-9-10,-9 10,-1 10,-9-1,-20 20,-29 19,1-1,-11 1,1 0,9 38,-19-9</inkml:trace>
  <inkml:trace contextRef="#ctx0" brushRef="#br0">2926 12729,'0'0,"0"0,0 0,0 0,0 0,0 0,0 0,0 0,0 0,0 0,0 0,0 0,0 0,0 0,0 0,78-48,-20 19,-19 0,-10 0</inkml:trace>
  <inkml:trace contextRef="#ctx0" brushRef="#br0">3004 12979,'0'0,"0"0,0 0,0 0,0 0,0 0,0 0,0 0,0 0,0 0,0 0,0 0,77-39,-18 1,-11-1,-9 10</inkml:trace>
  <inkml:trace contextRef="#ctx0" brushRef="#br0">3643 12104,'0'0,"0"0,0 0,0 0,0 0,0 0,0 0,0 0,0 0,0 0,0 0,0 0,0 0,0 0,0 0,0 0,0 0,0 0,0 0,0 0,10 77,0-19,0-10,-1 0,1 0,0 10,-1-1,-9-9,10 0,0 0,-1-9,1-1,0-9,-10-10,0 0,0-9,0 0,0-1,0 1,0-10,0 0,0 0,0 0,0 0,0 0,0 0</inkml:trace>
  <inkml:trace contextRef="#ctx0" brushRef="#br0">2258 14429,'0'0,"0"0,0 0,0 0,0 0,0 0,0 0,0 0,0 0,0 0,0 0,0 0,-87 39,19-11,0 11,10-10,9 0,-9 9,0-9,10 0,9-1,10-8,0-11,9 1,11-10,-1 0,0 0,1 0,-1 0,0 0,0 0,1 0,-1 0,0 0,10-10,0-9,0-10,0-9,0-1,0-9,10 10,-10-10,10 0,-1 9,1 11,0-1,0 0,-1 10,-9-1,0 11,0-1,0 1,0-1,10 0,0 10,-1 0,1 0,0 20,19 8,-20 11,11-1,-1 20,1 19,-11 0,1-10,0 0,-1 0,1 1,0-11,-1 1,1 0,0-10,-10-10,0 0,0-9,0-9,0-1,0-10,0 1,0-10,0 0,0 0,0 0,0 0,0-10</inkml:trace>
  <inkml:trace contextRef="#ctx0" brushRef="#br0">2045 13910,'0'0,"0"0,0 0,0 0,0 0,0 0,0 0,0 0,77 48,-28-9,-11 9,1 0,-10 10,0 18,-19 30,-20 9,-9-9,-10 0,0-10,-10 9,0 1,10-29,19-39</inkml:trace>
  <inkml:trace contextRef="#ctx0" brushRef="#br0">2897 14083,'0'0,"0"0,0 0,0 0,0 0,0 0,0 0,0 0,0 0,0 0,10 68,0-11,-1 1,1 0,0-10,-1-10,1 0,0 1,-10-10,0-10,0 0,0 0,0-9,0 0,0-10,0 0,10 0,-1-10,30-9</inkml:trace>
  <inkml:trace contextRef="#ctx0" brushRef="#br0">3081 13718,'0'0,"0"0,0 0,0 0,0 0,0 0,0 0,0 0,0 0,0 0,0 0,39 77,-29 0,-20 0,-29 19,1-29,-1 0,0-19,10-9,0-10,10-10,-1 0,11-9,-1-1,0 1,0-10,10 0,0 0,0 0,10 0,10 0,9 0,9 0,1 0,0 0,9 0,-9 0,-10 0,-9 10,-1-10,-9 0,-10 0,0 0,0 9,-10 1,-9 9,-1 0,1 0,-1 1,-9-1,0 0,10-9,0-1,-1 1,1-1,-1 1,1 0,0-10</inkml:trace>
  <inkml:trace contextRef="#ctx0" brushRef="#br0">4186 13507,'0'0,"0"0,0 0,0 0,0 0,0 0,0 0,0 0,0 0,0 0,0 0,0 0,0 0,0 0,0 0,0 0,0 0,0 0,0 0,0 0,0 0,0 0,0 0,0 0,0 0,0 0,0 0,-106 0,47 0,11 0,-1 0,-9 10,10-1,-1 1,11 9,9 0,0 0,-1 1,1-1,0 10,0 19,10 0,-10 0,9 0,11 9,9 1,0 0,0-10,0-10,0 1,9-11,1 1,0-10,9 1,10-1,0 10,10-10,19 10,0-10,-9-9,-1-1,-9-9,0 0,0 0,-1-9,-9-1,0 0,-9-9,-1 0,1 9,-11 1,1-1,-10 0,0-9,0 0,0 0,0 0,-10-10,1 0,-11 0,1 0,-1 10,-9 0,-19 0,-30 0,1 9,19 10,9 0,20 0,0 0,10 0,-1 10,1-1,0 10,9 1,0-1,10 10,0-10,10-10,0 1,9 0,29-10,1 0,-1 0,1 0,-1-10,-9 10,0 0,0 0,-1 10,-9-1,0 1,-9-1,-1 1,1 9,-1 0,0 20,-9-1,0 10,-10 0,9 0,-9 0,0 0,0-9,0-1,0-18,0 8,0-8,0-1,0-10,0-9,0 0,0 0,0-9</inkml:trace>
  <inkml:trace contextRef="#ctx0" brushRef="#br0">4554 13786,'0'0,"0"0,0 0,0 0,0 0,0 0,0 0,0 0,0 0,0 0,0 0,78-39,-10 1,-20-1,10 1,-29 9</inkml:trace>
  <inkml:trace contextRef="#ctx0" brushRef="#br0">4709 14160,'0'0,"0"0,0 0,0 0,0 0,0 0,0 0,0 0,0 0,78-48,-20 19,0 1,0-11,20 1,-1-10,-19-20</inkml:trace>
  <inkml:trace contextRef="#ctx0" brushRef="#br0">5359 13094,'0'0,"0"0,0 0,0 0,0 0,0 0,0 0,0 0,0 0,0 0,0 0,0 0,0 0,19 106,-9-30,-1-8,1-11,0 1,-1 0,1-1,0-9,-1-9,1-1,0 1,0 9,-1 0,11 28,-20-8</inkml:trace>
  <inkml:trace contextRef="#ctx0" brushRef="#br0">6037 13324,'0'0,"0"0,0 0,0 0,0 0,0 0,0 0,0 0,0 0,0 0,0 0,0 0,97-57,-39 18,-10 1,1 19,-1-10,-9 10,-10 9,-10 0,1 1,-1-1,1 10,-1-9,-9 9,9 0,0 0,-9 0,0 0,-10-10</inkml:trace>
  <inkml:trace contextRef="#ctx0" brushRef="#br0">6105 13613,'0'0,"0"0,0 0,0 0,0 0,0 0,0 0,0 0,0 0,0 0,0 0,68-29,-10-10,29 1,-19 9,-10 0,-10 10,-9 0,-10 0,0-10,-9 0</inkml:trace>
  <inkml:trace contextRef="#ctx0" brushRef="#br0">6589 12825,'0'0,"0"0,0 0,0 0,0 0,0 0,0 0,78 58,-30-10,-9 9,0 20,-20 38,-9 1,-30-1,-28 10</inkml:trace>
  <inkml:trace contextRef="#ctx0" brushRef="#br0">1793 15813,'0'0,"0"0,0 0,0 0,0 0,0 0,0 0,0 0,0 0,0 0,0 0,0 0,0 0,0 0,-194 67,126-29,20 1,9-1,0 10,10 0,19 0,10-9,0-1,0-9,10-10,9 10,10-10,10 0,29 10,0-10,-10-9,10-10,0 0,9-19,10-10,10-19,-29 0,-19-10</inkml:trace>
  <inkml:trace contextRef="#ctx0" brushRef="#br0">2364 15448,'0'0,"0"0,0 0,0 0,0 0,0 0,0 0,0 0,0 0,0 0,0 0,0 0,0 0,-19 96,19-10,0-19,0 10,10 0,-1 0,1 0,0 19,-1-19,1-1,10-8,-1-1,0-9,-9-10,9 0,-9-10,0-9,-1-19,1-1,-10-9,0-9</inkml:trace>
  <inkml:trace contextRef="#ctx0" brushRef="#br0">2316 15380,'0'0,"0"0,0 0,0 0,0 0,0 0,0 0,0 0,97-19,-39 19,-10 10,-9-1,0 1,-10 9,-10 0,-9 1,0 8,-10 11,-10 9,-9-10,-1 1,1-1,0-9,-1-10,1 0,-1 1,11-1,-1-10,0 1,1-10</inkml:trace>
  <inkml:trace contextRef="#ctx0" brushRef="#br0">2868 15457,'0'0,"0"0,0 0,0 0,0 0,0 0,0 0,0 0,-9 115,9-38,0-10,0-18,0-1,9-10,11 0,-11-9,11-10,-1-9,0 0,20-10,0-10,0-9,0-10,-1-9,1-20,-10 0,-10 10,-9 0,0 10,-10-1,-10 1,0 9,-9 0,9 10,1 0,-1 9,0 1,1-1,-1 0,10 1</inkml:trace>
  <inkml:trace contextRef="#ctx0" brushRef="#br0">3692 14852,'0'0,"0"0,0 0,0 0,0 0,0 0,0 0,0 0,0 0,10 144,-1-48,11 0,-1 10,0-10,1 0,-1 0,-9-19,0-20,-1-8,1-11,-10-9,0-20,0 1,0 0,0-10,0 0,0-10,0 0,0-9,0 0,19-29,1 0,9-10,10 1,-1 9,-9 0,10 9,0 10,0 0,19 10,-10 10,-9-1,-10 10,-10 0,-9 0,0 10,0 9,-10 0,0 10,-10 9,-10-9,1 10,-10-1,-19 10,9 0,0-10,-9 1,9-10,0 0,0-1,10-8,0-11,10 1</inkml:trace>
  <inkml:trace contextRef="#ctx0" brushRef="#br0">4438 14967,'0'0,"0"0,0 0,0 0,0 0,0 0,0 0,0 0,0 0,0 87,0-20,0 0,0 0,10-9,-1 0,1-10,0-19,-1-10,1-10,0 1,9-10,10-10,0-9,0-10,-9 0,9-9,-10 0,1-1,-11 10,-9 1,0-1,0-10,0 10,-9 1,-1 8,0 1,1 0,-1 9,0 1,10-1,0 1,0-1,0 10,0 0,0 0,0 19,10 20,0 9,-1 0,11 0,-1 0,0-10,1 1,-1-11,-9-8,0-11,-1 1,1-1,-10 1,0-10,10 0,-1-10,11-9,-1-10,10-28,0-30,0 20,-9 9,-1 10,0 0,1 10,-10 9,9 0,0 10,1 0,9 9,0 10,10 10,-10 9,0 0,-10 1,0 18,1-9,-10 9,-1 1,-9-11,0-8,0-1,0-10,0 1,0 0,0-1,0-9,0 0,0 0,0 0,0 0,0 0,0-9,0-1,0 0,10-9,9-10,1 1,-1-11,-9 10,-1 10,1-10,0 10,-1 0,1 0,-10-10,0 10,0-1,0 11,0-1,-10 1,1-1,-1 10,0 0,-9 10,0 18,9 11,10-1,0 1,10-1,-1-9,1 0,0-10,-1-9,11-1,-1-9,1 0,-1-9,10-11,0-8,0-11,0 1,0-1,-9 10,-1 1,0 8,-9 1,0 10,9-1,1 0,-1 1,10 9,0 0,10 9,-10 1,-10 9,1 0,-1 20,-9 9,-10 10,-10-10,0-10,1 0,-1-18,0-1,1 0,-1-9,0-10</inkml:trace>
  <inkml:trace contextRef="#ctx0" brushRef="#br0">6279 14429,'0'0,"0"0,0 0,10-9</inkml:trace>
  <inkml:trace contextRef="#ctx0" brushRef="#br0">6550 14669,'0'0,"0"0</inkml:trace>
  <inkml:trace contextRef="#ctx0" brushRef="#br0">3324 16427,'0'0,"0"0,0 0,0 0,0 0,0 0,0 0,0 0,0 0,0 0,0 0,0 0,0 0,0 0,9 106,11 0,-1-1,1-9,-1-9,0-10,1-29,-11 0,1-10,0 1,-1-10,-9-10,10 0,-10 0,10-9,-1-1,1-9,19-9</inkml:trace>
  <inkml:trace contextRef="#ctx0" brushRef="#br0">3789 16302,'0'0,"0"0,0 0,0 0,0 0,0 0,0 0,0 0,0 0,0 0,0 0,0 0,0 0,0 0,0 0,0 0,0 0,-20 87,20-10,0 0,10-20,0 20,9 0,1-10,-1 10,-9-19,-1-1,1-9,0 0,-1-9,1-10,0 0,-10-10,0-10,0 1,0-10,-10-19</inkml:trace>
  <inkml:trace contextRef="#ctx0" brushRef="#br0">3566 17004,'0'0,"0"0,0 0,77-67,11-1,-21 11,-8-1,-11 10,10 0,-19 10,0-1,0 10,-1 0,-18 10,-1 10,-9-1,-1 0,1 10,0 0,-1 10,1 0,0 9,9 19,1 1,-1 9,0-10,1 10,-1-9,-9-11,0 1,-1-10,1 1,0-11,-10-9,0-9,0-1</inkml:trace>
  <inkml:trace contextRef="#ctx0" brushRef="#br0">4041 16322,'0'0,"0"0,0 0,0 0,0 0,0 0</inkml:trace>
  <inkml:trace contextRef="#ctx0" brushRef="#br0">4874 16226,'0'0,"0"0,0 0,0 0,0 0,0 0,0 0,0 0,0 0,0 0,0 0,-97 48,39-10,0 1,0 18,0 10,9 10,10 10,20-30,0 1,9-20,10 1,10-20,-1-9,1-1,9 1,1-10,9-19,0-10,0 0,0-9,0-1,0 1,0-1,-9 1,-1 9,-9 10,-1 0,-9 9,0 0,0 1,0-1,0 1,0-1,0 0,0 10,0 0,0 10,10 9,9 20,11 28,-1-9,0 9,0 0,-10 10,1 0,-11 0,-9-1,-9-18,-1 9,0-28,0-10,1-10,-1 0,0-9,1-10,-1 0,0 0,1-10,9-9,9-29,1-19,19-39,10 0,0-19,-1-9,-9-1,-9 20,-1 0,-9 19,0 19,-10 19,0 10,0 19,0 10,0 0,0 9,-10 1,10-1,-10 0,1 1,-1 9,0 0,0 0,1 19,-1 20,10 37,10 20,-10-28,9 9,1-1,0-18,9 9,-9-9,0-10,-1-10,1-18,-10-1,0-10,0-9,0 0,0 0,0-9,10-20,-1-19,1-10,0 1,9-1,0 0,1 10,-10 20,-1 8,1 1,9 9,1 10,9 0,-10 20,10 9,0 9,-9 0,-1-9,-9 0,-1-10,1-9,-10-1,0-9,10 0,-1 0,11-9,9-10</inkml:trace>
  <inkml:trace contextRef="#ctx0" brushRef="#br0">5901 15995,'0'0,"0"0,0 0,0 0,0 0,0 0,0 0,0 0,0 0,0 0,20 77,-1-19,0-20,1 0,-11-18,1-1,-10-10,0-9</inkml:trace>
  <inkml:trace contextRef="#ctx0" brushRef="#br0">5785 15572,'0'0,"0"0,0 0,0 0,0 0,0 0,0 0,0 0,0 0</inkml:trace>
  <inkml:trace contextRef="#ctx0" brushRef="#br0">6890 15332,'0'0,"0"0,0 0,0 0,0 0,0 0,0 0,0 0,0 0,0 0,87-77,-29 29,-19 20,-1 8,1 20,0 10,-20 9,1 10,-1 19,-9 19,-20 10,-19 10,-19 28,-30-19,1-10,9-18,10-20,-1-10,11-9</inkml:trace>
  <inkml:trace contextRef="#ctx0" brushRef="#br0">6308 15803,'0'0,"0"0,0 0,0 0,0 0,0 0,-19 115,9 10,20-19,0-29,9-20</inkml:trace>
  <inkml:trace contextRef="#ctx0" brushRef="#br0">5688 17417,'0'0,"0"0,0 0,0 0,0 0,0 0,0 0,0 0,0 0,0 0,0 0,0 0,0 0,39-87,0 1,-10 9,0 10,-10 9,0 1,1 9,-10 0,-1 9,-9 20,0 0,0-1,-9 11,-1-1,-10 10,-9 19,0 20,0 9,10 0,9 0,10-10,0-9,10 0,9-10,30 10,-1 0,1-10,-11 0,1 1,-19-11,-1 1,-9-1,-1 1,1 9,-10 0,0 10,0 10,-10-1,-9-9,0 0,-1-20</inkml:trace>
  <inkml:trace contextRef="#ctx0" brushRef="#br0">6318 16571,'0'0,"0"0,0 0,0 0,0 0,0 0,0 0,0 0,0 0,0 0,0 0,0 0,0 0,-10 87,10-10,0 0,0-29,0 0,0-10,10 1,0-1,-1 0,1-9,0 0,-1 0,1-10,0-9,9 9,10 0,0 0,0-9,0 0,0-10,1 0,-1-10,0-9,0-10,-10-10,10-9,-9-9,-11 9,-9 9,0 1,0 19,-19 0,0-1,-1 11,-9-1,0 10,0 0,0 10,0 9,9-9,-9 9,10-10,0 1,9-10,0 0,0 0,1 0,9 0,9-10,21-9,8 0,1-10,10 0,-1-19,0 10,1-1,-10 11,-1-1,-9 10,1-1,-11 1,0 9,-9 1,0-1,-1 1,-9 9,0 0,0 0,0 0,0 0,-9 0,-1 0,0 0,1 9,-1 10,0 20,-9 9,9 0,0 0,10-10,0-9,-9-10,9-9,0 0,0-1,0-9,0 0,9 0,11-9,-1-20,10-10,10-9,0-38,0-1,-10 11,-20 8,1 20,-10 29,0 0,0 9,0 1,0-1,0 0,0 1,0 9,0 9,0 11,10 28,-1 29,1-1,0 11,-1-20,1-9,0-20,0 1,-1-11,1-8,9-11,10 1,0-10,1-10,-1-19,0 1,0-20,9-29,-18 0,-1-10,-9-18,-20-20,1 38,-1 30,0 9,0 19,1 10,9 0,-10 9,0 0,1 1,-1 9,0 0,1 9,-11 30,11 38,-1 38,0 19,10-9,0-9,10-20,-10-39,10-9,-1-9,-9-10,10-10,0-10,9 1,10 0,20-1,9-9,-10-19,1 0,-11-10,1 0,-10-9,-9 9,-1-10,-9 11,-10-1,0 10,0-1,0 11,0-1,-10 1,10 9,-10 0,1 0,9 0,0 0,0 9,0 1,9-1,11 1,9 0,9-1,11 1,19-10,0 0,-20-10,-9-9,-10-10,-10-9</inkml:trace>
  <inkml:trace contextRef="#ctx0" brushRef="#br0">7510 16571,'0'0,"0"0,0 0,0 0,116-115,29-29</inkml:trace>
  <inkml:trace contextRef="#ctx0" brushRef="#br0">12374 7877,'0'0,"0"0,0 0,0 0,0 0,0 0,68 48,-10-9,-9 9,-1-10,-9 1,0-10,-1-1,-9 1,10 0,-19-10,-1-9,-9 0,9-1,-9 1,-1-1,-9-9</inkml:trace>
  <inkml:trace contextRef="#ctx0" brushRef="#br0">12636 8079,'0'0,"0"0,0 0,0 0,0 0,-107 58,39-20,20-9,-1 19</inkml:trace>
  <inkml:trace contextRef="#ctx0" brushRef="#br0">13673 7829,'0'0,"0"0,0 0,0 0,0 0,0 0,116 58,-39-10,-18-9,-1-1,-20-9,1 0,0-1,-10-8,-10-11,1 1,-10-1,-1-9,1 0,0 0</inkml:trace>
  <inkml:trace contextRef="#ctx0" brushRef="#br0">14128 7868,'0'0,"0"0,0 0,0 0,0 0,0 0,-77 96,9-10,10-9,9-19</inkml:trace>
  <inkml:trace contextRef="#ctx0" brushRef="#br0">14894 7983,'0'0,"0"0,0 0,0 0,0 0,0 0,0 0,0 0,0 0,0 0,0 0,0 0,96 39,-47-20,-1 0,-9 0,0-9,-10-1,-10 1,1 0,-1-10,0 0,20 0</inkml:trace>
  <inkml:trace contextRef="#ctx0" brushRef="#br0">15417 7954,'0'0,"0"0,0 0,0 0,-97 58</inkml:trace>
  <inkml:trace contextRef="#ctx0" brushRef="#br0">16492 8041,'0'0,"0"0,0 0,0 0,0 0,68 29,-10-1,-19-8,0-1,-10 0,10-9,-10-10,0 0</inkml:trace>
  <inkml:trace contextRef="#ctx0" brushRef="#br0">16677 8079,'0'0,"0"0</inkml:trace>
</inkml:ink>
</file>

<file path=ppt/ink/ink12.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4T06:28:55"/>
    </inkml:context>
    <inkml:brush xml:id="br0">
      <inkml:brushProperty name="width" value="0.05292" units="cm"/>
      <inkml:brushProperty name="height" value="0.05292" units="cm"/>
      <inkml:brushProperty name="color" value="#ff0000"/>
    </inkml:brush>
  </inkml:definitions>
  <inkml:trace contextRef="#ctx0" brushRef="#br0">2461 6023,'0'0,"0"0,0 0,0 0,0 0,0 0,0 0,0 0,0 0,0 0,0 0,0 0,0 0,0 0,0 0,0 0,0 0,0 0,78 39,-10-10,-10-1,-10-8,1-11,-11 1,1-1,0-9,0 0,-1 0,1-19,19-19,30-29,-1-20,-10-9,11-10,-11 10,-9 0,-10 19,10-9,0 19,-20 9,-9 20,-20 9,1 0,-11 10,1 0,0 9,-10 0,0 1</inkml:trace>
  <inkml:trace contextRef="#ctx0" brushRef="#br0">2839 9098,'0'0,"0"0,0 0,0 0,0 0,0 0,0 0,0 0,0 0,0 0,0 0,0 0,78 0,-20-10,19-9,20-20,0-18,-19-11,19-28,-10-9,10 9,-10 9,-29 20,-10 19,-9 9,-10 11,-9 8,-11 11,1-1,-10 1,0-1,0 10,0-10,0 1,0-1</inkml:trace>
</inkml:ink>
</file>

<file path=ppt/ink/ink2.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4T06:18:51"/>
    </inkml:context>
    <inkml:brush xml:id="br0">
      <inkml:brushProperty name="width" value="0.05292" units="cm"/>
      <inkml:brushProperty name="height" value="0.05292" units="cm"/>
      <inkml:brushProperty name="color" value="#ff0000"/>
    </inkml:brush>
  </inkml:definitions>
  <inkml:trace contextRef="#ctx0" brushRef="#br0">1357 4630,'0'0,"0"0,0 0,0 0,0 0,0 0,0 0,0 0,0 0,0 0,0 0,0 0,0 0,0 0,0 0,97 68,-1-20,-18-10,-10 1,9-1,1 0,19-9,9 0,1 0,-30-10,1-9,-20-1,-9 1,-1-1,0 1,-9 0,0-1,0 1,-20-10,0 0,-9 0,0 0,0 0,-10 0,0 0,0-10,0 10</inkml:trace>
  <inkml:trace contextRef="#ctx0" brushRef="#br0">2558 3977,'0'0,"0"0,0 0,0 0,0 0,0 0,0 0,0 0,0 0,0 0,0 0,-97 96,20 0,9-9,0 18,10-9,0 20,19 9,-9 19,9-10,0-9,-9 19,19 0,-1-28,1-20,0 0,10-19,0-10,9-19,0-10,1-18,9-1,0-10,0 1,0-10,-10 0,10-10,0-28,0-29,10-58</inkml:trace>
  <inkml:trace contextRef="#ctx0" brushRef="#br0">1618 4899,'0'0,"0"0,0 0,0 0,0 0,0 0,0 0,0 0,0 0,0 0,0 0,0 0,0 0,0 0,0 0,0 0,0 0,0 0,0 0,78-67,-30 10,30-1,9-9,29-20,0 1,-9 9,-10 0,-19 10,-1 9,-9 0,-20 10,-19 0,-9 10</inkml:trace>
  <inkml:trace contextRef="#ctx0" brushRef="#br0">1793 4285,'0'0,"0"0,0 0,0 0,0 0,0 0,0 0,0 0,48 105,1-9,-11-9,20 9,1 0,8 0,-8-19,-11 0,-9-10,-10-9,0-10,-10 0,1-10,-1 0,0 11,1-11,-1 0,-9-18</inkml:trace>
  <inkml:trace contextRef="#ctx0" brushRef="#br0">2859 3228,'0'0,"0"0,0 0,0 0,-107-19,39 19,0 0,0 19,-9 10,-10 9,-20 20,20-10,0 9,9 1,-9 19,-10 9,0 1,10 9,9 0,1 19,19 10,-10 29,20-20,9 10,10 10,9-10,11-19,9 10,9-11,11-8,-1-20,10 10,20-20,-1 20,10-20,29-9,10 0,0-10,0-9,19-10,30-10,-49-19,9-9,-9-10,19-10,20-18,-29-11,-10-9,-1-29,21-19,-1-19,-19-20,0-28,-29 9,-10 10,-19-9,-20-11,-19 20,-10-10,-19 1,0 18,-19-9,-30 0,-9 0,9 19,1 0,-1 19,-9 1,0 9,-10 9,10 20,0 0,-1 19,-18 9,-49 30,19 47,-9 58,-30 58,-9 96,29 9,0 39</inkml:trace>
</inkml:ink>
</file>

<file path=ppt/ink/ink3.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4-09T05:36:34"/>
    </inkml:context>
    <inkml:brush xml:id="br0">
      <inkml:brushProperty name="width" value="0.05292" units="cm"/>
      <inkml:brushProperty name="height" value="0.05292" units="cm"/>
      <inkml:brushProperty name="color" value="#ff0000"/>
    </inkml:brush>
  </inkml:definitions>
  <inkml:trace contextRef="#ctx0" brushRef="#br0">5930 15015,'0'0,"0"0,0 0,0 0,0 0,0 0,0 0,0 0,0 0,0 0,0 0,0 0,0 0,0 0,0 0,0 0,0 0,0 0,0 0,0 0,0 0,0 0,0 0,0 0,0 0,0 0,0 0,0 0,0 0,0 0,0 0,0 0,0 0,0 0,0 0,0 0,0 0,0 0,0 0,0 0,0 0,0 0,0 0,0 0,0 0,0 0,0 0,0 0,0 0,0 0,0 0,0 0,0 0,0 0,0 0,0 0,0 0,0 0,0 0,0 0,0 0,0 0,0 0,0 0,0 0,0 0,0 0,0 0,0 0,0 0,0 0,0 0,0 0,0 0,0 0,0 0,0 0,0 0,0 0,0 0,0 0,0 0,0 0,0 0,0 0,0 0,49 106,-49-106,0 0,39 96,-39-96,38 96,1 19,-39-115,39 144,-10-28,10 9,9 28,1-18,-1 28,0-28,11 9,-11-19,0-10,-18-29,-1 1,0-1,0-19,-10 1,1-30,-1 10,0-9,-9-20,0 19</inkml:trace>
  <inkml:trace contextRef="#ctx0" brushRef="#br0">6018 14775,'0'0,"0"0,0 0,0 0,0 0,116-48,10 0,29-10,-29 20,29-20,77-9,-57 9,9-9,29 0,-38 0,-20 19,0-10,-49 10,-9 10,-10-1,-9 1,-1-1,11 1,-30 9,-20 10,1 0,-10 9,-9 0,-1 1,-9-1,-1 10,1 0,-10 0,10 0,-10 0,0 0,0 0,9 0,1 10,0-1,9 20,1 10,9 28,0 29,-10-19,1 38,-1-19,10 29,-10 19,10-9,10 18,10 1,-1 0,1-20,-11 10,-9-9,-9-39,9 10,-10-10,1 0,-1 0,0-29,1 19,-11-28,1 0,0-10,-1 9,1-18,-10-1,10 1,-10-11,0-8,0-1,0-9,0-1,0 1,0-10,-10 9,0 1,1 0,-11-1,1 1,-20 9,-19 0,-29 0,-10 1,-10 8,11-8,-11-1,-19 29,10-10,9 1,-38 18,-20 1,20 9,9 1,-9-1,19-10,19-9,20-9,19-1,-19 1,-20 9,20-19,29-1,9-8,11-11,9 1,0-1,9-9,10 0,1 0,-1 0,0 0,1 0</inkml:trace>
  <inkml:trace contextRef="#ctx0" brushRef="#br0">7122 15294,'0'0,"0"0,0 0,0 0,0 0,0 0,0 0,0 0,-97 9,29 1,-9 9,9 10,10 0,10 0,-1 9,10-19,10 1,10-11,-1 10,1 1,9-1,1 10,9-1,9 11,1-10,9 9,11 1,-1-11,19 11,10-1,29-9,10-10,10-28,-30-11,1 1,-30-10,-19 1,1-1,-11 0,0-10,-9 1,0 0,-1-10,-9 9,0 1,0 9,0 10,0 9,0 1,0-1,0 0,0 1,0 9,0 0,0 0,0 9,0 1,0 19,10 19,9 9,1 20,-1 0,1-10,9 10,-10 10,10 9,0-10,0 1,0 9,0 19,-9-29,9-9,-10-9,-19-30</inkml:trace>
  <inkml:trace contextRef="#ctx0" brushRef="#br0">7384 15428,'0'0,"0"0,0 0,0 0,0 0,0 0,0 0,0 0,0 0,0 0,116-86,-19 28,0 20,-39 19,-10 9,-9 0,-19 10,-1 0,-9 0,-1 0,-9 10,0 9,0 20,-9 9,-20 9,0 11,-10-1,0-10,0 1,1-10,-11 10,10-20,1 1,-1-1,10 0,0-9,9 0,1-19,9-1</inkml:trace>
  <inkml:trace contextRef="#ctx0" brushRef="#br0">8043 15082,'0'0,"0"0,0 0,0 0,0 0,0 0,0 0,0 0,0 0,0 0,-20 97,20 8,10-9,9-9,10 47,-9-67,9-28,0-1,0-9,10 0,19-19,-10-20,1-28,-1-11,1-8,-1-39,-9 9,-10-18,-19 18,-10 10,0 20,-10 9,0 0,1 28,-1 1,0 0,1 9,-1 1,0-1</inkml:trace>
  <inkml:trace contextRef="#ctx0" brushRef="#br0">3295 15342,'0'0,"0"0,0 0,0 0,-97 9,10 11,9 18,0 10,-9 10,19-10,1 19,8 0,11-9,19 0,0-10,9 0,11 9,-1 1,10 28,10-9,-1 0,11 0,9 19,19 0,-9-19,10 9,-1-9,10 0,0 0,10 9,0-18,10 8,18 1,-18-19,9-20,10-9,19 0,1-19,-21-20,-18-9,9-20,0-18,1-10,-11-20,-9 1,0-20,-10 0,-19-9,-10 9,-10 1,-9 9,-10-10,-10 19,-9 1,-30-10,-9 29,-10-20,-9 1,-1 9,-28-10,-49-18,48 38,1 9,9 10,-10 0,0 19,20 10,0 19,19 0,0 9,-19 30,0 18,9 40</inkml:trace>
  <inkml:trace contextRef="#ctx0" brushRef="#br0">2849 16168,'0'0,"0"0,0 0,0 0,0 0,0 96,10-19,-1 0,1-10,0-9,9-10,-9-10,-1 1,1-20,0 0,-1-9,1-1,0 1,0-10,-1 0,1 0,9-10,1-9,-1-10,10-28,-19-30,-10 1,-10 18,-9 11,-1-30,1 30,9 18,1 10,-1 10,0 10,1-11,-1 11,0-1,10 1,0-1</inkml:trace>
  <inkml:trace contextRef="#ctx0" brushRef="#br0">3101 15611,'0'0,"0"0,0 0,0 0,0 0,0 0,0 0,0 0,10 77,-1-10,1-9,9 28,10 10,0-9,0 9,1 0,-1 0,0 0,-10 0,0 19,1-38,-1 0,1 19,-1-19,-9 0,9-1,-9-27,-1-21</inkml:trace>
  <inkml:trace contextRef="#ctx0" brushRef="#br0">3537 16005,'0'0,"0"0,0 0,0 0,0 0,0 0,0 0,0 0,-10 115,10-19,0 0,0-38,0 19,10-1,0-8,-1 9,1-1,0-18,-1-10,1 10,0 9,-1 0,1-9,9-1,-9 1,10 0,-1-1,-9-18,-1-10,1-20,-10-9,0-9</inkml:trace>
  <inkml:trace contextRef="#ctx0" brushRef="#br0">3440 16322,'0'0,"0"0,0 0,-29-87,10 39,9 19,0 1,10 8,0 11,0-1,10 1,19-1,19 0,10 10,20 10,-10 0,-20-1,-19 1,-9-1,-11 1,1 9,-20 29,-19 10,-19 19,-10 19,-10 19,-19-9</inkml:trace>
  <inkml:trace contextRef="#ctx0" brushRef="#br0">12549 14179,'0'0,"0"0,0 0,0 0,0 0,0 0,0 0,0 0,0 0,-88 0,30 0,0 10,10 0,-1-1,10 1,1-1,9 11,0-1,-10 19,0 1,-19 18,0 11,9 8,-9 1,19-9,-9 28,19-39,0 20,19 0,-9 0,9-20,0 11,10-1,0 10,0 0,10 0,9-1,1 1,-1 0,10 10,0-30,10 1,10 38,-1-38,-9-1,9 10,1-19,9 0,19 1,11-1,-11-29,10 10,10-10,-10-10,20-9,-30-9,11-10,-11-1,20-18,-29 9,19-19,10-19,-19 19,-1-10,-28 1,-1 9,20-39,-29 29,-1 1,-9-1,0-9,-9-10,9-9,-19 18,-10 20,-10-9,10-1,-19-9,-1 19,-9-20,-10-8,-9-11,9 30,-9 8,-10-18,9 19,-9 0,-20-9,11 9,-1-20,-29 11,-10-1,39 20,-19 9,10 0,-11 10,-8 19,-11 9,20 1,0 38,-1 10,-18 28</inkml:trace>
  <inkml:trace contextRef="#ctx0" brushRef="#br0">12016 15255,'0'0,"0"0,0 0,0 0,0 0,0 0,0 0,0 0,0 0,9 87,1-10,0-20,9 11,0-20,-9-20,10 11,-11-20,1-9,9-1,1 1,-1-10,0-10,11-9,-11-10,0 0,1-9,-11 9,1-19,-10 19,-10-9,1 9,-1 10,-9 0,-1 9,-9-9,0 9,-10 10,10 10,-10-1,1 20</inkml:trace>
  <inkml:trace contextRef="#ctx0" brushRef="#br0">12626 14737,'0'0,"0"0,0 0,0 0,0 0,0 0,0 0,0 0,0 0,-19 86,-1 10,11 0,9 0,0-19,0 77,9-39,1 0,0 1,9 9,-9-29,9 0,-9-19,9-10,-9-19,0-10,9 10,0-9</inkml:trace>
  <inkml:trace contextRef="#ctx0" brushRef="#br0">12752 15140,'0'0,"0"0,0 0,0 0,0 0,0 0,0 77,10 9,9-9,1 0,-1 10,0-30,10 20,-9-19,-1 9,10 29,-19-48,9 10,1-10,-1 0,-9 0,-1-10,1 1,0-11,-20-28,10 0,-10 0,1 0,-1-9,0-39,-9-29,0-9,-10 28,-10-57,10 28,9 20,1-20,0 1,9 19,10 19,0 9,10 1,9 9,20-9,-1 9,1 0,0 10,-10 0,0 9,0 0,-19 10,0-9,-10 9,0 19,-10 29,-58 58,-68 86,20-48</inkml:trace>
  <inkml:trace contextRef="#ctx0" brushRef="#br0">4399 16341,'0'0,"0"0,0 0,0 0,0 0,0 0,0 0,0 0,0 0,0 0,0 0,78-19,-10-1,-10 1,19 0,1 9,-1-9,1 0,-1 0,1 0,9-1,39 1,-19 0,-20 0,10 0,-20-1,20 1,0-10,-29 10,-29 9,-1 1,-8-1,-11 10,-9 0,-1 0,1 0,0 0,-1 0,-9 0,0 0,0 0,0 0</inkml:trace>
  <inkml:trace contextRef="#ctx0" brushRef="#br0">5727 15755,'0'0,"0"0,0 0,0 0,0 0,0 0,0 0,0 0,0 0,0 0,0 0,0 0,0 0,0 0,0 0,0 0,0 0,0 0,0 0,116 19,-38-9,-20-1,0 1,0-10,-19 0,0 0,-10 0,-10 0,-9 0,-1 0,-9 0,10 0,-10 0,0 0,0 0,0 10,0 9,-10 19,-9 10,-10 19,-20 30,-9 18,0 0,0 10</inkml:trace>
  <inkml:trace contextRef="#ctx0" brushRef="#br0">9535 15601,'0'0,"0"0,0 0,0 0,0 0,0 0,0 0,0 0,0 0,0 0,0 0,0 0,0 0,0 0,0 0,97-19,-20 9,11-9,9 0,19 0,29 0,-38-1,9 1,0 0,30-10,-40 10,-9 0,0-1,0 11,10-1,-11 1,-28-1,-10 0,10 10,-19-19,-1 10,-9-1,-20 10,1 0,-11 0,1 0,0 0,-10 0,0 0,0 0,0 0,0 0,0 0,0-10</inkml:trace>
  <inkml:trace contextRef="#ctx0" brushRef="#br0">10959 14842,'0'0,"0"0,0 0,0 0,0 0,0 0,0 0,0 0,0 0,0 0,0 0,0 0,97 48,-39-19,1-10,-21-9,-9 0,1-1,-11 1,0-1,-9 1,9 0,1-1,-11-9,1 0,0 10,-1-1,1 1,0 0,-10-1,10 20,-10 9,-10 20,-29 38,-38 58,-11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5-14T06:19:21"/>
    </inkml:context>
    <inkml:brush xml:id="br0">
      <inkml:brushProperty name="width" value="0.05292" units="cm"/>
      <inkml:brushProperty name="height" value="0.05292" units="cm"/>
      <inkml:brushProperty name="color" value="#ff0000"/>
    </inkml:brush>
  </inkml:definitions>
  <inkml:trace contextRef="#ctx0" brushRef="#br0">19667 10231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09T05:37:49"/>
    </inkml:context>
    <inkml:brush xml:id="br0">
      <inkml:brushProperty name="width" value="0.05292" units="cm"/>
      <inkml:brushProperty name="height" value="0.05292" units="cm"/>
      <inkml:brushProperty name="color" value="#ff0000"/>
    </inkml:brush>
  </inkml:definitions>
  <inkml:trace contextRef="#ctx0" brushRef="#br0">23848 13847,'-18'0,"18"-18,-18 18,1 0,-1 0,18-18,-17 18,-1-17,0 17,1 0,-1 0,0 0,1-18,-1 18,0-18,1 18,-1 0,1 0,-1 0,0-17,1 17,17-18,-18 18,18-18,-18 18,1 0,-19-17,19 17,-1 0,1 0,-1 0,0-18,1 18,-1 0,0 0,1 0,-1 0,0 0,18-18,-17 18,-1 0,0 0,-17 0,18 0,-1 0,0 0,1 0,-1 0,0 0,1 0,-1 0,-17 0,17 0,1 0,-1 0,0 0,1 0,-1 0,0 0,1 0,-1 0,36 0</inkml:trace>
  <inkml:trace contextRef="#ctx0" brushRef="#br0">22648 13088,'0'18,"0"-1,0 19,0-19,0 1,0 0,0-1,0 1,0-1,0 1,0 0,0-1,0 1,0 0,0-1,0 1,0 0,0-1</inkml:trace>
  <inkml:trace contextRef="#ctx0" brushRef="#br0">19103 2805</inkml:trace>
  <inkml:trace contextRef="#ctx0" brushRef="#br0">22666 14534,'0'-17,"0"-1,0 1,0-1,0 0,18 18,-18-17,17 17,19-18,-19 18,1-18,-1 18,1 0,0 0,-1 0,1 0,0 0,-18 18,0 0,0-1,0 1,0 0,0-1,0 1,0-1,0 1,0 0,0-1,0 1,-18 0,18-1,0 1,-18-18,54 0,-1 0,0 0,18 0,-35 0,-1 0,1 0,0 0,-1 0</inkml:trace>
  <inkml:trace contextRef="#ctx0" brushRef="#br0">20655 13582,'-18'0,"1"0,-18 0,17 0,-17 0,17 0,0 0,1 0,-1 0,0 0,1 0,-1 0,1 0,-1 0,0 0,1 0,-1 0,0 0,1 0,-1 18,0-18,1 17,-18-17,17 0,0 0,1 0,-1 18,0-1,1-17,-1 0,18 18,-18 0,-17-18,35 17,-18-17,1 0,-18 36,-1-19,1 36,17-35,-17 17,0 0,17-17,1 0,-1-1,18 1,-18 17,1-35,-1 18,18 0,0-1,-18-17,18 18</inkml:trace>
  <inkml:trace contextRef="#ctx0" brushRef="#br0">19632 13264,'0'-17,"0"-1,18 1,-1-1,1 0,0 18,-1-35,19 35,-19-18,1 1,-1 17,-17 35,0-17,0-1,0 1,0 0,0-1,0 1,0-1,0 1,0 0,-17-1,17 1,17-18,1 0,0 0,-1 0,1 0,0 0,-1 0,1 0,-18 18,0-1,0 1,0 0,0-1,0 1,0-1,0 1,0 0,0-1,0 1,-18 0,1-18,17 17,-18-17,18 18,-18-18,1 0,-1 0,0 0,1 0,-1 0,1 0,17-18,-18 18</inkml:trace>
  <inkml:trace contextRef="#ctx0" brushRef="#br0">19173 14393,'0'18,"0"0,0-1,0 1,0 0,0-1,0 1,0-1,0 1,18 0,-18 17,0-17,0-1,18 1,-18 0,17 17,-17-18,18 1,-18 17,0-17,0 0,18-18,-18 17,0 1,17 0,1-1,-18 1,0-1,0 1,0 0,18-18,-18 17,0 1,17-18,-17 18,0-1,0 1,18-18,-18 18,17-1,1-17,-18 18,0 0,0-1,18-17,-1 18,-17-1,18-17,0 18,-18 0,17-18,-17 17,0 1,18-18,-18-18,0 1</inkml:trace>
  <inkml:trace contextRef="#ctx0" brushRef="#br0">19350 15293,'17'0,"1"0,17 0,1 0,-19 0,1 0,0 0,-1 0,1 0,0 0,-1-35,-17 17,18 0,-18 1,0-1</inkml:trace>
  <inkml:trace contextRef="#ctx0" brushRef="#br0">19738 15822,'0'18,"0"-1,0 1,0 0,0-1,0 1,18 17,-18-17,0-1,0 1,0 0,0-1</inkml:trace>
  <inkml:trace contextRef="#ctx0" brushRef="#br0">22172 16087,'0'17,"0"1,0 0,0-1,0 1,0-1,0 1,0 0,0-1,0 1,18-18,-1 0,1 0,0 0,-1 0,1 0,0 0,-1 0,18 0,-17 0,0 0,-1 0,1 0,0 0,-18-18,0 1,0-1,0 0,0 1,0-1,0 1,0-1,0 0,0 1,-18 17,18 53,0-36,0 36,0 0,0-18,0 1,0-1,0-17,0-1,0 1,0-1</inkml:trace>
  <inkml:trace contextRef="#ctx0" brushRef="#br0">23495 14570,'0'17,"0"1,0 0,0 17,0-17,0-1,0-34,18 17,-1 0,19-18,-1 18,-18 0,1 0,0 0,-1 0,1 0,-18 18,0-1,-18-17,1 0,-1 0,0 18,-17-18,18 0,-19 17,19-17,-1 0,0 0,1 18,-1-18,0 0,1 0,-1 0,1 0</inkml:trace>
  <inkml:trace contextRef="#ctx0" brushRef="#br0">23424 14534,'18'0,"17"-17,-17-1,0 1,17 17,-35-18,35 18,-17-18,-1 1,1 17,0 0,-1 0,1 0,-265 88</inkml:trace>
  <inkml:trace contextRef="#ctx0" brushRef="#br0">23795 14570,'35'0,"-17"17,-1 1,19 17,-1-17,-17 0,-1-1,1-17,0 18,-18-1,17-17,-17 18,18-18,-18 18,0-1,-230-246</inkml:trace>
  <inkml:trace contextRef="#ctx0" brushRef="#br0">23936 14358,'0'18,"0"-1,0 19,0-1,0 0,0 36,0-36,0 18,-18 0,18 0,0-36,0 1,0 0,0-1,0 1,-17-18,17 18</inkml:trace>
  <inkml:trace contextRef="#ctx0" brushRef="#br0">14023 14799,'0'18,"0"-1,0 1,0 0,-18-18,18 17,0 1,-17-18,17 17,-18-17,18 18,0 0,0-1,0 1,0 0,0 17,0-17,0-1,0 1,0 0,0-1,0 1,0-1,18-17,-18 18,17 0,1-18,0 0,-1 0,1 0,-1 0,1 0,0 0,-1 0,1 0,0 0,-1 0,1-18,-18 0,0 1,-18-1,1 18,17-17,-18 17,0 0,1 0,-1 0,0 0,1 0,-1 0,1 0,-1 0</inkml:trace>
  <inkml:trace contextRef="#ctx0" brushRef="#br0">17127 13776,'-17'0,"-1"0,0 0,1 0,-1 0,1 0,-1 0,0 0,-17 0,17 0,1 0,-1 0,0 0,1 0,-1 0,0 0,1 0,-1-18,1 18,-1 0,0 0,1 0,-1 0,0 0,1 0,-1 0,0 0,1 0,-1 0,1-17,-1 17,0 0,1 0,-1 0,0 0,1 0,17-18,-18 18,0 0,1 0,-1 0,1 0,-1 0,0 0,1 0,-1 0,0 0,1 0,-19 0,36-18,-17 18,-19 0,19 0,-18 0,17 0,0 0,-35 0,18 0,17 0,1 0,-1 0,1 0,-1 0,0 0,1 0</inkml:trace>
  <inkml:trace contextRef="#ctx0" brushRef="#br0">16051 13458,'18'0,"0"0,-1 0,1 0,0 0,-1 0,1 0,-18-17,35-1,-17 18,-1 0,1 0,-18-17,18 17,-18 17,0 18,0-17,0 0,0-1,0 19,0-19,0 1,0 0,0 17,0 0,0-17,0-1,0 1,0 0</inkml:trace>
  <inkml:trace contextRef="#ctx0" brushRef="#br0">16157 13582,'18'0,"-1"0,1-18,0 18,-18-17,17-1,19 18,-19 0,19 0,-19 0,1 0,-230 35</inkml:trace>
  <inkml:trace contextRef="#ctx0" brushRef="#br0">19191 16457,'-18'0,"1"0,-1 0,1 0,-1 0,0 0,1 0,-1 0,18 35,0-17,0 17,0-17,0 0,18 17,17-35,-17 35,17-17,0 17,36 0,-18-17,-18 17,0-35,-17 0,-1 18,1-1,17 1,-35 0,18-18,0 0,-18 17,0 1,-18 17,-35-35,18 0,17 0,0 0,-17 0,18 0,-1 0,0 0,1 0,-1-17,18-1,-18 18,18-35,0 17,0 0,0-17,0 18,0-1,0 0,0 1,0-1,0 0,18 18,-18-17,0-1,0 0,0 1,0-1,0 1,0-1,0 0</inkml:trace>
  <inkml:trace contextRef="#ctx0" brushRef="#br0">19509 16616,'0'-18,"17"18,1-17,17-1,0 18,-17 0,0 0,-1 0,-17-18,18 1,0 17</inkml:trace>
  <inkml:trace contextRef="#ctx0" brushRef="#br0">20126 16510,'-18'0,"1"0,-1 18,0-1,18 1,0 0,0-1,-17 1,17-1,0 1,0 0,0-1,0 19,0-19,0 1,0 0,0 17,0-18,0 1,0 0,0 17,35-17,-17-1,35 19,-53-19,17-17,1 0,17 0,-17 0,-18-17,17-1,1 18,-18-35,18-1,-1 19,1-19,-18 19,0-1,0 1,0-19,0 1,0-18,0 35,0 1,0-1,0 1,0-1,0 0,0 1,-18 17,18-18,0 0,-17 18,-1 0,0-17,1-1,-1 18,18-18,-17 18,-1 0</inkml:trace>
  <inkml:trace contextRef="#ctx0" brushRef="#br0">19579 16016,'0'18,"0"-1,0 1,0 0,-17-18,17 35,0 18,-18-18,18-17,0-1,0 1,0 0,0-1</inkml:trace>
  <inkml:trace contextRef="#ctx0" brushRef="#br0">22789 16034,'0'17,"0"1,0 0,0-1,0 1,0 17,0 36,-17-1,-1-34,-17 17,17 17,1-35,17 1,-18-1,18-17,-18-1,18 1,-17 35,17-36,-18 1,18 0,0-1,0 1,0 0,0-1,-18-17,18 18,0-1,0 1,-17-36,17-17</inkml:trace>
  <inkml:trace contextRef="#ctx0" brushRef="#br0">23125 16228,'-36'0,"19"0,-19 0,19 0,-1 0,0 0,1 0,-1 0,18 17,0 1,0 0,-17-18,17 35,0-17,0-1,0 1,0 0,0-1,0 1,0-1,0 1,0 0,17-18,1 0,-18 17,17-17,1 0,0 0,-1 0,1 0,0 0,-1-17,1 17,-18-18,0 0,0 1,0-1,0 1,0-1,0-17,0 17,0-17,0 17,0 0,0 1,18 52,-18-17,0 17,0 0,17-35,-17 18,0 0,0-1,0 1,0-1,18 19,-18-19,0 1,0 0,17-1,-17 1,0 0,0-1,0 1,0-1,18-17,-18 18,0 0</inkml:trace>
</inkml:ink>
</file>

<file path=ppt/ink/ink6.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4T06:20:15"/>
    </inkml:context>
    <inkml:context xml:id="ctx1">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5-14T06:20:19"/>
    </inkml:context>
    <inkml:brush xml:id="br0">
      <inkml:brushProperty name="width" value="0.05292" units="cm"/>
      <inkml:brushProperty name="height" value="0.05292" units="cm"/>
      <inkml:brushProperty name="color" value="#ff0000"/>
    </inkml:brush>
  </inkml:definitions>
  <inkml:trace contextRef="#ctx0" brushRef="#br0">22180 3862,'0'0,"0"0,0 0,0 0,0 0,0 0,0 0,0 0,0 0,97 67,-38-19,-21-9,11-11,-11 1,-8 0,8 9,1 1,0-10,0 0,-1-10,1 10,-10-10,39 29,-29-39,0 20,-1 0,-9-10,0 0,10-19,0 0,0-9,19-10,29-29,-9 0,38-39,0-28,39-29,-29 19,0 0,-10 10,-9 38,0-10,-30 20,-28 19,-11 10,-18 18,-11 1,11 0,-11 9,-9 1,10-1,-10 1,0-1,10 10,0-10,-1 10</inkml:trace>
  <inkml:trace contextRef="#ctx1" brushRef="#br0">28328 4127,'18'-17,"-1"-1,1 1,17-19,1 1,-1 0,18-1,-36 19,1-1,0 1,-1-1,1 18,0 0,-18-18,17 18,18-17,18-1,0-17,-17-1,34 1,-35 18,1-1,-19 18,1 0</inkml:trace>
  <inkml:trace contextRef="#ctx1" brushRef="#br0">28187 3687,'0'-18,"0"0,0 1,0-1,0 0,0-17,0-18,18 35,-1-34,1 34,-18 0,17 1,-17-1,0 0,18 18,0-17,-18-1,-18 18,0 0,1 0,17 18,0-1,17 1,1-18,-18 18,18-18,-1 0,1 17,-18 1,18-18,-18 18,0-1,0 1,0-1,0 19,0-19,0 1,0 0</inkml:trace>
  <inkml:trace contextRef="#ctx1" brushRef="#br0">28416 2999,'0'17,"0"1,0 0,0-1,0 1,0-1,18-17,-18 36,0-1,18-35,-18 35,17-17,1 0,-18-1,0 1,0 17,17-35,-17 18,0-1,18 1,-18 0,0-1,18-17,-18 18,17-18,1 0,0 0,-1 0,1 0,-18-18,18 1,-18-1,17 18,-17-18,0 1</inkml:trace>
  <inkml:trace contextRef="#ctx1" brushRef="#br0">28381 3334,'0'-36,"0"19,0-1,0 1,18-1,-1-17,1 17,-18 0,0 1,18 17,-18-18,0 0,17 18,-105 177</inkml:trace>
  <inkml:trace contextRef="#ctx1" brushRef="#br0">28822 2963,'0'-35,"0"53,0-1,-18-17,1 0,17 18,0 0,-18-18,18 17,-18-17,18 18,0 0,-17-18,17 35,0-18,0 1,0 0,0-1,0 1,0 0,0-1,0 1,0 0,0-1,17 1,1-18,0 0,-1 0,1 0,0 0,-1 0,-17-18,0 1,0-1,0 0,0 1,0-1,0 0,0 1,0-1,-17 0,17 1,-18 17,18-18,0 1,0-1,0 0,-18 18,18-17,0 34,0 1,0 0,18-1,0 1,-1-18,-17 17,0 1,0 0,18-18,-1 0,1 17,0-17</inkml:trace>
  <inkml:trace contextRef="#ctx1" brushRef="#br0">28963 2840,'0'17,"0"1,0 0,0-1,0 19,0-19,0 1,18 0,-18-1,17 1,1 17,-18-17,0-1,18 1,-18 0,17-18,-17 17,18-17,-18 18,18-18,-1 0,18 0,1-18,-1-52,0 17,-17 18,0 17,-1 0,-17 1,-211 246</inkml:trace>
  <inkml:trace contextRef="#ctx1" brushRef="#br0">29087 2963,'0'-17,"0"-1,17 18,1-18,-1 1,-17-1,18 18,0-18,-106 124</inkml:trace>
  <inkml:trace contextRef="#ctx1" brushRef="#br0">29316 2857,'0'18,"0"0,0-1,0 1,0 0,17-18,-17 17,18-17,-18 18,0 0,18-18,-18 17,17 1,1 0,0-18,-1 0,-17-18,0 0,0 1,0-1,0 0,0 1,0-1,0 0,0 1,0-1,0 36,0-1,18-17,-18 18,18 0,-18-1,17-17,1 18,-1-18,-87-106</inkml:trace>
  <inkml:trace contextRef="#ctx1" brushRef="#br0">29580 2946,'0'-18,"0"0,0 1,0-1,18 18,-18-18,0 1,0-18,18-1,-18 19,0-1,0 0,0 1,0 34,17-17,-17 18,0 0,18-18,0 17,-18 1,0 0,17-18,-17 17,0 1,0-1,0 1,0 0,0-1,-35-175,17 105</inkml:trace>
  <inkml:trace contextRef="#ctx1" brushRef="#br0">28381 10195,'0'-17,"18"-1,-1 18,-17-18,18 18,17-17,-17-19,17 36,-35-17,35-1,-35 1,71-1,-53-17,-1 35,1-18,-1 18,-17-18,36 1,-1-1,-17 0,-1 18,-17-17,18-1,0 18,-1 0</inkml:trace>
  <inkml:trace contextRef="#ctx1" brushRef="#br0">28399 10319,'0'17,"0"1,17 0,1-1,-18 1,18 70,-1-53,1 1,-1-1,-17-17,18-1,-18 1,0 0,18-18,-18 17,17-17,-17 18,-17-36,17 1,-18 17,18-18,-18 18,1 0,17-18,-18 18,1 0,-1 0,0 0,1 0,-1 0,0 0,18 18,0 0,0-1,0 1,0-1,0 1,0 0,0-1,0 1,18-18,0 0,-1 0,1 0,0 0,-1 0,1-18,-1 18,1-17,-18-1,18 18,-18-18,17 18,1 0,-18-17,0-1</inkml:trace>
  <inkml:trace contextRef="#ctx1" brushRef="#br0">28646 10654,'0'-18,"0"-17,0 17,17 1,-17-1,0 0,0 1,0-1,0 0,-17 18,-1 0,0 0,1 0,-1 0,18 18,-18 0,18-1,0 1,0 0,0-1,0 1,0 0,0-1,18-17,0 0,-1 0,1-17,0-1,-18 0,17 18,-17-17,0-1,0 0,0 1,18 17,-1 0,-17 17,36-17,-36 18,17-18,-17 18,18-18,0 0,-1 0,1 0,0 0,-1-18,-17 0,0 1,0-1,0 0,0 1,0-1,0 1,0-1,-17 0,-1 1,18-1,-18 18,18-18,-17 18,17-17,-18 17,18-18,-18 18,18-18,-17 18,17 18,17 17,-17-17,0 0,18-18,-18 17,0 1,18-18,-1 18,-17-1,0 1,18-1,0 1,-18 0,0-1,17-17,-17 18,18-18,-18 18,17-18,-17 17,18-17,0 0,-1 0,-52 0</inkml:trace>
  <inkml:trace contextRef="#ctx1" brushRef="#br0">28787 10407,'17'0,"1"-18,0 1,-1 17,1 0,-1-18</inkml:trace>
  <inkml:trace contextRef="#ctx1" brushRef="#br0">29034 10354,'0'18,"0"17,0-17,0-1,0 18,0-17,0 0,0-1,0 1,0 0,0-1,0 1,0 0,0-1,0 1,17-18,1 0,0 0,-1 0,1 0,-1 0,1 0,-18-18,0 1,0-1,0 0,0 1,0-1,0 0,0 1,0-1,-18 0,18 1,0-1,-35-17,18 17,-1 18,18-17,-18-1,18 0,0 36,18-18,-18 18,18-18,-1 0,-17 17,18 1,-18 0,17-18,1 17,-18 1,18-18,-18 17,17-17,-17 18,18 0,0-18,-1 17,1 1,0-18,-1 0,1 0</inkml:trace>
</inkml:ink>
</file>

<file path=ppt/ink/ink7.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4T06:21:52"/>
    </inkml:context>
    <inkml:brush xml:id="br0">
      <inkml:brushProperty name="width" value="0.05292" units="cm"/>
      <inkml:brushProperty name="height" value="0.05292" units="cm"/>
      <inkml:brushProperty name="color" value="#ff0000"/>
    </inkml:brush>
  </inkml:definitions>
  <inkml:trace contextRef="#ctx0" brushRef="#br0">21531 6167,'0'0,"0"0,0 0,0 0,0 0,0 0,0 0,0 0,0 0,0 0,0 0,0 0,68 58,-19-19,-11-1,-9-9,-9-10,19-9,-1-1,-9 10,0-9,0 9,-9 0,-1 1,30-1,-11-10,-18 1,-1 0,-9-1,9-9,1 0,-1-9,10-11,10-8,9-30,10 0,20-9,48-96,0 0,0-1,10-28,-49 77,0 28,-10 10,20-19,-38 39,-21 18,-9 1,-9 19,-11-1,1 11,0-1,-10 1,0 9,9-10,-9 0,0 10,0 0,0 0,10 10,0-10</inkml:trace>
</inkml:ink>
</file>

<file path=ppt/ink/ink8.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4T06:21:56"/>
    </inkml:context>
    <inkml:context xml:id="ctx1">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5-14T06:24:10"/>
    </inkml:context>
    <inkml:brush xml:id="br0">
      <inkml:brushProperty name="width" value="0.05292" units="cm"/>
      <inkml:brushProperty name="height" value="0.05292" units="cm"/>
      <inkml:brushProperty name="color" value="#ff0000"/>
    </inkml:brush>
  </inkml:definitions>
  <inkml:trace contextRef="#ctx0" brushRef="#br0">6570 6878,'0'0,"0"0,0 0,0 0,0 0,0 0,0 0,68 20,-10-1,-10 0,1 10,9 9,0 1,0-1,0 1,-9-1,-11-9,1 0,0-1,0-8,0-1,-10 0,9 0,1-9,0-1,9-9,1 0,-1-9,1-20,9-19,19-29,11-48,38-38,-1-20,-8-18,-30 37,0 11,-29 47,0 20,-19 18,-10 20,0 10,-9 9,-1 10,1 0,-1-1,20-8</inkml:trace>
  <inkml:trace contextRef="#ctx1" brushRef="#br0">26176 5168</inkml:trace>
</inkml:ink>
</file>

<file path=ppt/ink/ink9.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4T06:22:06"/>
    </inkml:context>
    <inkml:brush xml:id="br0">
      <inkml:brushProperty name="width" value="0.05292" units="cm"/>
      <inkml:brushProperty name="height" value="0.05292" units="cm"/>
      <inkml:brushProperty name="color" value="#ff0000"/>
    </inkml:brush>
  </inkml:definitions>
  <inkml:trace contextRef="#ctx0" brushRef="#br0">2771 5995,'0'0,"0"0,0 0,0 0,0 0,0 0,68 9,-10 1,-9-1,-1 1,10 0,1 9,8 10,-9-1,-9 1,-1 0,1 0,9 9,-10-9,11 10,-1-11,10 1,-10-10,-10 1,1-11,-11 1,1-1,0 1,0-10,9-10,-9 1,19-10,10-29,9-10,1-9,9-49,10-28,10 0,9-19,-10 9,1 1,-10 18,0 1,0 9,-10 19,-19 20,-10 18,-10 11,-9 9,-10 9,-9 10,-11 10,1 0,0 9,-1 1,-9-1,0 0,0 10,0 0,0 0,0 0,0 0,10-9,0-1,-1 1</inkml:trace>
  <inkml:trace contextRef="#ctx0" brushRef="#br0">20272 7628,'0'0,"0"0,0 0,0 0,0 0,38 67,-9-29,0 1,-9-10,19 19,-1-10,11 0,9-9,-19-9,-1-11,11-9,-10-9,-1-1,11-9,-10-10,19-19,0-10,19-9,1-19,9-20,-9 19,19-38,-20 10,1-10,-20 48,0 10,-19 10,-1 9,-8 9,-11 10,-9 10,-1 0,1 9,-10 1,0-1,10 10,-10-10,0 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1CB67-EF18-46C2-9588-15073BDA7B3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45CCC-E23D-4342-A99E-F6AFEA0681A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Source</a:t>
            </a:r>
            <a:r>
              <a:rPr lang="en-IN" baseline="0" dirty="0" smtClean="0"/>
              <a:t> initiated strobe: </a:t>
            </a:r>
            <a:r>
              <a:rPr lang="en-IN" dirty="0" smtClean="0"/>
              <a:t>In the block diagram fig. (a), the data bus carries the binary information from source to destination unit. Typically, the bus has multiple lines to transfer an entire byte or word. The strobe is a single line that informs the destination unit when a valid data word is available. The timing diagram fig. (b) the source unit first places the data on the data bus. The information on the data bus and strobe signal remain in the active state to allow the destination unit to receive the data. </a:t>
            </a:r>
            <a:endParaRPr lang="en-IN" dirty="0" smtClean="0"/>
          </a:p>
          <a:p>
            <a:r>
              <a:rPr lang="en-IN" dirty="0" smtClean="0"/>
              <a:t>Data Transfer Initiated by Destination Unit: In this method, the destination unit activates the strobe pulse, to informing the source to provide the data. The source will respond by placing the requested binary information on the data bus. The data must be valid and remain in the bus long enough for the destination unit to accept it. When accepted the destination unit then disables the strobe and the source unit removes the data from the bus.</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events shows four possible states that the system can be at any given time. The source unit initiates the transfer by placing the data on the bus and enabling its data valid signal. The data accepted signal is activated by the destination unit after it accepts the data from the bus. The source unit then disables its data accepted signal and the system goes into its initial state.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name of the signal generated by the destination unit has been changed to ready for data to reflects its new meaning. The source unit in this case does not place data on the bus until after it receives the ready for data signal from the destination unit. From there on, the handshaking procedure follows the same pattern as in the source initiated case. The only difference between the Source Initiated and the Destination Initiated transfer is in their choice of Initial sate.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sz="1200" b="0" i="0" u="none" strike="noStrike" kern="1200" baseline="0" dirty="0" smtClean="0">
                <a:solidFill>
                  <a:schemeClr val="tx1"/>
                </a:solidFill>
                <a:latin typeface="+mn-lt"/>
                <a:ea typeface="+mn-ea"/>
                <a:cs typeface="+mn-cs"/>
              </a:rPr>
              <a:t>When a byte of data is available, the device places it in</a:t>
            </a:r>
            <a:endParaRPr lang="en-IN" sz="1200" b="0" i="0" u="none" strike="noStrike" kern="1200" baseline="0" dirty="0" smtClean="0">
              <a:solidFill>
                <a:schemeClr val="tx1"/>
              </a:solidFill>
              <a:latin typeface="+mn-lt"/>
              <a:ea typeface="+mn-ea"/>
              <a:cs typeface="+mn-cs"/>
            </a:endParaRPr>
          </a:p>
          <a:p>
            <a:pPr algn="just"/>
            <a:r>
              <a:rPr lang="en-IN" sz="1200" b="0" i="0" u="none" strike="noStrike" kern="1200" baseline="0" smtClean="0">
                <a:solidFill>
                  <a:schemeClr val="tx1"/>
                </a:solidFill>
                <a:latin typeface="+mn-lt"/>
                <a:ea typeface="+mn-ea"/>
                <a:cs typeface="+mn-cs"/>
              </a:rPr>
              <a:t>the I/O </a:t>
            </a:r>
            <a:r>
              <a:rPr lang="en-IN" sz="1200" b="0" i="0" u="none" strike="noStrike" kern="1200" baseline="0" dirty="0" smtClean="0">
                <a:solidFill>
                  <a:schemeClr val="tx1"/>
                </a:solidFill>
                <a:latin typeface="+mn-lt"/>
                <a:ea typeface="+mn-ea"/>
                <a:cs typeface="+mn-cs"/>
              </a:rPr>
              <a:t>bus and enables its data valid line. The interface accepts the byte into</a:t>
            </a:r>
            <a:endParaRPr lang="en-IN" sz="1200" b="0" i="0" u="none" strike="noStrike" kern="1200" baseline="0" dirty="0" smtClean="0">
              <a:solidFill>
                <a:schemeClr val="tx1"/>
              </a:solidFill>
              <a:latin typeface="+mn-lt"/>
              <a:ea typeface="+mn-ea"/>
              <a:cs typeface="+mn-cs"/>
            </a:endParaRPr>
          </a:p>
          <a:p>
            <a:pPr algn="just"/>
            <a:r>
              <a:rPr lang="en-IN" sz="1200" b="0" i="0" u="none" strike="noStrike" kern="1200" baseline="0" dirty="0" smtClean="0">
                <a:solidFill>
                  <a:schemeClr val="tx1"/>
                </a:solidFill>
                <a:latin typeface="+mn-lt"/>
                <a:ea typeface="+mn-ea"/>
                <a:cs typeface="+mn-cs"/>
              </a:rPr>
              <a:t>its data register and enables the data accepted line. The interface sets a bit in</a:t>
            </a:r>
            <a:endParaRPr lang="en-IN" sz="1200" b="0" i="0" u="none" strike="noStrike" kern="1200" baseline="0" dirty="0" smtClean="0">
              <a:solidFill>
                <a:schemeClr val="tx1"/>
              </a:solidFill>
              <a:latin typeface="+mn-lt"/>
              <a:ea typeface="+mn-ea"/>
              <a:cs typeface="+mn-cs"/>
            </a:endParaRPr>
          </a:p>
          <a:p>
            <a:pPr algn="just"/>
            <a:r>
              <a:rPr lang="en-IN" sz="1200" b="0" i="0" u="none" strike="noStrike" kern="1200" baseline="0" dirty="0" smtClean="0">
                <a:solidFill>
                  <a:schemeClr val="tx1"/>
                </a:solidFill>
                <a:latin typeface="+mn-lt"/>
                <a:ea typeface="+mn-ea"/>
                <a:cs typeface="+mn-cs"/>
              </a:rPr>
              <a:t>the status register that we will refer to as an F or "flag" bit. The device can now</a:t>
            </a:r>
            <a:endParaRPr lang="en-IN" sz="1200" b="0" i="0" u="none" strike="noStrike" kern="1200" baseline="0" dirty="0" smtClean="0">
              <a:solidFill>
                <a:schemeClr val="tx1"/>
              </a:solidFill>
              <a:latin typeface="+mn-lt"/>
              <a:ea typeface="+mn-ea"/>
              <a:cs typeface="+mn-cs"/>
            </a:endParaRPr>
          </a:p>
          <a:p>
            <a:pPr algn="just"/>
            <a:r>
              <a:rPr lang="en-IN" sz="1200" b="0" i="0" u="none" strike="noStrike" kern="1200" baseline="0" dirty="0" smtClean="0">
                <a:solidFill>
                  <a:schemeClr val="tx1"/>
                </a:solidFill>
                <a:latin typeface="+mn-lt"/>
                <a:ea typeface="+mn-ea"/>
                <a:cs typeface="+mn-cs"/>
              </a:rPr>
              <a:t>disable the data valid line, but it will not transfer another byte until the data</a:t>
            </a:r>
            <a:endParaRPr lang="en-IN" sz="1200" b="0" i="0" u="none" strike="noStrike" kern="1200" baseline="0" dirty="0" smtClean="0">
              <a:solidFill>
                <a:schemeClr val="tx1"/>
              </a:solidFill>
              <a:latin typeface="+mn-lt"/>
              <a:ea typeface="+mn-ea"/>
              <a:cs typeface="+mn-cs"/>
            </a:endParaRPr>
          </a:p>
          <a:p>
            <a:pPr algn="just"/>
            <a:r>
              <a:rPr lang="en-IN" sz="1200" b="0" i="0" u="none" strike="noStrike" kern="1200" baseline="0" dirty="0" smtClean="0">
                <a:solidFill>
                  <a:schemeClr val="tx1"/>
                </a:solidFill>
                <a:latin typeface="+mn-lt"/>
                <a:ea typeface="+mn-ea"/>
                <a:cs typeface="+mn-cs"/>
              </a:rPr>
              <a:t>accepted line is disabled by the interface.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4.xml"/><Relationship Id="rId3" Type="http://schemas.openxmlformats.org/officeDocument/2006/relationships/image" Target="../media/image13.png"/><Relationship Id="rId2" Type="http://schemas.openxmlformats.org/officeDocument/2006/relationships/customXml" Target="../ink/ink3.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customXml" Target="../ink/ink5.xml"/><Relationship Id="rId2" Type="http://schemas.openxmlformats.org/officeDocument/2006/relationships/image" Target="../media/image15.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customXml" Target="../ink/ink6.xml"/><Relationship Id="rId2" Type="http://schemas.openxmlformats.org/officeDocument/2006/relationships/image" Target="../media/image17.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customXml" Target="../ink/ink7.xml"/><Relationship Id="rId2" Type="http://schemas.openxmlformats.org/officeDocument/2006/relationships/image" Target="../media/image19.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customXml" Target="../ink/ink8.xml"/><Relationship Id="rId2" Type="http://schemas.openxmlformats.org/officeDocument/2006/relationships/image" Target="../media/image21.pn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9.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8" Type="http://schemas.openxmlformats.org/officeDocument/2006/relationships/notesSlide" Target="../notesSlides/notesSlide43.xml"/><Relationship Id="rId7"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customXml" Target="../ink/ink11.xml"/><Relationship Id="rId4" Type="http://schemas.openxmlformats.org/officeDocument/2006/relationships/image" Target="../media/image30.png"/><Relationship Id="rId3" Type="http://schemas.openxmlformats.org/officeDocument/2006/relationships/customXml" Target="../ink/ink10.xml"/><Relationship Id="rId2" Type="http://schemas.openxmlformats.org/officeDocument/2006/relationships/image" Target="../media/image29.png"/><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2.xml"/><Relationship Id="rId2" Type="http://schemas.openxmlformats.org/officeDocument/2006/relationships/hyperlink" Target="https://www.geeksforgeeks.org/introduction-of-alu-and-data-path/" TargetMode="External"/><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customXml" Target="../ink/ink1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6546" y="963712"/>
            <a:ext cx="8834732" cy="2948177"/>
          </a:xfrm>
        </p:spPr>
        <p:txBody>
          <a:bodyPr/>
          <a:lstStyle/>
          <a:p>
            <a:pPr algn="ctr"/>
            <a:r>
              <a:rPr lang="en-US" b="1" dirty="0">
                <a:solidFill>
                  <a:srgbClr val="C00000"/>
                </a:solidFill>
              </a:rPr>
              <a:t>COMPUTER ORGANIZATION AND ARCHITECTURE</a:t>
            </a:r>
            <a:endParaRPr lang="en-US" b="1" dirty="0">
              <a:solidFill>
                <a:srgbClr val="C00000"/>
              </a:solidFill>
            </a:endParaRPr>
          </a:p>
        </p:txBody>
      </p:sp>
      <p:sp>
        <p:nvSpPr>
          <p:cNvPr id="5" name="Date Placeholder 9"/>
          <p:cNvSpPr>
            <a:spLocks noGrp="1"/>
          </p:cNvSpPr>
          <p:nvPr>
            <p:ph type="dt" sz="half" idx="10"/>
          </p:nvPr>
        </p:nvSpPr>
        <p:spPr>
          <a:xfrm>
            <a:off x="373224" y="6481135"/>
            <a:ext cx="1175658" cy="365125"/>
          </a:xfrm>
        </p:spPr>
        <p:txBody>
          <a:bodyPr/>
          <a:lstStyle/>
          <a:p>
            <a:fld id="{ED3B0E34-63BC-4017-BE35-95292CC6F8CC}" type="datetime3">
              <a:rPr lang="en-US" smtClean="0"/>
            </a:fld>
            <a:endParaRPr lang="en-US" dirty="0"/>
          </a:p>
        </p:txBody>
      </p:sp>
      <p:sp>
        <p:nvSpPr>
          <p:cNvPr id="4" name="Footer Placeholder 7"/>
          <p:cNvSpPr>
            <a:spLocks noGrp="1"/>
          </p:cNvSpPr>
          <p:nvPr>
            <p:ph type="ftr" sz="quarter" idx="11"/>
          </p:nvPr>
        </p:nvSpPr>
        <p:spPr>
          <a:xfrm>
            <a:off x="1875918" y="650575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6" name="Picture 2"/>
          <p:cNvPicPr>
            <a:picLocks noChangeAspect="1" noChangeArrowheads="1"/>
          </p:cNvPicPr>
          <p:nvPr/>
        </p:nvPicPr>
        <p:blipFill>
          <a:blip r:embed="rId1" cstate="print"/>
          <a:srcRect/>
          <a:stretch>
            <a:fillRect/>
          </a:stretch>
        </p:blipFill>
        <p:spPr bwMode="auto">
          <a:xfrm>
            <a:off x="4176112" y="0"/>
            <a:ext cx="2895600" cy="812800"/>
          </a:xfrm>
          <a:prstGeom prst="rect">
            <a:avLst/>
          </a:prstGeom>
          <a:noFill/>
          <a:ln w="9525">
            <a:noFill/>
            <a:miter lim="800000"/>
            <a:headEnd/>
            <a:tailEnd/>
          </a:ln>
        </p:spPr>
      </p:pic>
      <p:sp>
        <p:nvSpPr>
          <p:cNvPr id="8" name="Subtitle 2"/>
          <p:cNvSpPr>
            <a:spLocks noGrp="1"/>
          </p:cNvSpPr>
          <p:nvPr/>
        </p:nvSpPr>
        <p:spPr>
          <a:xfrm>
            <a:off x="4336524" y="4062801"/>
            <a:ext cx="3007673" cy="195544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panose="05040102010807070707"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9pPr>
          </a:lstStyle>
          <a:p>
            <a:pPr algn="ctr"/>
            <a:r>
              <a:rPr lang="en-IN" dirty="0" smtClean="0">
                <a:solidFill>
                  <a:srgbClr val="002060"/>
                </a:solidFill>
              </a:rPr>
              <a:t>Dept. of CSE, GIT</a:t>
            </a:r>
            <a:endParaRPr lang="en-IN" dirty="0" smtClean="0">
              <a:solidFill>
                <a:srgbClr val="002060"/>
              </a:solidFill>
            </a:endParaRPr>
          </a:p>
          <a:p>
            <a:pPr algn="ctr"/>
            <a:r>
              <a:rPr lang="en-IN" dirty="0" smtClean="0">
                <a:solidFill>
                  <a:srgbClr val="002060"/>
                </a:solidFill>
              </a:rPr>
              <a:t>Visakhapatnam</a:t>
            </a:r>
            <a:endParaRPr lang="en-IN" dirty="0" smtClean="0">
              <a:solidFill>
                <a:srgbClr val="002060"/>
              </a:solidFill>
            </a:endParaRPr>
          </a:p>
          <a:p>
            <a:pPr algn="ctr"/>
            <a:endParaRPr lang="en-IN" dirty="0" smtClean="0">
              <a:solidFill>
                <a:srgbClr val="002060"/>
              </a:solidFill>
            </a:endParaRPr>
          </a:p>
          <a:p>
            <a:pPr algn="ctr"/>
            <a:endParaRPr lang="en-IN" dirty="0" smtClean="0">
              <a:solidFill>
                <a:srgbClr val="002060"/>
              </a:solidFill>
            </a:endParaRPr>
          </a:p>
          <a:p>
            <a:pPr algn="ctr"/>
            <a:endParaRPr lang="en-IN" dirty="0" smtClean="0">
              <a:solidFill>
                <a:srgbClr val="002060"/>
              </a:solidFill>
            </a:endParaRPr>
          </a:p>
          <a:p>
            <a:pPr algn="ctr"/>
            <a:endParaRPr lang="en-IN" dirty="0" smtClean="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Isolated vs. Memory Mapped I/O</a:t>
            </a:r>
            <a:endParaRPr lang="en-IN" b="1" dirty="0">
              <a:solidFill>
                <a:srgbClr val="C00000"/>
              </a:solidFill>
            </a:endParaRPr>
          </a:p>
        </p:txBody>
      </p:sp>
      <p:sp>
        <p:nvSpPr>
          <p:cNvPr id="3" name="Content Placeholder 2"/>
          <p:cNvSpPr>
            <a:spLocks noGrp="1"/>
          </p:cNvSpPr>
          <p:nvPr>
            <p:ph idx="1"/>
          </p:nvPr>
        </p:nvSpPr>
        <p:spPr>
          <a:xfrm>
            <a:off x="1152085" y="1413656"/>
            <a:ext cx="10591028" cy="5094510"/>
          </a:xfrm>
        </p:spPr>
        <p:txBody>
          <a:bodyPr>
            <a:noAutofit/>
          </a:bodyPr>
          <a:lstStyle/>
          <a:p>
            <a:pPr marL="0" indent="0" algn="just">
              <a:buNone/>
            </a:pPr>
            <a:r>
              <a:rPr lang="en-IN" sz="2000" b="1" dirty="0" smtClean="0">
                <a:solidFill>
                  <a:srgbClr val="C00000"/>
                </a:solidFill>
              </a:rPr>
              <a:t>Isolated I/O:</a:t>
            </a:r>
            <a:endParaRPr lang="en-IN" sz="2000" b="1" dirty="0" smtClean="0">
              <a:solidFill>
                <a:srgbClr val="C00000"/>
              </a:solidFill>
            </a:endParaRPr>
          </a:p>
          <a:p>
            <a:pPr algn="just"/>
            <a:r>
              <a:rPr lang="en-IN" dirty="0" smtClean="0"/>
              <a:t>Many </a:t>
            </a:r>
            <a:r>
              <a:rPr lang="en-IN" dirty="0"/>
              <a:t>computers use common bus to transfer information </a:t>
            </a:r>
            <a:r>
              <a:rPr lang="en-IN" dirty="0" smtClean="0"/>
              <a:t>between memory </a:t>
            </a:r>
            <a:r>
              <a:rPr lang="en-IN" dirty="0"/>
              <a:t>or I/O.</a:t>
            </a:r>
            <a:endParaRPr lang="en-IN" dirty="0"/>
          </a:p>
          <a:p>
            <a:pPr algn="just"/>
            <a:r>
              <a:rPr lang="en-IN" dirty="0" smtClean="0"/>
              <a:t>Separate </a:t>
            </a:r>
            <a:r>
              <a:rPr lang="en-IN" dirty="0"/>
              <a:t>I/O read/write control lines in addition to memory </a:t>
            </a:r>
            <a:r>
              <a:rPr lang="en-IN" dirty="0" smtClean="0"/>
              <a:t>read/write control </a:t>
            </a:r>
            <a:r>
              <a:rPr lang="en-IN" dirty="0"/>
              <a:t>lines</a:t>
            </a:r>
            <a:endParaRPr lang="en-IN" dirty="0"/>
          </a:p>
          <a:p>
            <a:pPr algn="just"/>
            <a:r>
              <a:rPr lang="en-IN" dirty="0" smtClean="0"/>
              <a:t>Separate </a:t>
            </a:r>
            <a:r>
              <a:rPr lang="en-IN" dirty="0"/>
              <a:t>(isolated) memory and I/O address spaces</a:t>
            </a:r>
            <a:endParaRPr lang="en-IN" dirty="0"/>
          </a:p>
          <a:p>
            <a:pPr algn="just"/>
            <a:r>
              <a:rPr lang="en-IN" dirty="0" smtClean="0"/>
              <a:t>Distinct </a:t>
            </a:r>
            <a:r>
              <a:rPr lang="en-IN" dirty="0"/>
              <a:t>input and output </a:t>
            </a:r>
            <a:r>
              <a:rPr lang="en-IN" dirty="0" smtClean="0"/>
              <a:t>instructions - </a:t>
            </a:r>
            <a:r>
              <a:rPr lang="en-IN" dirty="0"/>
              <a:t>each associated with address of interface </a:t>
            </a:r>
            <a:r>
              <a:rPr lang="en-IN" dirty="0" smtClean="0"/>
              <a:t>register</a:t>
            </a:r>
            <a:endParaRPr lang="en-IN" dirty="0" smtClean="0"/>
          </a:p>
          <a:p>
            <a:pPr marL="0" indent="0" algn="just">
              <a:buNone/>
            </a:pPr>
            <a:endParaRPr lang="en-IN" sz="2000" b="1" dirty="0" smtClean="0">
              <a:solidFill>
                <a:srgbClr val="C00000"/>
              </a:solidFill>
            </a:endParaRPr>
          </a:p>
          <a:p>
            <a:pPr marL="0" indent="0" algn="just">
              <a:buNone/>
            </a:pPr>
            <a:r>
              <a:rPr lang="en-IN" sz="2000" b="1" dirty="0" smtClean="0">
                <a:solidFill>
                  <a:srgbClr val="C00000"/>
                </a:solidFill>
              </a:rPr>
              <a:t>Memory-mapped I/O:</a:t>
            </a:r>
            <a:endParaRPr lang="en-IN" sz="2000" b="1" dirty="0">
              <a:solidFill>
                <a:srgbClr val="C00000"/>
              </a:solidFill>
            </a:endParaRPr>
          </a:p>
          <a:p>
            <a:pPr algn="just"/>
            <a:r>
              <a:rPr lang="en-IN" dirty="0" smtClean="0">
                <a:solidFill>
                  <a:schemeClr val="tx1"/>
                </a:solidFill>
              </a:rPr>
              <a:t>A </a:t>
            </a:r>
            <a:r>
              <a:rPr lang="en-IN" dirty="0">
                <a:solidFill>
                  <a:schemeClr val="tx1"/>
                </a:solidFill>
              </a:rPr>
              <a:t>single set of read/write control </a:t>
            </a:r>
            <a:r>
              <a:rPr lang="en-IN" dirty="0" smtClean="0">
                <a:solidFill>
                  <a:schemeClr val="tx1"/>
                </a:solidFill>
              </a:rPr>
              <a:t>lines -no </a:t>
            </a:r>
            <a:r>
              <a:rPr lang="en-IN" dirty="0">
                <a:solidFill>
                  <a:schemeClr val="tx1"/>
                </a:solidFill>
              </a:rPr>
              <a:t>distinction between memory and I/O </a:t>
            </a:r>
            <a:r>
              <a:rPr lang="en-IN" dirty="0" smtClean="0">
                <a:solidFill>
                  <a:schemeClr val="tx1"/>
                </a:solidFill>
              </a:rPr>
              <a:t>transfer</a:t>
            </a:r>
            <a:endParaRPr lang="en-IN" dirty="0" smtClean="0">
              <a:solidFill>
                <a:schemeClr val="tx1"/>
              </a:solidFill>
            </a:endParaRPr>
          </a:p>
          <a:p>
            <a:pPr algn="just"/>
            <a:r>
              <a:rPr lang="en-IN" dirty="0" smtClean="0">
                <a:solidFill>
                  <a:schemeClr val="tx1"/>
                </a:solidFill>
              </a:rPr>
              <a:t>Memory </a:t>
            </a:r>
            <a:r>
              <a:rPr lang="en-IN" dirty="0">
                <a:solidFill>
                  <a:schemeClr val="tx1"/>
                </a:solidFill>
              </a:rPr>
              <a:t>and I/O addresses share the common address </a:t>
            </a:r>
            <a:r>
              <a:rPr lang="en-IN" dirty="0" smtClean="0">
                <a:solidFill>
                  <a:schemeClr val="tx1"/>
                </a:solidFill>
              </a:rPr>
              <a:t>space - </a:t>
            </a:r>
            <a:r>
              <a:rPr lang="en-IN" dirty="0">
                <a:solidFill>
                  <a:schemeClr val="tx1"/>
                </a:solidFill>
              </a:rPr>
              <a:t>reduces memory address range </a:t>
            </a:r>
            <a:r>
              <a:rPr lang="en-IN" dirty="0" smtClean="0">
                <a:solidFill>
                  <a:schemeClr val="tx1"/>
                </a:solidFill>
              </a:rPr>
              <a:t>available</a:t>
            </a:r>
            <a:endParaRPr lang="en-IN" dirty="0" smtClean="0">
              <a:solidFill>
                <a:schemeClr val="tx1"/>
              </a:solidFill>
            </a:endParaRPr>
          </a:p>
          <a:p>
            <a:pPr algn="just"/>
            <a:r>
              <a:rPr lang="en-IN" dirty="0" smtClean="0">
                <a:solidFill>
                  <a:schemeClr val="tx1"/>
                </a:solidFill>
              </a:rPr>
              <a:t>No </a:t>
            </a:r>
            <a:r>
              <a:rPr lang="en-IN" dirty="0">
                <a:solidFill>
                  <a:schemeClr val="tx1"/>
                </a:solidFill>
              </a:rPr>
              <a:t>specific input or output </a:t>
            </a:r>
            <a:r>
              <a:rPr lang="en-IN" dirty="0" smtClean="0">
                <a:solidFill>
                  <a:schemeClr val="tx1"/>
                </a:solidFill>
              </a:rPr>
              <a:t>instruction - </a:t>
            </a:r>
            <a:r>
              <a:rPr lang="en-IN" dirty="0">
                <a:solidFill>
                  <a:schemeClr val="tx1"/>
                </a:solidFill>
              </a:rPr>
              <a:t>The same memory reference instructions </a:t>
            </a:r>
            <a:r>
              <a:rPr lang="en-IN" dirty="0" smtClean="0">
                <a:solidFill>
                  <a:schemeClr val="tx1"/>
                </a:solidFill>
              </a:rPr>
              <a:t>can be </a:t>
            </a:r>
            <a:r>
              <a:rPr lang="en-IN" dirty="0">
                <a:solidFill>
                  <a:schemeClr val="tx1"/>
                </a:solidFill>
              </a:rPr>
              <a:t>used for I/O </a:t>
            </a:r>
            <a:r>
              <a:rPr lang="en-IN" dirty="0" smtClean="0">
                <a:solidFill>
                  <a:schemeClr val="tx1"/>
                </a:solidFill>
              </a:rPr>
              <a:t>transfers</a:t>
            </a:r>
            <a:endParaRPr lang="en-IN" dirty="0" smtClean="0">
              <a:solidFill>
                <a:schemeClr val="tx1"/>
              </a:solidFill>
            </a:endParaRPr>
          </a:p>
          <a:p>
            <a:pPr algn="just"/>
            <a:r>
              <a:rPr lang="en-IN" dirty="0" smtClean="0">
                <a:solidFill>
                  <a:schemeClr val="tx1"/>
                </a:solidFill>
              </a:rPr>
              <a:t>Considerable </a:t>
            </a:r>
            <a:r>
              <a:rPr lang="en-IN" dirty="0">
                <a:solidFill>
                  <a:schemeClr val="tx1"/>
                </a:solidFill>
              </a:rPr>
              <a:t>flexibility in handling I/O operations</a:t>
            </a: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r:id="rId2" p14:bwMode="auto">
            <p14:nvContentPartPr>
              <p14:cNvPr id="4" name="Ink 3"/>
              <p14:cNvContentPartPr/>
              <p14:nvPr/>
            </p14:nvContentPartPr>
            <p14:xfrm>
              <a:off x="443160" y="1110240"/>
              <a:ext cx="840960" cy="1158840"/>
            </p14:xfrm>
          </p:contentPart>
        </mc:Choice>
        <mc:Fallback xmlns="">
          <p:pic>
            <p:nvPicPr>
              <p:cNvPr id="4" name="Ink 3"/>
            </p:nvPicPr>
            <p:blipFill>
              <a:blip r:embed="rId3"/>
            </p:blipFill>
            <p:spPr>
              <a:xfrm>
                <a:off x="443160" y="1110240"/>
                <a:ext cx="840960" cy="1158840"/>
              </a:xfrm>
              <a:prstGeom prst="rect"/>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045" y="337532"/>
            <a:ext cx="8911687" cy="1280890"/>
          </a:xfrm>
        </p:spPr>
        <p:txBody>
          <a:bodyPr/>
          <a:lstStyle/>
          <a:p>
            <a:pPr algn="ctr"/>
            <a:r>
              <a:rPr lang="en-IN" b="1" dirty="0">
                <a:solidFill>
                  <a:srgbClr val="C00000"/>
                </a:solidFill>
              </a:rPr>
              <a:t>Example of I/O Interface</a:t>
            </a:r>
            <a:endParaRPr lang="en-IN" b="1" dirty="0">
              <a:solidFill>
                <a:srgbClr val="C00000"/>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pic>
        <p:nvPicPr>
          <p:cNvPr id="5" name="Picture 4"/>
          <p:cNvPicPr>
            <a:picLocks noChangeAspect="1"/>
          </p:cNvPicPr>
          <p:nvPr/>
        </p:nvPicPr>
        <p:blipFill>
          <a:blip r:embed="rId2"/>
          <a:stretch>
            <a:fillRect/>
          </a:stretch>
        </p:blipFill>
        <p:spPr>
          <a:xfrm>
            <a:off x="2320377" y="1400175"/>
            <a:ext cx="7953375" cy="49720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Asynchronous Data Transfer</a:t>
            </a:r>
            <a:endParaRPr lang="en-IN" b="1" dirty="0">
              <a:solidFill>
                <a:srgbClr val="C00000"/>
              </a:solidFill>
            </a:endParaRPr>
          </a:p>
        </p:txBody>
      </p:sp>
      <p:sp>
        <p:nvSpPr>
          <p:cNvPr id="3" name="Content Placeholder 2"/>
          <p:cNvSpPr>
            <a:spLocks noGrp="1"/>
          </p:cNvSpPr>
          <p:nvPr>
            <p:ph idx="1"/>
          </p:nvPr>
        </p:nvSpPr>
        <p:spPr>
          <a:xfrm>
            <a:off x="1063950" y="1550473"/>
            <a:ext cx="10591028" cy="5094510"/>
          </a:xfrm>
        </p:spPr>
        <p:txBody>
          <a:bodyPr>
            <a:noAutofit/>
          </a:bodyPr>
          <a:lstStyle/>
          <a:p>
            <a:pPr algn="just"/>
            <a:r>
              <a:rPr lang="en-IN" sz="2000" dirty="0"/>
              <a:t>The internal operations in a digital system are synchronized by means of </a:t>
            </a:r>
            <a:r>
              <a:rPr lang="en-IN" sz="2000" dirty="0" smtClean="0"/>
              <a:t>clock pulses </a:t>
            </a:r>
            <a:r>
              <a:rPr lang="en-IN" sz="2000" dirty="0"/>
              <a:t>supplied by a common pulse generator</a:t>
            </a:r>
            <a:r>
              <a:rPr lang="en-IN" sz="2000" dirty="0" smtClean="0"/>
              <a:t>.</a:t>
            </a:r>
            <a:endParaRPr lang="en-IN" sz="2000" dirty="0" smtClean="0"/>
          </a:p>
          <a:p>
            <a:pPr algn="just"/>
            <a:r>
              <a:rPr lang="en-IN" sz="2000" dirty="0" smtClean="0"/>
              <a:t>Clock </a:t>
            </a:r>
            <a:r>
              <a:rPr lang="en-IN" sz="2000" dirty="0"/>
              <a:t>pulses are applied to </a:t>
            </a:r>
            <a:r>
              <a:rPr lang="en-IN" sz="2000" dirty="0" smtClean="0"/>
              <a:t>all registers </a:t>
            </a:r>
            <a:r>
              <a:rPr lang="en-IN" sz="2000" dirty="0"/>
              <a:t>within a unit and all data transfers among internal registers </a:t>
            </a:r>
            <a:r>
              <a:rPr lang="en-IN" sz="2000" dirty="0" smtClean="0"/>
              <a:t>occur simultaneously </a:t>
            </a:r>
            <a:r>
              <a:rPr lang="en-IN" sz="2000" dirty="0"/>
              <a:t>during the occurrence of a clock </a:t>
            </a:r>
            <a:r>
              <a:rPr lang="en-IN" sz="2000" dirty="0" smtClean="0"/>
              <a:t>pulse.</a:t>
            </a:r>
            <a:endParaRPr lang="en-IN" sz="2000" dirty="0" smtClean="0"/>
          </a:p>
          <a:p>
            <a:pPr algn="just"/>
            <a:r>
              <a:rPr lang="en-IN" sz="2000" dirty="0" smtClean="0"/>
              <a:t>Two </a:t>
            </a:r>
            <a:r>
              <a:rPr lang="en-IN" sz="2000" dirty="0"/>
              <a:t>units, such as </a:t>
            </a:r>
            <a:r>
              <a:rPr lang="en-IN" sz="2000" dirty="0" smtClean="0"/>
              <a:t>a CPU </a:t>
            </a:r>
            <a:r>
              <a:rPr lang="en-IN" sz="2000" dirty="0"/>
              <a:t>and an </a:t>
            </a:r>
            <a:r>
              <a:rPr lang="en-IN" sz="2000" dirty="0" smtClean="0"/>
              <a:t>IO </a:t>
            </a:r>
            <a:r>
              <a:rPr lang="en-IN" sz="2000" dirty="0"/>
              <a:t>interface, are designed independently of each other. </a:t>
            </a:r>
            <a:endParaRPr lang="en-IN" sz="2000" dirty="0" smtClean="0"/>
          </a:p>
          <a:p>
            <a:pPr algn="just"/>
            <a:r>
              <a:rPr lang="en-IN" sz="2000" dirty="0" smtClean="0"/>
              <a:t>If the registers </a:t>
            </a:r>
            <a:r>
              <a:rPr lang="en-IN" sz="2000" dirty="0"/>
              <a:t>in the interface </a:t>
            </a:r>
            <a:r>
              <a:rPr lang="en-IN" sz="2000" dirty="0">
                <a:solidFill>
                  <a:srgbClr val="C00000"/>
                </a:solidFill>
              </a:rPr>
              <a:t>share a common clock </a:t>
            </a:r>
            <a:r>
              <a:rPr lang="en-IN" sz="2000" dirty="0"/>
              <a:t>with the CPU registers, </a:t>
            </a:r>
            <a:r>
              <a:rPr lang="en-IN" sz="2000" dirty="0" smtClean="0"/>
              <a:t>the transfer </a:t>
            </a:r>
            <a:r>
              <a:rPr lang="en-IN" sz="2000" dirty="0"/>
              <a:t>between the two units is said to be </a:t>
            </a:r>
            <a:r>
              <a:rPr lang="en-IN" sz="2000" dirty="0">
                <a:solidFill>
                  <a:srgbClr val="C00000"/>
                </a:solidFill>
              </a:rPr>
              <a:t>synchronous</a:t>
            </a:r>
            <a:r>
              <a:rPr lang="en-IN" sz="2000" dirty="0"/>
              <a:t>. </a:t>
            </a:r>
            <a:endParaRPr lang="en-IN" sz="2000" dirty="0" smtClean="0"/>
          </a:p>
          <a:p>
            <a:pPr algn="just"/>
            <a:r>
              <a:rPr lang="en-IN" sz="2000" dirty="0" smtClean="0"/>
              <a:t>In </a:t>
            </a:r>
            <a:r>
              <a:rPr lang="en-IN" sz="2000" dirty="0"/>
              <a:t>most cases, </a:t>
            </a:r>
            <a:r>
              <a:rPr lang="en-IN" sz="2000" dirty="0" smtClean="0"/>
              <a:t>the internal </a:t>
            </a:r>
            <a:r>
              <a:rPr lang="en-IN" sz="2000" dirty="0"/>
              <a:t>timing in each unit is independent from the other in that each uses </a:t>
            </a:r>
            <a:r>
              <a:rPr lang="en-IN" sz="2000" dirty="0" smtClean="0"/>
              <a:t>its </a:t>
            </a:r>
            <a:r>
              <a:rPr lang="en-IN" sz="2000" dirty="0" smtClean="0">
                <a:solidFill>
                  <a:srgbClr val="C00000"/>
                </a:solidFill>
              </a:rPr>
              <a:t>own </a:t>
            </a:r>
            <a:r>
              <a:rPr lang="en-IN" sz="2000" dirty="0">
                <a:solidFill>
                  <a:srgbClr val="C00000"/>
                </a:solidFill>
              </a:rPr>
              <a:t>private clock </a:t>
            </a:r>
            <a:r>
              <a:rPr lang="en-IN" sz="2000" dirty="0"/>
              <a:t>for internal registers. In that case, the two units are said </a:t>
            </a:r>
            <a:r>
              <a:rPr lang="en-IN" sz="2000" dirty="0" smtClean="0"/>
              <a:t>to be </a:t>
            </a:r>
            <a:r>
              <a:rPr lang="en-IN" sz="2000" dirty="0">
                <a:solidFill>
                  <a:srgbClr val="C00000"/>
                </a:solidFill>
              </a:rPr>
              <a:t>asynchronous</a:t>
            </a:r>
            <a:r>
              <a:rPr lang="en-IN" sz="2000" dirty="0"/>
              <a:t> to each other. This approach is widely used in most </a:t>
            </a:r>
            <a:r>
              <a:rPr lang="en-IN" sz="2000" dirty="0" smtClean="0"/>
              <a:t>computer systems</a:t>
            </a:r>
            <a:r>
              <a:rPr lang="en-IN" sz="2000" dirty="0"/>
              <a:t>.</a:t>
            </a: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Asynchronous Data Transfer</a:t>
            </a:r>
            <a:endParaRPr lang="en-IN" b="1" dirty="0">
              <a:solidFill>
                <a:srgbClr val="C00000"/>
              </a:solidFill>
            </a:endParaRPr>
          </a:p>
        </p:txBody>
      </p:sp>
      <p:sp>
        <p:nvSpPr>
          <p:cNvPr id="3" name="Content Placeholder 2"/>
          <p:cNvSpPr>
            <a:spLocks noGrp="1"/>
          </p:cNvSpPr>
          <p:nvPr>
            <p:ph idx="1"/>
          </p:nvPr>
        </p:nvSpPr>
        <p:spPr>
          <a:xfrm>
            <a:off x="1063950" y="1550473"/>
            <a:ext cx="10591028" cy="5094510"/>
          </a:xfrm>
        </p:spPr>
        <p:txBody>
          <a:bodyPr>
            <a:noAutofit/>
          </a:bodyPr>
          <a:lstStyle/>
          <a:p>
            <a:pPr algn="just"/>
            <a:r>
              <a:rPr lang="en-IN" sz="2000" dirty="0" smtClean="0"/>
              <a:t>Asynchronous </a:t>
            </a:r>
            <a:r>
              <a:rPr lang="en-IN" sz="2000" dirty="0"/>
              <a:t>Scheme is used when speed of I/O devices do not match with microprocessor, and timing characteristics of I/O devices is not predictable</a:t>
            </a:r>
            <a:r>
              <a:rPr lang="en-IN" sz="2000" dirty="0" smtClean="0"/>
              <a:t>.</a:t>
            </a:r>
            <a:endParaRPr lang="en-IN" sz="2000" dirty="0" smtClean="0"/>
          </a:p>
          <a:p>
            <a:pPr algn="just"/>
            <a:r>
              <a:rPr lang="en-IN" sz="2000" dirty="0" smtClean="0"/>
              <a:t>In </a:t>
            </a:r>
            <a:r>
              <a:rPr lang="en-IN" sz="2000" dirty="0"/>
              <a:t>this method, process initiates the device and check its status. As a result, CPU has to wait till I/O device is ready to transfer data. When device is ready CPU issues instruction for I/O transfer. </a:t>
            </a:r>
            <a:endParaRPr lang="en-IN" sz="2000" dirty="0" smtClean="0"/>
          </a:p>
          <a:p>
            <a:pPr algn="just"/>
            <a:r>
              <a:rPr lang="en-IN" sz="2000" dirty="0" smtClean="0"/>
              <a:t>In </a:t>
            </a:r>
            <a:r>
              <a:rPr lang="en-IN" sz="2000" dirty="0"/>
              <a:t>this method two types of techniques are used based on signals before data transfer. </a:t>
            </a:r>
            <a:endParaRPr lang="en-IN" sz="2000" dirty="0" smtClean="0"/>
          </a:p>
          <a:p>
            <a:pPr marL="0" indent="0" algn="just">
              <a:buNone/>
            </a:pPr>
            <a:r>
              <a:rPr lang="en-IN" sz="2000" dirty="0"/>
              <a:t>	</a:t>
            </a:r>
            <a:r>
              <a:rPr lang="en-IN" sz="2000" dirty="0" smtClean="0"/>
              <a:t>1. Strobe </a:t>
            </a:r>
            <a:r>
              <a:rPr lang="en-IN" sz="2000" dirty="0"/>
              <a:t>Control </a:t>
            </a:r>
            <a:endParaRPr lang="en-IN" sz="2000" dirty="0" smtClean="0"/>
          </a:p>
          <a:p>
            <a:pPr marL="0" indent="0" algn="just">
              <a:buNone/>
            </a:pPr>
            <a:r>
              <a:rPr lang="en-IN" sz="2000" dirty="0"/>
              <a:t>	</a:t>
            </a:r>
            <a:r>
              <a:rPr lang="en-IN" sz="2000" dirty="0" smtClean="0"/>
              <a:t>2. Handshaking</a:t>
            </a: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Asynchronous Data </a:t>
            </a:r>
            <a:r>
              <a:rPr lang="en-IN" b="1" dirty="0" smtClean="0">
                <a:solidFill>
                  <a:srgbClr val="C00000"/>
                </a:solidFill>
              </a:rPr>
              <a:t>Transfer</a:t>
            </a:r>
            <a:br>
              <a:rPr lang="en-IN" b="1" dirty="0">
                <a:solidFill>
                  <a:srgbClr val="C00000"/>
                </a:solidFill>
              </a:rPr>
            </a:br>
            <a:r>
              <a:rPr lang="en-IN" b="1" dirty="0">
                <a:solidFill>
                  <a:srgbClr val="C00000"/>
                </a:solidFill>
              </a:rPr>
              <a:t>Strobe Signal</a:t>
            </a:r>
            <a:endParaRPr lang="en-IN" b="1" dirty="0">
              <a:solidFill>
                <a:srgbClr val="C00000"/>
              </a:solidFill>
            </a:endParaRPr>
          </a:p>
        </p:txBody>
      </p:sp>
      <p:sp>
        <p:nvSpPr>
          <p:cNvPr id="3" name="Content Placeholder 2"/>
          <p:cNvSpPr>
            <a:spLocks noGrp="1"/>
          </p:cNvSpPr>
          <p:nvPr>
            <p:ph idx="1"/>
          </p:nvPr>
        </p:nvSpPr>
        <p:spPr>
          <a:xfrm>
            <a:off x="1063950" y="1550473"/>
            <a:ext cx="10591028" cy="5094510"/>
          </a:xfrm>
        </p:spPr>
        <p:txBody>
          <a:bodyPr>
            <a:noAutofit/>
          </a:bodyPr>
          <a:lstStyle/>
          <a:p>
            <a:pPr algn="just"/>
            <a:r>
              <a:rPr lang="en-IN" sz="2000" dirty="0" smtClean="0"/>
              <a:t>The </a:t>
            </a:r>
            <a:r>
              <a:rPr lang="en-IN" sz="2000" dirty="0"/>
              <a:t>strobe control method of Asynchronous data transfer employs a single control line to time each transfer. </a:t>
            </a:r>
            <a:endParaRPr lang="en-IN" sz="2000" dirty="0" smtClean="0"/>
          </a:p>
          <a:p>
            <a:pPr algn="just"/>
            <a:r>
              <a:rPr lang="en-IN" sz="2000" dirty="0" smtClean="0"/>
              <a:t>The </a:t>
            </a:r>
            <a:r>
              <a:rPr lang="en-IN" sz="2000" dirty="0"/>
              <a:t>strobe may be activated by either the source or the destination unit. </a:t>
            </a: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pic>
        <p:nvPicPr>
          <p:cNvPr id="5" name="Picture 4"/>
          <p:cNvPicPr>
            <a:picLocks noChangeAspect="1"/>
          </p:cNvPicPr>
          <p:nvPr/>
        </p:nvPicPr>
        <p:blipFill>
          <a:blip r:embed="rId2"/>
          <a:stretch>
            <a:fillRect/>
          </a:stretch>
        </p:blipFill>
        <p:spPr>
          <a:xfrm>
            <a:off x="6699885" y="2831363"/>
            <a:ext cx="4400550" cy="3181350"/>
          </a:xfrm>
          <a:prstGeom prst="rect">
            <a:avLst/>
          </a:prstGeom>
        </p:spPr>
      </p:pic>
      <p:pic>
        <p:nvPicPr>
          <p:cNvPr id="6" name="Picture 5"/>
          <p:cNvPicPr>
            <a:picLocks noChangeAspect="1"/>
          </p:cNvPicPr>
          <p:nvPr/>
        </p:nvPicPr>
        <p:blipFill>
          <a:blip r:embed="rId3"/>
          <a:stretch>
            <a:fillRect/>
          </a:stretch>
        </p:blipFill>
        <p:spPr>
          <a:xfrm>
            <a:off x="1710218" y="2802404"/>
            <a:ext cx="4343400" cy="3133725"/>
          </a:xfrm>
          <a:prstGeom prst="rect">
            <a:avLst/>
          </a:prstGeom>
        </p:spPr>
      </p:pic>
      <p:sp>
        <p:nvSpPr>
          <p:cNvPr id="7" name="Rectangle 6"/>
          <p:cNvSpPr/>
          <p:nvPr/>
        </p:nvSpPr>
        <p:spPr>
          <a:xfrm>
            <a:off x="2619305" y="5999189"/>
            <a:ext cx="8032968" cy="369332"/>
          </a:xfrm>
          <a:prstGeom prst="rect">
            <a:avLst/>
          </a:prstGeom>
        </p:spPr>
        <p:txBody>
          <a:bodyPr wrap="none">
            <a:spAutoFit/>
          </a:bodyPr>
          <a:lstStyle/>
          <a:p>
            <a:r>
              <a:rPr lang="en-IN" b="1" i="1" dirty="0">
                <a:solidFill>
                  <a:srgbClr val="C00000"/>
                </a:solidFill>
                <a:latin typeface="Times New Roman" panose="02020603050405020304" pitchFamily="18" charset="0"/>
              </a:rPr>
              <a:t>Source-initiated strobe </a:t>
            </a:r>
            <a:r>
              <a:rPr lang="en-IN" b="1" i="1" dirty="0" smtClean="0">
                <a:solidFill>
                  <a:srgbClr val="C00000"/>
                </a:solidFill>
                <a:latin typeface="Times New Roman" panose="02020603050405020304" pitchFamily="18" charset="0"/>
              </a:rPr>
              <a:t>							 </a:t>
            </a:r>
            <a:r>
              <a:rPr lang="en-IN" b="1" i="1" dirty="0">
                <a:solidFill>
                  <a:srgbClr val="C00000"/>
                </a:solidFill>
                <a:latin typeface="Times New Roman" panose="02020603050405020304" pitchFamily="18" charset="0"/>
              </a:rPr>
              <a:t>Destination-initiated strobe</a:t>
            </a:r>
            <a:endParaRPr lang="en-IN" dirty="0">
              <a:solidFill>
                <a:srgbClr val="C0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Disadvantage of Strobe Signal</a:t>
            </a:r>
            <a:endParaRPr lang="en-IN" b="1" dirty="0">
              <a:solidFill>
                <a:srgbClr val="C00000"/>
              </a:solidFill>
            </a:endParaRPr>
          </a:p>
        </p:txBody>
      </p:sp>
      <p:sp>
        <p:nvSpPr>
          <p:cNvPr id="3" name="Content Placeholder 2"/>
          <p:cNvSpPr>
            <a:spLocks noGrp="1"/>
          </p:cNvSpPr>
          <p:nvPr>
            <p:ph idx="1"/>
          </p:nvPr>
        </p:nvSpPr>
        <p:spPr>
          <a:xfrm>
            <a:off x="1063950" y="1550473"/>
            <a:ext cx="10591028" cy="5094510"/>
          </a:xfrm>
        </p:spPr>
        <p:txBody>
          <a:bodyPr>
            <a:noAutofit/>
          </a:bodyPr>
          <a:lstStyle/>
          <a:p>
            <a:pPr algn="just"/>
            <a:r>
              <a:rPr lang="en-IN" sz="2000" dirty="0" smtClean="0"/>
              <a:t>The </a:t>
            </a:r>
            <a:r>
              <a:rPr lang="en-IN" sz="2000" dirty="0"/>
              <a:t>disadvantage of the strobe method is that, the source unit initiates the transfer has no </a:t>
            </a:r>
            <a:r>
              <a:rPr lang="en-IN" sz="2000" dirty="0" smtClean="0"/>
              <a:t>way of </a:t>
            </a:r>
            <a:r>
              <a:rPr lang="en-IN" sz="2000" dirty="0"/>
              <a:t>knowing whether the destination unit has actually received the data item that was places </a:t>
            </a:r>
            <a:r>
              <a:rPr lang="en-IN" sz="2000" dirty="0" smtClean="0"/>
              <a:t>in the </a:t>
            </a:r>
            <a:r>
              <a:rPr lang="en-IN" sz="2000" dirty="0"/>
              <a:t>bus. </a:t>
            </a:r>
            <a:endParaRPr lang="en-IN" sz="2000" dirty="0" smtClean="0"/>
          </a:p>
          <a:p>
            <a:pPr algn="just"/>
            <a:r>
              <a:rPr lang="en-IN" sz="2000" dirty="0" smtClean="0"/>
              <a:t>Similarly</a:t>
            </a:r>
            <a:r>
              <a:rPr lang="en-IN" sz="2000" dirty="0"/>
              <a:t>, a destination unit that initiates the transfer has no way of knowing </a:t>
            </a:r>
            <a:r>
              <a:rPr lang="en-IN" sz="2000" dirty="0" smtClean="0"/>
              <a:t>whether the </a:t>
            </a:r>
            <a:r>
              <a:rPr lang="en-IN" sz="2000" dirty="0"/>
              <a:t>source unit has actually placed the data on bus. </a:t>
            </a:r>
            <a:endParaRPr lang="en-IN" sz="2000" dirty="0" smtClean="0"/>
          </a:p>
          <a:p>
            <a:pPr algn="just"/>
            <a:r>
              <a:rPr lang="en-IN" sz="2000" dirty="0" smtClean="0"/>
              <a:t>The </a:t>
            </a:r>
            <a:r>
              <a:rPr lang="en-IN" sz="2000" dirty="0"/>
              <a:t>Handshaking method solves </a:t>
            </a:r>
            <a:r>
              <a:rPr lang="en-IN" sz="2000" dirty="0" smtClean="0"/>
              <a:t>this problem</a:t>
            </a:r>
            <a:r>
              <a:rPr lang="en-IN" sz="2000" dirty="0"/>
              <a:t>.</a:t>
            </a: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smtClean="0">
                <a:solidFill>
                  <a:srgbClr val="C00000"/>
                </a:solidFill>
              </a:rPr>
              <a:t>Handshaking method</a:t>
            </a:r>
            <a:endParaRPr lang="en-IN" b="1" dirty="0">
              <a:solidFill>
                <a:srgbClr val="C00000"/>
              </a:solidFill>
            </a:endParaRPr>
          </a:p>
        </p:txBody>
      </p:sp>
      <p:sp>
        <p:nvSpPr>
          <p:cNvPr id="3" name="Content Placeholder 2"/>
          <p:cNvSpPr>
            <a:spLocks noGrp="1"/>
          </p:cNvSpPr>
          <p:nvPr>
            <p:ph idx="1"/>
          </p:nvPr>
        </p:nvSpPr>
        <p:spPr>
          <a:xfrm>
            <a:off x="1063950" y="1550473"/>
            <a:ext cx="10591028" cy="5094510"/>
          </a:xfrm>
        </p:spPr>
        <p:txBody>
          <a:bodyPr>
            <a:noAutofit/>
          </a:bodyPr>
          <a:lstStyle/>
          <a:p>
            <a:pPr algn="just"/>
            <a:r>
              <a:rPr lang="en-IN" sz="2000" dirty="0" smtClean="0"/>
              <a:t>Handshake: </a:t>
            </a:r>
            <a:r>
              <a:rPr lang="en-IN" sz="2000" dirty="0"/>
              <a:t>Agreement between two independent units</a:t>
            </a:r>
            <a:endParaRPr lang="en-IN" sz="2000" dirty="0" smtClean="0"/>
          </a:p>
          <a:p>
            <a:pPr algn="just"/>
            <a:r>
              <a:rPr lang="en-IN" sz="2000" dirty="0" smtClean="0"/>
              <a:t>The </a:t>
            </a:r>
            <a:r>
              <a:rPr lang="en-IN" sz="2000" dirty="0"/>
              <a:t>handshaking method solves the problem of strobe method by introducing a second control signal that provides a reply to the unit that initiates the transfer</a:t>
            </a:r>
            <a:r>
              <a:rPr lang="en-IN" sz="2000" dirty="0" smtClean="0"/>
              <a:t>.</a:t>
            </a:r>
            <a:endParaRPr lang="en-IN" sz="2000" dirty="0" smtClean="0"/>
          </a:p>
          <a:p>
            <a:pPr algn="just"/>
            <a:r>
              <a:rPr lang="en-IN" sz="2000" dirty="0" smtClean="0">
                <a:solidFill>
                  <a:srgbClr val="C00000"/>
                </a:solidFill>
              </a:rPr>
              <a:t>Principle </a:t>
            </a:r>
            <a:r>
              <a:rPr lang="en-IN" sz="2000" dirty="0">
                <a:solidFill>
                  <a:srgbClr val="C00000"/>
                </a:solidFill>
              </a:rPr>
              <a:t>of Handshaking:</a:t>
            </a:r>
            <a:r>
              <a:rPr lang="en-IN" sz="2000" dirty="0"/>
              <a:t> </a:t>
            </a:r>
            <a:endParaRPr lang="en-IN" sz="2000" dirty="0" smtClean="0"/>
          </a:p>
          <a:p>
            <a:pPr marL="457200" indent="-457200" algn="just">
              <a:buAutoNum type="arabicPeriod"/>
            </a:pPr>
            <a:r>
              <a:rPr lang="en-IN" sz="2000" dirty="0" smtClean="0"/>
              <a:t>One </a:t>
            </a:r>
            <a:r>
              <a:rPr lang="en-IN" sz="2000" dirty="0"/>
              <a:t>control line is in the same direction as the data flows in the bus from the source to destination</a:t>
            </a:r>
            <a:r>
              <a:rPr lang="en-IN" sz="2000" dirty="0" smtClean="0"/>
              <a:t>. It </a:t>
            </a:r>
            <a:r>
              <a:rPr lang="en-IN" sz="2000" dirty="0"/>
              <a:t>is used by source unit to inform the destination unit whether there a valid data in the bus</a:t>
            </a:r>
            <a:r>
              <a:rPr lang="en-IN" sz="2000" dirty="0" smtClean="0"/>
              <a:t>.</a:t>
            </a:r>
            <a:endParaRPr lang="en-IN" sz="2000" dirty="0" smtClean="0"/>
          </a:p>
          <a:p>
            <a:pPr marL="457200" indent="-457200" algn="just">
              <a:buAutoNum type="arabicPeriod"/>
            </a:pPr>
            <a:r>
              <a:rPr lang="en-IN" sz="2000" dirty="0" smtClean="0"/>
              <a:t>The </a:t>
            </a:r>
            <a:r>
              <a:rPr lang="en-IN" sz="2000" dirty="0"/>
              <a:t>other control line is in the other direction from the destination to the </a:t>
            </a:r>
            <a:r>
              <a:rPr lang="en-IN" sz="2000" dirty="0" err="1" smtClean="0"/>
              <a:t>source.It</a:t>
            </a:r>
            <a:r>
              <a:rPr lang="en-IN" sz="2000" dirty="0" smtClean="0"/>
              <a:t> </a:t>
            </a:r>
            <a:r>
              <a:rPr lang="en-IN" sz="2000" dirty="0"/>
              <a:t>is used by the destination unit to inform the source whether it can accept the data. </a:t>
            </a:r>
            <a:endParaRPr lang="en-IN" sz="2000" dirty="0" smtClean="0"/>
          </a:p>
          <a:p>
            <a:pPr algn="just"/>
            <a:r>
              <a:rPr lang="en-IN" sz="2000" dirty="0" smtClean="0"/>
              <a:t>The </a:t>
            </a:r>
            <a:r>
              <a:rPr lang="en-IN" sz="2000" dirty="0"/>
              <a:t>sequence of control during the transfer depends on the unit that initiates the transfer.</a:t>
            </a: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Source-initiated handshake</a:t>
            </a:r>
            <a:endParaRPr lang="en-IN" b="1" dirty="0">
              <a:solidFill>
                <a:srgbClr val="C00000"/>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pic>
        <p:nvPicPr>
          <p:cNvPr id="3" name="Picture 2"/>
          <p:cNvPicPr>
            <a:picLocks noChangeAspect="1"/>
          </p:cNvPicPr>
          <p:nvPr/>
        </p:nvPicPr>
        <p:blipFill>
          <a:blip r:embed="rId2"/>
          <a:stretch>
            <a:fillRect/>
          </a:stretch>
        </p:blipFill>
        <p:spPr>
          <a:xfrm>
            <a:off x="3421023" y="1046845"/>
            <a:ext cx="5128065" cy="543429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smtClean="0">
                <a:solidFill>
                  <a:srgbClr val="C00000"/>
                </a:solidFill>
              </a:rPr>
              <a:t>Destination-initiated </a:t>
            </a:r>
            <a:r>
              <a:rPr lang="en-IN" b="1" dirty="0">
                <a:solidFill>
                  <a:srgbClr val="C00000"/>
                </a:solidFill>
              </a:rPr>
              <a:t>handshake</a:t>
            </a:r>
            <a:endParaRPr lang="en-IN" b="1" dirty="0">
              <a:solidFill>
                <a:srgbClr val="C00000"/>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pic>
        <p:nvPicPr>
          <p:cNvPr id="5" name="Picture 4"/>
          <p:cNvPicPr>
            <a:picLocks noChangeAspect="1"/>
          </p:cNvPicPr>
          <p:nvPr/>
        </p:nvPicPr>
        <p:blipFill>
          <a:blip r:embed="rId2"/>
          <a:stretch>
            <a:fillRect/>
          </a:stretch>
        </p:blipFill>
        <p:spPr>
          <a:xfrm>
            <a:off x="3577058" y="1046845"/>
            <a:ext cx="4972051" cy="5463462"/>
          </a:xfrm>
          <a:prstGeom prst="rect">
            <a:avLst/>
          </a:prstGeom>
        </p:spPr>
      </p:pic>
      <p:sp>
        <p:nvSpPr>
          <p:cNvPr id="6" name="Rectangle 5"/>
          <p:cNvSpPr/>
          <p:nvPr/>
        </p:nvSpPr>
        <p:spPr>
          <a:xfrm>
            <a:off x="9035237" y="2710164"/>
            <a:ext cx="2646702" cy="1754326"/>
          </a:xfrm>
          <a:prstGeom prst="rect">
            <a:avLst/>
          </a:prstGeom>
        </p:spPr>
        <p:txBody>
          <a:bodyPr wrap="square">
            <a:spAutoFit/>
          </a:bodyPr>
          <a:lstStyle/>
          <a:p>
            <a:pPr algn="just"/>
            <a:r>
              <a:rPr lang="en-IN" dirty="0"/>
              <a:t>The only difference between the Source Initiated and the Destination Initiated transfer is in their choice of Initial </a:t>
            </a:r>
            <a:r>
              <a:rPr lang="en-IN" dirty="0" smtClean="0"/>
              <a:t>state</a:t>
            </a:r>
            <a:r>
              <a:rPr lang="en-IN" dirty="0"/>
              <a:t>.</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Advantage of the Handshaking method</a:t>
            </a:r>
            <a:endParaRPr lang="en-IN" b="1" dirty="0">
              <a:solidFill>
                <a:srgbClr val="C00000"/>
              </a:solidFill>
            </a:endParaRPr>
          </a:p>
        </p:txBody>
      </p:sp>
      <p:sp>
        <p:nvSpPr>
          <p:cNvPr id="3" name="Content Placeholder 2"/>
          <p:cNvSpPr>
            <a:spLocks noGrp="1"/>
          </p:cNvSpPr>
          <p:nvPr>
            <p:ph idx="1"/>
          </p:nvPr>
        </p:nvSpPr>
        <p:spPr>
          <a:xfrm>
            <a:off x="1063950" y="1550473"/>
            <a:ext cx="10591028" cy="5094510"/>
          </a:xfrm>
        </p:spPr>
        <p:txBody>
          <a:bodyPr>
            <a:noAutofit/>
          </a:bodyPr>
          <a:lstStyle/>
          <a:p>
            <a:pPr algn="just"/>
            <a:endParaRPr lang="en-IN" sz="2000" dirty="0" smtClean="0"/>
          </a:p>
          <a:p>
            <a:pPr algn="just"/>
            <a:r>
              <a:rPr lang="en-IN" sz="2000" dirty="0" smtClean="0"/>
              <a:t>The </a:t>
            </a:r>
            <a:r>
              <a:rPr lang="en-IN" sz="2000" dirty="0"/>
              <a:t>Handshaking scheme provides degree of flexibility and reliability because </a:t>
            </a:r>
            <a:r>
              <a:rPr lang="en-IN" sz="2000" dirty="0" smtClean="0"/>
              <a:t>the successful </a:t>
            </a:r>
            <a:r>
              <a:rPr lang="en-IN" sz="2000" dirty="0"/>
              <a:t>completion of data transfer relies on active participation by both units.</a:t>
            </a:r>
            <a:endParaRPr lang="en-IN" sz="2000" dirty="0"/>
          </a:p>
          <a:p>
            <a:pPr algn="just"/>
            <a:endParaRPr lang="en-IN" sz="2000" dirty="0" smtClean="0"/>
          </a:p>
          <a:p>
            <a:pPr algn="just"/>
            <a:r>
              <a:rPr lang="en-IN" sz="2000" dirty="0" smtClean="0"/>
              <a:t>If </a:t>
            </a:r>
            <a:r>
              <a:rPr lang="en-IN" sz="2000" dirty="0"/>
              <a:t>any of one unit is faulty, the data transfer will not be completed. Such an error </a:t>
            </a:r>
            <a:r>
              <a:rPr lang="en-IN" sz="2000" dirty="0" smtClean="0"/>
              <a:t>can be </a:t>
            </a:r>
            <a:r>
              <a:rPr lang="en-IN" sz="2000" dirty="0"/>
              <a:t>detected by means of a Timeout mechanism which provides an alarm if the data </a:t>
            </a:r>
            <a:r>
              <a:rPr lang="en-IN" sz="2000" dirty="0" smtClean="0"/>
              <a:t>is not </a:t>
            </a:r>
            <a:r>
              <a:rPr lang="en-IN" sz="2000" dirty="0"/>
              <a:t>completed within time</a:t>
            </a:r>
            <a:r>
              <a:rPr lang="en-IN" sz="2000" dirty="0" smtClean="0"/>
              <a:t>.</a:t>
            </a:r>
            <a:endParaRPr lang="en-IN" sz="2000" dirty="0" smtClean="0"/>
          </a:p>
          <a:p>
            <a:r>
              <a:rPr lang="en-IN" b="1" dirty="0"/>
              <a:t>Timeout </a:t>
            </a:r>
            <a:r>
              <a:rPr lang="en-IN" dirty="0"/>
              <a:t>: If the return handshake signal does not respond within a given </a:t>
            </a:r>
            <a:r>
              <a:rPr lang="en-IN" dirty="0" smtClean="0"/>
              <a:t>time period</a:t>
            </a:r>
            <a:r>
              <a:rPr lang="en-IN" dirty="0"/>
              <a:t>, the unit assumes that an error has occurred.</a:t>
            </a: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923" y="384851"/>
            <a:ext cx="8911687" cy="1280890"/>
          </a:xfrm>
        </p:spPr>
        <p:txBody>
          <a:bodyPr/>
          <a:lstStyle/>
          <a:p>
            <a:pPr algn="ctr"/>
            <a:r>
              <a:rPr lang="en-IN" b="1" dirty="0">
                <a:solidFill>
                  <a:srgbClr val="C00000"/>
                </a:solidFill>
              </a:rPr>
              <a:t>UNIT </a:t>
            </a:r>
            <a:r>
              <a:rPr lang="en-IN" b="1" dirty="0" smtClean="0">
                <a:solidFill>
                  <a:srgbClr val="C00000"/>
                </a:solidFill>
              </a:rPr>
              <a:t>IV</a:t>
            </a:r>
            <a:endParaRPr lang="en-IN" b="1" dirty="0">
              <a:solidFill>
                <a:srgbClr val="C00000"/>
              </a:solidFill>
            </a:endParaRPr>
          </a:p>
        </p:txBody>
      </p:sp>
      <p:sp>
        <p:nvSpPr>
          <p:cNvPr id="3" name="Content Placeholder 2"/>
          <p:cNvSpPr>
            <a:spLocks noGrp="1"/>
          </p:cNvSpPr>
          <p:nvPr>
            <p:ph idx="1"/>
          </p:nvPr>
        </p:nvSpPr>
        <p:spPr>
          <a:xfrm>
            <a:off x="2826116" y="1464537"/>
            <a:ext cx="7598445" cy="4190688"/>
          </a:xfrm>
        </p:spPr>
        <p:txBody>
          <a:bodyPr>
            <a:noAutofit/>
          </a:bodyPr>
          <a:lstStyle/>
          <a:p>
            <a:pPr marL="457200" lvl="1" indent="0" algn="just">
              <a:buNone/>
            </a:pPr>
            <a:r>
              <a:rPr lang="en-IN" sz="2400" b="1" dirty="0" smtClean="0">
                <a:solidFill>
                  <a:srgbClr val="C00000"/>
                </a:solidFill>
              </a:rPr>
              <a:t> </a:t>
            </a:r>
            <a:r>
              <a:rPr lang="en-IN" sz="2400" b="1" dirty="0">
                <a:solidFill>
                  <a:srgbClr val="C00000"/>
                </a:solidFill>
              </a:rPr>
              <a:t>Input-Output Organization</a:t>
            </a:r>
            <a:endParaRPr lang="en-IN" sz="2400" b="1" dirty="0" smtClean="0">
              <a:solidFill>
                <a:srgbClr val="C00000"/>
              </a:solidFill>
            </a:endParaRPr>
          </a:p>
          <a:p>
            <a:pPr algn="just"/>
            <a:r>
              <a:rPr lang="en-IN" sz="2000" b="1" dirty="0" smtClean="0">
                <a:solidFill>
                  <a:schemeClr val="tx1"/>
                </a:solidFill>
              </a:rPr>
              <a:t>Peripheral devices</a:t>
            </a:r>
            <a:endParaRPr lang="en-IN" sz="2000" b="1" dirty="0" smtClean="0">
              <a:solidFill>
                <a:schemeClr val="tx1"/>
              </a:solidFill>
            </a:endParaRPr>
          </a:p>
          <a:p>
            <a:pPr algn="just"/>
            <a:r>
              <a:rPr lang="en-IN" sz="2000" b="1" dirty="0" smtClean="0">
                <a:solidFill>
                  <a:schemeClr val="tx1"/>
                </a:solidFill>
              </a:rPr>
              <a:t>I/O Interface</a:t>
            </a:r>
            <a:endParaRPr lang="en-IN" sz="2000" b="1" dirty="0" smtClean="0">
              <a:solidFill>
                <a:schemeClr val="tx1"/>
              </a:solidFill>
            </a:endParaRPr>
          </a:p>
          <a:p>
            <a:pPr algn="just"/>
            <a:r>
              <a:rPr lang="en-IN" sz="2000" b="1" dirty="0" smtClean="0">
                <a:solidFill>
                  <a:schemeClr val="tx1"/>
                </a:solidFill>
              </a:rPr>
              <a:t>Asynchronous </a:t>
            </a:r>
            <a:r>
              <a:rPr lang="en-IN" sz="2000" b="1" dirty="0">
                <a:solidFill>
                  <a:schemeClr val="tx1"/>
                </a:solidFill>
              </a:rPr>
              <a:t>Data </a:t>
            </a:r>
            <a:r>
              <a:rPr lang="en-IN" sz="2000" b="1" dirty="0" smtClean="0">
                <a:solidFill>
                  <a:schemeClr val="tx1"/>
                </a:solidFill>
              </a:rPr>
              <a:t>Transfer</a:t>
            </a:r>
            <a:endParaRPr lang="en-IN" sz="2000" b="1" dirty="0">
              <a:solidFill>
                <a:schemeClr val="tx1"/>
              </a:solidFill>
            </a:endParaRPr>
          </a:p>
          <a:p>
            <a:pPr algn="just"/>
            <a:r>
              <a:rPr lang="en-IN" sz="2000" b="1" dirty="0">
                <a:solidFill>
                  <a:schemeClr val="tx1"/>
                </a:solidFill>
                <a:highlight>
                  <a:srgbClr val="FFFF00"/>
                </a:highlight>
              </a:rPr>
              <a:t>Modes of </a:t>
            </a:r>
            <a:r>
              <a:rPr lang="en-IN" sz="2000" b="1" dirty="0" smtClean="0">
                <a:solidFill>
                  <a:schemeClr val="tx1"/>
                </a:solidFill>
                <a:highlight>
                  <a:srgbClr val="FFFF00"/>
                </a:highlight>
              </a:rPr>
              <a:t>Transfer</a:t>
            </a:r>
            <a:endParaRPr lang="en-IN" sz="2000" b="1" dirty="0" smtClean="0">
              <a:solidFill>
                <a:schemeClr val="tx1"/>
              </a:solidFill>
              <a:highlight>
                <a:srgbClr val="FFFF00"/>
              </a:highlight>
            </a:endParaRPr>
          </a:p>
          <a:p>
            <a:pPr algn="just"/>
            <a:r>
              <a:rPr lang="en-IN" sz="2000" b="1" dirty="0" smtClean="0">
                <a:solidFill>
                  <a:schemeClr val="tx1"/>
                </a:solidFill>
                <a:highlight>
                  <a:srgbClr val="FFFF00"/>
                </a:highlight>
              </a:rPr>
              <a:t>Priority Interrupt</a:t>
            </a:r>
            <a:endParaRPr lang="en-IN" sz="2000" b="1" dirty="0" smtClean="0">
              <a:solidFill>
                <a:schemeClr val="tx1"/>
              </a:solidFill>
              <a:highlight>
                <a:srgbClr val="FFFF00"/>
              </a:highlight>
            </a:endParaRPr>
          </a:p>
          <a:p>
            <a:pPr algn="just"/>
            <a:r>
              <a:rPr lang="en-IN" sz="2000" b="1" dirty="0" smtClean="0">
                <a:solidFill>
                  <a:schemeClr val="tx1"/>
                </a:solidFill>
                <a:highlight>
                  <a:srgbClr val="FFFF00"/>
                </a:highlight>
              </a:rPr>
              <a:t>DMA</a:t>
            </a:r>
            <a:endParaRPr lang="en-IN" sz="2000" b="1" dirty="0" smtClean="0">
              <a:solidFill>
                <a:schemeClr val="tx1"/>
              </a:solidFill>
            </a:endParaRPr>
          </a:p>
          <a:p>
            <a:pPr algn="just"/>
            <a:r>
              <a:rPr lang="en-IN" sz="2000" b="1" dirty="0" smtClean="0">
                <a:solidFill>
                  <a:schemeClr val="tx1"/>
                </a:solidFill>
              </a:rPr>
              <a:t>I/O Processor</a:t>
            </a:r>
            <a:endParaRPr lang="en-IN" sz="2000" b="1" dirty="0" smtClean="0">
              <a:solidFill>
                <a:schemeClr val="tx1"/>
              </a:solidFill>
            </a:endParaRPr>
          </a:p>
          <a:p>
            <a:pPr algn="just"/>
            <a:r>
              <a:rPr lang="en-IN" sz="2000" b="1" dirty="0" smtClean="0">
                <a:solidFill>
                  <a:schemeClr val="tx1"/>
                </a:solidFill>
              </a:rPr>
              <a:t>Serial </a:t>
            </a:r>
            <a:r>
              <a:rPr lang="en-IN" sz="2000" b="1" dirty="0" smtClean="0">
                <a:solidFill>
                  <a:schemeClr val="tx1"/>
                </a:solidFill>
              </a:rPr>
              <a:t>Communication</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smtClean="0">
                <a:solidFill>
                  <a:srgbClr val="C00000"/>
                </a:solidFill>
              </a:rPr>
              <a:t>Parallel </a:t>
            </a:r>
            <a:r>
              <a:rPr lang="en-IN" b="1" dirty="0" err="1" smtClean="0">
                <a:solidFill>
                  <a:srgbClr val="C00000"/>
                </a:solidFill>
              </a:rPr>
              <a:t>Vs</a:t>
            </a:r>
            <a:r>
              <a:rPr lang="en-IN" b="1" dirty="0" smtClean="0">
                <a:solidFill>
                  <a:srgbClr val="C00000"/>
                </a:solidFill>
              </a:rPr>
              <a:t> Serial transmission</a:t>
            </a:r>
            <a:endParaRPr lang="en-IN" b="1" dirty="0">
              <a:solidFill>
                <a:srgbClr val="C00000"/>
              </a:solidFill>
            </a:endParaRPr>
          </a:p>
        </p:txBody>
      </p:sp>
      <p:sp>
        <p:nvSpPr>
          <p:cNvPr id="3" name="Content Placeholder 2"/>
          <p:cNvSpPr>
            <a:spLocks noGrp="1"/>
          </p:cNvSpPr>
          <p:nvPr>
            <p:ph idx="1"/>
          </p:nvPr>
        </p:nvSpPr>
        <p:spPr>
          <a:xfrm>
            <a:off x="1063950" y="1550473"/>
            <a:ext cx="10591028" cy="5094510"/>
          </a:xfrm>
        </p:spPr>
        <p:txBody>
          <a:bodyPr>
            <a:noAutofit/>
          </a:bodyPr>
          <a:lstStyle/>
          <a:p>
            <a:pPr algn="just"/>
            <a:r>
              <a:rPr lang="en-IN" sz="2000" dirty="0"/>
              <a:t>The transfer of data between two units is serial or parallel. </a:t>
            </a:r>
            <a:endParaRPr lang="en-IN" sz="2000" dirty="0" smtClean="0"/>
          </a:p>
          <a:p>
            <a:pPr algn="just"/>
            <a:r>
              <a:rPr lang="en-IN" sz="2000" dirty="0" smtClean="0"/>
              <a:t>In </a:t>
            </a:r>
            <a:r>
              <a:rPr lang="en-IN" sz="2000" dirty="0"/>
              <a:t>parallel data transmission, n </a:t>
            </a:r>
            <a:r>
              <a:rPr lang="en-IN" sz="2000" dirty="0" smtClean="0"/>
              <a:t>bit in </a:t>
            </a:r>
            <a:r>
              <a:rPr lang="en-IN" sz="2000" dirty="0"/>
              <a:t>the message must be transmitted through n separate conductor path. </a:t>
            </a:r>
            <a:endParaRPr lang="en-IN" sz="2000" dirty="0" smtClean="0"/>
          </a:p>
          <a:p>
            <a:pPr algn="just"/>
            <a:r>
              <a:rPr lang="en-IN" sz="2000" dirty="0" smtClean="0"/>
              <a:t>In </a:t>
            </a:r>
            <a:r>
              <a:rPr lang="en-IN" sz="2000" dirty="0"/>
              <a:t>serial transmission</a:t>
            </a:r>
            <a:r>
              <a:rPr lang="en-IN" sz="2000" dirty="0" smtClean="0"/>
              <a:t>, each </a:t>
            </a:r>
            <a:r>
              <a:rPr lang="en-IN" sz="2000" dirty="0"/>
              <a:t>bit in the message is sent in sequence one at a time.</a:t>
            </a:r>
            <a:endParaRPr lang="en-IN" sz="2000" dirty="0"/>
          </a:p>
          <a:p>
            <a:pPr algn="just"/>
            <a:r>
              <a:rPr lang="en-IN" sz="2000" dirty="0"/>
              <a:t> Parallel transmission is faster but it requires many wires. It is used for short distances </a:t>
            </a:r>
            <a:r>
              <a:rPr lang="en-IN" sz="2000" dirty="0" smtClean="0"/>
              <a:t>and where </a:t>
            </a:r>
            <a:r>
              <a:rPr lang="en-IN" sz="2000" dirty="0"/>
              <a:t>speed is important. </a:t>
            </a:r>
            <a:endParaRPr lang="en-IN" sz="2000" dirty="0" smtClean="0"/>
          </a:p>
          <a:p>
            <a:pPr algn="just"/>
            <a:r>
              <a:rPr lang="en-IN" sz="2000" dirty="0" smtClean="0"/>
              <a:t>Serial </a:t>
            </a:r>
            <a:r>
              <a:rPr lang="en-IN" sz="2000" dirty="0"/>
              <a:t>transmission is slower but is less expensive.</a:t>
            </a: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Asynchronous Serial Transfer</a:t>
            </a:r>
            <a:endParaRPr lang="en-IN" b="1" dirty="0">
              <a:solidFill>
                <a:srgbClr val="C00000"/>
              </a:solidFill>
            </a:endParaRPr>
          </a:p>
        </p:txBody>
      </p:sp>
      <p:sp>
        <p:nvSpPr>
          <p:cNvPr id="3" name="Content Placeholder 2"/>
          <p:cNvSpPr>
            <a:spLocks noGrp="1"/>
          </p:cNvSpPr>
          <p:nvPr>
            <p:ph idx="1"/>
          </p:nvPr>
        </p:nvSpPr>
        <p:spPr>
          <a:xfrm>
            <a:off x="1063950" y="1550473"/>
            <a:ext cx="10591028" cy="5094510"/>
          </a:xfrm>
        </p:spPr>
        <p:txBody>
          <a:bodyPr>
            <a:noAutofit/>
          </a:bodyPr>
          <a:lstStyle/>
          <a:p>
            <a:pPr algn="just"/>
            <a:r>
              <a:rPr lang="en-IN" sz="2000" b="1" dirty="0" smtClean="0">
                <a:solidFill>
                  <a:srgbClr val="C00000"/>
                </a:solidFill>
              </a:rPr>
              <a:t>Synchronous transmission: </a:t>
            </a:r>
            <a:endParaRPr lang="en-IN" sz="2000" b="1" dirty="0">
              <a:solidFill>
                <a:srgbClr val="C00000"/>
              </a:solidFill>
            </a:endParaRPr>
          </a:p>
          <a:p>
            <a:pPr lvl="1" algn="just"/>
            <a:r>
              <a:rPr lang="en-IN" sz="2000" dirty="0" smtClean="0"/>
              <a:t>The </a:t>
            </a:r>
            <a:r>
              <a:rPr lang="en-IN" sz="2000" dirty="0"/>
              <a:t>two unit share a common clock frequency</a:t>
            </a:r>
            <a:endParaRPr lang="en-IN" sz="2000" dirty="0"/>
          </a:p>
          <a:p>
            <a:pPr lvl="1" algn="just"/>
            <a:r>
              <a:rPr lang="en-IN" sz="2000" dirty="0" smtClean="0"/>
              <a:t>Bits </a:t>
            </a:r>
            <a:r>
              <a:rPr lang="en-IN" sz="2000" dirty="0"/>
              <a:t>are transmitted continuously at the rate dictated by the clock pulses</a:t>
            </a:r>
            <a:endParaRPr lang="en-IN" sz="2000" dirty="0"/>
          </a:p>
          <a:p>
            <a:pPr algn="just"/>
            <a:endParaRPr lang="en-IN" sz="2000" b="1" dirty="0" smtClean="0">
              <a:solidFill>
                <a:srgbClr val="C00000"/>
              </a:solidFill>
            </a:endParaRPr>
          </a:p>
          <a:p>
            <a:pPr algn="just"/>
            <a:r>
              <a:rPr lang="en-IN" sz="2000" b="1" dirty="0" smtClean="0">
                <a:solidFill>
                  <a:srgbClr val="C00000"/>
                </a:solidFill>
              </a:rPr>
              <a:t>Asynchronous transmission:</a:t>
            </a:r>
            <a:r>
              <a:rPr lang="en-IN" sz="2000" dirty="0" smtClean="0"/>
              <a:t> </a:t>
            </a:r>
            <a:endParaRPr lang="en-IN" sz="2000" dirty="0"/>
          </a:p>
          <a:p>
            <a:pPr lvl="1" algn="just"/>
            <a:r>
              <a:rPr lang="en-IN" sz="2000" dirty="0" smtClean="0"/>
              <a:t>Special </a:t>
            </a:r>
            <a:r>
              <a:rPr lang="en-IN" sz="2000" dirty="0"/>
              <a:t>bits are inserted at both ends of the character code</a:t>
            </a:r>
            <a:endParaRPr lang="en-IN" sz="2000" dirty="0"/>
          </a:p>
          <a:p>
            <a:pPr lvl="1" algn="just"/>
            <a:r>
              <a:rPr lang="en-IN" sz="2000" dirty="0" smtClean="0"/>
              <a:t>Each </a:t>
            </a:r>
            <a:r>
              <a:rPr lang="en-IN" sz="2000" dirty="0"/>
              <a:t>character consists of three parts :</a:t>
            </a:r>
            <a:endParaRPr lang="en-IN" sz="2000" dirty="0"/>
          </a:p>
          <a:p>
            <a:pPr marL="0" indent="0" algn="just">
              <a:buNone/>
            </a:pPr>
            <a:r>
              <a:rPr lang="en-IN" sz="2000" dirty="0" smtClean="0"/>
              <a:t>		1</a:t>
            </a:r>
            <a:r>
              <a:rPr lang="en-IN" sz="2000" dirty="0"/>
              <a:t>) start bit : always “0”, indicate the beginning of a character</a:t>
            </a:r>
            <a:endParaRPr lang="en-IN" sz="2000" dirty="0"/>
          </a:p>
          <a:p>
            <a:pPr marL="0" indent="0" algn="just">
              <a:buNone/>
            </a:pPr>
            <a:r>
              <a:rPr lang="en-IN" sz="2000" dirty="0" smtClean="0"/>
              <a:t>		2</a:t>
            </a:r>
            <a:r>
              <a:rPr lang="en-IN" sz="2000" dirty="0"/>
              <a:t>) character bits : data</a:t>
            </a:r>
            <a:endParaRPr lang="en-IN" sz="2000" dirty="0"/>
          </a:p>
          <a:p>
            <a:pPr marL="0" indent="0" algn="just">
              <a:buNone/>
            </a:pPr>
            <a:r>
              <a:rPr lang="en-IN" sz="2000" dirty="0" smtClean="0"/>
              <a:t>		3</a:t>
            </a:r>
            <a:r>
              <a:rPr lang="en-IN" sz="2000" dirty="0"/>
              <a:t>) stop bit : always “1”</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Asynchronous </a:t>
            </a:r>
            <a:r>
              <a:rPr lang="en-IN" b="1" dirty="0" smtClean="0">
                <a:solidFill>
                  <a:srgbClr val="C00000"/>
                </a:solidFill>
              </a:rPr>
              <a:t>Transfer</a:t>
            </a:r>
            <a:endParaRPr lang="en-IN" b="1" dirty="0">
              <a:solidFill>
                <a:srgbClr val="C00000"/>
              </a:solidFill>
            </a:endParaRPr>
          </a:p>
        </p:txBody>
      </p:sp>
      <p:sp>
        <p:nvSpPr>
          <p:cNvPr id="3" name="Content Placeholder 2"/>
          <p:cNvSpPr>
            <a:spLocks noGrp="1"/>
          </p:cNvSpPr>
          <p:nvPr>
            <p:ph idx="1"/>
          </p:nvPr>
        </p:nvSpPr>
        <p:spPr>
          <a:xfrm>
            <a:off x="1063950" y="1550473"/>
            <a:ext cx="10591028" cy="5094510"/>
          </a:xfrm>
        </p:spPr>
        <p:txBody>
          <a:bodyPr>
            <a:noAutofit/>
          </a:bodyPr>
          <a:lstStyle/>
          <a:p>
            <a:r>
              <a:rPr lang="en-IN" sz="2000" dirty="0"/>
              <a:t>Asynchronous transmission </a:t>
            </a:r>
            <a:r>
              <a:rPr lang="en-IN" sz="2000" dirty="0" smtClean="0"/>
              <a:t>rules: </a:t>
            </a:r>
            <a:r>
              <a:rPr lang="en-IN" sz="2000" dirty="0"/>
              <a:t>no parity</a:t>
            </a:r>
            <a:endParaRPr lang="en-IN" sz="2000" dirty="0"/>
          </a:p>
          <a:p>
            <a:pPr marL="457200" indent="-457200">
              <a:buFont typeface="+mj-lt"/>
              <a:buAutoNum type="arabicPeriod"/>
            </a:pPr>
            <a:r>
              <a:rPr lang="en-IN" sz="2000" dirty="0" smtClean="0"/>
              <a:t>When </a:t>
            </a:r>
            <a:r>
              <a:rPr lang="en-IN" sz="2000" dirty="0"/>
              <a:t>a character is not being sent, the line is kept in the </a:t>
            </a:r>
            <a:r>
              <a:rPr lang="en-IN" sz="2000" dirty="0" smtClean="0"/>
              <a:t>1-state</a:t>
            </a:r>
            <a:endParaRPr lang="en-IN" sz="2000" dirty="0" smtClean="0"/>
          </a:p>
          <a:p>
            <a:pPr marL="457200" indent="-457200">
              <a:buFont typeface="+mj-lt"/>
              <a:buAutoNum type="arabicPeriod"/>
            </a:pPr>
            <a:r>
              <a:rPr lang="en-IN" sz="2000" dirty="0" smtClean="0"/>
              <a:t>The </a:t>
            </a:r>
            <a:r>
              <a:rPr lang="en-IN" sz="2000" dirty="0"/>
              <a:t>initiation of a character transmission is detected from the start bit, which </a:t>
            </a:r>
            <a:r>
              <a:rPr lang="en-IN" sz="2000" dirty="0" smtClean="0"/>
              <a:t>is always </a:t>
            </a:r>
            <a:r>
              <a:rPr lang="en-IN" sz="2000" dirty="0"/>
              <a:t>“0</a:t>
            </a:r>
            <a:r>
              <a:rPr lang="en-IN" sz="2000" dirty="0" smtClean="0"/>
              <a:t>” </a:t>
            </a:r>
            <a:endParaRPr lang="en-IN" sz="2000" dirty="0" smtClean="0"/>
          </a:p>
          <a:p>
            <a:pPr marL="457200" indent="-457200">
              <a:buFont typeface="+mj-lt"/>
              <a:buAutoNum type="arabicPeriod"/>
            </a:pPr>
            <a:r>
              <a:rPr lang="en-IN" sz="2000" dirty="0" smtClean="0"/>
              <a:t>The </a:t>
            </a:r>
            <a:r>
              <a:rPr lang="en-IN" sz="2000" dirty="0"/>
              <a:t>character bits always follow the start </a:t>
            </a:r>
            <a:r>
              <a:rPr lang="en-IN" sz="2000" dirty="0" smtClean="0"/>
              <a:t>bit </a:t>
            </a:r>
            <a:endParaRPr lang="en-IN" sz="2000" dirty="0" smtClean="0"/>
          </a:p>
          <a:p>
            <a:pPr marL="457200" indent="-457200">
              <a:buFont typeface="+mj-lt"/>
              <a:buAutoNum type="arabicPeriod"/>
            </a:pPr>
            <a:r>
              <a:rPr lang="en-IN" sz="2000" dirty="0" smtClean="0"/>
              <a:t>After </a:t>
            </a:r>
            <a:r>
              <a:rPr lang="en-IN" sz="2000" dirty="0"/>
              <a:t>the last bit of the character is transmitted, a stop bit is detected when the </a:t>
            </a:r>
            <a:r>
              <a:rPr lang="en-IN" sz="2000" dirty="0" smtClean="0"/>
              <a:t>line returns </a:t>
            </a:r>
            <a:r>
              <a:rPr lang="en-IN" sz="2000" dirty="0"/>
              <a:t>to the 1-state for at least one bit time (stop bits : 1, 1.5, 2)</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pic>
        <p:nvPicPr>
          <p:cNvPr id="4" name="Picture 3"/>
          <p:cNvPicPr>
            <a:picLocks noChangeAspect="1"/>
          </p:cNvPicPr>
          <p:nvPr/>
        </p:nvPicPr>
        <p:blipFill>
          <a:blip r:embed="rId2"/>
          <a:stretch>
            <a:fillRect/>
          </a:stretch>
        </p:blipFill>
        <p:spPr>
          <a:xfrm>
            <a:off x="2772849" y="4612154"/>
            <a:ext cx="6800850" cy="132397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172355"/>
            <a:ext cx="8911687" cy="1280890"/>
          </a:xfrm>
        </p:spPr>
        <p:txBody>
          <a:bodyPr/>
          <a:lstStyle/>
          <a:p>
            <a:pPr algn="ctr"/>
            <a:r>
              <a:rPr lang="en-IN" b="1" dirty="0">
                <a:solidFill>
                  <a:srgbClr val="C00000"/>
                </a:solidFill>
              </a:rPr>
              <a:t>Asynchronous </a:t>
            </a:r>
            <a:r>
              <a:rPr lang="en-IN" b="1" dirty="0" smtClean="0">
                <a:solidFill>
                  <a:srgbClr val="C00000"/>
                </a:solidFill>
              </a:rPr>
              <a:t>Transfer</a:t>
            </a:r>
            <a:endParaRPr lang="en-IN" b="1" dirty="0">
              <a:solidFill>
                <a:srgbClr val="C00000"/>
              </a:solidFill>
            </a:endParaRPr>
          </a:p>
        </p:txBody>
      </p:sp>
      <p:sp>
        <p:nvSpPr>
          <p:cNvPr id="3" name="Content Placeholder 2"/>
          <p:cNvSpPr>
            <a:spLocks noGrp="1"/>
          </p:cNvSpPr>
          <p:nvPr>
            <p:ph idx="1"/>
          </p:nvPr>
        </p:nvSpPr>
        <p:spPr>
          <a:xfrm>
            <a:off x="252582" y="1184856"/>
            <a:ext cx="5311091" cy="5433096"/>
          </a:xfrm>
        </p:spPr>
        <p:txBody>
          <a:bodyPr>
            <a:noAutofit/>
          </a:bodyPr>
          <a:lstStyle/>
          <a:p>
            <a:r>
              <a:rPr lang="en-IN" dirty="0" smtClean="0"/>
              <a:t>Consider a terminal transfer rate is 10 char/sec.</a:t>
            </a:r>
            <a:endParaRPr lang="en-IN" dirty="0" smtClean="0"/>
          </a:p>
          <a:p>
            <a:r>
              <a:rPr lang="en-IN" dirty="0" smtClean="0">
                <a:solidFill>
                  <a:schemeClr val="tx1"/>
                </a:solidFill>
              </a:rPr>
              <a:t>1 char </a:t>
            </a:r>
            <a:r>
              <a:rPr lang="en-IN" dirty="0" smtClean="0">
                <a:solidFill>
                  <a:schemeClr val="tx1"/>
                </a:solidFill>
                <a:sym typeface="Wingdings" panose="05000000000000000000" pitchFamily="2" charset="2"/>
              </a:rPr>
              <a:t> 0.1 sec</a:t>
            </a:r>
            <a:endParaRPr lang="en-IN" dirty="0" smtClean="0">
              <a:solidFill>
                <a:schemeClr val="tx1"/>
              </a:solidFill>
              <a:sym typeface="Wingdings" panose="05000000000000000000" pitchFamily="2" charset="2"/>
            </a:endParaRPr>
          </a:p>
          <a:p>
            <a:pPr marL="0" indent="0" algn="just">
              <a:buNone/>
            </a:pPr>
            <a:r>
              <a:rPr lang="en-IN" dirty="0" smtClean="0">
                <a:solidFill>
                  <a:schemeClr val="tx1"/>
                </a:solidFill>
                <a:sym typeface="Wingdings" panose="05000000000000000000" pitchFamily="2" charset="2"/>
              </a:rPr>
              <a:t>Each char has 1)1 </a:t>
            </a:r>
            <a:r>
              <a:rPr lang="en-IN" dirty="0" smtClean="0"/>
              <a:t>start bit  </a:t>
            </a:r>
            <a:endParaRPr lang="en-IN" dirty="0" smtClean="0"/>
          </a:p>
          <a:p>
            <a:pPr marL="0" indent="0" algn="just">
              <a:buNone/>
            </a:pPr>
            <a:r>
              <a:rPr lang="en-IN" dirty="0"/>
              <a:t> </a:t>
            </a:r>
            <a:r>
              <a:rPr lang="en-IN" dirty="0" smtClean="0"/>
              <a:t>                           2</a:t>
            </a:r>
            <a:r>
              <a:rPr lang="en-IN" dirty="0"/>
              <a:t>) </a:t>
            </a:r>
            <a:r>
              <a:rPr lang="en-IN" dirty="0" smtClean="0"/>
              <a:t>8 bit data </a:t>
            </a:r>
            <a:r>
              <a:rPr lang="en-IN" dirty="0"/>
              <a:t>		</a:t>
            </a:r>
            <a:endParaRPr lang="en-IN" dirty="0" smtClean="0"/>
          </a:p>
          <a:p>
            <a:pPr marL="0" indent="0" algn="just">
              <a:buNone/>
            </a:pPr>
            <a:r>
              <a:rPr lang="en-IN" dirty="0"/>
              <a:t> </a:t>
            </a:r>
            <a:r>
              <a:rPr lang="en-IN" dirty="0" smtClean="0"/>
              <a:t>                           </a:t>
            </a:r>
            <a:r>
              <a:rPr lang="en-IN" u="sng" dirty="0" smtClean="0"/>
              <a:t>3</a:t>
            </a:r>
            <a:r>
              <a:rPr lang="en-IN" u="sng" dirty="0"/>
              <a:t>) </a:t>
            </a:r>
            <a:r>
              <a:rPr lang="en-IN" u="sng" dirty="0" smtClean="0"/>
              <a:t>2 stop </a:t>
            </a:r>
            <a:r>
              <a:rPr lang="en-IN" u="sng" dirty="0"/>
              <a:t>bit : always “1”</a:t>
            </a:r>
            <a:endParaRPr lang="en-IN" u="sng" dirty="0">
              <a:solidFill>
                <a:schemeClr val="tx1"/>
              </a:solidFill>
            </a:endParaRPr>
          </a:p>
          <a:p>
            <a:pPr marL="0" indent="0">
              <a:buNone/>
            </a:pPr>
            <a:r>
              <a:rPr lang="en-IN" dirty="0" smtClean="0">
                <a:solidFill>
                  <a:schemeClr val="tx1"/>
                </a:solidFill>
              </a:rPr>
              <a:t>				     11 – bits</a:t>
            </a:r>
            <a:endParaRPr lang="en-IN" dirty="0" smtClean="0">
              <a:solidFill>
                <a:schemeClr val="tx1"/>
              </a:solidFill>
            </a:endParaRPr>
          </a:p>
          <a:p>
            <a:pPr marL="0" indent="0">
              <a:buNone/>
            </a:pPr>
            <a:r>
              <a:rPr lang="en-IN" dirty="0" smtClean="0">
                <a:solidFill>
                  <a:schemeClr val="tx1"/>
                </a:solidFill>
              </a:rPr>
              <a:t>                      1 char </a:t>
            </a:r>
            <a:r>
              <a:rPr lang="en-IN" dirty="0">
                <a:solidFill>
                  <a:schemeClr val="tx1"/>
                </a:solidFill>
                <a:sym typeface="Wingdings" panose="05000000000000000000" pitchFamily="2" charset="2"/>
              </a:rPr>
              <a:t> 0.1 </a:t>
            </a:r>
            <a:r>
              <a:rPr lang="en-IN" dirty="0" smtClean="0">
                <a:solidFill>
                  <a:schemeClr val="tx1"/>
                </a:solidFill>
                <a:sym typeface="Wingdings" panose="05000000000000000000" pitchFamily="2" charset="2"/>
              </a:rPr>
              <a:t>sec (11 bits</a:t>
            </a:r>
            <a:endParaRPr lang="en-IN" dirty="0" smtClean="0">
              <a:solidFill>
                <a:schemeClr val="tx1"/>
              </a:solidFill>
              <a:sym typeface="Wingdings" panose="05000000000000000000" pitchFamily="2" charset="2"/>
            </a:endParaRPr>
          </a:p>
          <a:p>
            <a:pPr marL="0" indent="0">
              <a:buNone/>
            </a:pPr>
            <a:r>
              <a:rPr lang="en-IN" dirty="0">
                <a:solidFill>
                  <a:schemeClr val="tx1"/>
                </a:solidFill>
                <a:sym typeface="Wingdings" panose="05000000000000000000" pitchFamily="2" charset="2"/>
              </a:rPr>
              <a:t>	</a:t>
            </a:r>
            <a:r>
              <a:rPr lang="en-IN" dirty="0" smtClean="0">
                <a:solidFill>
                  <a:schemeClr val="tx1"/>
                </a:solidFill>
                <a:sym typeface="Wingdings" panose="05000000000000000000" pitchFamily="2" charset="2"/>
              </a:rPr>
              <a:t>		11 bits  ? </a:t>
            </a:r>
            <a:r>
              <a:rPr lang="en-IN" dirty="0" smtClean="0">
                <a:solidFill>
                  <a:srgbClr val="C00000"/>
                </a:solidFill>
                <a:sym typeface="Wingdings" panose="05000000000000000000" pitchFamily="2" charset="2"/>
              </a:rPr>
              <a:t>( 9.090 </a:t>
            </a:r>
            <a:r>
              <a:rPr lang="en-IN" dirty="0" err="1" smtClean="0">
                <a:solidFill>
                  <a:srgbClr val="C00000"/>
                </a:solidFill>
                <a:sym typeface="Wingdings" panose="05000000000000000000" pitchFamily="2" charset="2"/>
              </a:rPr>
              <a:t>msec</a:t>
            </a:r>
            <a:r>
              <a:rPr lang="en-IN" dirty="0" smtClean="0">
                <a:solidFill>
                  <a:srgbClr val="C00000"/>
                </a:solidFill>
                <a:sym typeface="Wingdings" panose="05000000000000000000" pitchFamily="2" charset="2"/>
              </a:rPr>
              <a:t>) </a:t>
            </a:r>
            <a:endParaRPr lang="en-IN" dirty="0" smtClean="0">
              <a:solidFill>
                <a:srgbClr val="C00000"/>
              </a:solidFill>
              <a:sym typeface="Wingdings" panose="05000000000000000000" pitchFamily="2" charset="2"/>
            </a:endParaRPr>
          </a:p>
          <a:p>
            <a:pPr algn="just"/>
            <a:r>
              <a:rPr lang="en-IN" dirty="0" smtClean="0">
                <a:solidFill>
                  <a:schemeClr val="tx1"/>
                </a:solidFill>
                <a:sym typeface="Wingdings" panose="05000000000000000000" pitchFamily="2" charset="2"/>
              </a:rPr>
              <a:t>baud rate  </a:t>
            </a:r>
            <a:r>
              <a:rPr lang="en-IN" dirty="0"/>
              <a:t>the rate at which serial </a:t>
            </a:r>
            <a:r>
              <a:rPr lang="en-IN" dirty="0" smtClean="0"/>
              <a:t> information </a:t>
            </a:r>
            <a:r>
              <a:rPr lang="en-IN" dirty="0"/>
              <a:t>is transmitted </a:t>
            </a:r>
            <a:r>
              <a:rPr lang="en-IN" dirty="0" smtClean="0"/>
              <a:t>and is </a:t>
            </a:r>
            <a:r>
              <a:rPr lang="en-IN" dirty="0"/>
              <a:t>equivalent to the data transfer in bits per second.</a:t>
            </a:r>
            <a:endParaRPr lang="en-IN" dirty="0">
              <a:solidFill>
                <a:schemeClr val="tx1"/>
              </a:solidFill>
              <a:sym typeface="Wingdings" panose="05000000000000000000" pitchFamily="2" charset="2"/>
            </a:endParaRPr>
          </a:p>
          <a:p>
            <a:pPr marL="0" indent="0">
              <a:buNone/>
            </a:pPr>
            <a:r>
              <a:rPr lang="en-IN" dirty="0" smtClean="0">
                <a:solidFill>
                  <a:srgbClr val="C00000"/>
                </a:solidFill>
              </a:rPr>
              <a:t>  Baud rate = 11bits / 0.1 sec =  110 bits / sec</a:t>
            </a:r>
            <a:endParaRPr lang="en-IN" dirty="0">
              <a:solidFill>
                <a:srgbClr val="C00000"/>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
        <p:nvSpPr>
          <p:cNvPr id="7" name="Content Placeholder 2"/>
          <p:cNvSpPr txBox="1"/>
          <p:nvPr/>
        </p:nvSpPr>
        <p:spPr>
          <a:xfrm>
            <a:off x="5422006" y="959397"/>
            <a:ext cx="6593983" cy="543309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lgn="just"/>
            <a:r>
              <a:rPr lang="en-IN" dirty="0"/>
              <a:t>terminal </a:t>
            </a:r>
            <a:r>
              <a:rPr lang="en-IN" dirty="0" smtClean="0">
                <a:sym typeface="Wingdings" panose="05000000000000000000" pitchFamily="2" charset="2"/>
              </a:rPr>
              <a:t> </a:t>
            </a:r>
            <a:r>
              <a:rPr lang="en-IN" dirty="0" smtClean="0"/>
              <a:t> </a:t>
            </a:r>
            <a:r>
              <a:rPr lang="en-IN" dirty="0"/>
              <a:t>keyboard and a </a:t>
            </a:r>
            <a:r>
              <a:rPr lang="en-IN" dirty="0" smtClean="0"/>
              <a:t>printer</a:t>
            </a:r>
            <a:endParaRPr lang="en-IN" dirty="0" smtClean="0"/>
          </a:p>
          <a:p>
            <a:pPr algn="just"/>
            <a:r>
              <a:rPr lang="en-IN" dirty="0" smtClean="0">
                <a:solidFill>
                  <a:srgbClr val="C00000"/>
                </a:solidFill>
              </a:rPr>
              <a:t>Keyboard </a:t>
            </a:r>
            <a:r>
              <a:rPr lang="en-IN" dirty="0" smtClean="0">
                <a:solidFill>
                  <a:srgbClr val="C00000"/>
                </a:solidFill>
                <a:sym typeface="Wingdings" panose="05000000000000000000" pitchFamily="2" charset="2"/>
              </a:rPr>
              <a:t> </a:t>
            </a:r>
            <a:r>
              <a:rPr lang="en-IN" dirty="0" smtClean="0"/>
              <a:t>When a </a:t>
            </a:r>
            <a:r>
              <a:rPr lang="en-IN" dirty="0"/>
              <a:t>key is </a:t>
            </a:r>
            <a:r>
              <a:rPr lang="en-IN" dirty="0" smtClean="0"/>
              <a:t>pressed, the </a:t>
            </a:r>
            <a:r>
              <a:rPr lang="en-IN" dirty="0"/>
              <a:t>terminal sends 1 1 bits serially along a wire. </a:t>
            </a:r>
            <a:endParaRPr lang="en-IN" dirty="0" smtClean="0">
              <a:solidFill>
                <a:srgbClr val="C00000"/>
              </a:solidFill>
            </a:endParaRPr>
          </a:p>
          <a:p>
            <a:pPr algn="just"/>
            <a:r>
              <a:rPr lang="en-IN" dirty="0" smtClean="0">
                <a:solidFill>
                  <a:srgbClr val="C00000"/>
                </a:solidFill>
              </a:rPr>
              <a:t>Printer </a:t>
            </a:r>
            <a:r>
              <a:rPr lang="en-IN" dirty="0" smtClean="0">
                <a:solidFill>
                  <a:srgbClr val="C00000"/>
                </a:solidFill>
                <a:sym typeface="Wingdings" panose="05000000000000000000" pitchFamily="2" charset="2"/>
              </a:rPr>
              <a:t> </a:t>
            </a:r>
            <a:r>
              <a:rPr lang="en-IN" dirty="0" smtClean="0"/>
              <a:t>To </a:t>
            </a:r>
            <a:r>
              <a:rPr lang="en-IN" dirty="0"/>
              <a:t>print a character in </a:t>
            </a:r>
            <a:r>
              <a:rPr lang="en-IN" dirty="0" smtClean="0"/>
              <a:t>the printer</a:t>
            </a:r>
            <a:r>
              <a:rPr lang="en-IN" dirty="0"/>
              <a:t>, an 11-bit message must be received along another wire</a:t>
            </a:r>
            <a:r>
              <a:rPr lang="en-IN" dirty="0" smtClean="0"/>
              <a:t>.</a:t>
            </a:r>
            <a:endParaRPr lang="en-IN" dirty="0" smtClean="0"/>
          </a:p>
          <a:p>
            <a:pPr algn="just"/>
            <a:r>
              <a:rPr lang="en-IN" dirty="0"/>
              <a:t>The </a:t>
            </a:r>
            <a:r>
              <a:rPr lang="en-IN" dirty="0" smtClean="0">
                <a:solidFill>
                  <a:srgbClr val="C00000"/>
                </a:solidFill>
              </a:rPr>
              <a:t>terminal interface </a:t>
            </a:r>
            <a:r>
              <a:rPr lang="en-IN" dirty="0"/>
              <a:t>consists of a transmitter and a receiver. </a:t>
            </a:r>
            <a:endParaRPr lang="en-IN" dirty="0" smtClean="0"/>
          </a:p>
          <a:p>
            <a:pPr algn="just"/>
            <a:r>
              <a:rPr lang="en-IN" dirty="0" smtClean="0"/>
              <a:t>The </a:t>
            </a:r>
            <a:r>
              <a:rPr lang="en-IN" dirty="0">
                <a:solidFill>
                  <a:srgbClr val="C00000"/>
                </a:solidFill>
              </a:rPr>
              <a:t>transmitter</a:t>
            </a:r>
            <a:r>
              <a:rPr lang="en-IN" dirty="0"/>
              <a:t> </a:t>
            </a:r>
            <a:r>
              <a:rPr lang="en-IN" dirty="0" smtClean="0"/>
              <a:t>accepts an 8-bit </a:t>
            </a:r>
            <a:r>
              <a:rPr lang="en-IN" dirty="0"/>
              <a:t>character from the computer and proceeds to send a serial 11-bit </a:t>
            </a:r>
            <a:r>
              <a:rPr lang="en-IN" dirty="0" smtClean="0"/>
              <a:t>message into </a:t>
            </a:r>
            <a:r>
              <a:rPr lang="en-IN" dirty="0"/>
              <a:t>the printer line. </a:t>
            </a:r>
            <a:endParaRPr lang="en-IN" dirty="0" smtClean="0"/>
          </a:p>
          <a:p>
            <a:pPr algn="just"/>
            <a:r>
              <a:rPr lang="en-IN" dirty="0" smtClean="0"/>
              <a:t>The </a:t>
            </a:r>
            <a:r>
              <a:rPr lang="en-IN" dirty="0"/>
              <a:t>receiver accepts a serial 11-bit message from </a:t>
            </a:r>
            <a:r>
              <a:rPr lang="en-IN" dirty="0" smtClean="0"/>
              <a:t>the keyboard </a:t>
            </a:r>
            <a:r>
              <a:rPr lang="en-IN" dirty="0"/>
              <a:t>line and forwards the 8-bit character code into the computer. </a:t>
            </a:r>
            <a:endParaRPr lang="en-IN" dirty="0" smtClean="0"/>
          </a:p>
          <a:p>
            <a:r>
              <a:rPr lang="en-IN" dirty="0" smtClean="0"/>
              <a:t>Integrated circuit </a:t>
            </a:r>
            <a:r>
              <a:rPr lang="en-IN" dirty="0" smtClean="0">
                <a:sym typeface="Wingdings" panose="05000000000000000000" pitchFamily="2" charset="2"/>
              </a:rPr>
              <a:t> provide the </a:t>
            </a:r>
            <a:r>
              <a:rPr lang="en-IN" dirty="0" smtClean="0"/>
              <a:t> </a:t>
            </a:r>
            <a:r>
              <a:rPr lang="en-IN" dirty="0"/>
              <a:t>interface between </a:t>
            </a:r>
            <a:r>
              <a:rPr lang="en-IN" dirty="0" smtClean="0"/>
              <a:t>computer </a:t>
            </a:r>
            <a:r>
              <a:rPr lang="en-IN" dirty="0"/>
              <a:t>and similar interactive terminals. </a:t>
            </a:r>
            <a:r>
              <a:rPr lang="en-IN" dirty="0" smtClean="0">
                <a:sym typeface="Wingdings" panose="05000000000000000000" pitchFamily="2" charset="2"/>
              </a:rPr>
              <a:t> </a:t>
            </a:r>
            <a:r>
              <a:rPr lang="en-IN" dirty="0" smtClean="0"/>
              <a:t>asynchronous </a:t>
            </a:r>
            <a:r>
              <a:rPr lang="en-IN" dirty="0"/>
              <a:t>communication interface or a universal asynchronous </a:t>
            </a:r>
            <a:r>
              <a:rPr lang="en-IN" dirty="0" smtClean="0"/>
              <a:t>receiver transmitter (</a:t>
            </a:r>
            <a:r>
              <a:rPr lang="en-IN" dirty="0"/>
              <a:t>UART).</a:t>
            </a:r>
            <a:endParaRPr lang="en-IN" dirty="0">
              <a:solidFill>
                <a:srgbClr val="C0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68306"/>
            <a:ext cx="8911687" cy="1280890"/>
          </a:xfrm>
        </p:spPr>
        <p:txBody>
          <a:bodyPr/>
          <a:lstStyle/>
          <a:p>
            <a:pPr algn="ctr"/>
            <a:r>
              <a:rPr lang="en-IN" b="1" dirty="0">
                <a:solidFill>
                  <a:srgbClr val="C00000"/>
                </a:solidFill>
              </a:rPr>
              <a:t>Asynchronous Communication Interface</a:t>
            </a:r>
            <a:endParaRPr lang="en-IN" b="1" dirty="0">
              <a:solidFill>
                <a:srgbClr val="C00000"/>
              </a:solidFill>
            </a:endParaRPr>
          </a:p>
        </p:txBody>
      </p:sp>
      <p:sp>
        <p:nvSpPr>
          <p:cNvPr id="3" name="Content Placeholder 2"/>
          <p:cNvSpPr>
            <a:spLocks noGrp="1"/>
          </p:cNvSpPr>
          <p:nvPr>
            <p:ph idx="1"/>
          </p:nvPr>
        </p:nvSpPr>
        <p:spPr>
          <a:xfrm>
            <a:off x="373224" y="1349196"/>
            <a:ext cx="5853044" cy="5094510"/>
          </a:xfrm>
        </p:spPr>
        <p:txBody>
          <a:bodyPr>
            <a:noAutofit/>
          </a:bodyPr>
          <a:lstStyle/>
          <a:p>
            <a:pPr algn="just"/>
            <a:r>
              <a:rPr lang="en-IN" sz="2000" dirty="0"/>
              <a:t>It works as both a receiver and a transmitter. Its operation is initialized by CPU by sending </a:t>
            </a:r>
            <a:r>
              <a:rPr lang="en-IN" sz="2000" dirty="0" smtClean="0"/>
              <a:t>a byte </a:t>
            </a:r>
            <a:r>
              <a:rPr lang="en-IN" sz="2000" dirty="0"/>
              <a:t>to the control register.</a:t>
            </a:r>
            <a:endParaRPr lang="en-IN" sz="2000" dirty="0"/>
          </a:p>
          <a:p>
            <a:pPr algn="just"/>
            <a:r>
              <a:rPr lang="en-IN" sz="2000" dirty="0"/>
              <a:t>The transmitter register accepts a data byte from CPU through the data bus </a:t>
            </a:r>
            <a:r>
              <a:rPr lang="en-IN" sz="2000" dirty="0" smtClean="0"/>
              <a:t>and transferred </a:t>
            </a:r>
            <a:r>
              <a:rPr lang="en-IN" sz="2000" dirty="0"/>
              <a:t>to a shift register for serial transmission.</a:t>
            </a:r>
            <a:endParaRPr lang="en-IN" sz="2000" dirty="0"/>
          </a:p>
          <a:p>
            <a:pPr algn="just"/>
            <a:r>
              <a:rPr lang="en-IN" sz="2000" dirty="0"/>
              <a:t>The receive portion receives information into another shift register, and when </a:t>
            </a:r>
            <a:r>
              <a:rPr lang="en-IN" sz="2000" dirty="0" smtClean="0"/>
              <a:t>a complete </a:t>
            </a:r>
            <a:r>
              <a:rPr lang="en-IN" sz="2000" dirty="0"/>
              <a:t>data byte is received it is transferred to receiver register.</a:t>
            </a:r>
            <a:endParaRPr lang="en-IN" sz="2000" dirty="0"/>
          </a:p>
          <a:p>
            <a:pPr algn="just"/>
            <a:r>
              <a:rPr lang="en-IN" sz="2000" dirty="0"/>
              <a:t>CPU can select the receiver register to read the byte through the data bus. Data in </a:t>
            </a:r>
            <a:r>
              <a:rPr lang="en-IN" sz="2000" dirty="0" smtClean="0"/>
              <a:t>the status </a:t>
            </a:r>
            <a:r>
              <a:rPr lang="en-IN" sz="2000" dirty="0"/>
              <a:t>register is used for input and output flags.</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pic>
        <p:nvPicPr>
          <p:cNvPr id="1026" name="Picture 2" descr="Asynchronous Communication Interface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7661" y="1349196"/>
            <a:ext cx="5760544" cy="32060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synchronous Communication Interface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2958" y="4626735"/>
            <a:ext cx="3409950" cy="1838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Modes of Data Transfer</a:t>
            </a:r>
            <a:endParaRPr lang="en-IN" b="1" dirty="0">
              <a:solidFill>
                <a:srgbClr val="C00000"/>
              </a:solidFill>
            </a:endParaRPr>
          </a:p>
        </p:txBody>
      </p:sp>
      <p:sp>
        <p:nvSpPr>
          <p:cNvPr id="3" name="Content Placeholder 2"/>
          <p:cNvSpPr>
            <a:spLocks noGrp="1"/>
          </p:cNvSpPr>
          <p:nvPr>
            <p:ph idx="1"/>
          </p:nvPr>
        </p:nvSpPr>
        <p:spPr>
          <a:xfrm>
            <a:off x="1108196" y="1687290"/>
            <a:ext cx="10591028" cy="5094510"/>
          </a:xfrm>
        </p:spPr>
        <p:txBody>
          <a:bodyPr>
            <a:noAutofit/>
          </a:bodyPr>
          <a:lstStyle/>
          <a:p>
            <a:pPr algn="just"/>
            <a:r>
              <a:rPr lang="en-IN" sz="2000" dirty="0"/>
              <a:t>Transfer of data is required between CPU and peripherals or memory or sometimes </a:t>
            </a:r>
            <a:r>
              <a:rPr lang="en-IN" sz="2000" dirty="0" smtClean="0"/>
              <a:t>between any </a:t>
            </a:r>
            <a:r>
              <a:rPr lang="en-IN" sz="2000" dirty="0"/>
              <a:t>two devices or units of your computer system. </a:t>
            </a:r>
            <a:endParaRPr lang="en-IN" sz="2000" dirty="0" smtClean="0"/>
          </a:p>
          <a:p>
            <a:pPr algn="just"/>
            <a:r>
              <a:rPr lang="en-IN" sz="2000" dirty="0" smtClean="0"/>
              <a:t>To </a:t>
            </a:r>
            <a:r>
              <a:rPr lang="en-IN" sz="2000" dirty="0"/>
              <a:t>transfer a data from one unit </a:t>
            </a:r>
            <a:r>
              <a:rPr lang="en-IN" sz="2000" dirty="0" smtClean="0"/>
              <a:t>to another </a:t>
            </a:r>
            <a:r>
              <a:rPr lang="en-IN" sz="2000" dirty="0"/>
              <a:t>one should be sure that both units have proper connection and at the time of </a:t>
            </a:r>
            <a:r>
              <a:rPr lang="en-IN" sz="2000" dirty="0" smtClean="0"/>
              <a:t>data transfer </a:t>
            </a:r>
            <a:r>
              <a:rPr lang="en-IN" sz="2000" dirty="0"/>
              <a:t>the receiving unit is not busy. </a:t>
            </a:r>
            <a:endParaRPr lang="en-IN" sz="2000" dirty="0" smtClean="0"/>
          </a:p>
          <a:p>
            <a:pPr algn="just"/>
            <a:r>
              <a:rPr lang="en-IN" sz="2000" dirty="0" smtClean="0"/>
              <a:t>All </a:t>
            </a:r>
            <a:r>
              <a:rPr lang="en-IN" sz="2000" dirty="0"/>
              <a:t>the internal operations in a digital system are synchronized by means of clock </a:t>
            </a:r>
            <a:r>
              <a:rPr lang="en-IN" sz="2000" dirty="0" smtClean="0"/>
              <a:t>pulses supplied </a:t>
            </a:r>
            <a:r>
              <a:rPr lang="en-IN" sz="2000" dirty="0"/>
              <a:t>by a common clock pulse Generator. </a:t>
            </a:r>
            <a:endParaRPr lang="en-IN" sz="2000" dirty="0" smtClean="0"/>
          </a:p>
          <a:p>
            <a:pPr algn="just"/>
            <a:r>
              <a:rPr lang="en-IN" sz="2000" dirty="0" smtClean="0"/>
              <a:t>The </a:t>
            </a:r>
            <a:r>
              <a:rPr lang="en-IN" sz="2000" dirty="0"/>
              <a:t>data transfer can be</a:t>
            </a:r>
            <a:endParaRPr lang="en-IN" sz="2000" dirty="0"/>
          </a:p>
          <a:p>
            <a:pPr marL="0" indent="0" algn="just">
              <a:buNone/>
            </a:pPr>
            <a:r>
              <a:rPr lang="en-IN" sz="2000" dirty="0" smtClean="0"/>
              <a:t>		 </a:t>
            </a:r>
            <a:r>
              <a:rPr lang="en-IN" sz="2000" dirty="0" err="1"/>
              <a:t>i</a:t>
            </a:r>
            <a:r>
              <a:rPr lang="en-IN" sz="2000" dirty="0"/>
              <a:t>. </a:t>
            </a:r>
            <a:r>
              <a:rPr lang="en-IN" sz="2000" dirty="0" smtClean="0"/>
              <a:t>Synchronous</a:t>
            </a:r>
            <a:endParaRPr lang="en-IN" sz="2000" dirty="0"/>
          </a:p>
          <a:p>
            <a:pPr marL="0" indent="0" algn="just">
              <a:buNone/>
            </a:pPr>
            <a:r>
              <a:rPr lang="en-IN" sz="2000" dirty="0" smtClean="0"/>
              <a:t>		 </a:t>
            </a:r>
            <a:r>
              <a:rPr lang="en-IN" sz="2000" dirty="0"/>
              <a:t>ii. Asynchronous</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Modes of Data Transfer</a:t>
            </a:r>
            <a:endParaRPr lang="en-IN" b="1" dirty="0">
              <a:solidFill>
                <a:srgbClr val="C00000"/>
              </a:solidFill>
            </a:endParaRPr>
          </a:p>
        </p:txBody>
      </p:sp>
      <p:sp>
        <p:nvSpPr>
          <p:cNvPr id="3" name="Content Placeholder 2"/>
          <p:cNvSpPr>
            <a:spLocks noGrp="1"/>
          </p:cNvSpPr>
          <p:nvPr>
            <p:ph idx="1"/>
          </p:nvPr>
        </p:nvSpPr>
        <p:spPr>
          <a:xfrm>
            <a:off x="1108196" y="1687290"/>
            <a:ext cx="10591028" cy="5094510"/>
          </a:xfrm>
        </p:spPr>
        <p:txBody>
          <a:bodyPr>
            <a:noAutofit/>
          </a:bodyPr>
          <a:lstStyle/>
          <a:p>
            <a:pPr algn="just"/>
            <a:r>
              <a:rPr lang="en-IN" sz="2000" dirty="0"/>
              <a:t>When both the transmitting and receiving units use same clock pulse then such a data </a:t>
            </a:r>
            <a:r>
              <a:rPr lang="en-IN" sz="2000" dirty="0" smtClean="0"/>
              <a:t>transfer is </a:t>
            </a:r>
            <a:r>
              <a:rPr lang="en-IN" sz="2000" dirty="0"/>
              <a:t>called Synchronous process. </a:t>
            </a:r>
            <a:endParaRPr lang="en-IN" sz="2000" dirty="0" smtClean="0"/>
          </a:p>
          <a:p>
            <a:pPr algn="just"/>
            <a:r>
              <a:rPr lang="en-IN" sz="2000" dirty="0" smtClean="0"/>
              <a:t>On </a:t>
            </a:r>
            <a:r>
              <a:rPr lang="en-IN" sz="2000" dirty="0"/>
              <a:t>the other hand, if the there is not concept of clock pulses and the sender operates at different moment than the receiver then such a data transfer </a:t>
            </a:r>
            <a:r>
              <a:rPr lang="en-IN" sz="2000" dirty="0" smtClean="0"/>
              <a:t>is called </a:t>
            </a:r>
            <a:r>
              <a:rPr lang="en-IN" sz="2000" dirty="0"/>
              <a:t>Asynchronous data transfer.</a:t>
            </a:r>
            <a:endParaRPr lang="en-IN" sz="2000" dirty="0"/>
          </a:p>
          <a:p>
            <a:pPr algn="just"/>
            <a:r>
              <a:rPr lang="en-IN" sz="2000" dirty="0"/>
              <a:t>The data transfer can be handled by various modes. some of the modes use CPU as </a:t>
            </a:r>
            <a:r>
              <a:rPr lang="en-IN" sz="2000" dirty="0" smtClean="0"/>
              <a:t>an intermediate </a:t>
            </a:r>
            <a:r>
              <a:rPr lang="en-IN" sz="2000" dirty="0"/>
              <a:t>path, others transfer the data directly to and from the memory </a:t>
            </a:r>
            <a:r>
              <a:rPr lang="en-IN" sz="2000" dirty="0" smtClean="0"/>
              <a:t>unit</a:t>
            </a:r>
            <a:endParaRPr lang="en-IN" sz="2000" dirty="0" smtClean="0"/>
          </a:p>
          <a:p>
            <a:pPr algn="just"/>
            <a:r>
              <a:rPr lang="en-IN" sz="2000" dirty="0" smtClean="0"/>
              <a:t>Three modes of data transfer:</a:t>
            </a:r>
            <a:endParaRPr lang="en-IN" sz="2000" dirty="0" smtClean="0"/>
          </a:p>
          <a:p>
            <a:pPr marL="0" indent="0" algn="just">
              <a:buNone/>
            </a:pPr>
            <a:r>
              <a:rPr lang="en-IN" sz="2000" dirty="0"/>
              <a:t>	</a:t>
            </a:r>
            <a:r>
              <a:rPr lang="en-IN" sz="2000" dirty="0" smtClean="0"/>
              <a:t>	</a:t>
            </a:r>
            <a:r>
              <a:rPr lang="en-IN" sz="2000" dirty="0" err="1" smtClean="0"/>
              <a:t>i</a:t>
            </a:r>
            <a:r>
              <a:rPr lang="en-IN" sz="2000" dirty="0"/>
              <a:t>. Programmed I/O</a:t>
            </a:r>
            <a:endParaRPr lang="en-IN" sz="2000" dirty="0"/>
          </a:p>
          <a:p>
            <a:pPr marL="0" indent="0" algn="just">
              <a:buNone/>
            </a:pPr>
            <a:r>
              <a:rPr lang="en-IN" sz="2000" dirty="0" smtClean="0"/>
              <a:t>		ii</a:t>
            </a:r>
            <a:r>
              <a:rPr lang="en-IN" sz="2000" dirty="0"/>
              <a:t>. Interrupt-Initiated I/O</a:t>
            </a:r>
            <a:endParaRPr lang="en-IN" sz="2000" dirty="0"/>
          </a:p>
          <a:p>
            <a:pPr marL="0" indent="0" algn="just">
              <a:buNone/>
            </a:pPr>
            <a:r>
              <a:rPr lang="en-IN" sz="2000" dirty="0" smtClean="0"/>
              <a:t>		iii</a:t>
            </a:r>
            <a:r>
              <a:rPr lang="en-IN" sz="2000" dirty="0"/>
              <a:t>. Direct Memory Access (DMA)</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577" y="669682"/>
            <a:ext cx="8911687" cy="1280890"/>
          </a:xfrm>
        </p:spPr>
        <p:txBody>
          <a:bodyPr/>
          <a:lstStyle/>
          <a:p>
            <a:pPr algn="ctr"/>
            <a:r>
              <a:rPr lang="en-IN" b="1" dirty="0">
                <a:solidFill>
                  <a:srgbClr val="C00000"/>
                </a:solidFill>
              </a:rPr>
              <a:t>Programmed I/O Mode</a:t>
            </a:r>
            <a:endParaRPr lang="en-IN" b="1" dirty="0">
              <a:solidFill>
                <a:srgbClr val="C00000"/>
              </a:solidFill>
            </a:endParaRPr>
          </a:p>
        </p:txBody>
      </p:sp>
      <p:sp>
        <p:nvSpPr>
          <p:cNvPr id="3" name="Content Placeholder 2"/>
          <p:cNvSpPr>
            <a:spLocks noGrp="1"/>
          </p:cNvSpPr>
          <p:nvPr>
            <p:ph idx="1"/>
          </p:nvPr>
        </p:nvSpPr>
        <p:spPr>
          <a:xfrm>
            <a:off x="1211021" y="2158169"/>
            <a:ext cx="10543442" cy="5094510"/>
          </a:xfrm>
        </p:spPr>
        <p:txBody>
          <a:bodyPr>
            <a:noAutofit/>
          </a:bodyPr>
          <a:lstStyle/>
          <a:p>
            <a:pPr algn="just"/>
            <a:r>
              <a:rPr lang="en-IN" sz="2000" dirty="0">
                <a:solidFill>
                  <a:srgbClr val="FF0000"/>
                </a:solidFill>
              </a:rPr>
              <a:t>Programmed </a:t>
            </a:r>
            <a:r>
              <a:rPr lang="en-IN" sz="2000" dirty="0" smtClean="0">
                <a:solidFill>
                  <a:srgbClr val="FF0000"/>
                </a:solidFill>
              </a:rPr>
              <a:t>I/O </a:t>
            </a:r>
            <a:r>
              <a:rPr lang="en-IN" sz="2000" dirty="0">
                <a:solidFill>
                  <a:srgbClr val="FF0000"/>
                </a:solidFill>
              </a:rPr>
              <a:t>operations are the result of </a:t>
            </a:r>
            <a:r>
              <a:rPr lang="en-IN" sz="2000" dirty="0" smtClean="0">
                <a:solidFill>
                  <a:srgbClr val="FF0000"/>
                </a:solidFill>
              </a:rPr>
              <a:t>I/O instructions </a:t>
            </a:r>
            <a:r>
              <a:rPr lang="en-IN" sz="2000" dirty="0">
                <a:solidFill>
                  <a:srgbClr val="FF0000"/>
                </a:solidFill>
              </a:rPr>
              <a:t>written </a:t>
            </a:r>
            <a:r>
              <a:rPr lang="en-IN" sz="2000" dirty="0" smtClean="0">
                <a:solidFill>
                  <a:srgbClr val="FF0000"/>
                </a:solidFill>
              </a:rPr>
              <a:t>in the </a:t>
            </a:r>
            <a:r>
              <a:rPr lang="en-IN" sz="2000" dirty="0">
                <a:solidFill>
                  <a:srgbClr val="FF0000"/>
                </a:solidFill>
              </a:rPr>
              <a:t>computer program</a:t>
            </a:r>
            <a:r>
              <a:rPr lang="en-IN" sz="2000" dirty="0" smtClean="0">
                <a:solidFill>
                  <a:srgbClr val="FF0000"/>
                </a:solidFill>
              </a:rPr>
              <a:t>.</a:t>
            </a:r>
            <a:endParaRPr lang="en-IN" sz="2000" dirty="0" smtClean="0">
              <a:solidFill>
                <a:srgbClr val="FF0000"/>
              </a:solidFill>
            </a:endParaRPr>
          </a:p>
          <a:p>
            <a:pPr algn="just"/>
            <a:r>
              <a:rPr lang="en-IN" sz="2000" dirty="0" smtClean="0"/>
              <a:t>Each </a:t>
            </a:r>
            <a:r>
              <a:rPr lang="en-IN" sz="2000" dirty="0"/>
              <a:t>data transfer is initiated by a instruction in the program.</a:t>
            </a:r>
            <a:endParaRPr lang="en-IN" sz="2000" dirty="0"/>
          </a:p>
          <a:p>
            <a:pPr algn="just"/>
            <a:r>
              <a:rPr lang="en-IN" sz="2000" dirty="0" smtClean="0"/>
              <a:t>Normally </a:t>
            </a:r>
            <a:r>
              <a:rPr lang="en-IN" sz="2000" dirty="0"/>
              <a:t>the transfer is from a CPU register to peripheral device or vice-versa.</a:t>
            </a:r>
            <a:endParaRPr lang="en-IN" sz="2000" dirty="0"/>
          </a:p>
          <a:p>
            <a:pPr algn="just"/>
            <a:r>
              <a:rPr lang="en-IN" sz="2000" dirty="0">
                <a:solidFill>
                  <a:srgbClr val="FF0000"/>
                </a:solidFill>
              </a:rPr>
              <a:t>Once </a:t>
            </a:r>
            <a:r>
              <a:rPr lang="en-IN" sz="2000" dirty="0" smtClean="0">
                <a:solidFill>
                  <a:srgbClr val="FF0000"/>
                </a:solidFill>
              </a:rPr>
              <a:t>a </a:t>
            </a:r>
            <a:r>
              <a:rPr lang="en-IN" sz="2000" dirty="0">
                <a:solidFill>
                  <a:srgbClr val="FF0000"/>
                </a:solidFill>
              </a:rPr>
              <a:t>data is initiated the CPU starts monitoring the interface to see when next </a:t>
            </a:r>
            <a:r>
              <a:rPr lang="en-IN" sz="2000" dirty="0" smtClean="0">
                <a:solidFill>
                  <a:srgbClr val="FF0000"/>
                </a:solidFill>
              </a:rPr>
              <a:t>transfer can </a:t>
            </a:r>
            <a:r>
              <a:rPr lang="en-IN" sz="2000" dirty="0">
                <a:solidFill>
                  <a:srgbClr val="FF0000"/>
                </a:solidFill>
              </a:rPr>
              <a:t>made. </a:t>
            </a:r>
            <a:endParaRPr lang="en-IN" sz="2000" dirty="0" smtClean="0">
              <a:solidFill>
                <a:srgbClr val="FF0000"/>
              </a:solidFill>
            </a:endParaRPr>
          </a:p>
          <a:p>
            <a:pPr algn="just"/>
            <a:r>
              <a:rPr lang="en-IN" sz="2000" dirty="0" smtClean="0"/>
              <a:t>The </a:t>
            </a:r>
            <a:r>
              <a:rPr lang="en-IN" sz="2000" dirty="0"/>
              <a:t>instructions of the program keep close tabs on everything that takes place </a:t>
            </a:r>
            <a:r>
              <a:rPr lang="en-IN" sz="2000" dirty="0" smtClean="0"/>
              <a:t>in the </a:t>
            </a:r>
            <a:r>
              <a:rPr lang="en-IN" sz="2000" dirty="0"/>
              <a:t>interface unit and the I/O devices.</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r:id="rId2" p14:bwMode="auto">
            <p14:nvContentPartPr>
              <p14:cNvPr id="4" name="Ink 3"/>
              <p14:cNvContentPartPr/>
              <p14:nvPr/>
            </p14:nvContentPartPr>
            <p14:xfrm>
              <a:off x="910440" y="4948920"/>
              <a:ext cx="4057560" cy="1404360"/>
            </p14:xfrm>
          </p:contentPart>
        </mc:Choice>
        <mc:Fallback xmlns="">
          <p:pic>
            <p:nvPicPr>
              <p:cNvPr id="4" name="Ink 3"/>
            </p:nvPicPr>
            <p:blipFill>
              <a:blip r:embed="rId3"/>
            </p:blipFill>
            <p:spPr>
              <a:xfrm>
                <a:off x="910440" y="4948920"/>
                <a:ext cx="4057560" cy="1404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Ink 4"/>
              <p14:cNvContentPartPr/>
              <p14:nvPr/>
            </p14:nvContentPartPr>
            <p14:xfrm>
              <a:off x="7080120" y="3683160"/>
              <a:ext cx="360" cy="360"/>
            </p14:xfrm>
          </p:contentPart>
        </mc:Choice>
        <mc:Fallback xmlns="">
          <p:pic>
            <p:nvPicPr>
              <p:cNvPr id="5" name="Ink 4"/>
            </p:nvPicPr>
            <p:blipFill>
              <a:blip r:embed="rId5"/>
            </p:blipFill>
            <p:spPr>
              <a:xfrm>
                <a:off x="7080120" y="3683160"/>
                <a:ext cx="360" cy="360"/>
              </a:xfrm>
              <a:prstGeom prst="rect"/>
            </p:spPr>
          </p:pic>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138740"/>
            <a:ext cx="8911687" cy="1280890"/>
          </a:xfrm>
        </p:spPr>
        <p:txBody>
          <a:bodyPr/>
          <a:lstStyle/>
          <a:p>
            <a:pPr algn="ctr"/>
            <a:r>
              <a:rPr lang="en-IN" b="1" dirty="0">
                <a:solidFill>
                  <a:srgbClr val="C00000"/>
                </a:solidFill>
              </a:rPr>
              <a:t>Programmed I/O Mode</a:t>
            </a:r>
            <a:endParaRPr lang="en-IN" b="1" dirty="0">
              <a:solidFill>
                <a:srgbClr val="C00000"/>
              </a:solidFill>
            </a:endParaRPr>
          </a:p>
        </p:txBody>
      </p:sp>
      <p:sp>
        <p:nvSpPr>
          <p:cNvPr id="3" name="Content Placeholder 2"/>
          <p:cNvSpPr>
            <a:spLocks noGrp="1"/>
          </p:cNvSpPr>
          <p:nvPr>
            <p:ph idx="1"/>
          </p:nvPr>
        </p:nvSpPr>
        <p:spPr>
          <a:xfrm>
            <a:off x="1255267" y="1081536"/>
            <a:ext cx="10543442" cy="5094510"/>
          </a:xfrm>
        </p:spPr>
        <p:txBody>
          <a:bodyPr>
            <a:noAutofit/>
          </a:bodyPr>
          <a:lstStyle/>
          <a:p>
            <a:pPr algn="just"/>
            <a:r>
              <a:rPr lang="en-IN" sz="2000" dirty="0"/>
              <a:t>In the programmed </a:t>
            </a:r>
            <a:r>
              <a:rPr lang="en-IN" sz="2000" dirty="0" smtClean="0"/>
              <a:t>I/O method</a:t>
            </a:r>
            <a:r>
              <a:rPr lang="en-IN" sz="2000" dirty="0"/>
              <a:t>, the </a:t>
            </a:r>
            <a:r>
              <a:rPr lang="en-IN" sz="2000" dirty="0" smtClean="0"/>
              <a:t>I/O device </a:t>
            </a:r>
            <a:r>
              <a:rPr lang="en-IN" sz="2000" dirty="0"/>
              <a:t>does not have direct access </a:t>
            </a:r>
            <a:r>
              <a:rPr lang="en-IN" sz="2000" dirty="0" smtClean="0"/>
              <a:t>to memory</a:t>
            </a:r>
            <a:r>
              <a:rPr lang="en-IN" sz="2000" dirty="0"/>
              <a:t>. </a:t>
            </a:r>
            <a:endParaRPr lang="en-IN" sz="2000" dirty="0" smtClean="0"/>
          </a:p>
          <a:p>
            <a:pPr algn="just"/>
            <a:r>
              <a:rPr lang="en-IN" sz="2000" dirty="0" smtClean="0"/>
              <a:t>A </a:t>
            </a:r>
            <a:r>
              <a:rPr lang="en-IN" sz="2000" dirty="0"/>
              <a:t>transfer from an </a:t>
            </a:r>
            <a:r>
              <a:rPr lang="en-IN" sz="2000" dirty="0" smtClean="0"/>
              <a:t>I/O </a:t>
            </a:r>
            <a:r>
              <a:rPr lang="en-IN" sz="2000" dirty="0"/>
              <a:t>device to memory requires the execution </a:t>
            </a:r>
            <a:r>
              <a:rPr lang="en-IN" sz="2000" dirty="0" smtClean="0"/>
              <a:t>of several </a:t>
            </a:r>
            <a:r>
              <a:rPr lang="en-IN" sz="2000" dirty="0"/>
              <a:t>instructions by the CPU, including an input instruction to transfer </a:t>
            </a:r>
            <a:r>
              <a:rPr lang="en-IN" sz="2000" dirty="0" smtClean="0"/>
              <a:t>the data </a:t>
            </a:r>
            <a:r>
              <a:rPr lang="en-IN" sz="2000" dirty="0"/>
              <a:t>from the device to the CPU and a store instruction to transfer the data </a:t>
            </a:r>
            <a:r>
              <a:rPr lang="en-IN" sz="2000" dirty="0" smtClean="0"/>
              <a:t>from the </a:t>
            </a:r>
            <a:r>
              <a:rPr lang="en-IN" sz="2000" dirty="0"/>
              <a:t>CPU to memory. </a:t>
            </a:r>
            <a:endParaRPr lang="en-IN" sz="2000" dirty="0" smtClean="0"/>
          </a:p>
          <a:p>
            <a:pPr algn="just"/>
            <a:r>
              <a:rPr lang="en-IN" sz="2000" dirty="0" smtClean="0"/>
              <a:t>Other </a:t>
            </a:r>
            <a:r>
              <a:rPr lang="en-IN" sz="2000" dirty="0"/>
              <a:t>instructions may be needed to verify that the </a:t>
            </a:r>
            <a:r>
              <a:rPr lang="en-IN" sz="2000" dirty="0" smtClean="0"/>
              <a:t>data are </a:t>
            </a:r>
            <a:r>
              <a:rPr lang="en-IN" sz="2000" dirty="0"/>
              <a:t>available from the device and to count the numbers of words transferred.</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pic>
        <p:nvPicPr>
          <p:cNvPr id="2050" name="Picture 2" descr="Computer Organization and Architecture (Modes of Transfer) - UPSC FE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7283" y="4194989"/>
            <a:ext cx="5200650" cy="21336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r:id="rId3" p14:bwMode="auto">
            <p14:nvContentPartPr>
              <p14:cNvPr id="4" name="Ink 3"/>
              <p14:cNvContentPartPr/>
              <p14:nvPr/>
            </p14:nvContentPartPr>
            <p14:xfrm>
              <a:off x="5029200" y="1009800"/>
              <a:ext cx="3626280" cy="5105520"/>
            </p14:xfrm>
          </p:contentPart>
        </mc:Choice>
        <mc:Fallback xmlns="">
          <p:pic>
            <p:nvPicPr>
              <p:cNvPr id="4" name="Ink 3"/>
            </p:nvPicPr>
            <p:blipFill>
              <a:blip r:embed="rId4"/>
            </p:blipFill>
            <p:spPr>
              <a:xfrm>
                <a:off x="5029200" y="1009800"/>
                <a:ext cx="3626280" cy="5105520"/>
              </a:xfrm>
              <a:prstGeom prst="rect"/>
            </p:spPr>
          </p:pic>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138740"/>
            <a:ext cx="8911687" cy="1280890"/>
          </a:xfrm>
        </p:spPr>
        <p:txBody>
          <a:bodyPr/>
          <a:lstStyle/>
          <a:p>
            <a:pPr algn="ctr"/>
            <a:r>
              <a:rPr lang="en-IN" b="1" dirty="0">
                <a:solidFill>
                  <a:srgbClr val="C00000"/>
                </a:solidFill>
              </a:rPr>
              <a:t>Programmed I/O Mode</a:t>
            </a:r>
            <a:endParaRPr lang="en-IN" b="1" dirty="0">
              <a:solidFill>
                <a:srgbClr val="C00000"/>
              </a:solidFill>
            </a:endParaRPr>
          </a:p>
        </p:txBody>
      </p:sp>
      <p:sp>
        <p:nvSpPr>
          <p:cNvPr id="3" name="Content Placeholder 2"/>
          <p:cNvSpPr>
            <a:spLocks noGrp="1"/>
          </p:cNvSpPr>
          <p:nvPr>
            <p:ph idx="1"/>
          </p:nvPr>
        </p:nvSpPr>
        <p:spPr>
          <a:xfrm>
            <a:off x="415649" y="1193449"/>
            <a:ext cx="11604285" cy="5094510"/>
          </a:xfrm>
        </p:spPr>
        <p:txBody>
          <a:bodyPr>
            <a:noAutofit/>
          </a:bodyPr>
          <a:lstStyle/>
          <a:p>
            <a:pPr algn="just"/>
            <a:r>
              <a:rPr lang="en-IN" sz="2000" dirty="0"/>
              <a:t>When a byte of data is available, the device places it </a:t>
            </a:r>
            <a:r>
              <a:rPr lang="en-IN" sz="2000" dirty="0" smtClean="0"/>
              <a:t>in the I/O bus </a:t>
            </a:r>
            <a:r>
              <a:rPr lang="en-IN" sz="2000" dirty="0"/>
              <a:t>and enables its data valid line</a:t>
            </a:r>
            <a:r>
              <a:rPr lang="en-IN" sz="2000" dirty="0" smtClean="0"/>
              <a:t>.</a:t>
            </a:r>
            <a:endParaRPr lang="en-IN" sz="2000" dirty="0" smtClean="0"/>
          </a:p>
          <a:p>
            <a:pPr algn="just"/>
            <a:r>
              <a:rPr lang="en-IN" sz="2000" dirty="0" smtClean="0"/>
              <a:t>The </a:t>
            </a:r>
            <a:r>
              <a:rPr lang="en-IN" sz="2000" dirty="0"/>
              <a:t>interface accepts the byte </a:t>
            </a:r>
            <a:r>
              <a:rPr lang="en-IN" sz="2000" dirty="0" smtClean="0"/>
              <a:t>into its </a:t>
            </a:r>
            <a:r>
              <a:rPr lang="en-IN" sz="2000" dirty="0"/>
              <a:t>data register and enables the data accepted line. The interface sets a bit </a:t>
            </a:r>
            <a:r>
              <a:rPr lang="en-IN" sz="2000" dirty="0" smtClean="0"/>
              <a:t>in the </a:t>
            </a:r>
            <a:r>
              <a:rPr lang="en-IN" sz="2000" dirty="0"/>
              <a:t>status register that we will refer to as an F or "flag" bit. </a:t>
            </a:r>
            <a:endParaRPr lang="en-IN" sz="2000" dirty="0" smtClean="0"/>
          </a:p>
          <a:p>
            <a:pPr algn="just"/>
            <a:r>
              <a:rPr lang="en-IN" sz="2000" dirty="0" smtClean="0"/>
              <a:t>The </a:t>
            </a:r>
            <a:r>
              <a:rPr lang="en-IN" sz="2000" dirty="0"/>
              <a:t>device can </a:t>
            </a:r>
            <a:r>
              <a:rPr lang="en-IN" sz="2000" dirty="0" smtClean="0"/>
              <a:t>now disable </a:t>
            </a:r>
            <a:r>
              <a:rPr lang="en-IN" sz="2000" dirty="0"/>
              <a:t>the data valid line, but it will not transfer another byte until the </a:t>
            </a:r>
            <a:r>
              <a:rPr lang="en-IN" sz="2000" dirty="0" smtClean="0"/>
              <a:t>data accepted </a:t>
            </a:r>
            <a:r>
              <a:rPr lang="en-IN" sz="2000" dirty="0"/>
              <a:t>line is disabled by the interface</a:t>
            </a:r>
            <a:r>
              <a:rPr lang="en-IN" sz="2000" dirty="0" smtClean="0"/>
              <a:t>.</a:t>
            </a:r>
            <a:endParaRPr lang="en-IN" sz="2000" dirty="0" smtClean="0"/>
          </a:p>
          <a:p>
            <a:pPr algn="just"/>
            <a:r>
              <a:rPr lang="en-IN" sz="2000" dirty="0"/>
              <a:t>A program is written for the computer to check the flag in the </a:t>
            </a:r>
            <a:r>
              <a:rPr lang="en-IN" sz="2000" dirty="0" smtClean="0"/>
              <a:t>status register </a:t>
            </a:r>
            <a:r>
              <a:rPr lang="en-IN" sz="2000" dirty="0"/>
              <a:t>to determine if a byte has been placed in the data register by the </a:t>
            </a:r>
            <a:r>
              <a:rPr lang="en-IN" sz="2000" dirty="0" smtClean="0"/>
              <a:t>I/O device.</a:t>
            </a:r>
            <a:endParaRPr lang="en-IN" sz="2000" dirty="0" smtClean="0"/>
          </a:p>
          <a:p>
            <a:r>
              <a:rPr lang="en-IN" sz="2000" dirty="0"/>
              <a:t>If the flag is equal to 1, the CPU reads </a:t>
            </a:r>
            <a:r>
              <a:rPr lang="en-IN" sz="2000" dirty="0" smtClean="0"/>
              <a:t>the data </a:t>
            </a:r>
            <a:r>
              <a:rPr lang="en-IN" sz="2000" dirty="0"/>
              <a:t>from </a:t>
            </a:r>
            <a:endParaRPr lang="en-IN" sz="2000" dirty="0" smtClean="0"/>
          </a:p>
          <a:p>
            <a:pPr marL="0" indent="0">
              <a:buNone/>
            </a:pPr>
            <a:r>
              <a:rPr lang="en-IN" sz="2000" dirty="0"/>
              <a:t>	</a:t>
            </a:r>
            <a:r>
              <a:rPr lang="en-IN" sz="2000" dirty="0" smtClean="0"/>
              <a:t>the </a:t>
            </a:r>
            <a:r>
              <a:rPr lang="en-IN" sz="2000" dirty="0"/>
              <a:t>data register. The flag bit is then cleared to </a:t>
            </a:r>
            <a:r>
              <a:rPr lang="en-IN" sz="2000" dirty="0" smtClean="0"/>
              <a:t>0</a:t>
            </a:r>
            <a:endParaRPr lang="en-IN" sz="2000" dirty="0" smtClean="0"/>
          </a:p>
          <a:p>
            <a:r>
              <a:rPr lang="en-IN" sz="2000" dirty="0" smtClean="0"/>
              <a:t>Once the </a:t>
            </a:r>
            <a:r>
              <a:rPr lang="en-IN" sz="2000" dirty="0"/>
              <a:t>flag is cleared, the interface disables the </a:t>
            </a:r>
            <a:endParaRPr lang="en-IN" sz="2000" dirty="0" smtClean="0"/>
          </a:p>
          <a:p>
            <a:pPr marL="0" indent="0">
              <a:buNone/>
            </a:pPr>
            <a:r>
              <a:rPr lang="en-IN" sz="2000" dirty="0"/>
              <a:t>	</a:t>
            </a:r>
            <a:r>
              <a:rPr lang="en-IN" sz="2000" dirty="0" smtClean="0"/>
              <a:t>data </a:t>
            </a:r>
            <a:r>
              <a:rPr lang="en-IN" sz="2000" dirty="0"/>
              <a:t>accepted line and the </a:t>
            </a:r>
            <a:r>
              <a:rPr lang="en-IN" sz="2000" dirty="0" smtClean="0"/>
              <a:t>device can </a:t>
            </a:r>
            <a:r>
              <a:rPr lang="en-IN" sz="2000" dirty="0"/>
              <a:t>then </a:t>
            </a:r>
            <a:endParaRPr lang="en-IN" sz="2000" dirty="0" smtClean="0"/>
          </a:p>
          <a:p>
            <a:pPr marL="0" indent="0">
              <a:buNone/>
            </a:pPr>
            <a:r>
              <a:rPr lang="en-IN" sz="2000" dirty="0"/>
              <a:t>	</a:t>
            </a:r>
            <a:r>
              <a:rPr lang="en-IN" sz="2000" dirty="0" smtClean="0"/>
              <a:t>transfer </a:t>
            </a:r>
            <a:r>
              <a:rPr lang="en-IN" sz="2000" dirty="0"/>
              <a:t>the next data byte.</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pic>
        <p:nvPicPr>
          <p:cNvPr id="10" name="Picture 2" descr="Computer Organization and Architecture (Modes of Transfer) - UPSC FE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2883" y="4307917"/>
            <a:ext cx="5200650" cy="2133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627969"/>
            <a:ext cx="8911687" cy="1280890"/>
          </a:xfrm>
        </p:spPr>
        <p:txBody>
          <a:bodyPr/>
          <a:lstStyle/>
          <a:p>
            <a:pPr algn="ctr"/>
            <a:r>
              <a:rPr lang="en-IN" b="1" dirty="0">
                <a:solidFill>
                  <a:srgbClr val="C00000"/>
                </a:solidFill>
              </a:rPr>
              <a:t>Peripheral Devices</a:t>
            </a:r>
            <a:endParaRPr lang="en-IN" b="1" dirty="0">
              <a:solidFill>
                <a:srgbClr val="C00000"/>
              </a:solidFill>
            </a:endParaRPr>
          </a:p>
        </p:txBody>
      </p:sp>
      <p:sp>
        <p:nvSpPr>
          <p:cNvPr id="3" name="Content Placeholder 2"/>
          <p:cNvSpPr>
            <a:spLocks noGrp="1"/>
          </p:cNvSpPr>
          <p:nvPr>
            <p:ph idx="1"/>
          </p:nvPr>
        </p:nvSpPr>
        <p:spPr>
          <a:xfrm>
            <a:off x="1229670" y="1665740"/>
            <a:ext cx="10241893" cy="4349469"/>
          </a:xfrm>
        </p:spPr>
        <p:txBody>
          <a:bodyPr>
            <a:noAutofit/>
          </a:bodyPr>
          <a:lstStyle/>
          <a:p>
            <a:pPr algn="just"/>
            <a:r>
              <a:rPr lang="en-IN" dirty="0"/>
              <a:t>Devices that are under direct control of computer are said to </a:t>
            </a:r>
            <a:r>
              <a:rPr lang="en-IN" dirty="0" smtClean="0"/>
              <a:t>be connected </a:t>
            </a:r>
            <a:r>
              <a:rPr lang="en-IN" dirty="0"/>
              <a:t>on-line.</a:t>
            </a:r>
            <a:endParaRPr lang="en-IN" dirty="0"/>
          </a:p>
          <a:p>
            <a:pPr algn="just"/>
            <a:r>
              <a:rPr lang="en-IN" dirty="0" smtClean="0"/>
              <a:t>Input </a:t>
            </a:r>
            <a:r>
              <a:rPr lang="en-IN" dirty="0"/>
              <a:t>or output devices attached to the computer are also </a:t>
            </a:r>
            <a:r>
              <a:rPr lang="en-IN" dirty="0" smtClean="0"/>
              <a:t>called </a:t>
            </a:r>
            <a:r>
              <a:rPr lang="en-IN" b="1" dirty="0" smtClean="0">
                <a:solidFill>
                  <a:srgbClr val="C00000"/>
                </a:solidFill>
              </a:rPr>
              <a:t>peripherals</a:t>
            </a:r>
            <a:r>
              <a:rPr lang="en-IN" dirty="0"/>
              <a:t>.</a:t>
            </a:r>
            <a:endParaRPr lang="en-IN" dirty="0"/>
          </a:p>
          <a:p>
            <a:pPr algn="just"/>
            <a:r>
              <a:rPr lang="en-IN" dirty="0" smtClean="0"/>
              <a:t>There </a:t>
            </a:r>
            <a:r>
              <a:rPr lang="en-IN" dirty="0"/>
              <a:t>are three types of peripherals :</a:t>
            </a:r>
            <a:endParaRPr lang="en-IN" dirty="0"/>
          </a:p>
          <a:p>
            <a:pPr lvl="1" algn="just"/>
            <a:r>
              <a:rPr lang="en-IN" sz="1800" dirty="0" smtClean="0"/>
              <a:t>Input </a:t>
            </a:r>
            <a:r>
              <a:rPr lang="en-IN" sz="1800" dirty="0"/>
              <a:t>peripherals</a:t>
            </a:r>
            <a:endParaRPr lang="en-IN" sz="1800" dirty="0"/>
          </a:p>
          <a:p>
            <a:pPr lvl="1" algn="just"/>
            <a:r>
              <a:rPr lang="en-IN" sz="1800" dirty="0" smtClean="0"/>
              <a:t>Output </a:t>
            </a:r>
            <a:r>
              <a:rPr lang="en-IN" sz="1800" dirty="0"/>
              <a:t>peripherals</a:t>
            </a:r>
            <a:endParaRPr lang="en-IN" sz="1800" dirty="0"/>
          </a:p>
          <a:p>
            <a:pPr lvl="1" algn="just"/>
            <a:r>
              <a:rPr lang="en-IN" sz="1800" dirty="0" smtClean="0"/>
              <a:t>Input-output </a:t>
            </a:r>
            <a:r>
              <a:rPr lang="en-IN" sz="1800" dirty="0"/>
              <a:t>peripherals</a:t>
            </a:r>
            <a:endParaRPr lang="en-IN" sz="1800" dirty="0"/>
          </a:p>
          <a:p>
            <a:pPr algn="just"/>
            <a:r>
              <a:rPr lang="en-IN" dirty="0"/>
              <a:t>Peripheral (or I/O Device)</a:t>
            </a:r>
            <a:endParaRPr lang="en-IN" dirty="0"/>
          </a:p>
          <a:p>
            <a:pPr marL="0" indent="0" algn="just">
              <a:buNone/>
            </a:pPr>
            <a:r>
              <a:rPr lang="en-IN" dirty="0" smtClean="0"/>
              <a:t>	Monitor </a:t>
            </a:r>
            <a:r>
              <a:rPr lang="en-IN" dirty="0"/>
              <a:t>(Visual Output Device) : CRT, LCD</a:t>
            </a:r>
            <a:endParaRPr lang="en-IN" dirty="0"/>
          </a:p>
          <a:p>
            <a:pPr marL="0" indent="0" algn="just">
              <a:buNone/>
            </a:pPr>
            <a:r>
              <a:rPr lang="en-IN" dirty="0" smtClean="0"/>
              <a:t>	</a:t>
            </a:r>
            <a:r>
              <a:rPr lang="en-IN" dirty="0" err="1" smtClean="0"/>
              <a:t>KeyBoard</a:t>
            </a:r>
            <a:r>
              <a:rPr lang="en-IN" dirty="0" smtClean="0"/>
              <a:t> </a:t>
            </a:r>
            <a:r>
              <a:rPr lang="en-IN" dirty="0"/>
              <a:t>(Input Device) : light pen, mouse, touch screen, joy stick</a:t>
            </a:r>
            <a:endParaRPr lang="en-IN" dirty="0"/>
          </a:p>
          <a:p>
            <a:pPr marL="0" indent="0" algn="just">
              <a:buNone/>
            </a:pPr>
            <a:r>
              <a:rPr lang="en-IN" dirty="0" smtClean="0"/>
              <a:t>	Printer </a:t>
            </a:r>
            <a:r>
              <a:rPr lang="en-IN" dirty="0"/>
              <a:t>(Hard Copy Device) : Daisy wheel, dot matrix and laser printer</a:t>
            </a:r>
            <a:endParaRPr lang="en-IN" dirty="0"/>
          </a:p>
          <a:p>
            <a:pPr marL="0" indent="0" algn="just">
              <a:buNone/>
            </a:pPr>
            <a:r>
              <a:rPr lang="en-IN" dirty="0" smtClean="0"/>
              <a:t>	Storage </a:t>
            </a:r>
            <a:r>
              <a:rPr lang="en-IN" dirty="0"/>
              <a:t>Device : Magnetic tape, magnetic disk</a:t>
            </a:r>
            <a:endParaRPr lang="en-IN" dirty="0"/>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138740"/>
            <a:ext cx="8911687" cy="1280890"/>
          </a:xfrm>
        </p:spPr>
        <p:txBody>
          <a:bodyPr/>
          <a:lstStyle/>
          <a:p>
            <a:pPr algn="ctr"/>
            <a:r>
              <a:rPr lang="en-IN" b="1" dirty="0">
                <a:solidFill>
                  <a:srgbClr val="C00000"/>
                </a:solidFill>
              </a:rPr>
              <a:t>Programmed I/O Mode</a:t>
            </a:r>
            <a:endParaRPr lang="en-IN" b="1" dirty="0">
              <a:solidFill>
                <a:srgbClr val="C00000"/>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pic>
        <p:nvPicPr>
          <p:cNvPr id="4" name="Picture 3"/>
          <p:cNvPicPr>
            <a:picLocks noChangeAspect="1"/>
          </p:cNvPicPr>
          <p:nvPr/>
        </p:nvPicPr>
        <p:blipFill>
          <a:blip r:embed="rId2"/>
          <a:stretch>
            <a:fillRect/>
          </a:stretch>
        </p:blipFill>
        <p:spPr>
          <a:xfrm>
            <a:off x="8579596" y="854580"/>
            <a:ext cx="3579756" cy="5626555"/>
          </a:xfrm>
          <a:prstGeom prst="rect">
            <a:avLst/>
          </a:prstGeom>
        </p:spPr>
      </p:pic>
      <p:sp>
        <p:nvSpPr>
          <p:cNvPr id="6" name="Rectangle 5"/>
          <p:cNvSpPr/>
          <p:nvPr/>
        </p:nvSpPr>
        <p:spPr>
          <a:xfrm>
            <a:off x="855754" y="1558370"/>
            <a:ext cx="7285355" cy="3970318"/>
          </a:xfrm>
          <a:prstGeom prst="rect">
            <a:avLst/>
          </a:prstGeom>
        </p:spPr>
        <p:txBody>
          <a:bodyPr wrap="square">
            <a:spAutoFit/>
          </a:bodyPr>
          <a:lstStyle/>
          <a:p>
            <a:pPr marL="285750" indent="-285750" algn="just">
              <a:buFont typeface="Arial" panose="020B0604020202020204" pitchFamily="34" charset="0"/>
              <a:buChar char="•"/>
            </a:pPr>
            <a:r>
              <a:rPr lang="en-IN" dirty="0"/>
              <a:t>The transfer of each byte requires </a:t>
            </a:r>
            <a:r>
              <a:rPr lang="en-IN" dirty="0" smtClean="0"/>
              <a:t>three instructions:</a:t>
            </a:r>
            <a:endParaRPr lang="en-IN" dirty="0" smtClean="0"/>
          </a:p>
          <a:p>
            <a:pPr algn="just"/>
            <a:r>
              <a:rPr lang="en-IN" dirty="0" smtClean="0"/>
              <a:t>1. Read </a:t>
            </a:r>
            <a:r>
              <a:rPr lang="en-IN" dirty="0"/>
              <a:t>the status register.</a:t>
            </a:r>
            <a:endParaRPr lang="en-IN" dirty="0"/>
          </a:p>
          <a:p>
            <a:pPr algn="just"/>
            <a:r>
              <a:rPr lang="en-IN" dirty="0"/>
              <a:t>2. Check the status of the flag bit and branch to step 1 if not set </a:t>
            </a:r>
            <a:r>
              <a:rPr lang="en-IN" dirty="0" smtClean="0"/>
              <a:t>  </a:t>
            </a:r>
            <a:br>
              <a:rPr lang="en-IN" dirty="0" smtClean="0"/>
            </a:br>
            <a:r>
              <a:rPr lang="en-IN" dirty="0" smtClean="0"/>
              <a:t>    or </a:t>
            </a:r>
            <a:r>
              <a:rPr lang="en-IN" dirty="0"/>
              <a:t>to </a:t>
            </a:r>
            <a:r>
              <a:rPr lang="en-IN" dirty="0" smtClean="0"/>
              <a:t>step 3 </a:t>
            </a:r>
            <a:r>
              <a:rPr lang="en-IN" dirty="0"/>
              <a:t>if set.</a:t>
            </a:r>
            <a:endParaRPr lang="en-IN" dirty="0"/>
          </a:p>
          <a:p>
            <a:pPr algn="just"/>
            <a:r>
              <a:rPr lang="en-IN" dirty="0"/>
              <a:t>3. Read the data </a:t>
            </a:r>
            <a:r>
              <a:rPr lang="en-IN" dirty="0" smtClean="0"/>
              <a:t>register.</a:t>
            </a:r>
            <a:endParaRPr lang="en-IN" dirty="0" smtClean="0"/>
          </a:p>
          <a:p>
            <a:pPr algn="just"/>
            <a:endParaRPr lang="en-IN" dirty="0"/>
          </a:p>
          <a:p>
            <a:pPr marL="285750" indent="-285750" algn="just">
              <a:buFont typeface="Arial" panose="020B0604020202020204" pitchFamily="34" charset="0"/>
              <a:buChar char="•"/>
            </a:pPr>
            <a:r>
              <a:rPr lang="en-IN" dirty="0"/>
              <a:t>Each byte is read into a CPU register and then transferred to memory with </a:t>
            </a:r>
            <a:r>
              <a:rPr lang="en-IN" dirty="0" smtClean="0"/>
              <a:t>a store </a:t>
            </a:r>
            <a:r>
              <a:rPr lang="en-IN" dirty="0"/>
              <a:t>instruction</a:t>
            </a:r>
            <a:r>
              <a:rPr lang="en-IN" dirty="0" smtClean="0"/>
              <a:t>. </a:t>
            </a:r>
            <a:endParaRPr lang="en-IN" dirty="0" smtClean="0"/>
          </a:p>
          <a:p>
            <a:pPr marL="285750" indent="-285750" algn="just">
              <a:buFont typeface="Arial" panose="020B0604020202020204" pitchFamily="34" charset="0"/>
              <a:buChar char="•"/>
            </a:pPr>
            <a:r>
              <a:rPr lang="en-IN" dirty="0" smtClean="0"/>
              <a:t>The </a:t>
            </a:r>
            <a:r>
              <a:rPr lang="en-IN" dirty="0"/>
              <a:t>programmed </a:t>
            </a:r>
            <a:r>
              <a:rPr lang="en-IN" dirty="0" smtClean="0"/>
              <a:t>IO </a:t>
            </a:r>
            <a:r>
              <a:rPr lang="en-IN" dirty="0"/>
              <a:t>method is particularly useful in small </a:t>
            </a:r>
            <a:r>
              <a:rPr lang="en-IN" dirty="0" smtClean="0"/>
              <a:t>low-speed computers </a:t>
            </a:r>
            <a:r>
              <a:rPr lang="en-IN" dirty="0"/>
              <a:t>or in systems that are dedicated to monitor a device continuously</a:t>
            </a:r>
            <a:r>
              <a:rPr lang="en-IN" dirty="0" smtClean="0"/>
              <a:t>. </a:t>
            </a:r>
            <a:endParaRPr lang="en-IN" dirty="0" smtClean="0"/>
          </a:p>
          <a:p>
            <a:pPr marL="285750" indent="-285750" algn="just">
              <a:buFont typeface="Arial" panose="020B0604020202020204" pitchFamily="34" charset="0"/>
              <a:buChar char="•"/>
            </a:pPr>
            <a:r>
              <a:rPr lang="en-IN" dirty="0" smtClean="0"/>
              <a:t>The </a:t>
            </a:r>
            <a:r>
              <a:rPr lang="en-IN" dirty="0"/>
              <a:t>difference in information transfer rate between the CPU and the </a:t>
            </a:r>
            <a:r>
              <a:rPr lang="en-IN" dirty="0" smtClean="0"/>
              <a:t>I/O device makes </a:t>
            </a:r>
            <a:r>
              <a:rPr lang="en-IN" dirty="0"/>
              <a:t>this type of transfer inefficient.</a:t>
            </a:r>
            <a:endParaRPr lang="en-IN" dirty="0" smtClean="0"/>
          </a:p>
          <a:p>
            <a:pPr algn="just"/>
            <a:endParaRPr lang="en-IN" dirty="0"/>
          </a:p>
        </p:txBody>
      </p:sp>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7984800" y="971640"/>
              <a:ext cx="2702520" cy="2914920"/>
            </p14:xfrm>
          </p:contentPart>
        </mc:Choice>
        <mc:Fallback xmlns="">
          <p:pic>
            <p:nvPicPr>
              <p:cNvPr id="3" name="Ink 2"/>
            </p:nvPicPr>
            <p:blipFill>
              <a:blip r:embed="rId4"/>
            </p:blipFill>
            <p:spPr>
              <a:xfrm>
                <a:off x="7984800" y="971640"/>
                <a:ext cx="2702520" cy="2914920"/>
              </a:xfrm>
              <a:prstGeom prst="rect"/>
            </p:spPr>
          </p:pic>
        </mc:Fallback>
      </mc:AlternateContent>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777" y="644632"/>
            <a:ext cx="8911687" cy="1280890"/>
          </a:xfrm>
        </p:spPr>
        <p:txBody>
          <a:bodyPr/>
          <a:lstStyle/>
          <a:p>
            <a:pPr algn="ctr"/>
            <a:r>
              <a:rPr lang="en-IN" b="1" dirty="0">
                <a:solidFill>
                  <a:srgbClr val="C00000"/>
                </a:solidFill>
              </a:rPr>
              <a:t>Drawback of the Programmed I/O</a:t>
            </a:r>
            <a:endParaRPr lang="en-IN" b="1" dirty="0">
              <a:solidFill>
                <a:srgbClr val="C00000"/>
              </a:solidFill>
            </a:endParaRPr>
          </a:p>
        </p:txBody>
      </p:sp>
      <p:sp>
        <p:nvSpPr>
          <p:cNvPr id="3" name="Content Placeholder 2"/>
          <p:cNvSpPr>
            <a:spLocks noGrp="1"/>
          </p:cNvSpPr>
          <p:nvPr>
            <p:ph idx="1"/>
          </p:nvPr>
        </p:nvSpPr>
        <p:spPr>
          <a:xfrm>
            <a:off x="1166777" y="1763490"/>
            <a:ext cx="10543442" cy="3604923"/>
          </a:xfrm>
        </p:spPr>
        <p:txBody>
          <a:bodyPr>
            <a:noAutofit/>
          </a:bodyPr>
          <a:lstStyle/>
          <a:p>
            <a:pPr algn="just"/>
            <a:r>
              <a:rPr lang="en-IN" sz="2000" dirty="0">
                <a:solidFill>
                  <a:srgbClr val="FF0000"/>
                </a:solidFill>
              </a:rPr>
              <a:t>The main drawback of the Program Initiated I/O was that the CPU has to monitor the units </a:t>
            </a:r>
            <a:r>
              <a:rPr lang="en-IN" sz="2000" dirty="0" smtClean="0">
                <a:solidFill>
                  <a:srgbClr val="FF0000"/>
                </a:solidFill>
              </a:rPr>
              <a:t>all the </a:t>
            </a:r>
            <a:r>
              <a:rPr lang="en-IN" sz="2000" dirty="0">
                <a:solidFill>
                  <a:srgbClr val="FF0000"/>
                </a:solidFill>
              </a:rPr>
              <a:t>times when the program is executing. Thus the CPU stays in a program loop until the </a:t>
            </a:r>
            <a:r>
              <a:rPr lang="en-IN" sz="2000" dirty="0" smtClean="0">
                <a:solidFill>
                  <a:srgbClr val="FF0000"/>
                </a:solidFill>
              </a:rPr>
              <a:t>I/O unit </a:t>
            </a:r>
            <a:r>
              <a:rPr lang="en-IN" sz="2000" dirty="0">
                <a:solidFill>
                  <a:srgbClr val="FF0000"/>
                </a:solidFill>
              </a:rPr>
              <a:t>indicates that it is ready for data transfer. </a:t>
            </a:r>
            <a:endParaRPr lang="en-IN" sz="2000" dirty="0" smtClean="0">
              <a:solidFill>
                <a:srgbClr val="FF0000"/>
              </a:solidFill>
            </a:endParaRPr>
          </a:p>
          <a:p>
            <a:pPr algn="just"/>
            <a:r>
              <a:rPr lang="en-IN" sz="2000" dirty="0" smtClean="0"/>
              <a:t>This </a:t>
            </a:r>
            <a:r>
              <a:rPr lang="en-IN" sz="2000" dirty="0"/>
              <a:t>is a time consuming process and the </a:t>
            </a:r>
            <a:r>
              <a:rPr lang="en-IN" sz="2000" dirty="0" smtClean="0"/>
              <a:t>CPU time </a:t>
            </a:r>
            <a:r>
              <a:rPr lang="en-IN" sz="2000" dirty="0"/>
              <a:t>is wasted a lot in keeping an eye to the executing of program.</a:t>
            </a:r>
            <a:endParaRPr lang="en-IN" sz="2000" dirty="0"/>
          </a:p>
          <a:p>
            <a:pPr algn="just"/>
            <a:r>
              <a:rPr lang="en-IN" sz="2000" dirty="0"/>
              <a:t>To remove this problem an Interrupt facility and special commands are used</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Interrupt-Initiated </a:t>
            </a:r>
            <a:r>
              <a:rPr lang="en-IN" b="1" dirty="0" smtClean="0">
                <a:solidFill>
                  <a:srgbClr val="C00000"/>
                </a:solidFill>
              </a:rPr>
              <a:t>I/O</a:t>
            </a:r>
            <a:endParaRPr lang="en-IN" b="1" dirty="0">
              <a:solidFill>
                <a:srgbClr val="C00000"/>
              </a:solidFill>
            </a:endParaRPr>
          </a:p>
        </p:txBody>
      </p:sp>
      <p:sp>
        <p:nvSpPr>
          <p:cNvPr id="3" name="Content Placeholder 2"/>
          <p:cNvSpPr>
            <a:spLocks noGrp="1"/>
          </p:cNvSpPr>
          <p:nvPr>
            <p:ph idx="1"/>
          </p:nvPr>
        </p:nvSpPr>
        <p:spPr>
          <a:xfrm>
            <a:off x="975048" y="1748741"/>
            <a:ext cx="10543442" cy="3604923"/>
          </a:xfrm>
        </p:spPr>
        <p:txBody>
          <a:bodyPr>
            <a:noAutofit/>
          </a:bodyPr>
          <a:lstStyle/>
          <a:p>
            <a:pPr algn="just"/>
            <a:r>
              <a:rPr lang="en-IN" sz="2000" dirty="0">
                <a:solidFill>
                  <a:srgbClr val="FF0000"/>
                </a:solidFill>
              </a:rPr>
              <a:t>In this method an interrupt facility an interrupt command is used to inform the device about the start and end of transfer. </a:t>
            </a:r>
            <a:endParaRPr lang="en-IN" sz="2000" dirty="0" smtClean="0">
              <a:solidFill>
                <a:srgbClr val="FF0000"/>
              </a:solidFill>
            </a:endParaRPr>
          </a:p>
          <a:p>
            <a:pPr algn="just"/>
            <a:r>
              <a:rPr lang="en-IN" sz="2000" dirty="0" smtClean="0"/>
              <a:t>In </a:t>
            </a:r>
            <a:r>
              <a:rPr lang="en-IN" sz="2000" dirty="0"/>
              <a:t>the meantime the CPU executes other program. </a:t>
            </a:r>
            <a:endParaRPr lang="en-IN" sz="2000" dirty="0" smtClean="0"/>
          </a:p>
          <a:p>
            <a:pPr algn="just"/>
            <a:r>
              <a:rPr lang="en-IN" sz="2000" dirty="0" smtClean="0"/>
              <a:t>When </a:t>
            </a:r>
            <a:r>
              <a:rPr lang="en-IN" sz="2000" dirty="0"/>
              <a:t>the interface determines that the device is ready for data transfer it generates an Interrupt Request and sends it to the computer. </a:t>
            </a:r>
            <a:endParaRPr lang="en-IN" sz="2000" dirty="0" smtClean="0"/>
          </a:p>
          <a:p>
            <a:pPr algn="just"/>
            <a:r>
              <a:rPr lang="en-IN" sz="2000" dirty="0" smtClean="0"/>
              <a:t>When </a:t>
            </a:r>
            <a:r>
              <a:rPr lang="en-IN" sz="2000" dirty="0"/>
              <a:t>the CPU receives such an signal, it temporarily stops the execution of the program and branches to a service program to process the I/O transfer and after completing it returns back to task, what it was originally performing. </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Interrupt-Initiated </a:t>
            </a:r>
            <a:r>
              <a:rPr lang="en-IN" b="1" dirty="0" smtClean="0">
                <a:solidFill>
                  <a:srgbClr val="C00000"/>
                </a:solidFill>
              </a:rPr>
              <a:t>I/O</a:t>
            </a:r>
            <a:endParaRPr lang="en-IN" b="1" dirty="0">
              <a:solidFill>
                <a:srgbClr val="C00000"/>
              </a:solidFill>
            </a:endParaRPr>
          </a:p>
        </p:txBody>
      </p:sp>
      <p:sp>
        <p:nvSpPr>
          <p:cNvPr id="3" name="Content Placeholder 2"/>
          <p:cNvSpPr>
            <a:spLocks noGrp="1"/>
          </p:cNvSpPr>
          <p:nvPr>
            <p:ph idx="1"/>
          </p:nvPr>
        </p:nvSpPr>
        <p:spPr>
          <a:xfrm>
            <a:off x="975048" y="1748741"/>
            <a:ext cx="10543442" cy="4298098"/>
          </a:xfrm>
        </p:spPr>
        <p:txBody>
          <a:bodyPr>
            <a:noAutofit/>
          </a:bodyPr>
          <a:lstStyle/>
          <a:p>
            <a:pPr algn="just"/>
            <a:r>
              <a:rPr lang="en-IN" sz="2000" dirty="0" smtClean="0"/>
              <a:t>In </a:t>
            </a:r>
            <a:r>
              <a:rPr lang="en-IN" sz="2000" dirty="0"/>
              <a:t>this type of IO, computer does not check the flag. It continue to perform its task</a:t>
            </a:r>
            <a:r>
              <a:rPr lang="en-IN" sz="2000" dirty="0" smtClean="0"/>
              <a:t>.</a:t>
            </a:r>
            <a:endParaRPr lang="en-IN" sz="2000" dirty="0" smtClean="0"/>
          </a:p>
          <a:p>
            <a:pPr algn="just"/>
            <a:r>
              <a:rPr lang="en-IN" sz="2000" dirty="0"/>
              <a:t>Whenever any device wants the attention, it sends the interrupt signal to the CPU. </a:t>
            </a:r>
            <a:endParaRPr lang="en-IN" sz="2000" dirty="0" smtClean="0"/>
          </a:p>
          <a:p>
            <a:pPr algn="just"/>
            <a:r>
              <a:rPr lang="en-IN" sz="2000" dirty="0" smtClean="0"/>
              <a:t>CPU </a:t>
            </a:r>
            <a:r>
              <a:rPr lang="en-IN" sz="2000" dirty="0"/>
              <a:t>then deviates from what it was doing, store the return address from PC and branch to the address of the subroutine. </a:t>
            </a:r>
            <a:endParaRPr lang="en-IN" sz="2000" dirty="0" smtClean="0"/>
          </a:p>
          <a:p>
            <a:pPr algn="just"/>
            <a:r>
              <a:rPr lang="en-IN" sz="2000" dirty="0" smtClean="0"/>
              <a:t>There </a:t>
            </a:r>
            <a:r>
              <a:rPr lang="en-IN" sz="2000" dirty="0"/>
              <a:t>are two ways of choosing the branch address: </a:t>
            </a:r>
            <a:endParaRPr lang="en-IN" sz="2000" dirty="0" smtClean="0"/>
          </a:p>
          <a:p>
            <a:pPr lvl="1" algn="just"/>
            <a:r>
              <a:rPr lang="en-IN" sz="2000" b="1" dirty="0" smtClean="0">
                <a:solidFill>
                  <a:srgbClr val="C00000"/>
                </a:solidFill>
              </a:rPr>
              <a:t>Vectored </a:t>
            </a:r>
            <a:r>
              <a:rPr lang="en-IN" sz="2000" b="1" dirty="0">
                <a:solidFill>
                  <a:srgbClr val="C00000"/>
                </a:solidFill>
              </a:rPr>
              <a:t>Interrupt </a:t>
            </a:r>
            <a:r>
              <a:rPr lang="en-IN" sz="2000" dirty="0" smtClean="0">
                <a:sym typeface="Wingdings" panose="05000000000000000000" pitchFamily="2" charset="2"/>
              </a:rPr>
              <a:t> </a:t>
            </a:r>
            <a:r>
              <a:rPr lang="en-IN" sz="2000" dirty="0" smtClean="0"/>
              <a:t>In </a:t>
            </a:r>
            <a:r>
              <a:rPr lang="en-IN" sz="2000" dirty="0"/>
              <a:t>vectored interrupt the source that interrupt the CPU provides the branch information. This information is called interrupt vectored. </a:t>
            </a:r>
            <a:endParaRPr lang="en-IN" sz="2000" dirty="0" smtClean="0"/>
          </a:p>
          <a:p>
            <a:pPr lvl="1" algn="just"/>
            <a:r>
              <a:rPr lang="en-IN" sz="2000" b="1" dirty="0">
                <a:solidFill>
                  <a:srgbClr val="C00000"/>
                </a:solidFill>
              </a:rPr>
              <a:t>Non-vectored </a:t>
            </a:r>
            <a:r>
              <a:rPr lang="en-IN" sz="2000" b="1" dirty="0" smtClean="0">
                <a:solidFill>
                  <a:srgbClr val="C00000"/>
                </a:solidFill>
              </a:rPr>
              <a:t>Interrupt </a:t>
            </a:r>
            <a:r>
              <a:rPr lang="en-IN" sz="2000" dirty="0" smtClean="0">
                <a:sym typeface="Wingdings" panose="05000000000000000000" pitchFamily="2" charset="2"/>
              </a:rPr>
              <a:t> </a:t>
            </a:r>
            <a:r>
              <a:rPr lang="en-IN" sz="2000" dirty="0" smtClean="0"/>
              <a:t> </a:t>
            </a:r>
            <a:r>
              <a:rPr lang="en-IN" sz="2000" dirty="0"/>
              <a:t>In non-vectored interrupt, the branch address is assigned to the fixed address in the memory.</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Priority </a:t>
            </a:r>
            <a:r>
              <a:rPr lang="en-IN" b="1" dirty="0" smtClean="0">
                <a:solidFill>
                  <a:srgbClr val="C00000"/>
                </a:solidFill>
              </a:rPr>
              <a:t>Interrupt</a:t>
            </a:r>
            <a:endParaRPr lang="en-IN" b="1" dirty="0">
              <a:solidFill>
                <a:srgbClr val="C00000"/>
              </a:solidFill>
            </a:endParaRPr>
          </a:p>
        </p:txBody>
      </p:sp>
      <p:sp>
        <p:nvSpPr>
          <p:cNvPr id="3" name="Content Placeholder 2"/>
          <p:cNvSpPr>
            <a:spLocks noGrp="1"/>
          </p:cNvSpPr>
          <p:nvPr>
            <p:ph idx="1"/>
          </p:nvPr>
        </p:nvSpPr>
        <p:spPr>
          <a:xfrm>
            <a:off x="975048" y="1748741"/>
            <a:ext cx="10543442" cy="4298098"/>
          </a:xfrm>
        </p:spPr>
        <p:txBody>
          <a:bodyPr>
            <a:noAutofit/>
          </a:bodyPr>
          <a:lstStyle/>
          <a:p>
            <a:pPr algn="just"/>
            <a:r>
              <a:rPr lang="en-IN" sz="2000" dirty="0"/>
              <a:t>There are number of IO devices attached to the computer. </a:t>
            </a:r>
            <a:endParaRPr lang="en-IN" sz="2000" dirty="0" smtClean="0"/>
          </a:p>
          <a:p>
            <a:pPr algn="just"/>
            <a:r>
              <a:rPr lang="en-IN" sz="2000" dirty="0" smtClean="0"/>
              <a:t>They </a:t>
            </a:r>
            <a:r>
              <a:rPr lang="en-IN" sz="2000" dirty="0"/>
              <a:t>are all capable of generating the interrupt. </a:t>
            </a:r>
            <a:endParaRPr lang="en-IN" sz="2000" dirty="0" smtClean="0"/>
          </a:p>
          <a:p>
            <a:pPr algn="just"/>
            <a:r>
              <a:rPr lang="en-IN" sz="2000" dirty="0" smtClean="0"/>
              <a:t>When </a:t>
            </a:r>
            <a:r>
              <a:rPr lang="en-IN" sz="2000" dirty="0"/>
              <a:t>the interrupt is generated from more than one device, priority interrupt system is used to determine which device is to be serviced first. </a:t>
            </a:r>
            <a:endParaRPr lang="en-IN" sz="2000" dirty="0" smtClean="0"/>
          </a:p>
          <a:p>
            <a:pPr algn="just"/>
            <a:r>
              <a:rPr lang="en-IN" sz="2000" dirty="0" smtClean="0"/>
              <a:t>Devices </a:t>
            </a:r>
            <a:r>
              <a:rPr lang="en-IN" sz="2000" dirty="0"/>
              <a:t>with high speed transfer are given higher priority and slow devices are given lower priority. </a:t>
            </a:r>
            <a:endParaRPr lang="en-IN" sz="2000" dirty="0" smtClean="0"/>
          </a:p>
          <a:p>
            <a:pPr algn="just"/>
            <a:r>
              <a:rPr lang="en-IN" sz="2000" b="1" dirty="0" smtClean="0">
                <a:solidFill>
                  <a:srgbClr val="C00000"/>
                </a:solidFill>
              </a:rPr>
              <a:t>Establishing </a:t>
            </a:r>
            <a:r>
              <a:rPr lang="en-IN" sz="2000" b="1" dirty="0">
                <a:solidFill>
                  <a:srgbClr val="C00000"/>
                </a:solidFill>
              </a:rPr>
              <a:t>the priority can be done in two ways: </a:t>
            </a:r>
            <a:endParaRPr lang="en-IN" sz="2000" b="1" dirty="0" smtClean="0">
              <a:solidFill>
                <a:srgbClr val="C00000"/>
              </a:solidFill>
            </a:endParaRPr>
          </a:p>
          <a:p>
            <a:pPr marL="0" indent="0" algn="just">
              <a:buNone/>
            </a:pPr>
            <a:r>
              <a:rPr lang="en-IN" sz="2000" dirty="0" smtClean="0"/>
              <a:t>	</a:t>
            </a:r>
            <a:r>
              <a:rPr lang="en-IN" sz="2000" dirty="0" smtClean="0">
                <a:solidFill>
                  <a:srgbClr val="C00000"/>
                </a:solidFill>
              </a:rPr>
              <a:t>1. Using </a:t>
            </a:r>
            <a:r>
              <a:rPr lang="en-IN" sz="2000" dirty="0">
                <a:solidFill>
                  <a:srgbClr val="C00000"/>
                </a:solidFill>
              </a:rPr>
              <a:t>Software </a:t>
            </a:r>
            <a:endParaRPr lang="en-IN" sz="2000" dirty="0" smtClean="0">
              <a:solidFill>
                <a:srgbClr val="C00000"/>
              </a:solidFill>
            </a:endParaRPr>
          </a:p>
          <a:p>
            <a:pPr marL="0" indent="0" algn="just">
              <a:buNone/>
            </a:pPr>
            <a:r>
              <a:rPr lang="en-IN" sz="2000" dirty="0">
                <a:solidFill>
                  <a:srgbClr val="C00000"/>
                </a:solidFill>
              </a:rPr>
              <a:t>	</a:t>
            </a:r>
            <a:r>
              <a:rPr lang="en-IN" sz="2000" dirty="0" smtClean="0">
                <a:solidFill>
                  <a:srgbClr val="C00000"/>
                </a:solidFill>
              </a:rPr>
              <a:t>2. Using Hardware</a:t>
            </a:r>
            <a:endParaRPr lang="en-IN" sz="2000" dirty="0" smtClean="0">
              <a:solidFill>
                <a:srgbClr val="C00000"/>
              </a:solidFill>
            </a:endParaRPr>
          </a:p>
          <a:p>
            <a:pPr algn="just"/>
            <a:r>
              <a:rPr lang="en-IN" sz="2000" dirty="0" smtClean="0"/>
              <a:t>A polling </a:t>
            </a:r>
            <a:r>
              <a:rPr lang="en-IN" sz="2000" dirty="0"/>
              <a:t>procedure is used to identify highest priority in software means. </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Polling Procedure</a:t>
            </a:r>
            <a:endParaRPr lang="en-IN" b="1" dirty="0">
              <a:solidFill>
                <a:srgbClr val="C00000"/>
              </a:solidFill>
            </a:endParaRPr>
          </a:p>
        </p:txBody>
      </p:sp>
      <p:sp>
        <p:nvSpPr>
          <p:cNvPr id="3" name="Content Placeholder 2"/>
          <p:cNvSpPr>
            <a:spLocks noGrp="1"/>
          </p:cNvSpPr>
          <p:nvPr>
            <p:ph idx="1"/>
          </p:nvPr>
        </p:nvSpPr>
        <p:spPr>
          <a:xfrm>
            <a:off x="975048" y="1875129"/>
            <a:ext cx="10543442" cy="4298098"/>
          </a:xfrm>
        </p:spPr>
        <p:txBody>
          <a:bodyPr>
            <a:noAutofit/>
          </a:bodyPr>
          <a:lstStyle/>
          <a:p>
            <a:pPr algn="just"/>
            <a:r>
              <a:rPr lang="en-IN" sz="2000" dirty="0"/>
              <a:t>A polling procedure is used to identify the </a:t>
            </a:r>
            <a:r>
              <a:rPr lang="en-IN" sz="2000" dirty="0" smtClean="0"/>
              <a:t>highest-priority source </a:t>
            </a:r>
            <a:r>
              <a:rPr lang="en-IN" sz="2000" dirty="0"/>
              <a:t>by software </a:t>
            </a:r>
            <a:r>
              <a:rPr lang="en-IN" sz="2000" dirty="0" smtClean="0"/>
              <a:t>means. </a:t>
            </a:r>
            <a:endParaRPr lang="en-IN" sz="2000" dirty="0" smtClean="0"/>
          </a:p>
          <a:p>
            <a:pPr algn="just"/>
            <a:r>
              <a:rPr lang="en-IN" sz="2000" dirty="0"/>
              <a:t>There is one common branch address for all interrupts. </a:t>
            </a:r>
            <a:endParaRPr lang="en-IN" sz="2000" dirty="0" smtClean="0"/>
          </a:p>
          <a:p>
            <a:pPr algn="just"/>
            <a:r>
              <a:rPr lang="en-IN" sz="2000" dirty="0" smtClean="0"/>
              <a:t>Branch </a:t>
            </a:r>
            <a:r>
              <a:rPr lang="en-IN" sz="2000" dirty="0"/>
              <a:t>address contain the code that polls the interrupt sources in sequence</a:t>
            </a:r>
            <a:r>
              <a:rPr lang="en-IN" sz="2000" dirty="0" smtClean="0"/>
              <a:t>. The </a:t>
            </a:r>
            <a:r>
              <a:rPr lang="en-IN" sz="2000" dirty="0"/>
              <a:t>highest priority is tested first. </a:t>
            </a:r>
            <a:endParaRPr lang="en-IN" sz="2000" dirty="0" smtClean="0"/>
          </a:p>
          <a:p>
            <a:pPr algn="just"/>
            <a:r>
              <a:rPr lang="en-IN" sz="2000" dirty="0" smtClean="0"/>
              <a:t>The </a:t>
            </a:r>
            <a:r>
              <a:rPr lang="en-IN" sz="2000" dirty="0"/>
              <a:t>particular service routine of the </a:t>
            </a:r>
            <a:r>
              <a:rPr lang="en-IN" sz="2000" dirty="0" smtClean="0"/>
              <a:t>highest </a:t>
            </a:r>
            <a:r>
              <a:rPr lang="en-IN" sz="2000" dirty="0"/>
              <a:t>priority device is served. </a:t>
            </a:r>
            <a:endParaRPr lang="en-IN" sz="2000" dirty="0" smtClean="0"/>
          </a:p>
          <a:p>
            <a:pPr algn="just"/>
            <a:r>
              <a:rPr lang="en-IN" sz="2000" dirty="0" smtClean="0"/>
              <a:t>The </a:t>
            </a:r>
            <a:r>
              <a:rPr lang="en-IN" sz="2000" dirty="0"/>
              <a:t>disadvantage is that time required to poll them can exceed the time to serve them in large number of IO devices. </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Using Hardware</a:t>
            </a:r>
            <a:endParaRPr lang="en-IN" b="1" dirty="0">
              <a:solidFill>
                <a:srgbClr val="C00000"/>
              </a:solidFill>
            </a:endParaRPr>
          </a:p>
        </p:txBody>
      </p:sp>
      <p:sp>
        <p:nvSpPr>
          <p:cNvPr id="3" name="Content Placeholder 2"/>
          <p:cNvSpPr>
            <a:spLocks noGrp="1"/>
          </p:cNvSpPr>
          <p:nvPr>
            <p:ph idx="1"/>
          </p:nvPr>
        </p:nvSpPr>
        <p:spPr>
          <a:xfrm>
            <a:off x="975048" y="1527515"/>
            <a:ext cx="10543442" cy="4298098"/>
          </a:xfrm>
        </p:spPr>
        <p:txBody>
          <a:bodyPr>
            <a:noAutofit/>
          </a:bodyPr>
          <a:lstStyle/>
          <a:p>
            <a:pPr algn="just"/>
            <a:r>
              <a:rPr lang="en-IN" sz="2000" dirty="0"/>
              <a:t>It accepts interrupt requests from </a:t>
            </a:r>
            <a:r>
              <a:rPr lang="en-IN" sz="2000" dirty="0" smtClean="0"/>
              <a:t>many sources</a:t>
            </a:r>
            <a:r>
              <a:rPr lang="en-IN" sz="2000" dirty="0"/>
              <a:t>, determines which of the incoming requests has the highest priority</a:t>
            </a:r>
            <a:r>
              <a:rPr lang="en-IN" sz="2000" dirty="0" smtClean="0"/>
              <a:t>, and </a:t>
            </a:r>
            <a:r>
              <a:rPr lang="en-IN" sz="2000" dirty="0"/>
              <a:t>issues an interrupt request to the computer based on this determination.</a:t>
            </a:r>
            <a:endParaRPr lang="en-IN" sz="2000" dirty="0"/>
          </a:p>
          <a:p>
            <a:pPr algn="just"/>
            <a:r>
              <a:rPr lang="en-IN" sz="2000" dirty="0"/>
              <a:t>To speed up the operation, each interrupt source has its own interrupt </a:t>
            </a:r>
            <a:r>
              <a:rPr lang="en-IN" sz="2000" dirty="0" smtClean="0"/>
              <a:t>vector to </a:t>
            </a:r>
            <a:r>
              <a:rPr lang="en-IN" sz="2000" dirty="0"/>
              <a:t>access its own service routine directly. </a:t>
            </a:r>
            <a:endParaRPr lang="en-IN" sz="2000" dirty="0" smtClean="0"/>
          </a:p>
          <a:p>
            <a:pPr algn="just"/>
            <a:r>
              <a:rPr lang="en-IN" sz="2000" dirty="0" smtClean="0"/>
              <a:t>Thus </a:t>
            </a:r>
            <a:r>
              <a:rPr lang="en-IN" sz="2000" dirty="0"/>
              <a:t>no polling is required </a:t>
            </a:r>
            <a:r>
              <a:rPr lang="en-IN" sz="2000" dirty="0" smtClean="0"/>
              <a:t>because all </a:t>
            </a:r>
            <a:r>
              <a:rPr lang="en-IN" sz="2000" dirty="0"/>
              <a:t>the decisions are established by the hardware priority-interrupt unit. </a:t>
            </a:r>
            <a:endParaRPr lang="en-IN" sz="2000" dirty="0" smtClean="0"/>
          </a:p>
          <a:p>
            <a:pPr algn="just"/>
            <a:r>
              <a:rPr lang="en-IN" sz="2000" dirty="0" smtClean="0"/>
              <a:t>The hardware </a:t>
            </a:r>
            <a:r>
              <a:rPr lang="en-IN" sz="2000" dirty="0"/>
              <a:t>priority function can be established by either a serial or a </a:t>
            </a:r>
            <a:r>
              <a:rPr lang="en-IN" sz="2000" dirty="0" smtClean="0"/>
              <a:t>parallel connection </a:t>
            </a:r>
            <a:r>
              <a:rPr lang="en-IN" sz="2000" dirty="0"/>
              <a:t>of interrupt lines. </a:t>
            </a:r>
            <a:endParaRPr lang="en-IN" sz="2000" dirty="0" smtClean="0"/>
          </a:p>
          <a:p>
            <a:pPr algn="just"/>
            <a:r>
              <a:rPr lang="en-IN" sz="2000" dirty="0" smtClean="0"/>
              <a:t>The </a:t>
            </a:r>
            <a:r>
              <a:rPr lang="en-IN" sz="2000" dirty="0"/>
              <a:t>serial connection is also known as the </a:t>
            </a:r>
            <a:r>
              <a:rPr lang="en-IN" sz="2000" dirty="0" smtClean="0"/>
              <a:t>daisy-chaining method</a:t>
            </a:r>
            <a:r>
              <a:rPr lang="en-IN" sz="2000" dirty="0"/>
              <a:t>.</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smtClean="0">
                <a:solidFill>
                  <a:srgbClr val="C00000"/>
                </a:solidFill>
              </a:rPr>
              <a:t>Serial or Daisy-Chaining </a:t>
            </a:r>
            <a:r>
              <a:rPr lang="en-IN" b="1" dirty="0">
                <a:solidFill>
                  <a:srgbClr val="C00000"/>
                </a:solidFill>
              </a:rPr>
              <a:t>Priority</a:t>
            </a:r>
            <a:endParaRPr lang="en-IN" b="1" dirty="0">
              <a:solidFill>
                <a:srgbClr val="C00000"/>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pic>
        <p:nvPicPr>
          <p:cNvPr id="5" name="Picture 4"/>
          <p:cNvPicPr>
            <a:picLocks noChangeAspect="1"/>
          </p:cNvPicPr>
          <p:nvPr/>
        </p:nvPicPr>
        <p:blipFill>
          <a:blip r:embed="rId2"/>
          <a:stretch>
            <a:fillRect/>
          </a:stretch>
        </p:blipFill>
        <p:spPr>
          <a:xfrm>
            <a:off x="7614684" y="2215793"/>
            <a:ext cx="4577316" cy="2631374"/>
          </a:xfrm>
          <a:prstGeom prst="rect">
            <a:avLst/>
          </a:prstGeom>
        </p:spPr>
      </p:pic>
      <p:sp>
        <p:nvSpPr>
          <p:cNvPr id="6" name="Rectangle 5"/>
          <p:cNvSpPr/>
          <p:nvPr/>
        </p:nvSpPr>
        <p:spPr>
          <a:xfrm>
            <a:off x="511276" y="1707846"/>
            <a:ext cx="7103408" cy="4401205"/>
          </a:xfrm>
          <a:prstGeom prst="rect">
            <a:avLst/>
          </a:prstGeom>
        </p:spPr>
        <p:txBody>
          <a:bodyPr wrap="square">
            <a:spAutoFit/>
          </a:bodyPr>
          <a:lstStyle/>
          <a:p>
            <a:pPr marL="285750" indent="-285750" algn="just">
              <a:buFont typeface="Arial" panose="020B0604020202020204" pitchFamily="34" charset="0"/>
              <a:buChar char="•"/>
            </a:pPr>
            <a:r>
              <a:rPr lang="en-IN" sz="2000" dirty="0"/>
              <a:t>Device with highest priority is placed first. </a:t>
            </a:r>
            <a:endParaRPr lang="en-IN" sz="2000" dirty="0" smtClean="0"/>
          </a:p>
          <a:p>
            <a:pPr marL="285750" indent="-285750" algn="just">
              <a:buFont typeface="Arial" panose="020B0604020202020204" pitchFamily="34" charset="0"/>
              <a:buChar char="•"/>
            </a:pPr>
            <a:r>
              <a:rPr lang="en-IN" sz="2000" dirty="0" smtClean="0"/>
              <a:t>Device </a:t>
            </a:r>
            <a:r>
              <a:rPr lang="en-IN" sz="2000" dirty="0"/>
              <a:t>that wants the attention send the interrupt request to the CPU. </a:t>
            </a:r>
            <a:endParaRPr lang="en-IN" sz="2000" dirty="0" smtClean="0"/>
          </a:p>
          <a:p>
            <a:pPr marL="285750" indent="-285750" algn="just">
              <a:buFont typeface="Arial" panose="020B0604020202020204" pitchFamily="34" charset="0"/>
              <a:buChar char="•"/>
            </a:pPr>
            <a:r>
              <a:rPr lang="en-IN" sz="2000" dirty="0" smtClean="0"/>
              <a:t>CPU </a:t>
            </a:r>
            <a:r>
              <a:rPr lang="en-IN" sz="2000" dirty="0"/>
              <a:t>then sends the INTACK signal which is applied to PI(priority in) of the first device. </a:t>
            </a:r>
            <a:endParaRPr lang="en-IN" sz="2000" dirty="0" smtClean="0"/>
          </a:p>
          <a:p>
            <a:pPr marL="285750" indent="-285750" algn="just">
              <a:buFont typeface="Arial" panose="020B0604020202020204" pitchFamily="34" charset="0"/>
              <a:buChar char="•"/>
            </a:pPr>
            <a:r>
              <a:rPr lang="en-IN" sz="2000" dirty="0" smtClean="0"/>
              <a:t>If </a:t>
            </a:r>
            <a:r>
              <a:rPr lang="en-IN" sz="2000" dirty="0"/>
              <a:t>it had requested the attention, it place its VAD(vector address) on the bus. And it block the signal by placing 0 in PO(priority </a:t>
            </a:r>
            <a:r>
              <a:rPr lang="en-IN" sz="2000" dirty="0" smtClean="0"/>
              <a:t>out)</a:t>
            </a:r>
            <a:endParaRPr lang="en-IN" sz="2000" dirty="0" smtClean="0"/>
          </a:p>
          <a:p>
            <a:pPr marL="285750" indent="-285750" algn="just">
              <a:buFont typeface="Arial" panose="020B0604020202020204" pitchFamily="34" charset="0"/>
              <a:buChar char="•"/>
            </a:pPr>
            <a:r>
              <a:rPr lang="en-IN" sz="2000" dirty="0" smtClean="0"/>
              <a:t>If </a:t>
            </a:r>
            <a:r>
              <a:rPr lang="en-IN" sz="2000" dirty="0"/>
              <a:t>not it pass the signal to next device through PO(priority out) by placing 1. </a:t>
            </a:r>
            <a:endParaRPr lang="en-IN" sz="2000" dirty="0" smtClean="0"/>
          </a:p>
          <a:p>
            <a:pPr marL="285750" indent="-285750" algn="just">
              <a:buFont typeface="Arial" panose="020B0604020202020204" pitchFamily="34" charset="0"/>
              <a:buChar char="•"/>
            </a:pPr>
            <a:r>
              <a:rPr lang="en-IN" sz="2000" dirty="0" smtClean="0"/>
              <a:t>This </a:t>
            </a:r>
            <a:r>
              <a:rPr lang="en-IN" sz="2000" dirty="0"/>
              <a:t>process is continued until appropriate device is found. </a:t>
            </a:r>
            <a:endParaRPr lang="en-IN" sz="2000" dirty="0" smtClean="0"/>
          </a:p>
          <a:p>
            <a:pPr marL="285750" indent="-285750" algn="just">
              <a:buFont typeface="Arial" panose="020B0604020202020204" pitchFamily="34" charset="0"/>
              <a:buChar char="•"/>
            </a:pPr>
            <a:r>
              <a:rPr lang="en-IN" sz="2000" dirty="0" smtClean="0"/>
              <a:t>The </a:t>
            </a:r>
            <a:r>
              <a:rPr lang="en-IN" sz="2000" dirty="0"/>
              <a:t>device whose PI is 1 and PO is 0 is the device that send the interrupt request.</a:t>
            </a:r>
            <a:endParaRPr lang="en-IN" sz="2000" dirty="0"/>
          </a:p>
        </p:txBody>
      </p:sp>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7751160" y="1798200"/>
              <a:ext cx="691200" cy="546840"/>
            </p14:xfrm>
          </p:contentPart>
        </mc:Choice>
        <mc:Fallback xmlns="">
          <p:pic>
            <p:nvPicPr>
              <p:cNvPr id="3" name="Ink 2"/>
            </p:nvPicPr>
            <p:blipFill>
              <a:blip r:embed="rId4"/>
            </p:blipFill>
            <p:spPr>
              <a:xfrm>
                <a:off x="7751160" y="1798200"/>
                <a:ext cx="691200" cy="546840"/>
              </a:xfrm>
              <a:prstGeom prst="rect"/>
            </p:spPr>
          </p:pic>
        </mc:Fallback>
      </mc:AlternateContent>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smtClean="0">
                <a:solidFill>
                  <a:srgbClr val="C00000"/>
                </a:solidFill>
              </a:rPr>
              <a:t>Serial or Daisy-Chaining </a:t>
            </a:r>
            <a:r>
              <a:rPr lang="en-IN" b="1" dirty="0">
                <a:solidFill>
                  <a:srgbClr val="C00000"/>
                </a:solidFill>
              </a:rPr>
              <a:t>Priority</a:t>
            </a:r>
            <a:endParaRPr lang="en-IN" b="1" dirty="0">
              <a:solidFill>
                <a:srgbClr val="C00000"/>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pic>
        <p:nvPicPr>
          <p:cNvPr id="8" name="Picture 7"/>
          <p:cNvPicPr>
            <a:picLocks noChangeAspect="1"/>
          </p:cNvPicPr>
          <p:nvPr/>
        </p:nvPicPr>
        <p:blipFill>
          <a:blip r:embed="rId2"/>
          <a:stretch>
            <a:fillRect/>
          </a:stretch>
        </p:blipFill>
        <p:spPr>
          <a:xfrm>
            <a:off x="2829871" y="1875129"/>
            <a:ext cx="5715000" cy="3648075"/>
          </a:xfrm>
          <a:prstGeom prst="rect">
            <a:avLst/>
          </a:prstGeom>
        </p:spPr>
      </p:pic>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2365200" y="1860480"/>
              <a:ext cx="7058520" cy="781920"/>
            </p14:xfrm>
          </p:contentPart>
        </mc:Choice>
        <mc:Fallback xmlns="">
          <p:pic>
            <p:nvPicPr>
              <p:cNvPr id="3" name="Ink 2"/>
            </p:nvPicPr>
            <p:blipFill>
              <a:blip r:embed="rId4"/>
            </p:blipFill>
            <p:spPr>
              <a:xfrm>
                <a:off x="2365200" y="1860480"/>
                <a:ext cx="7058520" cy="781920"/>
              </a:xfrm>
              <a:prstGeom prst="rect"/>
            </p:spPr>
          </p:pic>
        </mc:Fallback>
      </mc:AlternateContent>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Parallel Priority Interrupt</a:t>
            </a:r>
            <a:endParaRPr lang="en-IN" b="1" dirty="0">
              <a:solidFill>
                <a:srgbClr val="C00000"/>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pic>
        <p:nvPicPr>
          <p:cNvPr id="3" name="Picture 2"/>
          <p:cNvPicPr>
            <a:picLocks noChangeAspect="1"/>
          </p:cNvPicPr>
          <p:nvPr/>
        </p:nvPicPr>
        <p:blipFill>
          <a:blip r:embed="rId2"/>
          <a:stretch>
            <a:fillRect/>
          </a:stretch>
        </p:blipFill>
        <p:spPr>
          <a:xfrm>
            <a:off x="1743251" y="1875129"/>
            <a:ext cx="5608400" cy="4027851"/>
          </a:xfrm>
          <a:prstGeom prst="rect">
            <a:avLst/>
          </a:prstGeom>
        </p:spPr>
      </p:pic>
      <p:pic>
        <p:nvPicPr>
          <p:cNvPr id="5" name="Picture 4"/>
          <p:cNvPicPr>
            <a:picLocks noChangeAspect="1"/>
          </p:cNvPicPr>
          <p:nvPr/>
        </p:nvPicPr>
        <p:blipFill>
          <a:blip r:embed="rId3"/>
          <a:stretch>
            <a:fillRect/>
          </a:stretch>
        </p:blipFill>
        <p:spPr>
          <a:xfrm>
            <a:off x="7454365" y="2656451"/>
            <a:ext cx="4490586" cy="1820048"/>
          </a:xfrm>
          <a:prstGeom prst="rect">
            <a:avLst/>
          </a:prstGeom>
        </p:spPr>
      </p:pic>
      <mc:AlternateContent xmlns:mc="http://schemas.openxmlformats.org/markup-compatibility/2006" xmlns:p14="http://schemas.microsoft.com/office/powerpoint/2010/main">
        <mc:Choice Requires="p14">
          <p:contentPart r:id="rId4" p14:bwMode="auto">
            <p14:nvContentPartPr>
              <p14:cNvPr id="4" name="Ink 3"/>
              <p14:cNvContentPartPr/>
              <p14:nvPr/>
            </p14:nvContentPartPr>
            <p14:xfrm>
              <a:off x="997560" y="1594440"/>
              <a:ext cx="6862320" cy="1279800"/>
            </p14:xfrm>
          </p:contentPart>
        </mc:Choice>
        <mc:Fallback xmlns="">
          <p:pic>
            <p:nvPicPr>
              <p:cNvPr id="4" name="Ink 3"/>
            </p:nvPicPr>
            <p:blipFill>
              <a:blip r:embed="rId5"/>
            </p:blipFill>
            <p:spPr>
              <a:xfrm>
                <a:off x="997560" y="1594440"/>
                <a:ext cx="6862320" cy="1279800"/>
              </a:xfrm>
              <a:prstGeom prst="rect"/>
            </p:spPr>
          </p:pic>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627969"/>
            <a:ext cx="8911687" cy="1280890"/>
          </a:xfrm>
        </p:spPr>
        <p:txBody>
          <a:bodyPr/>
          <a:lstStyle/>
          <a:p>
            <a:pPr algn="ctr"/>
            <a:r>
              <a:rPr lang="en-IN" b="1" dirty="0">
                <a:solidFill>
                  <a:srgbClr val="C00000"/>
                </a:solidFill>
              </a:rPr>
              <a:t>Peripheral Devices</a:t>
            </a:r>
            <a:endParaRPr lang="en-IN" b="1" dirty="0">
              <a:solidFill>
                <a:srgbClr val="C00000"/>
              </a:solidFill>
            </a:endParaRPr>
          </a:p>
        </p:txBody>
      </p:sp>
      <p:sp>
        <p:nvSpPr>
          <p:cNvPr id="3" name="Content Placeholder 2"/>
          <p:cNvSpPr>
            <a:spLocks noGrp="1"/>
          </p:cNvSpPr>
          <p:nvPr>
            <p:ph idx="1"/>
          </p:nvPr>
        </p:nvSpPr>
        <p:spPr>
          <a:xfrm>
            <a:off x="1229670" y="1391467"/>
            <a:ext cx="4472861" cy="5116699"/>
          </a:xfrm>
        </p:spPr>
        <p:txBody>
          <a:bodyPr>
            <a:noAutofit/>
          </a:bodyPr>
          <a:lstStyle/>
          <a:p>
            <a:pPr marL="0" indent="0" algn="just">
              <a:buNone/>
            </a:pPr>
            <a:r>
              <a:rPr lang="en-IN" b="1" dirty="0">
                <a:solidFill>
                  <a:srgbClr val="C00000"/>
                </a:solidFill>
              </a:rPr>
              <a:t>Input </a:t>
            </a:r>
            <a:r>
              <a:rPr lang="en-IN" b="1" dirty="0" smtClean="0">
                <a:solidFill>
                  <a:srgbClr val="C00000"/>
                </a:solidFill>
              </a:rPr>
              <a:t>Devices:</a:t>
            </a:r>
            <a:endParaRPr lang="en-IN" b="1" dirty="0">
              <a:solidFill>
                <a:srgbClr val="C00000"/>
              </a:solidFill>
            </a:endParaRPr>
          </a:p>
          <a:p>
            <a:pPr algn="just"/>
            <a:r>
              <a:rPr lang="en-IN" dirty="0" smtClean="0"/>
              <a:t>Keyboard</a:t>
            </a:r>
            <a:endParaRPr lang="en-IN" dirty="0"/>
          </a:p>
          <a:p>
            <a:pPr algn="just"/>
            <a:r>
              <a:rPr lang="en-IN" dirty="0" smtClean="0"/>
              <a:t>Optical </a:t>
            </a:r>
            <a:r>
              <a:rPr lang="en-IN" dirty="0"/>
              <a:t>input devices</a:t>
            </a:r>
            <a:endParaRPr lang="en-IN" dirty="0"/>
          </a:p>
          <a:p>
            <a:pPr lvl="1" algn="just"/>
            <a:r>
              <a:rPr lang="en-IN" sz="1800" dirty="0" smtClean="0"/>
              <a:t>Card </a:t>
            </a:r>
            <a:r>
              <a:rPr lang="en-IN" sz="1800" dirty="0"/>
              <a:t>Reader</a:t>
            </a:r>
            <a:endParaRPr lang="en-IN" sz="1800" dirty="0"/>
          </a:p>
          <a:p>
            <a:pPr lvl="1" algn="just"/>
            <a:r>
              <a:rPr lang="en-IN" sz="1800" dirty="0" smtClean="0"/>
              <a:t>Paper </a:t>
            </a:r>
            <a:r>
              <a:rPr lang="en-IN" sz="1800" dirty="0"/>
              <a:t>Tape Reader</a:t>
            </a:r>
            <a:endParaRPr lang="en-IN" sz="1800" dirty="0"/>
          </a:p>
          <a:p>
            <a:pPr lvl="1" algn="just"/>
            <a:r>
              <a:rPr lang="en-IN" sz="1800" dirty="0" smtClean="0"/>
              <a:t>Bar </a:t>
            </a:r>
            <a:r>
              <a:rPr lang="en-IN" sz="1800" dirty="0"/>
              <a:t>code reader</a:t>
            </a:r>
            <a:endParaRPr lang="en-IN" sz="1800" dirty="0"/>
          </a:p>
          <a:p>
            <a:pPr lvl="1" algn="just"/>
            <a:r>
              <a:rPr lang="en-IN" sz="1800" dirty="0" smtClean="0"/>
              <a:t>Optical </a:t>
            </a:r>
            <a:r>
              <a:rPr lang="en-IN" sz="1800" dirty="0"/>
              <a:t>Mark Reader</a:t>
            </a:r>
            <a:endParaRPr lang="en-IN" sz="1800" dirty="0"/>
          </a:p>
          <a:p>
            <a:pPr algn="just"/>
            <a:r>
              <a:rPr lang="en-IN" dirty="0" smtClean="0"/>
              <a:t>Magnetic </a:t>
            </a:r>
            <a:r>
              <a:rPr lang="en-IN" dirty="0"/>
              <a:t>Input Devices</a:t>
            </a:r>
            <a:endParaRPr lang="en-IN" dirty="0"/>
          </a:p>
          <a:p>
            <a:pPr lvl="1" algn="just"/>
            <a:r>
              <a:rPr lang="en-IN" sz="1800" dirty="0" smtClean="0"/>
              <a:t>Magnetic </a:t>
            </a:r>
            <a:r>
              <a:rPr lang="en-IN" sz="1800" dirty="0"/>
              <a:t>Stripe Reader</a:t>
            </a:r>
            <a:endParaRPr lang="en-IN" sz="1800" dirty="0"/>
          </a:p>
          <a:p>
            <a:pPr algn="just"/>
            <a:r>
              <a:rPr lang="en-IN" dirty="0" smtClean="0"/>
              <a:t>Screen </a:t>
            </a:r>
            <a:r>
              <a:rPr lang="en-IN" dirty="0"/>
              <a:t>Input Devices</a:t>
            </a:r>
            <a:endParaRPr lang="en-IN" dirty="0"/>
          </a:p>
          <a:p>
            <a:pPr lvl="1" algn="just"/>
            <a:r>
              <a:rPr lang="en-IN" sz="1800" dirty="0" smtClean="0"/>
              <a:t>Touch </a:t>
            </a:r>
            <a:r>
              <a:rPr lang="en-IN" sz="1800" dirty="0"/>
              <a:t>Screen</a:t>
            </a:r>
            <a:endParaRPr lang="en-IN" sz="1800" dirty="0"/>
          </a:p>
          <a:p>
            <a:pPr lvl="1" algn="just"/>
            <a:r>
              <a:rPr lang="en-IN" sz="1800" dirty="0" smtClean="0"/>
              <a:t>Light </a:t>
            </a:r>
            <a:r>
              <a:rPr lang="en-IN" sz="1800" dirty="0"/>
              <a:t>Pen</a:t>
            </a:r>
            <a:endParaRPr lang="en-IN" sz="1800" dirty="0"/>
          </a:p>
          <a:p>
            <a:pPr lvl="1" algn="just"/>
            <a:r>
              <a:rPr lang="en-IN" sz="1800" dirty="0" smtClean="0"/>
              <a:t>Mouse</a:t>
            </a:r>
            <a:endParaRPr lang="en-IN" sz="1800" dirty="0"/>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
        <p:nvSpPr>
          <p:cNvPr id="7" name="Content Placeholder 2"/>
          <p:cNvSpPr txBox="1"/>
          <p:nvPr/>
        </p:nvSpPr>
        <p:spPr>
          <a:xfrm>
            <a:off x="6293907" y="1468949"/>
            <a:ext cx="4472861" cy="511669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just">
              <a:buNone/>
            </a:pPr>
            <a:r>
              <a:rPr lang="en-IN" b="1" dirty="0">
                <a:solidFill>
                  <a:srgbClr val="C00000"/>
                </a:solidFill>
              </a:rPr>
              <a:t>Output </a:t>
            </a:r>
            <a:r>
              <a:rPr lang="en-IN" b="1" dirty="0" smtClean="0">
                <a:solidFill>
                  <a:srgbClr val="C00000"/>
                </a:solidFill>
              </a:rPr>
              <a:t>Devices:</a:t>
            </a:r>
            <a:endParaRPr lang="en-IN" b="1" dirty="0">
              <a:solidFill>
                <a:srgbClr val="C00000"/>
              </a:solidFill>
            </a:endParaRPr>
          </a:p>
          <a:p>
            <a:pPr algn="just"/>
            <a:r>
              <a:rPr lang="en-IN" dirty="0" smtClean="0"/>
              <a:t>Card </a:t>
            </a:r>
            <a:r>
              <a:rPr lang="en-IN" dirty="0"/>
              <a:t>Puncher, Paper Tape Puncher</a:t>
            </a:r>
            <a:endParaRPr lang="en-IN" dirty="0"/>
          </a:p>
          <a:p>
            <a:pPr algn="just"/>
            <a:r>
              <a:rPr lang="en-IN" dirty="0" smtClean="0"/>
              <a:t>CRT</a:t>
            </a:r>
            <a:endParaRPr lang="en-IN" dirty="0"/>
          </a:p>
          <a:p>
            <a:pPr algn="just"/>
            <a:r>
              <a:rPr lang="en-IN" dirty="0" smtClean="0"/>
              <a:t>Printer </a:t>
            </a:r>
            <a:r>
              <a:rPr lang="en-IN" dirty="0"/>
              <a:t>(Daisy Wheel, Dot Matrix, Laser)</a:t>
            </a:r>
            <a:endParaRPr lang="en-IN" dirty="0"/>
          </a:p>
          <a:p>
            <a:pPr algn="just"/>
            <a:r>
              <a:rPr lang="en-IN" dirty="0" smtClean="0"/>
              <a:t>Plotter</a:t>
            </a:r>
            <a:endParaRPr lang="en-IN" sz="1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smtClean="0">
                <a:solidFill>
                  <a:srgbClr val="C00000"/>
                </a:solidFill>
              </a:rPr>
              <a:t>Interrupt Cycle</a:t>
            </a:r>
            <a:endParaRPr lang="en-IN" b="1" dirty="0">
              <a:solidFill>
                <a:srgbClr val="C00000"/>
              </a:solidFill>
            </a:endParaRPr>
          </a:p>
        </p:txBody>
      </p:sp>
      <p:sp>
        <p:nvSpPr>
          <p:cNvPr id="3" name="Content Placeholder 2"/>
          <p:cNvSpPr>
            <a:spLocks noGrp="1"/>
          </p:cNvSpPr>
          <p:nvPr>
            <p:ph idx="1"/>
          </p:nvPr>
        </p:nvSpPr>
        <p:spPr>
          <a:xfrm>
            <a:off x="975048" y="1527515"/>
            <a:ext cx="10543442" cy="4298098"/>
          </a:xfrm>
        </p:spPr>
        <p:txBody>
          <a:bodyPr>
            <a:noAutofit/>
          </a:bodyPr>
          <a:lstStyle/>
          <a:p>
            <a:pPr algn="just"/>
            <a:r>
              <a:rPr lang="en-IN" sz="2000" dirty="0"/>
              <a:t>During the interrupt cycle the CPU performs the following sequence of </a:t>
            </a:r>
            <a:r>
              <a:rPr lang="en-IN" sz="2000" dirty="0" err="1"/>
              <a:t>microoperations</a:t>
            </a:r>
            <a:r>
              <a:rPr lang="en-IN" sz="2000" dirty="0"/>
              <a:t>:</a:t>
            </a:r>
            <a:endParaRPr lang="en-IN" sz="2000" dirty="0"/>
          </a:p>
          <a:p>
            <a:pPr marL="0" indent="0" algn="just">
              <a:buNone/>
            </a:pPr>
            <a:r>
              <a:rPr lang="en-IN" sz="2000" dirty="0" smtClean="0"/>
              <a:t>		SP </a:t>
            </a:r>
            <a:r>
              <a:rPr lang="en-IN" sz="2000" dirty="0" smtClean="0">
                <a:sym typeface="Wingdings" panose="05000000000000000000" pitchFamily="2" charset="2"/>
              </a:rPr>
              <a:t></a:t>
            </a:r>
            <a:r>
              <a:rPr lang="en-IN" sz="2000" dirty="0" smtClean="0"/>
              <a:t> </a:t>
            </a:r>
            <a:r>
              <a:rPr lang="en-IN" sz="2000" dirty="0"/>
              <a:t>SP </a:t>
            </a:r>
            <a:r>
              <a:rPr lang="en-IN" sz="2000" dirty="0" smtClean="0"/>
              <a:t>– 1		</a:t>
            </a:r>
            <a:r>
              <a:rPr lang="en-IN" sz="2000" dirty="0"/>
              <a:t>Decrement stack pointer</a:t>
            </a:r>
            <a:endParaRPr lang="en-IN" sz="2000" dirty="0"/>
          </a:p>
          <a:p>
            <a:pPr marL="0" indent="0" algn="just">
              <a:buNone/>
            </a:pPr>
            <a:r>
              <a:rPr lang="en-IN" sz="2000" dirty="0" smtClean="0"/>
              <a:t>		M[SP</a:t>
            </a:r>
            <a:r>
              <a:rPr lang="en-IN" sz="2000" dirty="0"/>
              <a:t>] </a:t>
            </a:r>
            <a:r>
              <a:rPr lang="en-IN" sz="2000" dirty="0" smtClean="0">
                <a:sym typeface="Wingdings" panose="05000000000000000000" pitchFamily="2" charset="2"/>
              </a:rPr>
              <a:t> </a:t>
            </a:r>
            <a:r>
              <a:rPr lang="en-IN" sz="2000" dirty="0" smtClean="0"/>
              <a:t>PC	Push </a:t>
            </a:r>
            <a:r>
              <a:rPr lang="en-IN" sz="2000" dirty="0"/>
              <a:t>PC into </a:t>
            </a:r>
            <a:r>
              <a:rPr lang="en-IN" sz="2000" dirty="0" smtClean="0"/>
              <a:t>stack</a:t>
            </a:r>
            <a:endParaRPr lang="en-IN" sz="2000" dirty="0" smtClean="0"/>
          </a:p>
          <a:p>
            <a:pPr marL="0" indent="0" algn="just">
              <a:buNone/>
            </a:pPr>
            <a:r>
              <a:rPr lang="en-IN" sz="2000" dirty="0" smtClean="0"/>
              <a:t>		INTACK </a:t>
            </a:r>
            <a:r>
              <a:rPr lang="en-IN" sz="2000" dirty="0" smtClean="0">
                <a:sym typeface="Wingdings" panose="05000000000000000000" pitchFamily="2" charset="2"/>
              </a:rPr>
              <a:t> </a:t>
            </a:r>
            <a:r>
              <a:rPr lang="en-IN" sz="2000" dirty="0" smtClean="0"/>
              <a:t>1	</a:t>
            </a:r>
            <a:r>
              <a:rPr lang="en-IN" sz="2000" dirty="0"/>
              <a:t>Enable interrupt acknowledge</a:t>
            </a:r>
            <a:endParaRPr lang="en-IN" sz="2000" dirty="0"/>
          </a:p>
          <a:p>
            <a:pPr marL="0" indent="0" algn="just">
              <a:buNone/>
            </a:pPr>
            <a:r>
              <a:rPr lang="en-IN" sz="2000" dirty="0" smtClean="0"/>
              <a:t>		PC </a:t>
            </a:r>
            <a:r>
              <a:rPr lang="en-IN" sz="2000" dirty="0" smtClean="0">
                <a:sym typeface="Wingdings" panose="05000000000000000000" pitchFamily="2" charset="2"/>
              </a:rPr>
              <a:t></a:t>
            </a:r>
            <a:r>
              <a:rPr lang="en-IN" sz="2000" dirty="0" smtClean="0"/>
              <a:t> VAD		Transfer </a:t>
            </a:r>
            <a:r>
              <a:rPr lang="en-IN" sz="2000" dirty="0"/>
              <a:t>vector address to PC</a:t>
            </a:r>
            <a:endParaRPr lang="en-IN" sz="2000" dirty="0"/>
          </a:p>
          <a:p>
            <a:pPr marL="0" indent="0" algn="just">
              <a:buNone/>
            </a:pPr>
            <a:r>
              <a:rPr lang="en-IN" sz="2000" dirty="0" smtClean="0"/>
              <a:t>		</a:t>
            </a:r>
            <a:r>
              <a:rPr lang="en-IN" sz="2000" dirty="0" err="1" smtClean="0"/>
              <a:t>lEN</a:t>
            </a:r>
            <a:r>
              <a:rPr lang="en-IN" sz="2000" dirty="0" smtClean="0"/>
              <a:t> </a:t>
            </a:r>
            <a:r>
              <a:rPr lang="en-IN" sz="2000" dirty="0" smtClean="0">
                <a:sym typeface="Wingdings" panose="05000000000000000000" pitchFamily="2" charset="2"/>
              </a:rPr>
              <a:t> </a:t>
            </a:r>
            <a:r>
              <a:rPr lang="en-IN" sz="2000" dirty="0" smtClean="0"/>
              <a:t>0			Disable </a:t>
            </a:r>
            <a:r>
              <a:rPr lang="en-IN" sz="2000" dirty="0"/>
              <a:t>further interrupts</a:t>
            </a:r>
            <a:endParaRPr lang="en-IN" sz="2000" dirty="0"/>
          </a:p>
          <a:p>
            <a:pPr marL="0" indent="0" algn="just">
              <a:buNone/>
            </a:pPr>
            <a:r>
              <a:rPr lang="en-IN" sz="2000" dirty="0" smtClean="0"/>
              <a:t>		Go </a:t>
            </a:r>
            <a:r>
              <a:rPr lang="en-IN" sz="2000" dirty="0"/>
              <a:t>to fetch next instruction</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Software Routines</a:t>
            </a:r>
            <a:endParaRPr lang="en-IN" b="1" dirty="0">
              <a:solidFill>
                <a:srgbClr val="C00000"/>
              </a:solidFill>
            </a:endParaRPr>
          </a:p>
        </p:txBody>
      </p:sp>
      <p:sp>
        <p:nvSpPr>
          <p:cNvPr id="3" name="Content Placeholder 2"/>
          <p:cNvSpPr>
            <a:spLocks noGrp="1"/>
          </p:cNvSpPr>
          <p:nvPr>
            <p:ph idx="1"/>
          </p:nvPr>
        </p:nvSpPr>
        <p:spPr>
          <a:xfrm>
            <a:off x="975048" y="1527515"/>
            <a:ext cx="2636832" cy="4298098"/>
          </a:xfrm>
        </p:spPr>
        <p:txBody>
          <a:bodyPr>
            <a:noAutofit/>
          </a:bodyPr>
          <a:lstStyle/>
          <a:p>
            <a:pPr algn="just"/>
            <a:r>
              <a:rPr lang="en-IN" sz="2000" dirty="0"/>
              <a:t>The computer must </a:t>
            </a:r>
            <a:r>
              <a:rPr lang="en-IN" sz="2000" dirty="0" smtClean="0"/>
              <a:t>have </a:t>
            </a:r>
            <a:r>
              <a:rPr lang="en-IN" sz="2000" dirty="0"/>
              <a:t>software routines for servicing </a:t>
            </a:r>
            <a:r>
              <a:rPr lang="en-IN" sz="2000" dirty="0" smtClean="0"/>
              <a:t>the interrupt </a:t>
            </a:r>
            <a:r>
              <a:rPr lang="en-IN" sz="2000" dirty="0"/>
              <a:t>requests and for controlling the interrupt hardware registers.</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pic>
        <p:nvPicPr>
          <p:cNvPr id="4" name="Picture 3"/>
          <p:cNvPicPr>
            <a:picLocks noChangeAspect="1"/>
          </p:cNvPicPr>
          <p:nvPr/>
        </p:nvPicPr>
        <p:blipFill>
          <a:blip r:embed="rId2"/>
          <a:stretch>
            <a:fillRect/>
          </a:stretch>
        </p:blipFill>
        <p:spPr>
          <a:xfrm>
            <a:off x="4079831" y="1357964"/>
            <a:ext cx="6405289" cy="4984814"/>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Initial and Final Operations</a:t>
            </a:r>
            <a:endParaRPr lang="en-IN" b="1" dirty="0">
              <a:solidFill>
                <a:srgbClr val="C00000"/>
              </a:solidFill>
            </a:endParaRPr>
          </a:p>
        </p:txBody>
      </p:sp>
      <p:sp>
        <p:nvSpPr>
          <p:cNvPr id="3" name="Content Placeholder 2"/>
          <p:cNvSpPr>
            <a:spLocks noGrp="1"/>
          </p:cNvSpPr>
          <p:nvPr>
            <p:ph idx="1"/>
          </p:nvPr>
        </p:nvSpPr>
        <p:spPr>
          <a:xfrm>
            <a:off x="594048" y="1621227"/>
            <a:ext cx="5242872" cy="4298098"/>
          </a:xfrm>
        </p:spPr>
        <p:txBody>
          <a:bodyPr>
            <a:noAutofit/>
          </a:bodyPr>
          <a:lstStyle/>
          <a:p>
            <a:pPr algn="just"/>
            <a:r>
              <a:rPr lang="en-IN" sz="2000" dirty="0"/>
              <a:t>The </a:t>
            </a:r>
            <a:r>
              <a:rPr lang="en-IN" sz="2000" b="1" dirty="0">
                <a:solidFill>
                  <a:srgbClr val="C00000"/>
                </a:solidFill>
              </a:rPr>
              <a:t>initial sequence of each </a:t>
            </a:r>
            <a:r>
              <a:rPr lang="en-IN" sz="2000" b="1" dirty="0" smtClean="0">
                <a:solidFill>
                  <a:srgbClr val="C00000"/>
                </a:solidFill>
              </a:rPr>
              <a:t>interrupt service </a:t>
            </a:r>
            <a:r>
              <a:rPr lang="en-IN" sz="2000" b="1" dirty="0">
                <a:solidFill>
                  <a:srgbClr val="C00000"/>
                </a:solidFill>
              </a:rPr>
              <a:t>routine </a:t>
            </a:r>
            <a:r>
              <a:rPr lang="en-IN" sz="2000" dirty="0"/>
              <a:t>must have instructions to control the interrupt hardware in </a:t>
            </a:r>
            <a:r>
              <a:rPr lang="en-IN" sz="2000" dirty="0" smtClean="0"/>
              <a:t>the following </a:t>
            </a:r>
            <a:r>
              <a:rPr lang="en-IN" sz="2000" dirty="0"/>
              <a:t>manner:</a:t>
            </a:r>
            <a:endParaRPr lang="en-IN" sz="2000" dirty="0"/>
          </a:p>
          <a:p>
            <a:pPr marL="0" indent="0" algn="just">
              <a:buNone/>
            </a:pPr>
            <a:r>
              <a:rPr lang="en-IN" sz="2000" dirty="0"/>
              <a:t>1. Clear lower-level mask register bits.</a:t>
            </a:r>
            <a:endParaRPr lang="en-IN" sz="2000" dirty="0"/>
          </a:p>
          <a:p>
            <a:pPr marL="0" indent="0" algn="just">
              <a:buNone/>
            </a:pPr>
            <a:r>
              <a:rPr lang="en-IN" sz="2000" dirty="0"/>
              <a:t>2. Clear interrupt status bit !ST.</a:t>
            </a:r>
            <a:endParaRPr lang="en-IN" sz="2000" dirty="0"/>
          </a:p>
          <a:p>
            <a:pPr marL="0" indent="0" algn="just">
              <a:buNone/>
            </a:pPr>
            <a:r>
              <a:rPr lang="en-IN" sz="2000" dirty="0"/>
              <a:t>3. Save contents of processor registers.</a:t>
            </a:r>
            <a:endParaRPr lang="en-IN" sz="2000" dirty="0"/>
          </a:p>
          <a:p>
            <a:pPr marL="0" indent="0" algn="just">
              <a:buNone/>
            </a:pPr>
            <a:r>
              <a:rPr lang="en-IN" sz="2000" dirty="0"/>
              <a:t>4. Set interrupt enable bit </a:t>
            </a:r>
            <a:r>
              <a:rPr lang="en-IN" sz="2000" dirty="0" err="1"/>
              <a:t>lEN</a:t>
            </a:r>
            <a:r>
              <a:rPr lang="en-IN" sz="2000" dirty="0"/>
              <a:t>.</a:t>
            </a:r>
            <a:endParaRPr lang="en-IN" sz="2000" dirty="0"/>
          </a:p>
          <a:p>
            <a:pPr marL="0" indent="0" algn="just">
              <a:buNone/>
            </a:pPr>
            <a:r>
              <a:rPr lang="en-IN" sz="2000" dirty="0"/>
              <a:t>5. Proceed with service routine.</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
        <p:nvSpPr>
          <p:cNvPr id="6" name="Rectangle 5"/>
          <p:cNvSpPr/>
          <p:nvPr/>
        </p:nvSpPr>
        <p:spPr>
          <a:xfrm>
            <a:off x="6087533" y="1727907"/>
            <a:ext cx="5784427" cy="3785652"/>
          </a:xfrm>
          <a:prstGeom prst="rect">
            <a:avLst/>
          </a:prstGeom>
        </p:spPr>
        <p:txBody>
          <a:bodyPr wrap="square">
            <a:spAutoFit/>
          </a:bodyPr>
          <a:lstStyle/>
          <a:p>
            <a:pPr marL="342900" indent="-342900" algn="just">
              <a:buFont typeface="Arial" panose="020B0604020202020204" pitchFamily="34" charset="0"/>
              <a:buChar char="•"/>
            </a:pPr>
            <a:r>
              <a:rPr lang="en-IN" sz="2000" dirty="0"/>
              <a:t>The </a:t>
            </a:r>
            <a:r>
              <a:rPr lang="en-IN" sz="2000" b="1" dirty="0">
                <a:solidFill>
                  <a:srgbClr val="C00000"/>
                </a:solidFill>
              </a:rPr>
              <a:t>final sequence in each interrupt service routine </a:t>
            </a:r>
            <a:r>
              <a:rPr lang="en-IN" sz="2000" dirty="0"/>
              <a:t>must have </a:t>
            </a:r>
            <a:r>
              <a:rPr lang="en-IN" sz="2000" dirty="0" smtClean="0"/>
              <a:t>instructions to </a:t>
            </a:r>
            <a:r>
              <a:rPr lang="en-IN" sz="2000" dirty="0"/>
              <a:t>control the interrupt hardware in the following manner:</a:t>
            </a:r>
            <a:endParaRPr lang="en-IN" sz="2000" dirty="0"/>
          </a:p>
          <a:p>
            <a:pPr algn="just"/>
            <a:r>
              <a:rPr lang="en-IN" sz="2000" dirty="0"/>
              <a:t>1. Gear interrupt enable bit </a:t>
            </a:r>
            <a:r>
              <a:rPr lang="en-IN" sz="2000" dirty="0" err="1"/>
              <a:t>lEN</a:t>
            </a:r>
            <a:r>
              <a:rPr lang="en-IN" sz="2000" dirty="0"/>
              <a:t>.</a:t>
            </a:r>
            <a:endParaRPr lang="en-IN" sz="2000" dirty="0"/>
          </a:p>
          <a:p>
            <a:pPr algn="just"/>
            <a:r>
              <a:rPr lang="en-IN" sz="2000" dirty="0"/>
              <a:t>2. Restore contents of processor registers.</a:t>
            </a:r>
            <a:endParaRPr lang="en-IN" sz="2000" dirty="0"/>
          </a:p>
          <a:p>
            <a:pPr algn="just"/>
            <a:r>
              <a:rPr lang="en-IN" sz="2000" dirty="0"/>
              <a:t>3. Clear the bit in the interrupt register belonging to the source that has</a:t>
            </a:r>
            <a:endParaRPr lang="en-IN" sz="2000" dirty="0"/>
          </a:p>
          <a:p>
            <a:pPr algn="just"/>
            <a:r>
              <a:rPr lang="en-IN" sz="2000" dirty="0"/>
              <a:t>been serviced.</a:t>
            </a:r>
            <a:endParaRPr lang="en-IN" sz="2000" dirty="0"/>
          </a:p>
          <a:p>
            <a:pPr algn="just"/>
            <a:r>
              <a:rPr lang="en-IN" sz="2000" dirty="0"/>
              <a:t>4. Set lower-level priority bits in the mask register.</a:t>
            </a:r>
            <a:endParaRPr lang="en-IN" sz="2000" dirty="0"/>
          </a:p>
          <a:p>
            <a:pPr algn="just"/>
            <a:r>
              <a:rPr lang="en-IN" sz="2000" dirty="0"/>
              <a:t>5. Restore return address into PC and set </a:t>
            </a:r>
            <a:r>
              <a:rPr lang="en-IN" sz="2000" dirty="0" err="1"/>
              <a:t>lEN</a:t>
            </a:r>
            <a:r>
              <a:rPr lang="en-IN" sz="2000" dirty="0"/>
              <a:t>.</a:t>
            </a:r>
            <a:endParaRPr lang="en-IN" sz="2000" dirty="0"/>
          </a:p>
        </p:txBody>
      </p:sp>
      <p:sp>
        <p:nvSpPr>
          <p:cNvPr id="8" name="Rectangle 7"/>
          <p:cNvSpPr/>
          <p:nvPr/>
        </p:nvSpPr>
        <p:spPr>
          <a:xfrm>
            <a:off x="1112208" y="5656919"/>
            <a:ext cx="11079792" cy="707886"/>
          </a:xfrm>
          <a:prstGeom prst="rect">
            <a:avLst/>
          </a:prstGeom>
        </p:spPr>
        <p:txBody>
          <a:bodyPr wrap="square">
            <a:spAutoFit/>
          </a:bodyPr>
          <a:lstStyle/>
          <a:p>
            <a:r>
              <a:rPr lang="en-IN" sz="2000" dirty="0"/>
              <a:t>The initial and final operations listed above are referred to as </a:t>
            </a:r>
            <a:r>
              <a:rPr lang="en-IN" sz="2000" b="1" dirty="0" smtClean="0">
                <a:solidFill>
                  <a:srgbClr val="C00000"/>
                </a:solidFill>
              </a:rPr>
              <a:t>overhead operations </a:t>
            </a:r>
            <a:r>
              <a:rPr lang="en-IN" sz="2000" b="1" dirty="0">
                <a:solidFill>
                  <a:srgbClr val="C00000"/>
                </a:solidFill>
              </a:rPr>
              <a:t>or housekeeping chores.</a:t>
            </a:r>
            <a:endParaRPr lang="en-IN" sz="2000" b="1" dirty="0">
              <a:solidFill>
                <a:srgbClr val="C0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Direct Memory Access (DMA)</a:t>
            </a:r>
            <a:endParaRPr lang="en-IN" b="1" dirty="0">
              <a:solidFill>
                <a:srgbClr val="C00000"/>
              </a:solidFill>
            </a:endParaRPr>
          </a:p>
        </p:txBody>
      </p:sp>
      <p:sp>
        <p:nvSpPr>
          <p:cNvPr id="3" name="Content Placeholder 2"/>
          <p:cNvSpPr>
            <a:spLocks noGrp="1"/>
          </p:cNvSpPr>
          <p:nvPr>
            <p:ph idx="1"/>
          </p:nvPr>
        </p:nvSpPr>
        <p:spPr>
          <a:xfrm>
            <a:off x="534176" y="1727642"/>
            <a:ext cx="11369352" cy="4953620"/>
          </a:xfrm>
        </p:spPr>
        <p:txBody>
          <a:bodyPr>
            <a:noAutofit/>
          </a:bodyPr>
          <a:lstStyle/>
          <a:p>
            <a:pPr algn="just"/>
            <a:r>
              <a:rPr lang="en-IN" sz="2000" dirty="0"/>
              <a:t>In the Direct Memory Access (DMA) the interface transfer the data into and out of the memory unit through the memory bus. </a:t>
            </a:r>
            <a:endParaRPr lang="en-IN" sz="2000" dirty="0" smtClean="0"/>
          </a:p>
          <a:p>
            <a:pPr algn="just"/>
            <a:r>
              <a:rPr lang="en-IN" sz="2000" dirty="0" smtClean="0"/>
              <a:t>The </a:t>
            </a:r>
            <a:r>
              <a:rPr lang="en-IN" sz="2000" dirty="0"/>
              <a:t>transfer of data between a fast storage device such as magnetic disk and memory is often limited by the speed of the CPU. </a:t>
            </a:r>
            <a:endParaRPr lang="en-IN" sz="2000" dirty="0" smtClean="0"/>
          </a:p>
          <a:p>
            <a:pPr algn="just"/>
            <a:r>
              <a:rPr lang="en-IN" sz="2000" dirty="0" smtClean="0">
                <a:solidFill>
                  <a:srgbClr val="FF0000"/>
                </a:solidFill>
              </a:rPr>
              <a:t>Removing </a:t>
            </a:r>
            <a:r>
              <a:rPr lang="en-IN" sz="2000" dirty="0">
                <a:solidFill>
                  <a:srgbClr val="FF0000"/>
                </a:solidFill>
              </a:rPr>
              <a:t>the CPU from the path and letting the peripheral device manage the memory buses directly would improve the speed of transfer. This transfer technique is called Direct Memory Access (DMA). </a:t>
            </a:r>
            <a:endParaRPr lang="en-IN" sz="2000" dirty="0" smtClean="0">
              <a:solidFill>
                <a:srgbClr val="FF0000"/>
              </a:solidFill>
            </a:endParaRPr>
          </a:p>
          <a:p>
            <a:pPr algn="just"/>
            <a:r>
              <a:rPr lang="en-IN" sz="2000" dirty="0" smtClean="0">
                <a:solidFill>
                  <a:srgbClr val="FF0000"/>
                </a:solidFill>
              </a:rPr>
              <a:t>During </a:t>
            </a:r>
            <a:r>
              <a:rPr lang="en-IN" sz="2000" dirty="0">
                <a:solidFill>
                  <a:srgbClr val="FF0000"/>
                </a:solidFill>
              </a:rPr>
              <a:t>the DMA transfer, the CPU is idle and has no control of the memory buses. </a:t>
            </a:r>
            <a:endParaRPr lang="en-IN" sz="2000" dirty="0" smtClean="0">
              <a:solidFill>
                <a:srgbClr val="FF0000"/>
              </a:solidFill>
            </a:endParaRPr>
          </a:p>
          <a:p>
            <a:pPr algn="just"/>
            <a:r>
              <a:rPr lang="en-IN" sz="2000" dirty="0" smtClean="0">
                <a:solidFill>
                  <a:srgbClr val="FF0000"/>
                </a:solidFill>
              </a:rPr>
              <a:t>A </a:t>
            </a:r>
            <a:r>
              <a:rPr lang="en-IN" sz="2000" dirty="0">
                <a:solidFill>
                  <a:srgbClr val="FF0000"/>
                </a:solidFill>
              </a:rPr>
              <a:t>DMA Controller takes over the buses to manage the transfer directly between the I/O device and memory. </a:t>
            </a:r>
            <a:endParaRPr lang="en-IN" sz="2000" dirty="0">
              <a:solidFill>
                <a:srgbClr val="FF0000"/>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Direct Memory Access (DMA)</a:t>
            </a:r>
            <a:endParaRPr lang="en-IN" b="1" dirty="0">
              <a:solidFill>
                <a:srgbClr val="C00000"/>
              </a:solidFill>
            </a:endParaRPr>
          </a:p>
        </p:txBody>
      </p:sp>
      <p:sp>
        <p:nvSpPr>
          <p:cNvPr id="3" name="Content Placeholder 2"/>
          <p:cNvSpPr>
            <a:spLocks noGrp="1"/>
          </p:cNvSpPr>
          <p:nvPr>
            <p:ph idx="1"/>
          </p:nvPr>
        </p:nvSpPr>
        <p:spPr>
          <a:xfrm>
            <a:off x="517848" y="1527515"/>
            <a:ext cx="11369352" cy="4953620"/>
          </a:xfrm>
        </p:spPr>
        <p:txBody>
          <a:bodyPr>
            <a:noAutofit/>
          </a:bodyPr>
          <a:lstStyle/>
          <a:p>
            <a:pPr algn="just"/>
            <a:r>
              <a:rPr lang="en-IN" sz="2000" dirty="0" smtClean="0"/>
              <a:t>The </a:t>
            </a:r>
            <a:r>
              <a:rPr lang="en-IN" sz="2000" dirty="0"/>
              <a:t>CPU may be placed in an idle state in a variety of ways. One common method extensively used in microprocessor is to disable the buses through special control signals such </a:t>
            </a:r>
            <a:r>
              <a:rPr lang="en-IN" sz="2000" dirty="0" smtClean="0"/>
              <a:t>as</a:t>
            </a:r>
            <a:r>
              <a:rPr lang="en-IN" sz="2000" dirty="0"/>
              <a:t> </a:t>
            </a:r>
            <a:r>
              <a:rPr lang="en-IN" sz="2000" dirty="0" smtClean="0"/>
              <a:t>	 </a:t>
            </a:r>
            <a:r>
              <a:rPr lang="en-IN" sz="2000" dirty="0"/>
              <a:t>Bus Request (BR) </a:t>
            </a:r>
            <a:r>
              <a:rPr lang="en-IN" sz="2000" dirty="0" smtClean="0"/>
              <a:t>	Bus </a:t>
            </a:r>
            <a:r>
              <a:rPr lang="en-IN" sz="2000" dirty="0"/>
              <a:t>Grant (BG)</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pic>
        <p:nvPicPr>
          <p:cNvPr id="6" name="Picture 5"/>
          <p:cNvPicPr>
            <a:picLocks noChangeAspect="1"/>
          </p:cNvPicPr>
          <p:nvPr/>
        </p:nvPicPr>
        <p:blipFill>
          <a:blip r:embed="rId2"/>
          <a:stretch>
            <a:fillRect/>
          </a:stretch>
        </p:blipFill>
        <p:spPr>
          <a:xfrm>
            <a:off x="288446" y="3540644"/>
            <a:ext cx="5386022" cy="1762698"/>
          </a:xfrm>
          <a:prstGeom prst="rect">
            <a:avLst/>
          </a:prstGeom>
        </p:spPr>
      </p:pic>
      <p:pic>
        <p:nvPicPr>
          <p:cNvPr id="7" name="Picture 6"/>
          <p:cNvPicPr>
            <a:picLocks noChangeAspect="1"/>
          </p:cNvPicPr>
          <p:nvPr/>
        </p:nvPicPr>
        <p:blipFill>
          <a:blip r:embed="rId3"/>
          <a:stretch>
            <a:fillRect/>
          </a:stretch>
        </p:blipFill>
        <p:spPr>
          <a:xfrm>
            <a:off x="6491556" y="2975357"/>
            <a:ext cx="5395644" cy="320510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Direct Memory Access (DMA)</a:t>
            </a:r>
            <a:endParaRPr lang="en-IN" b="1" dirty="0">
              <a:solidFill>
                <a:srgbClr val="C00000"/>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pic>
        <p:nvPicPr>
          <p:cNvPr id="3" name="Picture 2"/>
          <p:cNvPicPr>
            <a:picLocks noChangeAspect="1"/>
          </p:cNvPicPr>
          <p:nvPr/>
        </p:nvPicPr>
        <p:blipFill>
          <a:blip r:embed="rId2"/>
          <a:stretch>
            <a:fillRect/>
          </a:stretch>
        </p:blipFill>
        <p:spPr>
          <a:xfrm>
            <a:off x="2756684" y="1595873"/>
            <a:ext cx="6023760" cy="4440797"/>
          </a:xfrm>
          <a:prstGeom prst="rect">
            <a:avLst/>
          </a:prstGeom>
        </p:spPr>
      </p:pic>
      <mc:AlternateContent xmlns:mc="http://schemas.openxmlformats.org/markup-compatibility/2006" xmlns:p14="http://schemas.microsoft.com/office/powerpoint/2010/main">
        <mc:Choice Requires="p14">
          <p:contentPart r:id="rId3" p14:bwMode="auto">
            <p14:nvContentPartPr>
              <p14:cNvPr id="4" name="Ink 3"/>
              <p14:cNvContentPartPr/>
              <p14:nvPr/>
            </p14:nvContentPartPr>
            <p14:xfrm>
              <a:off x="596520" y="1798200"/>
              <a:ext cx="8141400" cy="4181760"/>
            </p14:xfrm>
          </p:contentPart>
        </mc:Choice>
        <mc:Fallback xmlns="">
          <p:pic>
            <p:nvPicPr>
              <p:cNvPr id="4" name="Ink 3"/>
            </p:nvPicPr>
            <p:blipFill>
              <a:blip r:embed="rId4"/>
            </p:blipFill>
            <p:spPr>
              <a:xfrm>
                <a:off x="596520" y="1798200"/>
                <a:ext cx="8141400" cy="41817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Ink 4"/>
              <p14:cNvContentPartPr/>
              <p14:nvPr/>
            </p14:nvContentPartPr>
            <p14:xfrm>
              <a:off x="327960" y="2818440"/>
              <a:ext cx="5728320" cy="3465720"/>
            </p14:xfrm>
          </p:contentPart>
        </mc:Choice>
        <mc:Fallback xmlns="">
          <p:pic>
            <p:nvPicPr>
              <p:cNvPr id="5" name="Ink 4"/>
            </p:nvPicPr>
            <p:blipFill>
              <a:blip r:embed="rId6"/>
            </p:blipFill>
            <p:spPr>
              <a:xfrm>
                <a:off x="327960" y="2818440"/>
                <a:ext cx="5728320" cy="3465720"/>
              </a:xfrm>
              <a:prstGeom prst="rect"/>
            </p:spPr>
          </p:pic>
        </mc:Fallback>
      </mc:AlternateContent>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Direct Memory Access (DMA)</a:t>
            </a:r>
            <a:endParaRPr lang="en-IN" b="1" dirty="0">
              <a:solidFill>
                <a:srgbClr val="C00000"/>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
        <p:nvSpPr>
          <p:cNvPr id="5" name="Content Placeholder 4"/>
          <p:cNvSpPr>
            <a:spLocks noGrp="1"/>
          </p:cNvSpPr>
          <p:nvPr>
            <p:ph idx="1"/>
          </p:nvPr>
        </p:nvSpPr>
        <p:spPr>
          <a:xfrm>
            <a:off x="1130064" y="1875129"/>
            <a:ext cx="8915400" cy="3777622"/>
          </a:xfrm>
        </p:spPr>
        <p:txBody>
          <a:bodyPr/>
          <a:lstStyle/>
          <a:p>
            <a:pPr marL="0" indent="0" algn="just" fontAlgn="base">
              <a:buNone/>
            </a:pPr>
            <a:r>
              <a:rPr lang="en-IN" dirty="0"/>
              <a:t>The CPU initializes the DMA by sending the given information through the </a:t>
            </a:r>
            <a:r>
              <a:rPr lang="en-IN" u="sng" dirty="0">
                <a:solidFill>
                  <a:schemeClr val="tx1"/>
                </a:solidFill>
                <a:hlinkClick r:id="rId2"/>
              </a:rPr>
              <a:t>data bus</a:t>
            </a:r>
            <a:r>
              <a:rPr lang="en-IN" dirty="0"/>
              <a:t>.</a:t>
            </a:r>
            <a:endParaRPr lang="en-IN" dirty="0"/>
          </a:p>
          <a:p>
            <a:pPr algn="just" fontAlgn="base"/>
            <a:r>
              <a:rPr lang="en-IN" dirty="0"/>
              <a:t>The starting address of the memory block where the data is available (to read) or where data are to be stored (to write).</a:t>
            </a:r>
            <a:endParaRPr lang="en-IN" dirty="0"/>
          </a:p>
          <a:p>
            <a:pPr algn="just" fontAlgn="base"/>
            <a:r>
              <a:rPr lang="en-IN" dirty="0"/>
              <a:t>It also sends word count which is the number of words in the memory block to be read or write.</a:t>
            </a:r>
            <a:endParaRPr lang="en-IN" dirty="0"/>
          </a:p>
          <a:p>
            <a:pPr algn="just" fontAlgn="base"/>
            <a:r>
              <a:rPr lang="en-IN" dirty="0"/>
              <a:t>Control to define the mode of transfer such as read or write.</a:t>
            </a:r>
            <a:endParaRPr lang="en-IN" dirty="0"/>
          </a:p>
          <a:p>
            <a:pPr algn="just" fontAlgn="base"/>
            <a:r>
              <a:rPr lang="en-IN" dirty="0"/>
              <a:t>A control to begin the DMA transfer.</a:t>
            </a:r>
            <a:endParaRPr lang="en-IN" dirty="0"/>
          </a:p>
          <a:p>
            <a:pPr algn="just"/>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Cycle Stealing and Burst Modes</a:t>
            </a:r>
            <a:endParaRPr lang="en-IN" b="1" dirty="0">
              <a:solidFill>
                <a:srgbClr val="C00000"/>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
        <p:nvSpPr>
          <p:cNvPr id="5" name="Content Placeholder 4"/>
          <p:cNvSpPr>
            <a:spLocks noGrp="1"/>
          </p:cNvSpPr>
          <p:nvPr>
            <p:ph idx="1"/>
          </p:nvPr>
        </p:nvSpPr>
        <p:spPr>
          <a:xfrm>
            <a:off x="1229671" y="1875129"/>
            <a:ext cx="8915400" cy="3777622"/>
          </a:xfrm>
        </p:spPr>
        <p:txBody>
          <a:bodyPr>
            <a:normAutofit/>
          </a:bodyPr>
          <a:lstStyle/>
          <a:p>
            <a:pPr algn="just" fontAlgn="base"/>
            <a:r>
              <a:rPr lang="en-IN" dirty="0" smtClean="0"/>
              <a:t>DMA </a:t>
            </a:r>
            <a:r>
              <a:rPr lang="en-IN" dirty="0"/>
              <a:t>controllers can operate in a </a:t>
            </a:r>
            <a:r>
              <a:rPr lang="en-IN" dirty="0">
                <a:solidFill>
                  <a:srgbClr val="C00000"/>
                </a:solidFill>
              </a:rPr>
              <a:t>cycle </a:t>
            </a:r>
            <a:r>
              <a:rPr lang="en-IN" dirty="0" smtClean="0">
                <a:solidFill>
                  <a:srgbClr val="C00000"/>
                </a:solidFill>
              </a:rPr>
              <a:t>stealing mode </a:t>
            </a:r>
            <a:r>
              <a:rPr lang="en-IN" dirty="0"/>
              <a:t>in which they take over the bus for each byte </a:t>
            </a:r>
            <a:r>
              <a:rPr lang="en-IN" dirty="0" smtClean="0"/>
              <a:t>of data </a:t>
            </a:r>
            <a:r>
              <a:rPr lang="en-IN" dirty="0"/>
              <a:t>to be transferred and then return control to </a:t>
            </a:r>
            <a:r>
              <a:rPr lang="en-IN" dirty="0" smtClean="0"/>
              <a:t>the CPU</a:t>
            </a:r>
            <a:r>
              <a:rPr lang="en-IN" dirty="0"/>
              <a:t>. </a:t>
            </a:r>
            <a:endParaRPr lang="en-IN" dirty="0" smtClean="0"/>
          </a:p>
          <a:p>
            <a:pPr algn="just" fontAlgn="base"/>
            <a:r>
              <a:rPr lang="en-IN" dirty="0" smtClean="0"/>
              <a:t>They </a:t>
            </a:r>
            <a:r>
              <a:rPr lang="en-IN" dirty="0"/>
              <a:t>can also operate in </a:t>
            </a:r>
            <a:r>
              <a:rPr lang="en-IN" dirty="0">
                <a:solidFill>
                  <a:srgbClr val="C00000"/>
                </a:solidFill>
              </a:rPr>
              <a:t>burst mode </a:t>
            </a:r>
            <a:r>
              <a:rPr lang="en-IN" dirty="0"/>
              <a:t>in which </a:t>
            </a:r>
            <a:r>
              <a:rPr lang="en-IN" dirty="0" smtClean="0"/>
              <a:t>a block </a:t>
            </a:r>
            <a:r>
              <a:rPr lang="en-IN" dirty="0"/>
              <a:t>of data is transferred before returning bus control to the CPU. </a:t>
            </a:r>
            <a:endParaRPr lang="en-IN" dirty="0" smtClean="0"/>
          </a:p>
          <a:p>
            <a:pPr algn="just" fontAlgn="base"/>
            <a:r>
              <a:rPr lang="en-IN" dirty="0" smtClean="0"/>
              <a:t>The </a:t>
            </a:r>
            <a:r>
              <a:rPr lang="en-IN" dirty="0"/>
              <a:t>choice depends on the speed </a:t>
            </a:r>
            <a:r>
              <a:rPr lang="en-IN" dirty="0" smtClean="0"/>
              <a:t>at which </a:t>
            </a:r>
            <a:r>
              <a:rPr lang="en-IN" dirty="0"/>
              <a:t>data is arriving relative to the bus </a:t>
            </a:r>
            <a:r>
              <a:rPr lang="en-IN" dirty="0" smtClean="0"/>
              <a:t>bandwidth and </a:t>
            </a:r>
            <a:r>
              <a:rPr lang="en-IN" dirty="0"/>
              <a:t>whether a particular application will allow </a:t>
            </a:r>
            <a:r>
              <a:rPr lang="en-IN" dirty="0" smtClean="0"/>
              <a:t>the CPU </a:t>
            </a:r>
            <a:r>
              <a:rPr lang="en-IN" dirty="0"/>
              <a:t>to be locked off the bus for the duration of </a:t>
            </a:r>
            <a:r>
              <a:rPr lang="en-IN" dirty="0" smtClean="0"/>
              <a:t>one transfer</a:t>
            </a:r>
            <a:r>
              <a:rPr lang="en-IN" dirty="0"/>
              <a:t>.</a:t>
            </a:r>
            <a:endParaRPr lang="en-IN" dirty="0"/>
          </a:p>
        </p:txBody>
      </p:sp>
      <mc:AlternateContent xmlns:mc="http://schemas.openxmlformats.org/markup-compatibility/2006" xmlns:p14="http://schemas.microsoft.com/office/powerpoint/2010/main">
        <mc:Choice Requires="p14">
          <p:contentPart r:id="rId2" p14:bwMode="auto">
            <p14:nvContentPartPr>
              <p14:cNvPr id="3" name="Ink 2"/>
              <p14:cNvContentPartPr/>
              <p14:nvPr/>
            </p14:nvContentPartPr>
            <p14:xfrm>
              <a:off x="885960" y="1839960"/>
              <a:ext cx="520200" cy="1435680"/>
            </p14:xfrm>
          </p:contentPart>
        </mc:Choice>
        <mc:Fallback xmlns="">
          <p:pic>
            <p:nvPicPr>
              <p:cNvPr id="3" name="Ink 2"/>
            </p:nvPicPr>
            <p:blipFill>
              <a:blip r:embed="rId3"/>
            </p:blipFill>
            <p:spPr>
              <a:xfrm>
                <a:off x="885960" y="1839960"/>
                <a:ext cx="520200" cy="1435680"/>
              </a:xfrm>
              <a:prstGeom prst="rect"/>
            </p:spPr>
          </p:pic>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794" y="632780"/>
            <a:ext cx="8911687" cy="1280890"/>
          </a:xfrm>
        </p:spPr>
        <p:txBody>
          <a:bodyPr/>
          <a:lstStyle/>
          <a:p>
            <a:pPr algn="ctr"/>
            <a:r>
              <a:rPr lang="en-IN" b="1" dirty="0">
                <a:solidFill>
                  <a:srgbClr val="C00000"/>
                </a:solidFill>
              </a:rPr>
              <a:t>I/O Interface</a:t>
            </a:r>
            <a:endParaRPr lang="en-IN" b="1" dirty="0">
              <a:solidFill>
                <a:srgbClr val="C00000"/>
              </a:solidFill>
            </a:endParaRPr>
          </a:p>
        </p:txBody>
      </p:sp>
      <p:sp>
        <p:nvSpPr>
          <p:cNvPr id="3" name="Content Placeholder 2"/>
          <p:cNvSpPr>
            <a:spLocks noGrp="1"/>
          </p:cNvSpPr>
          <p:nvPr>
            <p:ph idx="1"/>
          </p:nvPr>
        </p:nvSpPr>
        <p:spPr>
          <a:xfrm>
            <a:off x="1069425" y="1640254"/>
            <a:ext cx="10591028" cy="3740011"/>
          </a:xfrm>
        </p:spPr>
        <p:txBody>
          <a:bodyPr>
            <a:noAutofit/>
          </a:bodyPr>
          <a:lstStyle/>
          <a:p>
            <a:pPr algn="just"/>
            <a:r>
              <a:rPr lang="en-IN" dirty="0">
                <a:solidFill>
                  <a:schemeClr val="tx1"/>
                </a:solidFill>
              </a:rPr>
              <a:t>Provides a method for transferring information between internal storage (</a:t>
            </a:r>
            <a:r>
              <a:rPr lang="en-IN" dirty="0" smtClean="0">
                <a:solidFill>
                  <a:schemeClr val="tx1"/>
                </a:solidFill>
              </a:rPr>
              <a:t>such as </a:t>
            </a:r>
            <a:r>
              <a:rPr lang="en-IN" dirty="0">
                <a:solidFill>
                  <a:schemeClr val="tx1"/>
                </a:solidFill>
              </a:rPr>
              <a:t>memory and CPU registers) and external I/O devices</a:t>
            </a:r>
            <a:r>
              <a:rPr lang="en-IN" dirty="0" smtClean="0">
                <a:solidFill>
                  <a:schemeClr val="tx1"/>
                </a:solidFill>
              </a:rPr>
              <a:t>.</a:t>
            </a:r>
            <a:endParaRPr lang="en-IN" dirty="0" smtClean="0">
              <a:solidFill>
                <a:schemeClr val="tx1"/>
              </a:solidFill>
            </a:endParaRPr>
          </a:p>
          <a:p>
            <a:pPr algn="just"/>
            <a:endParaRPr lang="en-IN" dirty="0" smtClean="0">
              <a:solidFill>
                <a:schemeClr val="tx1"/>
              </a:solidFill>
            </a:endParaRPr>
          </a:p>
          <a:p>
            <a:pPr algn="just"/>
            <a:r>
              <a:rPr lang="en-IN" dirty="0" smtClean="0">
                <a:solidFill>
                  <a:schemeClr val="tx1"/>
                </a:solidFill>
              </a:rPr>
              <a:t>They </a:t>
            </a:r>
            <a:r>
              <a:rPr lang="en-IN" dirty="0">
                <a:solidFill>
                  <a:schemeClr val="tx1"/>
                </a:solidFill>
              </a:rPr>
              <a:t>are special hardware components between CPU and peripheral </a:t>
            </a:r>
            <a:r>
              <a:rPr lang="en-IN" dirty="0" smtClean="0">
                <a:solidFill>
                  <a:schemeClr val="tx1"/>
                </a:solidFill>
              </a:rPr>
              <a:t>to supervise </a:t>
            </a:r>
            <a:r>
              <a:rPr lang="en-IN" dirty="0">
                <a:solidFill>
                  <a:schemeClr val="tx1"/>
                </a:solidFill>
              </a:rPr>
              <a:t>and synchronize all input and output transfer</a:t>
            </a:r>
            <a:r>
              <a:rPr lang="en-IN" dirty="0" smtClean="0">
                <a:solidFill>
                  <a:schemeClr val="tx1"/>
                </a:solidFill>
              </a:rPr>
              <a:t>. </a:t>
            </a:r>
            <a:endParaRPr lang="en-IN" dirty="0" smtClean="0">
              <a:solidFill>
                <a:schemeClr val="tx1"/>
              </a:solidFill>
            </a:endParaRPr>
          </a:p>
          <a:p>
            <a:pPr algn="just"/>
            <a:endParaRPr lang="en-IN" dirty="0" smtClean="0">
              <a:solidFill>
                <a:schemeClr val="tx1"/>
              </a:solidFill>
            </a:endParaRPr>
          </a:p>
          <a:p>
            <a:pPr algn="just"/>
            <a:r>
              <a:rPr lang="en-IN" dirty="0" smtClean="0">
                <a:solidFill>
                  <a:schemeClr val="tx1"/>
                </a:solidFill>
              </a:rPr>
              <a:t>They </a:t>
            </a:r>
            <a:r>
              <a:rPr lang="en-IN" dirty="0">
                <a:solidFill>
                  <a:schemeClr val="tx1"/>
                </a:solidFill>
              </a:rPr>
              <a:t>are called interface units because they interface between the </a:t>
            </a:r>
            <a:r>
              <a:rPr lang="en-IN" dirty="0" smtClean="0">
                <a:solidFill>
                  <a:schemeClr val="tx1"/>
                </a:solidFill>
              </a:rPr>
              <a:t>processor bus </a:t>
            </a:r>
            <a:r>
              <a:rPr lang="en-IN" dirty="0">
                <a:solidFill>
                  <a:schemeClr val="tx1"/>
                </a:solidFill>
              </a:rPr>
              <a:t>processor bus and the peripheral device</a:t>
            </a:r>
            <a:r>
              <a:rPr lang="en-IN" dirty="0" smtClean="0">
                <a:solidFill>
                  <a:schemeClr val="tx1"/>
                </a:solidFill>
              </a:rPr>
              <a:t>.</a:t>
            </a:r>
            <a:endParaRPr lang="en-IN" dirty="0" smtClean="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110577"/>
            <a:ext cx="8911687" cy="1280890"/>
          </a:xfrm>
        </p:spPr>
        <p:txBody>
          <a:bodyPr/>
          <a:lstStyle/>
          <a:p>
            <a:pPr algn="ctr"/>
            <a:r>
              <a:rPr lang="en-IN" b="1" dirty="0">
                <a:solidFill>
                  <a:srgbClr val="C00000"/>
                </a:solidFill>
              </a:rPr>
              <a:t>I/O Interface</a:t>
            </a:r>
            <a:endParaRPr lang="en-IN" b="1" dirty="0">
              <a:solidFill>
                <a:srgbClr val="C00000"/>
              </a:solidFill>
            </a:endParaRPr>
          </a:p>
        </p:txBody>
      </p:sp>
      <p:sp>
        <p:nvSpPr>
          <p:cNvPr id="3" name="Content Placeholder 2"/>
          <p:cNvSpPr>
            <a:spLocks noGrp="1"/>
          </p:cNvSpPr>
          <p:nvPr>
            <p:ph idx="1"/>
          </p:nvPr>
        </p:nvSpPr>
        <p:spPr>
          <a:xfrm>
            <a:off x="1146543" y="1092208"/>
            <a:ext cx="10591028" cy="5116699"/>
          </a:xfrm>
        </p:spPr>
        <p:txBody>
          <a:bodyPr>
            <a:noAutofit/>
          </a:bodyPr>
          <a:lstStyle/>
          <a:p>
            <a:pPr algn="just"/>
            <a:r>
              <a:rPr lang="en-IN" dirty="0" smtClean="0">
                <a:solidFill>
                  <a:schemeClr val="tx1"/>
                </a:solidFill>
              </a:rPr>
              <a:t>Resolves </a:t>
            </a:r>
            <a:r>
              <a:rPr lang="en-IN" dirty="0">
                <a:solidFill>
                  <a:schemeClr val="tx1"/>
                </a:solidFill>
              </a:rPr>
              <a:t>the differences between the computer and peripheral devices</a:t>
            </a:r>
            <a:endParaRPr lang="en-IN" dirty="0">
              <a:solidFill>
                <a:schemeClr val="tx1"/>
              </a:solidFill>
            </a:endParaRPr>
          </a:p>
          <a:p>
            <a:pPr marL="0" indent="0" algn="just">
              <a:buNone/>
            </a:pPr>
            <a:r>
              <a:rPr lang="en-IN" dirty="0" smtClean="0">
                <a:solidFill>
                  <a:schemeClr val="tx1"/>
                </a:solidFill>
              </a:rPr>
              <a:t>	(</a:t>
            </a:r>
            <a:r>
              <a:rPr lang="en-IN" dirty="0">
                <a:solidFill>
                  <a:schemeClr val="tx1"/>
                </a:solidFill>
              </a:rPr>
              <a:t>1). Peripherals – Electromechanical or Electromagnetic Devices</a:t>
            </a:r>
            <a:endParaRPr lang="en-IN" dirty="0">
              <a:solidFill>
                <a:schemeClr val="tx1"/>
              </a:solidFill>
            </a:endParaRPr>
          </a:p>
          <a:p>
            <a:pPr marL="0" indent="0" algn="just">
              <a:buNone/>
            </a:pPr>
            <a:r>
              <a:rPr lang="en-IN" dirty="0" smtClean="0">
                <a:solidFill>
                  <a:schemeClr val="tx1"/>
                </a:solidFill>
              </a:rPr>
              <a:t>	      CPU </a:t>
            </a:r>
            <a:r>
              <a:rPr lang="en-IN" dirty="0">
                <a:solidFill>
                  <a:schemeClr val="tx1"/>
                </a:solidFill>
              </a:rPr>
              <a:t>or Memory - Electronic Device</a:t>
            </a:r>
            <a:endParaRPr lang="en-IN" dirty="0">
              <a:solidFill>
                <a:schemeClr val="tx1"/>
              </a:solidFill>
            </a:endParaRPr>
          </a:p>
          <a:p>
            <a:pPr marL="0" indent="0" algn="just">
              <a:buNone/>
            </a:pPr>
            <a:r>
              <a:rPr lang="en-IN" dirty="0" smtClean="0">
                <a:solidFill>
                  <a:schemeClr val="tx1"/>
                </a:solidFill>
              </a:rPr>
              <a:t>			– </a:t>
            </a:r>
            <a:r>
              <a:rPr lang="en-IN" dirty="0">
                <a:solidFill>
                  <a:schemeClr val="tx1"/>
                </a:solidFill>
              </a:rPr>
              <a:t>Conversion of signal values required</a:t>
            </a:r>
            <a:endParaRPr lang="en-IN" dirty="0">
              <a:solidFill>
                <a:schemeClr val="tx1"/>
              </a:solidFill>
            </a:endParaRPr>
          </a:p>
          <a:p>
            <a:pPr marL="0" indent="0" algn="just">
              <a:buNone/>
            </a:pPr>
            <a:r>
              <a:rPr lang="en-IN" dirty="0" smtClean="0">
                <a:solidFill>
                  <a:schemeClr val="tx1"/>
                </a:solidFill>
              </a:rPr>
              <a:t>	(</a:t>
            </a:r>
            <a:r>
              <a:rPr lang="en-IN" dirty="0">
                <a:solidFill>
                  <a:schemeClr val="tx1"/>
                </a:solidFill>
              </a:rPr>
              <a:t>2). Data Transfer Rate</a:t>
            </a:r>
            <a:endParaRPr lang="en-IN" dirty="0">
              <a:solidFill>
                <a:schemeClr val="tx1"/>
              </a:solidFill>
            </a:endParaRPr>
          </a:p>
          <a:p>
            <a:pPr marL="0" indent="0" algn="just">
              <a:buNone/>
            </a:pPr>
            <a:r>
              <a:rPr lang="en-IN" dirty="0" smtClean="0">
                <a:solidFill>
                  <a:schemeClr val="tx1"/>
                </a:solidFill>
              </a:rPr>
              <a:t>		• </a:t>
            </a:r>
            <a:r>
              <a:rPr lang="en-IN" dirty="0">
                <a:solidFill>
                  <a:schemeClr val="tx1"/>
                </a:solidFill>
              </a:rPr>
              <a:t>Peripherals - Usually slower</a:t>
            </a:r>
            <a:endParaRPr lang="en-IN" dirty="0">
              <a:solidFill>
                <a:schemeClr val="tx1"/>
              </a:solidFill>
            </a:endParaRPr>
          </a:p>
          <a:p>
            <a:pPr marL="0" indent="0" algn="just">
              <a:buNone/>
            </a:pPr>
            <a:r>
              <a:rPr lang="en-IN" dirty="0" smtClean="0">
                <a:solidFill>
                  <a:schemeClr val="tx1"/>
                </a:solidFill>
              </a:rPr>
              <a:t>		• </a:t>
            </a:r>
            <a:r>
              <a:rPr lang="en-IN" dirty="0">
                <a:solidFill>
                  <a:schemeClr val="tx1"/>
                </a:solidFill>
              </a:rPr>
              <a:t>CPU or Memory - Usually faster than peripherals</a:t>
            </a:r>
            <a:endParaRPr lang="en-IN" dirty="0">
              <a:solidFill>
                <a:schemeClr val="tx1"/>
              </a:solidFill>
            </a:endParaRPr>
          </a:p>
          <a:p>
            <a:pPr marL="0" indent="0" algn="just">
              <a:buNone/>
            </a:pPr>
            <a:r>
              <a:rPr lang="en-IN" dirty="0" smtClean="0">
                <a:solidFill>
                  <a:schemeClr val="tx1"/>
                </a:solidFill>
              </a:rPr>
              <a:t>			– </a:t>
            </a:r>
            <a:r>
              <a:rPr lang="en-IN" dirty="0">
                <a:solidFill>
                  <a:schemeClr val="tx1"/>
                </a:solidFill>
              </a:rPr>
              <a:t>Some kinds of Synchronization mechanism may be needed</a:t>
            </a:r>
            <a:endParaRPr lang="en-IN" dirty="0">
              <a:solidFill>
                <a:schemeClr val="tx1"/>
              </a:solidFill>
            </a:endParaRPr>
          </a:p>
          <a:p>
            <a:pPr marL="0" indent="0" algn="just">
              <a:buNone/>
            </a:pPr>
            <a:r>
              <a:rPr lang="en-IN" dirty="0" smtClean="0">
                <a:solidFill>
                  <a:schemeClr val="tx1"/>
                </a:solidFill>
              </a:rPr>
              <a:t>	(3</a:t>
            </a:r>
            <a:r>
              <a:rPr lang="en-IN" dirty="0">
                <a:solidFill>
                  <a:schemeClr val="tx1"/>
                </a:solidFill>
              </a:rPr>
              <a:t>). Data formats or Unit of Information</a:t>
            </a:r>
            <a:endParaRPr lang="en-IN" dirty="0">
              <a:solidFill>
                <a:schemeClr val="tx1"/>
              </a:solidFill>
            </a:endParaRPr>
          </a:p>
          <a:p>
            <a:pPr marL="0" indent="0" algn="just">
              <a:buNone/>
            </a:pPr>
            <a:r>
              <a:rPr lang="en-IN" dirty="0" smtClean="0">
                <a:solidFill>
                  <a:schemeClr val="tx1"/>
                </a:solidFill>
              </a:rPr>
              <a:t>		• </a:t>
            </a:r>
            <a:r>
              <a:rPr lang="en-IN" dirty="0">
                <a:solidFill>
                  <a:schemeClr val="tx1"/>
                </a:solidFill>
              </a:rPr>
              <a:t>Peripherals – Byte, Block, …</a:t>
            </a:r>
            <a:endParaRPr lang="en-IN" dirty="0">
              <a:solidFill>
                <a:schemeClr val="tx1"/>
              </a:solidFill>
            </a:endParaRPr>
          </a:p>
          <a:p>
            <a:pPr marL="0" indent="0" algn="just">
              <a:buNone/>
            </a:pPr>
            <a:r>
              <a:rPr lang="en-IN" dirty="0" smtClean="0">
                <a:solidFill>
                  <a:schemeClr val="tx1"/>
                </a:solidFill>
              </a:rPr>
              <a:t>		• </a:t>
            </a:r>
            <a:r>
              <a:rPr lang="en-IN" dirty="0">
                <a:solidFill>
                  <a:schemeClr val="tx1"/>
                </a:solidFill>
              </a:rPr>
              <a:t>CPU or Memory – Word</a:t>
            </a:r>
            <a:endParaRPr lang="en-IN" dirty="0">
              <a:solidFill>
                <a:schemeClr val="tx1"/>
              </a:solidFill>
            </a:endParaRPr>
          </a:p>
          <a:p>
            <a:pPr marL="0" indent="0" algn="just">
              <a:buNone/>
            </a:pPr>
            <a:r>
              <a:rPr lang="en-IN" dirty="0" smtClean="0">
                <a:solidFill>
                  <a:schemeClr val="tx1"/>
                </a:solidFill>
              </a:rPr>
              <a:t>	(</a:t>
            </a:r>
            <a:r>
              <a:rPr lang="en-IN" dirty="0">
                <a:solidFill>
                  <a:schemeClr val="tx1"/>
                </a:solidFill>
              </a:rPr>
              <a:t>4). Operating modes of peripherals may differ</a:t>
            </a:r>
            <a:endParaRPr lang="en-IN" dirty="0">
              <a:solidFill>
                <a:schemeClr val="tx1"/>
              </a:solidFill>
            </a:endParaRPr>
          </a:p>
          <a:p>
            <a:pPr marL="0" indent="0" algn="just">
              <a:buNone/>
            </a:pPr>
            <a:r>
              <a:rPr lang="en-IN" dirty="0" smtClean="0">
                <a:solidFill>
                  <a:schemeClr val="tx1"/>
                </a:solidFill>
              </a:rPr>
              <a:t>		• </a:t>
            </a:r>
            <a:r>
              <a:rPr lang="en-IN" dirty="0">
                <a:solidFill>
                  <a:schemeClr val="tx1"/>
                </a:solidFill>
              </a:rPr>
              <a:t>must be controlled so that not to disturbed other peripherals connected to CPU</a:t>
            </a: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110577"/>
            <a:ext cx="8911687" cy="1280890"/>
          </a:xfrm>
        </p:spPr>
        <p:txBody>
          <a:bodyPr/>
          <a:lstStyle/>
          <a:p>
            <a:pPr algn="ctr"/>
            <a:r>
              <a:rPr lang="en-IN" b="1" dirty="0">
                <a:solidFill>
                  <a:srgbClr val="C00000"/>
                </a:solidFill>
              </a:rPr>
              <a:t>I/O Bus and Interface</a:t>
            </a:r>
            <a:endParaRPr lang="en-IN" b="1" dirty="0">
              <a:solidFill>
                <a:srgbClr val="C00000"/>
              </a:solidFill>
            </a:endParaRPr>
          </a:p>
        </p:txBody>
      </p:sp>
      <p:sp>
        <p:nvSpPr>
          <p:cNvPr id="3" name="Content Placeholder 2"/>
          <p:cNvSpPr>
            <a:spLocks noGrp="1"/>
          </p:cNvSpPr>
          <p:nvPr>
            <p:ph idx="1"/>
          </p:nvPr>
        </p:nvSpPr>
        <p:spPr>
          <a:xfrm>
            <a:off x="1196419" y="3826378"/>
            <a:ext cx="10591028" cy="2681787"/>
          </a:xfrm>
        </p:spPr>
        <p:txBody>
          <a:bodyPr>
            <a:noAutofit/>
          </a:bodyPr>
          <a:lstStyle/>
          <a:p>
            <a:pPr marL="0" indent="0" algn="just">
              <a:buNone/>
            </a:pPr>
            <a:r>
              <a:rPr lang="en-IN" dirty="0" smtClean="0"/>
              <a:t>Interface: </a:t>
            </a:r>
            <a:endParaRPr lang="en-IN" dirty="0" smtClean="0"/>
          </a:p>
          <a:p>
            <a:pPr algn="just"/>
            <a:r>
              <a:rPr lang="en-IN" dirty="0" smtClean="0"/>
              <a:t>Decodes </a:t>
            </a:r>
            <a:r>
              <a:rPr lang="en-IN" dirty="0"/>
              <a:t>the device address (device code) </a:t>
            </a:r>
            <a:endParaRPr lang="en-IN" dirty="0" smtClean="0"/>
          </a:p>
          <a:p>
            <a:pPr algn="just"/>
            <a:r>
              <a:rPr lang="en-IN" dirty="0" smtClean="0"/>
              <a:t>Decodes </a:t>
            </a:r>
            <a:r>
              <a:rPr lang="en-IN" dirty="0"/>
              <a:t>the commands (operation) </a:t>
            </a:r>
            <a:endParaRPr lang="en-IN" dirty="0" smtClean="0"/>
          </a:p>
          <a:p>
            <a:pPr algn="just"/>
            <a:r>
              <a:rPr lang="en-IN" dirty="0" smtClean="0"/>
              <a:t>Provides </a:t>
            </a:r>
            <a:r>
              <a:rPr lang="en-IN" dirty="0"/>
              <a:t>signals for the peripheral controller </a:t>
            </a:r>
            <a:endParaRPr lang="en-IN" dirty="0" smtClean="0"/>
          </a:p>
          <a:p>
            <a:pPr algn="just"/>
            <a:r>
              <a:rPr lang="en-IN" dirty="0" smtClean="0"/>
              <a:t>Synchronizes </a:t>
            </a:r>
            <a:r>
              <a:rPr lang="en-IN" dirty="0"/>
              <a:t>the data flow and supervises the transfer rate between peripheral and CPU or Memory </a:t>
            </a:r>
            <a:endParaRPr lang="en-IN" dirty="0" smtClean="0"/>
          </a:p>
          <a:p>
            <a:pPr algn="just"/>
            <a:r>
              <a:rPr lang="en-IN" dirty="0" smtClean="0"/>
              <a:t>4 </a:t>
            </a:r>
            <a:r>
              <a:rPr lang="en-IN" dirty="0"/>
              <a:t>types of command interface can receive : control, status, data o/p and data </a:t>
            </a:r>
            <a:r>
              <a:rPr lang="en-IN" dirty="0" err="1"/>
              <a:t>i</a:t>
            </a:r>
            <a:r>
              <a:rPr lang="en-IN" dirty="0"/>
              <a:t>/p</a:t>
            </a: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pic>
        <p:nvPicPr>
          <p:cNvPr id="4" name="Picture 3"/>
          <p:cNvPicPr>
            <a:picLocks noChangeAspect="1"/>
          </p:cNvPicPr>
          <p:nvPr/>
        </p:nvPicPr>
        <p:blipFill>
          <a:blip r:embed="rId2"/>
          <a:stretch>
            <a:fillRect/>
          </a:stretch>
        </p:blipFill>
        <p:spPr>
          <a:xfrm>
            <a:off x="2345834" y="1092208"/>
            <a:ext cx="5984829" cy="2515515"/>
          </a:xfrm>
          <a:prstGeom prst="rect">
            <a:avLst/>
          </a:prstGeom>
        </p:spPr>
      </p:pic>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1468800" y="1853640"/>
              <a:ext cx="792000" cy="691920"/>
            </p14:xfrm>
          </p:contentPart>
        </mc:Choice>
        <mc:Fallback xmlns="">
          <p:pic>
            <p:nvPicPr>
              <p:cNvPr id="5" name="Ink 4"/>
            </p:nvPicPr>
            <p:blipFill>
              <a:blip r:embed="rId4"/>
            </p:blipFill>
            <p:spPr>
              <a:xfrm>
                <a:off x="1468800" y="1853640"/>
                <a:ext cx="792000" cy="691920"/>
              </a:xfrm>
              <a:prstGeom prst="rect"/>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045" y="337532"/>
            <a:ext cx="8911687" cy="1280890"/>
          </a:xfrm>
        </p:spPr>
        <p:txBody>
          <a:bodyPr/>
          <a:lstStyle/>
          <a:p>
            <a:pPr algn="ctr"/>
            <a:r>
              <a:rPr lang="en-IN" b="1" dirty="0" smtClean="0">
                <a:solidFill>
                  <a:srgbClr val="C00000"/>
                </a:solidFill>
              </a:rPr>
              <a:t>I/O Commands</a:t>
            </a:r>
            <a:endParaRPr lang="en-IN" b="1" dirty="0">
              <a:solidFill>
                <a:srgbClr val="C00000"/>
              </a:solidFill>
            </a:endParaRPr>
          </a:p>
        </p:txBody>
      </p:sp>
      <p:sp>
        <p:nvSpPr>
          <p:cNvPr id="3" name="Content Placeholder 2"/>
          <p:cNvSpPr>
            <a:spLocks noGrp="1"/>
          </p:cNvSpPr>
          <p:nvPr>
            <p:ph idx="1"/>
          </p:nvPr>
        </p:nvSpPr>
        <p:spPr>
          <a:xfrm>
            <a:off x="1213045" y="1618422"/>
            <a:ext cx="10591028" cy="4516371"/>
          </a:xfrm>
        </p:spPr>
        <p:txBody>
          <a:bodyPr>
            <a:noAutofit/>
          </a:bodyPr>
          <a:lstStyle/>
          <a:p>
            <a:pPr algn="just"/>
            <a:r>
              <a:rPr lang="en-IN" dirty="0"/>
              <a:t>I/O Command is an instruction that is executed in the interface and its attached peripheral units. </a:t>
            </a:r>
            <a:endParaRPr lang="en-IN" dirty="0" smtClean="0"/>
          </a:p>
          <a:p>
            <a:pPr algn="just"/>
            <a:endParaRPr lang="en-IN" dirty="0" smtClean="0"/>
          </a:p>
          <a:p>
            <a:pPr algn="just"/>
            <a:r>
              <a:rPr lang="en-IN" b="1" dirty="0" smtClean="0">
                <a:solidFill>
                  <a:srgbClr val="C00000"/>
                </a:solidFill>
              </a:rPr>
              <a:t>Control </a:t>
            </a:r>
            <a:r>
              <a:rPr lang="en-IN" b="1" dirty="0">
                <a:solidFill>
                  <a:srgbClr val="C00000"/>
                </a:solidFill>
              </a:rPr>
              <a:t>command : </a:t>
            </a:r>
            <a:r>
              <a:rPr lang="en-IN" dirty="0"/>
              <a:t>is issued to activate peripheral and to inform what to </a:t>
            </a:r>
            <a:r>
              <a:rPr lang="en-IN" dirty="0" smtClean="0"/>
              <a:t>do</a:t>
            </a:r>
            <a:endParaRPr lang="en-IN" dirty="0" smtClean="0"/>
          </a:p>
          <a:p>
            <a:pPr algn="just"/>
            <a:endParaRPr lang="en-IN" dirty="0" smtClean="0"/>
          </a:p>
          <a:p>
            <a:pPr algn="just"/>
            <a:r>
              <a:rPr lang="en-IN" b="1" dirty="0" smtClean="0">
                <a:solidFill>
                  <a:srgbClr val="C00000"/>
                </a:solidFill>
              </a:rPr>
              <a:t>Status </a:t>
            </a:r>
            <a:r>
              <a:rPr lang="en-IN" b="1" dirty="0">
                <a:solidFill>
                  <a:srgbClr val="C00000"/>
                </a:solidFill>
              </a:rPr>
              <a:t>command : </a:t>
            </a:r>
            <a:r>
              <a:rPr lang="en-IN" dirty="0"/>
              <a:t>used to test various status condition in the interface and the </a:t>
            </a:r>
            <a:r>
              <a:rPr lang="en-IN" dirty="0" smtClean="0"/>
              <a:t>peripherals</a:t>
            </a:r>
            <a:endParaRPr lang="en-IN" dirty="0" smtClean="0"/>
          </a:p>
          <a:p>
            <a:pPr algn="just"/>
            <a:endParaRPr lang="en-IN" dirty="0" smtClean="0"/>
          </a:p>
          <a:p>
            <a:pPr algn="just"/>
            <a:r>
              <a:rPr lang="en-IN" b="1" dirty="0" smtClean="0">
                <a:solidFill>
                  <a:srgbClr val="C00000"/>
                </a:solidFill>
              </a:rPr>
              <a:t>Data </a:t>
            </a:r>
            <a:r>
              <a:rPr lang="en-IN" b="1" dirty="0">
                <a:solidFill>
                  <a:srgbClr val="C00000"/>
                </a:solidFill>
              </a:rPr>
              <a:t>o/p command :</a:t>
            </a:r>
            <a:r>
              <a:rPr lang="en-IN" dirty="0"/>
              <a:t> causes the interface to respond by transferring data from the bus into one of its registers </a:t>
            </a:r>
            <a:endParaRPr lang="en-IN" dirty="0" smtClean="0"/>
          </a:p>
          <a:p>
            <a:pPr algn="just"/>
            <a:endParaRPr lang="en-IN" dirty="0" smtClean="0"/>
          </a:p>
          <a:p>
            <a:pPr algn="just"/>
            <a:r>
              <a:rPr lang="en-IN" b="1" dirty="0" smtClean="0">
                <a:solidFill>
                  <a:srgbClr val="C00000"/>
                </a:solidFill>
              </a:rPr>
              <a:t>Data </a:t>
            </a:r>
            <a:r>
              <a:rPr lang="en-IN" b="1" dirty="0" err="1">
                <a:solidFill>
                  <a:srgbClr val="C00000"/>
                </a:solidFill>
              </a:rPr>
              <a:t>i</a:t>
            </a:r>
            <a:r>
              <a:rPr lang="en-IN" b="1" dirty="0">
                <a:solidFill>
                  <a:srgbClr val="C00000"/>
                </a:solidFill>
              </a:rPr>
              <a:t>/p command :</a:t>
            </a:r>
            <a:r>
              <a:rPr lang="en-IN" dirty="0"/>
              <a:t> interface receives an item of data from the peripheral and places it in its buffer register.</a:t>
            </a: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045" y="337532"/>
            <a:ext cx="8911687" cy="1280890"/>
          </a:xfrm>
        </p:spPr>
        <p:txBody>
          <a:bodyPr/>
          <a:lstStyle/>
          <a:p>
            <a:pPr algn="ctr"/>
            <a:r>
              <a:rPr lang="en-IN" b="1" dirty="0">
                <a:solidFill>
                  <a:srgbClr val="C00000"/>
                </a:solidFill>
              </a:rPr>
              <a:t>I/O Bus and Memory Bus</a:t>
            </a:r>
            <a:endParaRPr lang="en-IN" b="1" dirty="0">
              <a:solidFill>
                <a:srgbClr val="C00000"/>
              </a:solidFill>
            </a:endParaRPr>
          </a:p>
        </p:txBody>
      </p:sp>
      <p:sp>
        <p:nvSpPr>
          <p:cNvPr id="3" name="Content Placeholder 2"/>
          <p:cNvSpPr>
            <a:spLocks noGrp="1"/>
          </p:cNvSpPr>
          <p:nvPr>
            <p:ph idx="1"/>
          </p:nvPr>
        </p:nvSpPr>
        <p:spPr>
          <a:xfrm>
            <a:off x="1213045" y="1618422"/>
            <a:ext cx="10308395" cy="4516371"/>
          </a:xfrm>
        </p:spPr>
        <p:txBody>
          <a:bodyPr>
            <a:noAutofit/>
          </a:bodyPr>
          <a:lstStyle/>
          <a:p>
            <a:pPr marL="0" indent="0" algn="just">
              <a:buNone/>
            </a:pPr>
            <a:r>
              <a:rPr lang="en-IN" sz="2400" b="1" dirty="0" smtClean="0">
                <a:solidFill>
                  <a:srgbClr val="C00000"/>
                </a:solidFill>
              </a:rPr>
              <a:t>Functions of Buses:</a:t>
            </a:r>
            <a:endParaRPr lang="en-IN" sz="2400" b="1" dirty="0" smtClean="0">
              <a:solidFill>
                <a:srgbClr val="C00000"/>
              </a:solidFill>
            </a:endParaRPr>
          </a:p>
          <a:p>
            <a:pPr algn="just"/>
            <a:r>
              <a:rPr lang="en-IN" dirty="0" smtClean="0"/>
              <a:t>MEMORY </a:t>
            </a:r>
            <a:r>
              <a:rPr lang="en-IN" dirty="0"/>
              <a:t>BUS is for information transfers between CPU and the MM</a:t>
            </a:r>
            <a:endParaRPr lang="en-IN" dirty="0"/>
          </a:p>
          <a:p>
            <a:pPr algn="just"/>
            <a:r>
              <a:rPr lang="en-IN" dirty="0" smtClean="0"/>
              <a:t>I/O </a:t>
            </a:r>
            <a:r>
              <a:rPr lang="en-IN" dirty="0"/>
              <a:t>BUS is for information transfers between </a:t>
            </a:r>
            <a:r>
              <a:rPr lang="en-IN" dirty="0" smtClean="0"/>
              <a:t>CPU and </a:t>
            </a:r>
            <a:r>
              <a:rPr lang="en-IN" dirty="0"/>
              <a:t>I/O devices </a:t>
            </a:r>
            <a:r>
              <a:rPr lang="en-IN" dirty="0" smtClean="0"/>
              <a:t>through their </a:t>
            </a:r>
            <a:r>
              <a:rPr lang="en-IN" dirty="0"/>
              <a:t>I/O </a:t>
            </a:r>
            <a:r>
              <a:rPr lang="en-IN" dirty="0" smtClean="0"/>
              <a:t>interface</a:t>
            </a:r>
            <a:endParaRPr lang="en-IN" dirty="0" smtClean="0"/>
          </a:p>
          <a:p>
            <a:pPr marL="0" indent="0" algn="just">
              <a:buNone/>
            </a:pPr>
            <a:endParaRPr lang="en-IN" dirty="0"/>
          </a:p>
          <a:p>
            <a:pPr algn="just"/>
            <a:r>
              <a:rPr lang="en-IN" dirty="0" smtClean="0"/>
              <a:t>Three </a:t>
            </a:r>
            <a:r>
              <a:rPr lang="en-IN" dirty="0"/>
              <a:t>ways , bus can communicate with memory and </a:t>
            </a:r>
            <a:r>
              <a:rPr lang="en-IN" dirty="0" smtClean="0"/>
              <a:t>I/O:</a:t>
            </a:r>
            <a:endParaRPr lang="en-IN" dirty="0"/>
          </a:p>
          <a:p>
            <a:pPr marL="0" indent="0" algn="just">
              <a:buNone/>
            </a:pPr>
            <a:r>
              <a:rPr lang="en-IN" dirty="0" smtClean="0"/>
              <a:t>	(</a:t>
            </a:r>
            <a:r>
              <a:rPr lang="en-IN" dirty="0"/>
              <a:t>1). use two separate buses, one to communicate with memory and </a:t>
            </a:r>
            <a:r>
              <a:rPr lang="en-IN" dirty="0" smtClean="0"/>
              <a:t>the other </a:t>
            </a:r>
            <a:r>
              <a:rPr lang="en-IN" dirty="0"/>
              <a:t>with I/O </a:t>
            </a:r>
            <a:br>
              <a:rPr lang="en-IN" dirty="0" smtClean="0"/>
            </a:br>
            <a:r>
              <a:rPr lang="en-IN" dirty="0" smtClean="0"/>
              <a:t>               interfaces</a:t>
            </a:r>
            <a:endParaRPr lang="en-IN" dirty="0"/>
          </a:p>
          <a:p>
            <a:pPr marL="0" indent="0" algn="just">
              <a:buNone/>
            </a:pPr>
            <a:r>
              <a:rPr lang="en-IN" dirty="0" smtClean="0"/>
              <a:t>	(</a:t>
            </a:r>
            <a:r>
              <a:rPr lang="en-IN" dirty="0"/>
              <a:t>2). Use one common bus for memory and I/O but separate control </a:t>
            </a:r>
            <a:r>
              <a:rPr lang="en-IN" dirty="0" smtClean="0"/>
              <a:t>lines for </a:t>
            </a:r>
            <a:r>
              <a:rPr lang="en-IN" dirty="0"/>
              <a:t>each</a:t>
            </a:r>
            <a:endParaRPr lang="en-IN" dirty="0"/>
          </a:p>
          <a:p>
            <a:pPr marL="0" indent="0" algn="just">
              <a:buNone/>
            </a:pPr>
            <a:r>
              <a:rPr lang="en-IN" dirty="0" smtClean="0"/>
              <a:t>	(</a:t>
            </a:r>
            <a:r>
              <a:rPr lang="en-IN" dirty="0"/>
              <a:t>3). Use one common bus for memory and I/O with common </a:t>
            </a:r>
            <a:r>
              <a:rPr lang="en-IN" dirty="0" smtClean="0"/>
              <a:t>control lines </a:t>
            </a:r>
            <a:r>
              <a:rPr lang="en-IN" dirty="0"/>
              <a:t>for both </a:t>
            </a: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1" cstate="print"/>
          <a:srcRect/>
          <a:stretch>
            <a:fillRect/>
          </a:stretch>
        </p:blipFill>
        <p:spPr bwMode="auto">
          <a:xfrm>
            <a:off x="9287933" y="0"/>
            <a:ext cx="289560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27352</Words>
  <Application>WPS Presentation</Application>
  <PresentationFormat>Widescreen</PresentationFormat>
  <Paragraphs>607</Paragraphs>
  <Slides>47</Slides>
  <Notes>45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Arial</vt:lpstr>
      <vt:lpstr>SimSun</vt:lpstr>
      <vt:lpstr>Wingdings</vt:lpstr>
      <vt:lpstr>Wingdings 3</vt:lpstr>
      <vt:lpstr>Arial</vt:lpstr>
      <vt:lpstr>Century Gothic</vt:lpstr>
      <vt:lpstr>Microsoft YaHei</vt:lpstr>
      <vt:lpstr>Arial Unicode MS</vt:lpstr>
      <vt:lpstr>Calibri</vt:lpstr>
      <vt:lpstr>Times New Roman</vt:lpstr>
      <vt:lpstr>Wisp</vt:lpstr>
      <vt:lpstr>COMPUTER ORGANIZATION AND ARCHITECTURE</vt:lpstr>
      <vt:lpstr>UNIT IV</vt:lpstr>
      <vt:lpstr>Peripheral Devices</vt:lpstr>
      <vt:lpstr>Peripheral Devices</vt:lpstr>
      <vt:lpstr>I/O Interface</vt:lpstr>
      <vt:lpstr>I/O Interface</vt:lpstr>
      <vt:lpstr>I/O Bus and Interface</vt:lpstr>
      <vt:lpstr>I/O Commands</vt:lpstr>
      <vt:lpstr>I/O Bus and Memory Bus</vt:lpstr>
      <vt:lpstr>Isolated vs. Memory Mapped I/O</vt:lpstr>
      <vt:lpstr>Example of I/O Interface</vt:lpstr>
      <vt:lpstr>Asynchronous Data Transfer</vt:lpstr>
      <vt:lpstr>Asynchronous Data Transfer</vt:lpstr>
      <vt:lpstr>Asynchronous Data Transfer Strobe Signal</vt:lpstr>
      <vt:lpstr>Disadvantage of Strobe Signal</vt:lpstr>
      <vt:lpstr>Handshaking method</vt:lpstr>
      <vt:lpstr>Source-initiated handshake</vt:lpstr>
      <vt:lpstr>Destination-initiated handshake</vt:lpstr>
      <vt:lpstr>Advantage of the Handshaking method</vt:lpstr>
      <vt:lpstr>Parallel Vs Serial transmission</vt:lpstr>
      <vt:lpstr>Asynchronous Serial Transfer</vt:lpstr>
      <vt:lpstr>Asynchronous Transfer</vt:lpstr>
      <vt:lpstr>Asynchronous Transfer</vt:lpstr>
      <vt:lpstr>Asynchronous Communication Interface</vt:lpstr>
      <vt:lpstr>Modes of Data Transfer</vt:lpstr>
      <vt:lpstr>Modes of Data Transfer</vt:lpstr>
      <vt:lpstr>Programmed I/O Mode</vt:lpstr>
      <vt:lpstr>Programmed I/O Mode</vt:lpstr>
      <vt:lpstr>Programmed I/O Mode</vt:lpstr>
      <vt:lpstr>Programmed I/O Mode</vt:lpstr>
      <vt:lpstr>Drawback of the Programmed I/O</vt:lpstr>
      <vt:lpstr>Interrupt-Initiated I/O</vt:lpstr>
      <vt:lpstr>Interrupt-Initiated I/O</vt:lpstr>
      <vt:lpstr>Priority Interrupt</vt:lpstr>
      <vt:lpstr>Polling Procedure</vt:lpstr>
      <vt:lpstr>Using Hardware</vt:lpstr>
      <vt:lpstr>Serial or Daisy-Chaining Priority</vt:lpstr>
      <vt:lpstr>Serial or Daisy-Chaining Priority</vt:lpstr>
      <vt:lpstr>Parallel Priority Interrupt</vt:lpstr>
      <vt:lpstr>Interrupt Cycle</vt:lpstr>
      <vt:lpstr>Software Routines</vt:lpstr>
      <vt:lpstr>Initial and Final Operations</vt:lpstr>
      <vt:lpstr>Direct Memory Access (DMA)</vt:lpstr>
      <vt:lpstr>Direct Memory Access (DMA)</vt:lpstr>
      <vt:lpstr>Direct Memory Access (DMA)</vt:lpstr>
      <vt:lpstr>Direct Memory Access (DMA)</vt:lpstr>
      <vt:lpstr>Cycle Stealing and Burst Modes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dc:title>
  <dc:creator>KRP</dc:creator>
  <cp:lastModifiedBy>lenovo</cp:lastModifiedBy>
  <cp:revision>530</cp:revision>
  <dcterms:created xsi:type="dcterms:W3CDTF">2020-07-26T08:37:00Z</dcterms:created>
  <dcterms:modified xsi:type="dcterms:W3CDTF">2024-04-28T12:29:38Z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335E9561AD6341EF9A8084A5B29313C5_12</vt:lpwstr>
  </property>
  <property fmtid="{D5CDD505-2E9C-101B-9397-08002B2CF9AE}" pid="3" name="KSOProductBuildVer">
    <vt:lpwstr>1033-12.2.0.16731</vt:lpwstr>
  </property>
</Properties>
</file>