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91" r:id="rId2"/>
    <p:sldId id="497" r:id="rId3"/>
    <p:sldId id="494" r:id="rId4"/>
    <p:sldId id="493" r:id="rId5"/>
    <p:sldId id="496" r:id="rId6"/>
    <p:sldId id="498" r:id="rId7"/>
    <p:sldId id="500" r:id="rId8"/>
    <p:sldId id="503" r:id="rId9"/>
    <p:sldId id="502" r:id="rId10"/>
    <p:sldId id="504" r:id="rId11"/>
    <p:sldId id="50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4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3/10/2024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3/10/2024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333500" y="315297"/>
            <a:ext cx="6553200" cy="19812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accent1">
                    <a:lumMod val="50000"/>
                  </a:schemeClr>
                </a:solidFill>
                <a:latin typeface="Calibri" pitchFamily="34" charset="0"/>
              </a:rPr>
              <a:t>Github Profile Viewer</a:t>
            </a:r>
          </a:p>
        </p:txBody>
      </p:sp>
      <p:sp>
        <p:nvSpPr>
          <p:cNvPr id="4" name="TextBox 3"/>
          <p:cNvSpPr txBox="1"/>
          <p:nvPr/>
        </p:nvSpPr>
        <p:spPr>
          <a:xfrm>
            <a:off x="2552700" y="1611979"/>
            <a:ext cx="4038600" cy="2949525"/>
          </a:xfrm>
          <a:prstGeom prst="rect">
            <a:avLst/>
          </a:prstGeom>
          <a:noFill/>
        </p:spPr>
        <p:txBody>
          <a:bodyPr wrap="square" rtlCol="0">
            <a:spAutoFit/>
          </a:bodyPr>
          <a:lstStyle/>
          <a:p>
            <a:pPr algn="ctr">
              <a:lnSpc>
                <a:spcPct val="150000"/>
              </a:lnSpc>
            </a:pPr>
            <a:r>
              <a:rPr lang="en-US" dirty="0"/>
              <a:t>Presented</a:t>
            </a:r>
          </a:p>
          <a:p>
            <a:pPr algn="ctr">
              <a:lnSpc>
                <a:spcPct val="150000"/>
              </a:lnSpc>
            </a:pPr>
            <a:r>
              <a:rPr lang="en-US" dirty="0"/>
              <a:t> by</a:t>
            </a:r>
          </a:p>
          <a:p>
            <a:pPr algn="ctr">
              <a:lnSpc>
                <a:spcPct val="150000"/>
              </a:lnSpc>
            </a:pPr>
            <a:r>
              <a:rPr lang="en-US" dirty="0"/>
              <a:t>Fahaam Khan (2210990309)</a:t>
            </a:r>
          </a:p>
          <a:p>
            <a:pPr algn="ctr">
              <a:lnSpc>
                <a:spcPct val="150000"/>
              </a:lnSpc>
            </a:pPr>
            <a:r>
              <a:rPr lang="en-US" dirty="0"/>
              <a:t>Keshav Dhiman (2210990503)</a:t>
            </a:r>
          </a:p>
          <a:p>
            <a:pPr algn="ctr">
              <a:lnSpc>
                <a:spcPct val="150000"/>
              </a:lnSpc>
            </a:pPr>
            <a:r>
              <a:rPr lang="en-US" dirty="0"/>
              <a:t>Nitish Mittal (2210990624)</a:t>
            </a:r>
          </a:p>
          <a:p>
            <a:pPr algn="ctr">
              <a:lnSpc>
                <a:spcPct val="150000"/>
              </a:lnSpc>
            </a:pPr>
            <a:r>
              <a:rPr lang="en-US" dirty="0"/>
              <a:t>Kheyanshu Garg (2210990508)</a:t>
            </a:r>
          </a:p>
          <a:p>
            <a:pPr algn="ctr">
              <a:lnSpc>
                <a:spcPct val="150000"/>
              </a:lnSpc>
            </a:pPr>
            <a:endParaRPr lang="en-US" dirty="0"/>
          </a:p>
        </p:txBody>
      </p:sp>
      <p:sp>
        <p:nvSpPr>
          <p:cNvPr id="5" name="TextBox 4"/>
          <p:cNvSpPr txBox="1"/>
          <p:nvPr/>
        </p:nvSpPr>
        <p:spPr>
          <a:xfrm>
            <a:off x="2476500" y="4419600"/>
            <a:ext cx="4267200" cy="1200329"/>
          </a:xfrm>
          <a:prstGeom prst="rect">
            <a:avLst/>
          </a:prstGeom>
          <a:noFill/>
        </p:spPr>
        <p:txBody>
          <a:bodyPr wrap="square" rtlCol="0">
            <a:spAutoFit/>
          </a:bodyPr>
          <a:lstStyle/>
          <a:p>
            <a:pPr algn="ctr"/>
            <a:r>
              <a:rPr lang="en-US" dirty="0"/>
              <a:t>Under the supervision </a:t>
            </a:r>
          </a:p>
          <a:p>
            <a:pPr algn="ctr"/>
            <a:r>
              <a:rPr lang="en-US" dirty="0"/>
              <a:t>of</a:t>
            </a:r>
          </a:p>
          <a:p>
            <a:pPr algn="ctr"/>
            <a:r>
              <a:rPr lang="en-US" dirty="0"/>
              <a:t>Ms. Parul Gehlot</a:t>
            </a:r>
          </a:p>
          <a:p>
            <a:pPr algn="ctr"/>
            <a:r>
              <a:rPr lang="en-US" dirty="0"/>
              <a:t>Mr. Vikas Patel</a:t>
            </a:r>
          </a:p>
        </p:txBody>
      </p:sp>
      <p:sp>
        <p:nvSpPr>
          <p:cNvPr id="6" name="TextBox 5"/>
          <p:cNvSpPr txBox="1"/>
          <p:nvPr/>
        </p:nvSpPr>
        <p:spPr>
          <a:xfrm>
            <a:off x="1485900" y="6001490"/>
            <a:ext cx="6248400" cy="646331"/>
          </a:xfrm>
          <a:prstGeom prst="rect">
            <a:avLst/>
          </a:prstGeom>
          <a:noFill/>
        </p:spPr>
        <p:txBody>
          <a:bodyPr wrap="square" rtlCol="0">
            <a:spAutoFit/>
          </a:bodyPr>
          <a:lstStyle/>
          <a:p>
            <a:pPr algn="ctr"/>
            <a:r>
              <a:rPr lang="en-US" dirty="0" err="1">
                <a:solidFill>
                  <a:srgbClr val="FF0000"/>
                </a:solidFill>
              </a:rPr>
              <a:t>Chitkara</a:t>
            </a:r>
            <a:r>
              <a:rPr lang="en-US" dirty="0">
                <a:solidFill>
                  <a:srgbClr val="FF0000"/>
                </a:solidFill>
              </a:rPr>
              <a:t> University Institute of Engineering and Technology</a:t>
            </a:r>
          </a:p>
          <a:p>
            <a:pPr algn="ctr"/>
            <a:r>
              <a:rPr lang="en-US" dirty="0" err="1">
                <a:solidFill>
                  <a:srgbClr val="FF0000"/>
                </a:solidFill>
              </a:rPr>
              <a:t>Chitkara</a:t>
            </a:r>
            <a:r>
              <a:rPr lang="en-US" dirty="0">
                <a:solidFill>
                  <a:srgbClr val="FF0000"/>
                </a:solidFill>
              </a:rPr>
              <a:t> University, Punjab</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8CA-56B0-394C-3237-BB14C9C392CD}"/>
              </a:ext>
            </a:extLst>
          </p:cNvPr>
          <p:cNvSpPr>
            <a:spLocks noGrp="1"/>
          </p:cNvSpPr>
          <p:nvPr>
            <p:ph type="ctrTitle"/>
          </p:nvPr>
        </p:nvSpPr>
        <p:spPr>
          <a:xfrm>
            <a:off x="-1447800" y="-76200"/>
            <a:ext cx="5486400" cy="914400"/>
          </a:xfrm>
        </p:spPr>
        <p:txBody>
          <a:bodyPr/>
          <a:lstStyle/>
          <a:p>
            <a:r>
              <a:rPr lang="en-IN" dirty="0"/>
              <a:t>Questions???</a:t>
            </a:r>
          </a:p>
        </p:txBody>
      </p:sp>
      <p:sp>
        <p:nvSpPr>
          <p:cNvPr id="3" name="Subtitle 2">
            <a:extLst>
              <a:ext uri="{FF2B5EF4-FFF2-40B4-BE49-F238E27FC236}">
                <a16:creationId xmlns:a16="http://schemas.microsoft.com/office/drawing/2014/main" id="{CBE9900A-D6E5-1E00-90E2-1D86E3833CFB}"/>
              </a:ext>
            </a:extLst>
          </p:cNvPr>
          <p:cNvSpPr>
            <a:spLocks noGrp="1"/>
          </p:cNvSpPr>
          <p:nvPr>
            <p:ph type="subTitle" idx="1"/>
          </p:nvPr>
        </p:nvSpPr>
        <p:spPr>
          <a:xfrm>
            <a:off x="495300" y="1600200"/>
            <a:ext cx="8153400" cy="4724400"/>
          </a:xfrm>
        </p:spPr>
        <p:txBody>
          <a:bodyPr/>
          <a:lstStyle/>
          <a:p>
            <a:r>
              <a:rPr lang="en-IN" sz="8000" dirty="0">
                <a:solidFill>
                  <a:schemeClr val="tx1"/>
                </a:solidFill>
                <a:latin typeface="Comic Sans MS" panose="030F0702030302020204" pitchFamily="66" charset="0"/>
              </a:rPr>
              <a:t>Any Questions</a:t>
            </a:r>
          </a:p>
          <a:p>
            <a:r>
              <a:rPr lang="en-IN" sz="8000" dirty="0">
                <a:solidFill>
                  <a:schemeClr val="tx1"/>
                </a:solidFill>
                <a:latin typeface="Comic Sans MS" panose="030F0702030302020204" pitchFamily="66" charset="0"/>
              </a:rPr>
              <a:t>Feel Free to Ask…</a:t>
            </a:r>
          </a:p>
        </p:txBody>
      </p:sp>
    </p:spTree>
    <p:extLst>
      <p:ext uri="{BB962C8B-B14F-4D97-AF65-F5344CB8AC3E}">
        <p14:creationId xmlns:p14="http://schemas.microsoft.com/office/powerpoint/2010/main" val="335829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EA63-82D9-A5EC-BEE7-8CEA54801AB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497B29A-7F68-64FC-2CEE-85579030AEB3}"/>
              </a:ext>
            </a:extLst>
          </p:cNvPr>
          <p:cNvSpPr>
            <a:spLocks noGrp="1"/>
          </p:cNvSpPr>
          <p:nvPr>
            <p:ph type="subTitle" idx="1"/>
          </p:nvPr>
        </p:nvSpPr>
        <p:spPr>
          <a:xfrm>
            <a:off x="495300" y="2590800"/>
            <a:ext cx="8153400" cy="4724400"/>
          </a:xfrm>
        </p:spPr>
        <p:txBody>
          <a:bodyPr/>
          <a:lstStyle/>
          <a:p>
            <a:r>
              <a:rPr lang="en-IN" sz="11500" dirty="0">
                <a:solidFill>
                  <a:srgbClr val="FF0000"/>
                </a:solidFill>
              </a:rPr>
              <a:t>Thanks...</a:t>
            </a:r>
          </a:p>
        </p:txBody>
      </p:sp>
    </p:spTree>
    <p:extLst>
      <p:ext uri="{BB962C8B-B14F-4D97-AF65-F5344CB8AC3E}">
        <p14:creationId xmlns:p14="http://schemas.microsoft.com/office/powerpoint/2010/main" val="8520107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381000" y="0"/>
            <a:ext cx="6096000" cy="838200"/>
          </a:xfrm>
        </p:spPr>
        <p:txBody>
          <a:bodyPr/>
          <a:lstStyle/>
          <a:p>
            <a:pPr algn="l"/>
            <a:r>
              <a:rPr lang="en-US" sz="3200" b="1" dirty="0">
                <a:ea typeface="MS PGothic" pitchFamily="34" charset="-128"/>
              </a:rPr>
              <a:t>Introduction</a:t>
            </a:r>
          </a:p>
        </p:txBody>
      </p:sp>
      <p:sp>
        <p:nvSpPr>
          <p:cNvPr id="3" name="Title 1"/>
          <p:cNvSpPr txBox="1">
            <a:spLocks/>
          </p:cNvSpPr>
          <p:nvPr/>
        </p:nvSpPr>
        <p:spPr bwMode="auto">
          <a:xfrm>
            <a:off x="152400" y="1181353"/>
            <a:ext cx="86868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just" eaLnBrk="0" hangingPunct="0">
              <a:defRPr/>
            </a:pPr>
            <a:r>
              <a:rPr kumimoji="0" lang="en-US" sz="2400" i="0" u="none" strike="noStrike" kern="1200" cap="none" spc="0" normalizeH="0" baseline="0" noProof="0" dirty="0">
                <a:ln>
                  <a:noFill/>
                </a:ln>
                <a:solidFill>
                  <a:schemeClr val="tx1"/>
                </a:solidFill>
                <a:effectLst/>
                <a:uLnTx/>
                <a:uFillTx/>
                <a:latin typeface="+mj-lt"/>
                <a:ea typeface="MS PGothic" pitchFamily="34" charset="-128"/>
                <a:cs typeface="MS PGothic"/>
              </a:rPr>
              <a:t>Problem Statement: </a:t>
            </a:r>
            <a:r>
              <a:rPr kumimoji="0" lang="en-US" sz="2400" u="none" strike="noStrike" kern="1200" cap="none" spc="0" normalizeH="0" baseline="0" noProof="0" dirty="0">
                <a:ln>
                  <a:noFill/>
                </a:ln>
                <a:solidFill>
                  <a:schemeClr val="tx1"/>
                </a:solidFill>
                <a:uLnTx/>
                <a:uFillTx/>
                <a:latin typeface="Söhne"/>
                <a:ea typeface="MS PGothic" pitchFamily="34" charset="-128"/>
                <a:cs typeface="MS PGothic"/>
              </a:rPr>
              <a:t>Github </a:t>
            </a:r>
            <a:r>
              <a:rPr lang="en-US" sz="2400" dirty="0">
                <a:latin typeface="Söhne"/>
                <a:cs typeface="MS PGothic"/>
              </a:rPr>
              <a:t>scenario is to enter the username and the password of the user to get the user Github profile. Develop a project that allows users to easily view Github profile and repositories through a user friendly interface. </a:t>
            </a:r>
            <a:endParaRPr kumimoji="0" lang="en-US" sz="1600" i="0" u="none" strike="noStrike" kern="1200" cap="none" spc="0" normalizeH="0" baseline="0" noProof="0" dirty="0">
              <a:ln>
                <a:noFill/>
              </a:ln>
              <a:solidFill>
                <a:schemeClr val="tx1"/>
              </a:solidFill>
              <a:effectLst/>
              <a:uLnTx/>
              <a:uFillTx/>
              <a:latin typeface="+mj-lt"/>
              <a:ea typeface="MS PGothic" pitchFamily="34" charset="-128"/>
              <a:cs typeface="MS PGothic"/>
            </a:endParaRPr>
          </a:p>
        </p:txBody>
      </p:sp>
      <p:sp>
        <p:nvSpPr>
          <p:cNvPr id="2" name="Rectangle 1">
            <a:extLst>
              <a:ext uri="{FF2B5EF4-FFF2-40B4-BE49-F238E27FC236}">
                <a16:creationId xmlns:a16="http://schemas.microsoft.com/office/drawing/2014/main" id="{795606E3-F138-FC3E-047F-F5CB153232D0}"/>
              </a:ext>
            </a:extLst>
          </p:cNvPr>
          <p:cNvSpPr/>
          <p:nvPr/>
        </p:nvSpPr>
        <p:spPr>
          <a:xfrm>
            <a:off x="152400" y="2896107"/>
            <a:ext cx="8487103" cy="3046988"/>
          </a:xfrm>
          <a:prstGeom prst="rect">
            <a:avLst/>
          </a:prstGeom>
          <a:noFill/>
        </p:spPr>
        <p:txBody>
          <a:bodyPr wrap="square" lIns="91440" tIns="45720" rIns="91440" bIns="45720">
            <a:spAutoFit/>
          </a:bodyPr>
          <a:lstStyle/>
          <a:p>
            <a:pPr algn="just" eaLnBrk="0" hangingPunct="0">
              <a:defRPr/>
            </a:pPr>
            <a:r>
              <a:rPr kumimoji="0" lang="en-US" sz="2400" i="0" u="none" strike="noStrike" kern="1200" cap="none" spc="0" normalizeH="0" baseline="0" noProof="0" dirty="0">
                <a:ln>
                  <a:noFill/>
                </a:ln>
                <a:solidFill>
                  <a:schemeClr val="tx1"/>
                </a:solidFill>
                <a:effectLst/>
                <a:uLnTx/>
                <a:uFillTx/>
                <a:latin typeface="+mj-lt"/>
                <a:ea typeface="MS PGothic" pitchFamily="34" charset="-128"/>
                <a:cs typeface="MS PGothic"/>
              </a:rPr>
              <a:t>Solution: Our project fetches data from the Github API and displays a user friendly interface of the user Github profile and repositories. </a:t>
            </a:r>
            <a:r>
              <a:rPr lang="en-US" sz="2400" dirty="0">
                <a:latin typeface="+mj-lt"/>
                <a:cs typeface="MS PGothic"/>
              </a:rPr>
              <a:t>No need to enter the password again and again. Users can enter a Github username and our project will retrieve and present the user’s information, including user’s Github followers, following, basic information of user and the repositories. Our project saves the time of the user and help users to explore Github profiles efficiently and conveniently.</a:t>
            </a:r>
            <a:r>
              <a:rPr kumimoji="0" lang="en-US" sz="2400" i="0" u="none" strike="noStrike" kern="1200" cap="none" spc="0" normalizeH="0" baseline="0" noProof="0" dirty="0">
                <a:ln>
                  <a:noFill/>
                </a:ln>
                <a:solidFill>
                  <a:schemeClr val="tx1"/>
                </a:solidFill>
                <a:effectLst/>
                <a:uLnTx/>
                <a:uFillTx/>
                <a:latin typeface="+mj-lt"/>
                <a:ea typeface="MS PGothic" pitchFamily="34" charset="-128"/>
                <a:cs typeface="MS PGothic"/>
              </a:rPr>
              <a:t>  </a:t>
            </a:r>
            <a:endParaRPr kumimoji="0" lang="en-US" sz="1600" i="0" u="none" strike="noStrike" kern="1200" cap="none" spc="0" normalizeH="0" baseline="0" noProof="0" dirty="0">
              <a:ln>
                <a:noFill/>
              </a:ln>
              <a:solidFill>
                <a:schemeClr val="tx1"/>
              </a:solidFill>
              <a:effectLst/>
              <a:uLnTx/>
              <a:uFillTx/>
              <a:latin typeface="+mj-lt"/>
              <a:ea typeface="MS PGothic" pitchFamily="34" charset="-128"/>
              <a:cs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Motivation of Research</a:t>
            </a:r>
            <a:endParaRPr lang="en-US" dirty="0">
              <a:ea typeface="MS PGothic" pitchFamily="34" charset="-128"/>
            </a:endParaRPr>
          </a:p>
        </p:txBody>
      </p:sp>
      <p:sp>
        <p:nvSpPr>
          <p:cNvPr id="6146" name="Content Placeholder 2"/>
          <p:cNvSpPr>
            <a:spLocks noGrp="1"/>
          </p:cNvSpPr>
          <p:nvPr>
            <p:ph idx="1"/>
          </p:nvPr>
        </p:nvSpPr>
        <p:spPr>
          <a:xfrm>
            <a:off x="-838200" y="1143000"/>
            <a:ext cx="9601200" cy="5334000"/>
          </a:xfrm>
        </p:spPr>
        <p:txBody>
          <a:bodyPr/>
          <a:lstStyle/>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b="0" i="0" dirty="0">
                <a:solidFill>
                  <a:srgbClr val="0D0D0D"/>
                </a:solidFill>
                <a:effectLst/>
                <a:latin typeface="Söhne"/>
              </a:rPr>
              <a:t>   The motivation behind the research for this project stems from the desire to streamline access to GitHub profiles and repositories. GitHub serves as a hub for developers to collaborate, share code, and showcase their projects. However, navigating through profiles and repositories can sometimes be </a:t>
            </a:r>
            <a:r>
              <a:rPr lang="en-US" dirty="0">
                <a:solidFill>
                  <a:srgbClr val="0D0D0D"/>
                </a:solidFill>
                <a:latin typeface="Söhne"/>
              </a:rPr>
              <a:t>boring. </a:t>
            </a:r>
            <a:r>
              <a:rPr lang="en-US" b="0" i="0" dirty="0">
                <a:solidFill>
                  <a:srgbClr val="0D0D0D"/>
                </a:solidFill>
                <a:effectLst/>
                <a:latin typeface="Söhne"/>
              </a:rPr>
              <a:t>By developing this project which fetches data from the GitHub API and present it in a user-friendly interface, we aim to simplify this process. This project seeks to empower users to easily explore GitHub, discover interesting projects, and connect with developers worldwide. Ultimately, our goal is to enhance the accessibility and usability of GitHub, fostering a more efficient and enjoyable experience for users to get their Github profile as </a:t>
            </a:r>
            <a:r>
              <a:rPr lang="en-US" dirty="0">
                <a:solidFill>
                  <a:srgbClr val="0D0D0D"/>
                </a:solidFill>
                <a:latin typeface="Söhne"/>
              </a:rPr>
              <a:t>in less time and in easy way</a:t>
            </a:r>
            <a:r>
              <a:rPr lang="en-US" b="0" i="0" dirty="0">
                <a:solidFill>
                  <a:srgbClr val="0D0D0D"/>
                </a:solidFill>
                <a:effectLst/>
                <a:latin typeface="Söhne"/>
              </a:rPr>
              <a:t>.</a:t>
            </a:r>
            <a:endParaRPr lang="en-US" sz="3200" dirty="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a:xfrm>
            <a:off x="304800" y="990600"/>
            <a:ext cx="8229600" cy="4525963"/>
          </a:xfrm>
        </p:spPr>
        <p:txBody>
          <a:bodyPr/>
          <a:lstStyle/>
          <a:p>
            <a:pPr algn="just">
              <a:buFont typeface="+mj-lt"/>
              <a:buAutoNum type="arabicPeriod"/>
            </a:pPr>
            <a:r>
              <a:rPr lang="en-US" sz="1800" b="1" i="0" dirty="0">
                <a:effectLst/>
                <a:latin typeface="Söhne"/>
              </a:rPr>
              <a:t>HTML/CSS</a:t>
            </a:r>
            <a:r>
              <a:rPr lang="en-US" sz="1800" b="0" i="0" dirty="0">
                <a:effectLst/>
                <a:latin typeface="Söhne"/>
              </a:rPr>
              <a:t>: For structuring and styling the webpage, ensuring a visually appealing and user-friendly interface.</a:t>
            </a:r>
          </a:p>
          <a:p>
            <a:pPr algn="just">
              <a:buFont typeface="+mj-lt"/>
              <a:buAutoNum type="arabicPeriod"/>
            </a:pPr>
            <a:r>
              <a:rPr lang="en-US" sz="1800" b="1" i="0" dirty="0">
                <a:effectLst/>
                <a:latin typeface="Söhne"/>
              </a:rPr>
              <a:t>JavaScript</a:t>
            </a:r>
            <a:r>
              <a:rPr lang="en-US" sz="1800" b="0" i="0" dirty="0">
                <a:effectLst/>
                <a:latin typeface="Söhne"/>
              </a:rPr>
              <a:t>: Implemented for dynamic behavior and functionality, including fetching data from the GitHub API and updating content in real-time.</a:t>
            </a:r>
          </a:p>
          <a:p>
            <a:pPr algn="just">
              <a:buFont typeface="+mj-lt"/>
              <a:buAutoNum type="arabicPeriod"/>
            </a:pPr>
            <a:r>
              <a:rPr lang="en-US" sz="1800" b="1" i="0" dirty="0">
                <a:effectLst/>
                <a:latin typeface="Söhne"/>
              </a:rPr>
              <a:t>Bootstrap</a:t>
            </a:r>
            <a:r>
              <a:rPr lang="en-US" sz="1800" b="0" i="0" dirty="0">
                <a:effectLst/>
                <a:latin typeface="Söhne"/>
              </a:rPr>
              <a:t>: Utilized for responsive design elements, ensuring compatibility across various devices and screen sizes.</a:t>
            </a:r>
          </a:p>
          <a:p>
            <a:pPr algn="just">
              <a:buFont typeface="+mj-lt"/>
              <a:buAutoNum type="arabicPeriod"/>
            </a:pPr>
            <a:r>
              <a:rPr lang="en-US" sz="1800" b="1" i="0" dirty="0">
                <a:effectLst/>
                <a:latin typeface="Söhne"/>
              </a:rPr>
              <a:t>GitHub API</a:t>
            </a:r>
            <a:r>
              <a:rPr lang="en-US" sz="1800" b="0" i="0" dirty="0">
                <a:effectLst/>
                <a:latin typeface="Söhne"/>
              </a:rPr>
              <a:t>: Leveraged to fetch user profiles and repositories, providing up-to-date information to users.</a:t>
            </a:r>
          </a:p>
          <a:p>
            <a:pPr algn="just">
              <a:buFont typeface="+mj-lt"/>
              <a:buAutoNum type="arabicPeriod"/>
            </a:pPr>
            <a:r>
              <a:rPr lang="en-US" sz="1800" b="1" i="0" dirty="0">
                <a:effectLst/>
                <a:latin typeface="Söhne"/>
              </a:rPr>
              <a:t>AJAX (Asynchronous JavaScript and XML)</a:t>
            </a:r>
            <a:r>
              <a:rPr lang="en-US" sz="1800" b="0" i="0" dirty="0">
                <a:effectLst/>
                <a:latin typeface="Söhne"/>
              </a:rPr>
              <a:t>: Enabled asynchronous requests to the GitHub API, facilitating data retrieval and dynamic content updates without page reloads.</a:t>
            </a:r>
          </a:p>
          <a:p>
            <a:pPr marL="0" indent="0" algn="just">
              <a:buNone/>
            </a:pPr>
            <a:endParaRPr lang="en-US" dirty="0">
              <a:ea typeface="MS PGothic" pitchFamily="34" charset="-128"/>
            </a:endParaRPr>
          </a:p>
          <a:p>
            <a:pPr algn="just"/>
            <a:endParaRPr lang="en-US" sz="1800" dirty="0">
              <a:ea typeface="MS PGothic" pitchFamily="34" charset="-128"/>
            </a:endParaRPr>
          </a:p>
        </p:txBody>
      </p:sp>
      <p:pic>
        <p:nvPicPr>
          <p:cNvPr id="3" name="Picture 2">
            <a:extLst>
              <a:ext uri="{FF2B5EF4-FFF2-40B4-BE49-F238E27FC236}">
                <a16:creationId xmlns:a16="http://schemas.microsoft.com/office/drawing/2014/main" id="{DEB83664-8E46-D34F-721B-97F365847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8534400" cy="205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Code Snapshots</a:t>
            </a:r>
          </a:p>
        </p:txBody>
      </p:sp>
      <p:sp>
        <p:nvSpPr>
          <p:cNvPr id="8195" name="Content Placeholder 2"/>
          <p:cNvSpPr>
            <a:spLocks noGrp="1"/>
          </p:cNvSpPr>
          <p:nvPr>
            <p:ph idx="1"/>
          </p:nvPr>
        </p:nvSpPr>
        <p:spPr>
          <a:xfrm>
            <a:off x="457200" y="1371600"/>
            <a:ext cx="8458200" cy="4525963"/>
          </a:xfrm>
        </p:spPr>
        <p:txBody>
          <a:bodyPr/>
          <a:lstStyle/>
          <a:p>
            <a:pPr>
              <a:buFont typeface="Arial" charset="0"/>
              <a:buChar char="•"/>
              <a:defRPr/>
            </a:pPr>
            <a:endParaRPr lang="en-US" sz="2800" dirty="0">
              <a:ea typeface="MS PGothic" charset="0"/>
              <a:cs typeface="MS PGothic" charset="0"/>
            </a:endParaRP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sp>
        <p:nvSpPr>
          <p:cNvPr id="2" name="Rectangle 1">
            <a:extLst>
              <a:ext uri="{FF2B5EF4-FFF2-40B4-BE49-F238E27FC236}">
                <a16:creationId xmlns:a16="http://schemas.microsoft.com/office/drawing/2014/main" id="{390BEA71-D09E-866B-2637-60C79D423E4B}"/>
              </a:ext>
            </a:extLst>
          </p:cNvPr>
          <p:cNvSpPr/>
          <p:nvPr/>
        </p:nvSpPr>
        <p:spPr>
          <a:xfrm>
            <a:off x="228600" y="960437"/>
            <a:ext cx="3219151"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1. </a:t>
            </a:r>
            <a:r>
              <a:rPr lang="en-US" sz="2000" dirty="0">
                <a:ln w="0"/>
                <a:effectLst>
                  <a:outerShdw blurRad="38100" dist="19050" dir="2700000" algn="tl" rotWithShape="0">
                    <a:schemeClr val="dk1">
                      <a:alpha val="40000"/>
                    </a:schemeClr>
                  </a:outerShdw>
                </a:effectLst>
              </a:rPr>
              <a:t>Html file of landing page</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4AB19B26-5EB7-B52D-41C9-5CAAF58A2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21" y="1434663"/>
            <a:ext cx="8665779" cy="4996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2"/>
          <p:cNvSpPr>
            <a:spLocks noGrp="1"/>
          </p:cNvSpPr>
          <p:nvPr>
            <p:ph idx="1"/>
          </p:nvPr>
        </p:nvSpPr>
        <p:spPr>
          <a:xfrm>
            <a:off x="152400" y="990600"/>
            <a:ext cx="8229600" cy="4525963"/>
          </a:xfrm>
        </p:spPr>
        <p:txBody>
          <a:bodyPr/>
          <a:lstStyle/>
          <a:p>
            <a:pPr marL="0" indent="0">
              <a:buNone/>
            </a:pPr>
            <a:r>
              <a:rPr lang="en-US" dirty="0">
                <a:ea typeface="MS PGothic" pitchFamily="34" charset="-128"/>
              </a:rPr>
              <a:t>2. CSS files of landing page</a:t>
            </a:r>
          </a:p>
        </p:txBody>
      </p:sp>
      <p:sp>
        <p:nvSpPr>
          <p:cNvPr id="11266" name="Title 3"/>
          <p:cNvSpPr>
            <a:spLocks noGrp="1"/>
          </p:cNvSpPr>
          <p:nvPr>
            <p:ph type="title"/>
          </p:nvPr>
        </p:nvSpPr>
        <p:spPr/>
        <p:txBody>
          <a:bodyPr/>
          <a:lstStyle/>
          <a:p>
            <a:pPr algn="l"/>
            <a:r>
              <a:rPr lang="en-US" b="1" dirty="0">
                <a:ea typeface="MS PGothic" pitchFamily="34" charset="-128"/>
              </a:rPr>
              <a:t> Conti….</a:t>
            </a:r>
          </a:p>
        </p:txBody>
      </p:sp>
      <p:pic>
        <p:nvPicPr>
          <p:cNvPr id="3" name="Picture 2">
            <a:extLst>
              <a:ext uri="{FF2B5EF4-FFF2-40B4-BE49-F238E27FC236}">
                <a16:creationId xmlns:a16="http://schemas.microsoft.com/office/drawing/2014/main" id="{6EA45D15-C70E-A478-E80B-AD094C62E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 y="1600201"/>
            <a:ext cx="4272280" cy="4947122"/>
          </a:xfrm>
          <a:prstGeom prst="rect">
            <a:avLst/>
          </a:prstGeom>
        </p:spPr>
      </p:pic>
      <p:pic>
        <p:nvPicPr>
          <p:cNvPr id="5" name="Picture 4">
            <a:extLst>
              <a:ext uri="{FF2B5EF4-FFF2-40B4-BE49-F238E27FC236}">
                <a16:creationId xmlns:a16="http://schemas.microsoft.com/office/drawing/2014/main" id="{83DE4A14-495B-DAF1-CF88-7B7CEF8DF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00202"/>
            <a:ext cx="4419600" cy="4947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algn="l"/>
            <a:r>
              <a:rPr lang="en-US" b="1" dirty="0">
                <a:ea typeface="MS PGothic" pitchFamily="34" charset="-128"/>
              </a:rPr>
              <a:t>  Conti...</a:t>
            </a:r>
          </a:p>
        </p:txBody>
      </p:sp>
      <p:sp>
        <p:nvSpPr>
          <p:cNvPr id="13314" name="Content Placeholder 2"/>
          <p:cNvSpPr>
            <a:spLocks noGrp="1"/>
          </p:cNvSpPr>
          <p:nvPr>
            <p:ph idx="1"/>
          </p:nvPr>
        </p:nvSpPr>
        <p:spPr>
          <a:xfrm>
            <a:off x="152400" y="873760"/>
            <a:ext cx="8229600" cy="4525963"/>
          </a:xfrm>
        </p:spPr>
        <p:txBody>
          <a:bodyPr/>
          <a:lstStyle/>
          <a:p>
            <a:pPr marL="0" indent="0">
              <a:buNone/>
            </a:pPr>
            <a:r>
              <a:rPr lang="en-US" dirty="0">
                <a:ea typeface="MS PGothic" pitchFamily="34" charset="-128"/>
              </a:rPr>
              <a:t>3. </a:t>
            </a:r>
            <a:r>
              <a:rPr lang="en-US" dirty="0" err="1">
                <a:ea typeface="MS PGothic" pitchFamily="34" charset="-128"/>
              </a:rPr>
              <a:t>Javascipt</a:t>
            </a:r>
            <a:r>
              <a:rPr lang="en-US" dirty="0">
                <a:ea typeface="MS PGothic" pitchFamily="34" charset="-128"/>
              </a:rPr>
              <a:t> API fetch code</a:t>
            </a:r>
          </a:p>
        </p:txBody>
      </p:sp>
      <p:pic>
        <p:nvPicPr>
          <p:cNvPr id="3" name="Picture 2">
            <a:extLst>
              <a:ext uri="{FF2B5EF4-FFF2-40B4-BE49-F238E27FC236}">
                <a16:creationId xmlns:a16="http://schemas.microsoft.com/office/drawing/2014/main" id="{88FFD6B2-39A5-367B-553C-2E9B9E3EA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58276"/>
            <a:ext cx="8839200" cy="49425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6477000" cy="838200"/>
          </a:xfrm>
        </p:spPr>
        <p:txBody>
          <a:bodyPr/>
          <a:lstStyle/>
          <a:p>
            <a:pPr algn="l"/>
            <a:br>
              <a:rPr lang="en-GB" b="1" dirty="0"/>
            </a:br>
            <a:r>
              <a:rPr lang="en-US" b="1" dirty="0">
                <a:ea typeface="MS PGothic" pitchFamily="34" charset="-128"/>
              </a:rPr>
              <a:t>Conclusion/Theme Plan</a:t>
            </a:r>
            <a:br>
              <a:rPr lang="en-US" b="1" dirty="0"/>
            </a:br>
            <a:endParaRPr lang="en-US" dirty="0"/>
          </a:p>
        </p:txBody>
      </p:sp>
      <p:sp>
        <p:nvSpPr>
          <p:cNvPr id="3" name="Content Placeholder 2"/>
          <p:cNvSpPr>
            <a:spLocks noGrp="1"/>
          </p:cNvSpPr>
          <p:nvPr>
            <p:ph idx="1"/>
          </p:nvPr>
        </p:nvSpPr>
        <p:spPr>
          <a:xfrm>
            <a:off x="152400" y="990600"/>
            <a:ext cx="8229600" cy="4525963"/>
          </a:xfrm>
        </p:spPr>
        <p:txBody>
          <a:bodyPr/>
          <a:lstStyle/>
          <a:p>
            <a:pPr marL="0" indent="0" algn="just">
              <a:buNone/>
            </a:pPr>
            <a:r>
              <a:rPr lang="en-US" sz="2000" dirty="0"/>
              <a:t>Conclusion: </a:t>
            </a:r>
            <a:r>
              <a:rPr lang="en-US" sz="2000" b="0" i="0" dirty="0">
                <a:solidFill>
                  <a:srgbClr val="0D0D0D"/>
                </a:solidFill>
                <a:effectLst/>
                <a:latin typeface="Söhne"/>
              </a:rPr>
              <a:t>In conclusion, the GitHub Profile Viewer project offers a user-friendly solution for exploring GitHub profiles and repositories. By leveraging the GitHub API, we've created a tool that simplifies the process of accessing and discovering projects and developers on the platform. Through our efforts, we've aimed to enhance the accessibility and usability of GitHub, empowering users to engage with the vast repository of code in a more efficient and enjoyable manner.</a:t>
            </a:r>
          </a:p>
          <a:p>
            <a:pPr marL="0" indent="0" algn="just">
              <a:buNone/>
            </a:pPr>
            <a:endParaRPr lang="en-US" sz="2000" dirty="0">
              <a:solidFill>
                <a:srgbClr val="0D0D0D"/>
              </a:solidFill>
              <a:latin typeface="Söhne"/>
            </a:endParaRPr>
          </a:p>
          <a:p>
            <a:pPr marL="0" indent="0" algn="just">
              <a:buNone/>
            </a:pPr>
            <a:r>
              <a:rPr lang="en-US" sz="2000" dirty="0">
                <a:solidFill>
                  <a:srgbClr val="0D0D0D"/>
                </a:solidFill>
                <a:latin typeface="Söhne"/>
              </a:rPr>
              <a:t>Theme: </a:t>
            </a:r>
            <a:r>
              <a:rPr lang="en-US" sz="2000" b="0" i="0" dirty="0">
                <a:solidFill>
                  <a:srgbClr val="0D0D0D"/>
                </a:solidFill>
                <a:effectLst/>
                <a:latin typeface="Söhne"/>
              </a:rPr>
              <a:t>The theme plan for this project revolves around simplicity, accessibility, and usability. We prioritize creating a clean and intuitive interface that allows users to easily navigate and explore GitHub profiles and repositories. Our design choices focus on providing a seamless experience, ensuring that users can effortlessly find the information they need. Additionally, we emphasize responsiveness, ensuring that the application works seamlessly across different devices and screen sizes. Through our theme plan, we aim to deliver a user-centric solution that enhances the overall experience of interacting with GitHub.</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133600" y="15240"/>
            <a:ext cx="6477000" cy="838200"/>
          </a:xfrm>
        </p:spPr>
        <p:txBody>
          <a:bodyPr/>
          <a:lstStyle/>
          <a:p>
            <a:r>
              <a:rPr lang="en-US" b="1" dirty="0">
                <a:ea typeface="MS PGothic" pitchFamily="34" charset="-128"/>
              </a:rPr>
              <a:t>References</a:t>
            </a:r>
          </a:p>
        </p:txBody>
      </p:sp>
      <p:sp>
        <p:nvSpPr>
          <p:cNvPr id="15362" name="Content Placeholder 2"/>
          <p:cNvSpPr>
            <a:spLocks noGrp="1"/>
          </p:cNvSpPr>
          <p:nvPr>
            <p:ph idx="1"/>
          </p:nvPr>
        </p:nvSpPr>
        <p:spPr>
          <a:xfrm>
            <a:off x="228600" y="1066800"/>
            <a:ext cx="8229600" cy="4525963"/>
          </a:xfrm>
        </p:spPr>
        <p:txBody>
          <a:bodyPr/>
          <a:lstStyle/>
          <a:p>
            <a:pPr algn="l">
              <a:buFont typeface="+mj-lt"/>
              <a:buAutoNum type="arabicPeriod"/>
            </a:pPr>
            <a:r>
              <a:rPr lang="en-IN" sz="1800" b="1" i="0" dirty="0">
                <a:effectLst/>
                <a:latin typeface="Söhne"/>
              </a:rPr>
              <a:t>GitHub API Documentation</a:t>
            </a:r>
            <a:r>
              <a:rPr lang="en-IN" sz="1800" b="0" i="0" dirty="0">
                <a:effectLst/>
                <a:latin typeface="Söhne"/>
              </a:rPr>
              <a:t>: Official documentation provided by GitHub for developers to understand how to interact with GitHub's API. </a:t>
            </a:r>
            <a:r>
              <a:rPr lang="en-IN" sz="1800" b="0" i="0" u="none" strike="noStrike" dirty="0">
                <a:effectLst/>
                <a:latin typeface="Söhne"/>
              </a:rPr>
              <a:t>GitHub API Documentation</a:t>
            </a:r>
            <a:endParaRPr lang="en-IN" sz="1800" b="0" i="0" dirty="0">
              <a:effectLst/>
              <a:latin typeface="Söhne"/>
            </a:endParaRPr>
          </a:p>
          <a:p>
            <a:pPr algn="l">
              <a:buFont typeface="+mj-lt"/>
              <a:buAutoNum type="arabicPeriod"/>
            </a:pPr>
            <a:r>
              <a:rPr lang="en-IN" sz="1800" b="1" i="0" dirty="0">
                <a:effectLst/>
                <a:latin typeface="Söhne"/>
              </a:rPr>
              <a:t>jQuery Documentation</a:t>
            </a:r>
            <a:r>
              <a:rPr lang="en-IN" sz="1800" b="0" i="0" dirty="0">
                <a:effectLst/>
                <a:latin typeface="Söhne"/>
              </a:rPr>
              <a:t>: jQuery is used in the project for DOM manipulation and AJAX requests. The documentation provides guidance on using jQuery effectively. </a:t>
            </a:r>
            <a:r>
              <a:rPr lang="en-IN" sz="1800" b="0" i="0" u="none" strike="noStrike" dirty="0">
                <a:effectLst/>
                <a:latin typeface="Söhne"/>
              </a:rPr>
              <a:t>jQuery Documentation</a:t>
            </a:r>
            <a:endParaRPr lang="en-IN" sz="1800" b="0" i="0" dirty="0">
              <a:effectLst/>
              <a:latin typeface="Söhne"/>
            </a:endParaRPr>
          </a:p>
          <a:p>
            <a:pPr algn="l">
              <a:buFont typeface="+mj-lt"/>
              <a:buAutoNum type="arabicPeriod"/>
            </a:pPr>
            <a:r>
              <a:rPr lang="en-IN" sz="1800" b="1" i="0" dirty="0">
                <a:effectLst/>
                <a:latin typeface="Söhne"/>
              </a:rPr>
              <a:t>Bootstrap Documentation</a:t>
            </a:r>
            <a:r>
              <a:rPr lang="en-IN" sz="1800" b="0" i="0" dirty="0">
                <a:effectLst/>
                <a:latin typeface="Söhne"/>
              </a:rPr>
              <a:t>: Bootstrap is utilized for styling and layout. The documentation offers insights into utilizing Bootstrap components and utilities. </a:t>
            </a:r>
            <a:r>
              <a:rPr lang="en-IN" sz="1800" b="0" i="0" u="none" strike="noStrike" dirty="0">
                <a:effectLst/>
                <a:latin typeface="Söhne"/>
              </a:rPr>
              <a:t>Bootstrap Documentation</a:t>
            </a:r>
            <a:endParaRPr lang="en-IN" sz="1800" b="0" i="0" dirty="0">
              <a:effectLst/>
              <a:latin typeface="Söhne"/>
            </a:endParaRPr>
          </a:p>
          <a:p>
            <a:pPr algn="l">
              <a:buFont typeface="+mj-lt"/>
              <a:buAutoNum type="arabicPeriod"/>
            </a:pPr>
            <a:r>
              <a:rPr lang="en-IN" sz="1800" b="1" i="0" dirty="0">
                <a:effectLst/>
                <a:latin typeface="Söhne"/>
              </a:rPr>
              <a:t>Font Awesome Documentation</a:t>
            </a:r>
            <a:r>
              <a:rPr lang="en-IN" sz="1800" b="0" i="0" dirty="0">
                <a:effectLst/>
                <a:latin typeface="Söhne"/>
              </a:rPr>
              <a:t>: Font Awesome icons are used in the project for visual elements. The documentation helps in selecting and implementing icons. </a:t>
            </a:r>
            <a:r>
              <a:rPr lang="en-IN" sz="1800" b="0" i="0" u="none" strike="noStrike" dirty="0">
                <a:effectLst/>
                <a:latin typeface="Söhne"/>
              </a:rPr>
              <a:t>Font Awesome Documentation</a:t>
            </a:r>
            <a:endParaRPr lang="en-IN" sz="1800" b="0" i="0" dirty="0">
              <a:effectLst/>
              <a:latin typeface="Söhne"/>
            </a:endParaRPr>
          </a:p>
          <a:p>
            <a:pPr algn="l">
              <a:buFont typeface="+mj-lt"/>
              <a:buAutoNum type="arabicPeriod"/>
            </a:pPr>
            <a:r>
              <a:rPr lang="en-IN" sz="1800" b="1" i="0" dirty="0">
                <a:effectLst/>
                <a:latin typeface="Söhne"/>
              </a:rPr>
              <a:t>MDN Web Docs</a:t>
            </a:r>
            <a:r>
              <a:rPr lang="en-IN" sz="1800" b="0" i="0" dirty="0">
                <a:effectLst/>
                <a:latin typeface="Söhne"/>
              </a:rPr>
              <a:t>: Mozilla Developer Network provides comprehensive documentation on HTML, CSS, and JavaScript, serving as a valuable resource for understanding these technologies. </a:t>
            </a:r>
            <a:r>
              <a:rPr lang="en-IN" sz="1800" b="0" i="0" u="none" strike="noStrike" dirty="0">
                <a:effectLst/>
                <a:latin typeface="Söhne"/>
              </a:rPr>
              <a:t>MDN Web Docs</a:t>
            </a:r>
            <a:endParaRPr lang="en-IN" sz="1800" b="0" i="0" dirty="0">
              <a:effectLst/>
              <a:latin typeface="Söhne"/>
            </a:endParaRPr>
          </a:p>
          <a:p>
            <a:pPr algn="l">
              <a:buFont typeface="+mj-lt"/>
              <a:buAutoNum type="arabicPeriod"/>
            </a:pPr>
            <a:r>
              <a:rPr lang="en-IN" sz="1800" b="1" i="0" dirty="0">
                <a:effectLst/>
                <a:latin typeface="Söhne"/>
              </a:rPr>
              <a:t>Stack Overflow</a:t>
            </a:r>
            <a:r>
              <a:rPr lang="en-IN" sz="1800" b="0" i="0" dirty="0">
                <a:effectLst/>
                <a:latin typeface="Söhne"/>
              </a:rPr>
              <a:t>: An online community where developers ask questions and share knowledge. It can be useful for troubleshooting issues and finding solutions related to web development. </a:t>
            </a:r>
            <a:r>
              <a:rPr lang="en-IN" sz="1800" b="0" i="0" u="none" strike="noStrike" dirty="0">
                <a:effectLst/>
                <a:latin typeface="Söhne"/>
                <a:hlinkClick r:id="rId2">
                  <a:extLst>
                    <a:ext uri="{A12FA001-AC4F-418D-AE19-62706E023703}">
                      <ahyp:hlinkClr xmlns:ahyp="http://schemas.microsoft.com/office/drawing/2018/hyperlinkcolor" val="tx"/>
                    </a:ext>
                  </a:extLst>
                </a:hlinkClick>
              </a:rPr>
              <a:t>Stack Overflow</a:t>
            </a:r>
            <a:endParaRPr lang="en-IN" sz="1800" b="0" i="0" dirty="0">
              <a:effectLst/>
              <a:latin typeface="Söhne"/>
            </a:endParaRPr>
          </a:p>
          <a:p>
            <a:pPr marL="0" indent="0">
              <a:buNone/>
            </a:pPr>
            <a:endParaRPr lang="en-US" sz="1800" dirty="0">
              <a:ea typeface="MS PGothic"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17455</TotalTime>
  <Words>809</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MS PGothic</vt:lpstr>
      <vt:lpstr>Arial</vt:lpstr>
      <vt:lpstr>Calibri</vt:lpstr>
      <vt:lpstr>Comic Sans MS</vt:lpstr>
      <vt:lpstr>Söhne</vt:lpstr>
      <vt:lpstr>Office Theme</vt:lpstr>
      <vt:lpstr>PowerPoint Presentation</vt:lpstr>
      <vt:lpstr>Introduction</vt:lpstr>
      <vt:lpstr>Motivation of Research</vt:lpstr>
      <vt:lpstr>Tools &amp; Technologies</vt:lpstr>
      <vt:lpstr>Code Snapshots</vt:lpstr>
      <vt:lpstr> Conti….</vt:lpstr>
      <vt:lpstr>  Conti...</vt:lpstr>
      <vt:lpstr> Conclusion/Theme Plan </vt:lpstr>
      <vt:lpstr>References</vt:lpstr>
      <vt:lpstr>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fahaam khan</cp:lastModifiedBy>
  <cp:revision>1242</cp:revision>
  <dcterms:created xsi:type="dcterms:W3CDTF">2010-04-09T07:36:15Z</dcterms:created>
  <dcterms:modified xsi:type="dcterms:W3CDTF">2024-03-10T17:43:12Z</dcterms:modified>
</cp:coreProperties>
</file>