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4" r:id="rId4"/>
    <p:sldId id="257" r:id="rId5"/>
    <p:sldId id="258" r:id="rId6"/>
    <p:sldId id="260" r:id="rId7"/>
    <p:sldId id="261" r:id="rId8"/>
    <p:sldId id="266" r:id="rId9"/>
    <p:sldId id="259" r:id="rId10"/>
    <p:sldId id="269"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A16B1-ECE9-4D31-AF6B-DC95C7A944D4}" v="213" dt="2025-07-06T17:21:35.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24" name="Freeform: Shape 2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7" name="Freeform: Shape 26">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42409" y="895483"/>
            <a:ext cx="5786232" cy="3011190"/>
          </a:xfrm>
        </p:spPr>
        <p:txBody>
          <a:bodyPr>
            <a:normAutofit/>
          </a:bodyPr>
          <a:lstStyle/>
          <a:p>
            <a:r>
              <a:rPr lang="en-US" sz="5400">
                <a:solidFill>
                  <a:schemeClr val="bg1"/>
                </a:solidFill>
                <a:latin typeface="Times New Roman"/>
                <a:cs typeface="Arial"/>
              </a:rPr>
              <a:t>Hyper-Personalized Landing Page Generator Agent</a:t>
            </a:r>
            <a:endParaRPr lang="en-US" sz="5400">
              <a:solidFill>
                <a:schemeClr val="bg1"/>
              </a:solidFill>
              <a:latin typeface="Times New Roman"/>
              <a:cs typeface="Times New Roman"/>
            </a:endParaRPr>
          </a:p>
        </p:txBody>
      </p:sp>
      <p:sp>
        <p:nvSpPr>
          <p:cNvPr id="3" name="Subtitle 2"/>
          <p:cNvSpPr>
            <a:spLocks noGrp="1"/>
          </p:cNvSpPr>
          <p:nvPr>
            <p:ph type="subTitle" idx="1"/>
          </p:nvPr>
        </p:nvSpPr>
        <p:spPr>
          <a:xfrm>
            <a:off x="2466270" y="4142096"/>
            <a:ext cx="5338511" cy="1055142"/>
          </a:xfrm>
        </p:spPr>
        <p:txBody>
          <a:bodyPr vert="horz" lIns="91440" tIns="45720" rIns="91440" bIns="45720" rtlCol="0">
            <a:normAutofit/>
          </a:bodyPr>
          <a:lstStyle/>
          <a:p>
            <a:r>
              <a:rPr lang="en-US" sz="2000">
                <a:solidFill>
                  <a:schemeClr val="bg1"/>
                </a:solidFill>
              </a:rPr>
              <a:t>Name – Keshav Joshi</a:t>
            </a:r>
          </a:p>
          <a:p>
            <a:r>
              <a:rPr lang="en-US" sz="2000">
                <a:solidFill>
                  <a:schemeClr val="bg1"/>
                </a:solidFill>
              </a:rPr>
              <a:t>Email – joshikeshav2204@gmail.com</a:t>
            </a:r>
          </a:p>
        </p:txBody>
      </p:sp>
      <p:sp>
        <p:nvSpPr>
          <p:cNvPr id="33"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38" name="Freeform: Shape 3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4" name="Oval 43">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Freeform: Shape 47">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0" name="Freeform: Shape 49">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221994-26B8-C2EA-D391-A319F753FCDF}"/>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45295819-7CB2-4406-3E00-EC96C3183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A6C39982-168B-FBD0-A760-8BE31E55D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1A8408BE-95BC-2599-B722-8BA1FA634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3" name="Oval 12">
            <a:extLst>
              <a:ext uri="{FF2B5EF4-FFF2-40B4-BE49-F238E27FC236}">
                <a16:creationId xmlns:a16="http://schemas.microsoft.com/office/drawing/2014/main" id="{F8C7EDA5-3459-B265-B6E1-351D2E927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13DBE3-E1E2-99C2-E58D-065DB8F4ADB0}"/>
              </a:ext>
            </a:extLst>
          </p:cNvPr>
          <p:cNvSpPr>
            <a:spLocks noGrp="1"/>
          </p:cNvSpPr>
          <p:nvPr>
            <p:ph type="title"/>
          </p:nvPr>
        </p:nvSpPr>
        <p:spPr>
          <a:xfrm>
            <a:off x="3499022" y="1650350"/>
            <a:ext cx="5204489" cy="3160593"/>
          </a:xfrm>
        </p:spPr>
        <p:txBody>
          <a:bodyPr vert="horz" lIns="91440" tIns="45720" rIns="91440" bIns="45720" rtlCol="0" anchor="b">
            <a:normAutofit/>
          </a:bodyPr>
          <a:lstStyle/>
          <a:p>
            <a:pPr algn="ctr"/>
            <a:r>
              <a:rPr lang="en-US" sz="4800">
                <a:solidFill>
                  <a:schemeClr val="bg1"/>
                </a:solidFill>
                <a:latin typeface="Times New Roman"/>
                <a:cs typeface="Times New Roman"/>
              </a:rPr>
              <a:t>What Makes This Solution Stand Out </a:t>
            </a:r>
          </a:p>
          <a:p>
            <a:pPr algn="ctr"/>
            <a:endParaRPr lang="en-US" sz="5400" kern="1200" dirty="0">
              <a:solidFill>
                <a:schemeClr val="bg1"/>
              </a:solidFill>
              <a:latin typeface="+mj-lt"/>
            </a:endParaRPr>
          </a:p>
        </p:txBody>
      </p:sp>
      <p:sp>
        <p:nvSpPr>
          <p:cNvPr id="15" name="Graphic 212">
            <a:extLst>
              <a:ext uri="{FF2B5EF4-FFF2-40B4-BE49-F238E27FC236}">
                <a16:creationId xmlns:a16="http://schemas.microsoft.com/office/drawing/2014/main" id="{FD59A500-7C32-B2FC-17CB-A61C6F0FA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Graphic 212">
            <a:extLst>
              <a:ext uri="{FF2B5EF4-FFF2-40B4-BE49-F238E27FC236}">
                <a16:creationId xmlns:a16="http://schemas.microsoft.com/office/drawing/2014/main" id="{35DCDC6A-ABD6-3C4B-797A-05F894E25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19" name="Graphic 190">
            <a:extLst>
              <a:ext uri="{FF2B5EF4-FFF2-40B4-BE49-F238E27FC236}">
                <a16:creationId xmlns:a16="http://schemas.microsoft.com/office/drawing/2014/main" id="{033A2B07-BF87-EF4F-83E8-9736FE1D78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0" name="Freeform: Shape 19">
              <a:extLst>
                <a:ext uri="{FF2B5EF4-FFF2-40B4-BE49-F238E27FC236}">
                  <a16:creationId xmlns:a16="http://schemas.microsoft.com/office/drawing/2014/main" id="{E157C579-9CBD-B321-8727-E3A099451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B2397332-56CD-A911-F9C2-2FD29B510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3" name="Oval 22">
            <a:extLst>
              <a:ext uri="{FF2B5EF4-FFF2-40B4-BE49-F238E27FC236}">
                <a16:creationId xmlns:a16="http://schemas.microsoft.com/office/drawing/2014/main" id="{9B4A737E-47CD-7290-C189-9EFBBA5DB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1F0988B1-8AA0-92B8-2711-5E072E299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aphic 4">
            <a:extLst>
              <a:ext uri="{FF2B5EF4-FFF2-40B4-BE49-F238E27FC236}">
                <a16:creationId xmlns:a16="http://schemas.microsoft.com/office/drawing/2014/main" id="{A464685F-4EEC-5872-3995-D394B92FAF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8" name="Freeform: Shape 27">
              <a:extLst>
                <a:ext uri="{FF2B5EF4-FFF2-40B4-BE49-F238E27FC236}">
                  <a16:creationId xmlns:a16="http://schemas.microsoft.com/office/drawing/2014/main" id="{282A89AA-1D77-D710-F354-777469CC1A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B6CDFB9D-9D0B-0D92-57FF-F6FA37AD2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3C7DD384-6C5F-10E7-DE65-E3EAA6A2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77459F58-8B80-54B8-2362-06AD284E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6E7EB955-AEBD-E1C5-70A5-ABDD25229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80F21184-51FB-72D7-0269-739753D6E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898C2010-B157-841A-1333-D2D75D3E0A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734717B-6CEF-E7A8-E12D-71BDD06676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C654B744-64DD-4818-DDDF-36584FDD9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7D2B775A-5DE5-70BD-63B5-768C017ED6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4C68E9BB-2970-0201-DACA-ED483636C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770027B5-E8CF-2D9A-703A-1747B3FC4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18BA486-765A-A542-8C2A-5CA94E0B58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BB8F4593-D00B-4A4E-413F-CD68D1808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4F81E443-30A0-22FD-48D7-93C7DCAA8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471DE20F-C596-B8C6-5B12-CA9054A52A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6F1056B8-22C4-C045-AB71-E6B762D5F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A84F14B4-E9A0-0605-B66E-A205C3149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0CFAE810-D0E6-FC2C-4CE3-061E00710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3DF1BFD9-FA94-01A3-295B-74E47242B5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6B0F1C9-A97A-D354-B8BA-36D0B21FC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50A21419-AD11-02FB-305B-40293BBB9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BEBC2652-DF77-05AA-389B-157305AE0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98B7E290-694A-AF61-E850-9AC3B3DC7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140FECCB-A51D-DA1C-7756-6CE66B376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7D281B1-314C-F01E-DBC2-8B439F74D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5CC7EBC-4CB5-B8AA-7794-CF8B1592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2C8DDE40-B029-CC36-45D6-0E37BC52BD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3C30B267-CAE1-ABD1-B1EC-186007410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29BA4259-FFCD-AE64-45FA-90E61C6EE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2BC732A0-9821-5A27-82C5-5DFD0388A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43BAE766-63DC-2B8D-34DB-7C8852AC6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581320A2-EFC4-DD1B-8E56-05EC02DD6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6B946251-CFA3-2056-7813-725ADF48A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2F17842E-C568-5CAB-4081-03BA94573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A8F5C9A-B39F-DC60-538D-DD36397D17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E4D19F8E-88AF-07B9-4BD8-35D524AFD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DF3AC5F2-713C-039A-9B11-D025D5595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3E5E5341-843F-C287-337F-8BE3379ED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FB4897F3-1977-5AA8-713C-800B403D3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45E3153-A7FE-370D-20C5-799B3D8E1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F6002D89-A68C-E5FF-1D8E-D35A5DF1C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9719B06-A6F8-27DC-9525-8AEF46029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0BB17F4-3A82-A3CE-1EA6-ED77E2385F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45A13502-9C02-E6B6-37B2-1AB132482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DA7EA030-4788-2AFD-7A71-829990BDEA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14A91B4-3904-6B60-9856-E50B37286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C2A2185C-FF05-2A05-CDBD-2A6A35A7C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7ED1D6CC-2690-B13F-1250-E54614E3A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E66C0EC5-6739-C59C-E271-1BD2D6FDB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8C8CCAC0-2CE7-742C-55E5-DA3714083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A330E7D4-4050-939A-7F02-B6371E48E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812F6CE7-EB2A-B8A1-AB0B-53EA71A8E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DFB39561-AB8D-F054-C9E0-27481F5F2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03F1E6AA-E9F8-201A-7DE8-244735734E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FC0CF692-9C34-0B9D-4C11-41CD5E2EF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4748AE79-B489-816A-3AF9-D7A2DD426D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30E8ABF5-938A-5024-E42D-3DA25FC00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A81A0B14-3C64-9304-A41A-F15F4A04D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1E479792-C135-867F-A002-0A8001CDD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0892996A-D7F9-E1C9-CCAD-040A1D2F0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4D43CD2C-E599-1829-6F1A-D026004FB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E572AB17-26DE-D8AD-4D6D-3821436F7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835B6CE8-F536-A233-6E57-6687F642F8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EB6E7595-D3D1-1973-8E08-3EE4B38BC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C7308599-ED45-978B-54A4-B2CEA3186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8C074561-5EDF-CCC1-9CE4-88C37548F0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37B9400D-833E-5C44-2DAC-B87AB6053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3B16FB3C-E07A-1087-F7B4-EB925F398D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A0ECDE23-BF26-0136-37FE-2081055D7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69F4D197-3ACD-6740-129C-C25B16CE0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89B9160A-46FA-C6BB-CEC4-611C37A77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15D67A13-5F2B-970A-124F-F89391CE5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C9B4A91-E76D-8842-B4D6-C879CD265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4E092B82-B000-6AAC-2551-A289C9159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99F6A7E8-88C0-D844-8121-8ECAE9B03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8F2F162E-4FFF-C59E-7601-69328D41B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53ECB6E8-D7DA-DF4F-6F61-8FFB2A214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8A859B-FC80-2103-8834-9552EB690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83179488-DE90-D3A9-B234-FB2DE396A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4EF3CFFA-2A10-CF01-ACC1-43A994885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E88AFC41-C652-4DEC-2179-62108E766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6BB9864-F7D3-70AE-FCF9-4880F5D8A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2F8BFFF-5ED7-B932-7357-940ED26BD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3D1FEC55-E4BC-A52B-7261-2C80045AB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D4D5DD7A-4A31-9ACD-9AAB-6F4142E66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0F3B4190-F3D3-71B1-FB5F-DBBD20285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7047A937-F320-A8B5-1462-C2F663AD9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2471796-04A7-4CA2-FF5B-E2CBD3787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BA73270-D435-0914-609E-A0509B8C4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20A9C3DA-129D-2DE4-6466-09C5099268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8BC5437F-92FE-EDA6-CE10-6A2E095B6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705E5DC-5945-9636-1A16-D3B02C696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5DC563A8-1519-85C7-B579-A125CE98B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29FCF7D8-BBD5-42D6-97FA-788D42B6C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B8F753CA-2889-A93C-DA70-946EA3EE76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BEE8AEB-E938-A7FC-D85E-63E9DD9B8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F2BA12BD-9446-0D9A-24C2-2E8A3B1F3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69DF0F31-AE33-D583-3C6B-1387922DE9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0CE04DC6-64B3-9023-4374-A0CC269C0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E911FC63-7B9A-781D-E3CE-88BA5EBCC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D5913CD-5584-FACA-1469-80F7E6EDB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454B176E-5FCC-3EDA-0590-63CFBC751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A97D9A81-8604-FC68-0E69-07E277587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E7A4DB4D-BEDA-A80B-8732-BE8018DB8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70551F78-CCB7-13CF-84C4-884915F5F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2B6B266-BFB9-215C-62EA-FAFBDC67DF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D34A0E79-6BBF-F028-AD00-0C1456429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BC55E97A-9B55-1373-A116-7456450E1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7FCC7AA-6BF4-9732-45A2-6A8742618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BD4072A-1B60-5F44-78DC-452AAB0C8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D7C80A98-8211-2CDE-A6EB-CF9DA2E0E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5A9A4A8B-49E9-663B-B7E0-8BD85E570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A65BC3D8-02F3-22C6-A158-C19C42231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2041D8EE-C6BC-DA2B-15AD-A6B8B2B72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295272DE-D6B5-8A27-7EC4-2ADA0B28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56A39551-C773-9BF8-F67C-42ED72051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4DC82B45-65BA-95EE-1A41-ADE1CCFACC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4EFB1076-7B9B-DEA0-B281-F938B12CE6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2DBB4967-7D52-EAEB-6E84-F14A4E22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9D45207-DC05-4715-0E9A-5BC9054FD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2C940808-66DD-35C5-B9AA-58A93E9CF8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19D324D-0879-1417-1B49-B779E1A96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7A023B0-E84C-30FE-E8C0-D854B2D6F4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52FB4B75-D78C-D59F-AA11-C1EC4736A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5AE00FB-F3F6-D450-AA68-A70F5D243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5E7C416-5F80-8A43-EE35-902D8CD98E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D7B393C9-D1D9-1FE9-6B59-B8FC83B77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C6844BB1-782E-9A44-284C-FC73D05F5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503F35D6-C4D5-9558-B0A1-D166305413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1B76C67D-91B0-951D-BBD3-369D648A5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841D408D-4EDB-C128-5CE8-AFB57A40B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E713A7F8-78F6-EADD-00B6-1058E7AC3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72E0935F-4225-F704-D3E7-A034CACBF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45DF1A7-BB9F-4BB2-DBCE-B33F1869F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7D669D7C-78FD-78A5-0998-C0DD2D73A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F6840433-4815-3470-3143-81242720D0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997D88C5-486E-1F1E-4828-5E25FFFF8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FFAADFA6-1AFD-E06D-828A-53E011E62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7BE5765E-632F-890D-9BCD-BCA1CF7DF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507F546B-0749-2A04-D476-5DD102159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20C75503-72AB-91E1-10AD-2295A3CC2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C1E3BE1B-010F-F37A-9903-180D2F81D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EE6C5139-5A87-D91E-514D-AEC4A79C3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42A8B6EA-C445-2787-60D7-930DEE49A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EAF17826-442A-B169-13AA-5A98C0A3A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7C4FB136-3FFB-CF8F-8B40-6185380E6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33228121-C5F2-F58B-E0F3-BA4ABF58C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731B17BC-FF5E-82DD-BD1D-DDEE3C813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B53671E9-BB0D-0408-D7A8-A7FBA2A84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75CDB236-AFD8-96CF-71A5-1F8937A72F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27ECF3DE-0424-0109-89DD-11F2AC1AD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67FAD66-9DEA-E5F6-C61C-DA1D7C811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8FB96394-DB50-CAAC-A9C6-BD5FAB0998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DA81BD8C-373B-00FB-F6CC-BAFA28750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8EBAD3A5-4787-1268-3464-2AD82A484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996C9BC-D427-E674-C5B7-50FE60F03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7E8F148C-3EC5-A465-E2F3-5F22AC28F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B60F432-583D-6CCC-37B8-E8E7552D1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240FDF2E-8CC7-3446-BA85-2CFAC6937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561BA8BC-C2FA-0BC8-6B29-6EC9DADD6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A914E216-97F5-29FB-0F97-61071E170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46FF6811-8AE9-912C-418D-A7BA6F5E2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8EB73E52-40FA-CE03-39FD-11A0D41DF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E7702C98-2812-B40B-CC4A-55DD09BC1B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4B3FC3FC-9A8D-32C2-2CA0-0D2192ADD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29772DAB-C176-5A09-BA4F-79EB39903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09CB2409-8811-82AA-745F-1FE8E3AAD5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C64382B7-F0C5-575C-ADA0-8D75DA048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00634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3CFD58-0215-5ED5-1757-84E8F8EE5B93}"/>
              </a:ext>
            </a:extLst>
          </p:cNvPr>
          <p:cNvSpPr txBox="1"/>
          <p:nvPr/>
        </p:nvSpPr>
        <p:spPr>
          <a:xfrm>
            <a:off x="186865" y="583378"/>
            <a:ext cx="11812817"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1. Complete End-to-End Personalization System</a:t>
            </a:r>
            <a:endParaRPr lang="en-US" sz="1400" dirty="0">
              <a:latin typeface="Times New Roman"/>
              <a:cs typeface="Times New Roman"/>
            </a:endParaRPr>
          </a:p>
          <a:p>
            <a:r>
              <a:rPr lang="en-US" sz="1400" dirty="0">
                <a:latin typeface="Times New Roman"/>
                <a:ea typeface="+mn-lt"/>
                <a:cs typeface="+mn-lt"/>
              </a:rPr>
              <a:t>Unlike typical recommendation engines, this is a </a:t>
            </a:r>
            <a:r>
              <a:rPr lang="en-US" sz="1400" b="1" dirty="0">
                <a:latin typeface="Times New Roman"/>
                <a:ea typeface="+mn-lt"/>
                <a:cs typeface="+mn-lt"/>
              </a:rPr>
              <a:t>full-stack solution</a:t>
            </a:r>
            <a:r>
              <a:rPr lang="en-US" sz="1400" dirty="0">
                <a:latin typeface="Times New Roman"/>
                <a:ea typeface="+mn-lt"/>
                <a:cs typeface="+mn-lt"/>
              </a:rPr>
              <a:t> that handles everything from raw data processing to real-time content delivery. Successfully processes </a:t>
            </a:r>
            <a:r>
              <a:rPr lang="en-US" sz="1400" b="1" dirty="0">
                <a:latin typeface="Times New Roman"/>
                <a:ea typeface="+mn-lt"/>
                <a:cs typeface="+mn-lt"/>
              </a:rPr>
              <a:t>748,839 users</a:t>
            </a:r>
            <a:r>
              <a:rPr lang="en-US" sz="1400" dirty="0">
                <a:latin typeface="Times New Roman"/>
                <a:ea typeface="+mn-lt"/>
                <a:cs typeface="+mn-lt"/>
              </a:rPr>
              <a:t> and </a:t>
            </a:r>
            <a:r>
              <a:rPr lang="en-US" sz="1400" b="1" dirty="0">
                <a:latin typeface="Times New Roman"/>
                <a:ea typeface="+mn-lt"/>
                <a:cs typeface="+mn-lt"/>
              </a:rPr>
              <a:t>6.5M+ events</a:t>
            </a:r>
            <a:r>
              <a:rPr lang="en-US" sz="1400" dirty="0">
                <a:latin typeface="Times New Roman"/>
                <a:ea typeface="+mn-lt"/>
                <a:cs typeface="+mn-lt"/>
              </a:rPr>
              <a:t> through a comprehensive ML pipeline that identifies </a:t>
            </a:r>
            <a:r>
              <a:rPr lang="en-US" sz="1400" b="1" dirty="0">
                <a:latin typeface="Times New Roman"/>
                <a:ea typeface="+mn-lt"/>
                <a:cs typeface="+mn-lt"/>
              </a:rPr>
              <a:t>6 distinct behavioral segments</a:t>
            </a:r>
            <a:r>
              <a:rPr lang="en-US" sz="1400" dirty="0">
                <a:latin typeface="Times New Roman"/>
                <a:ea typeface="+mn-lt"/>
                <a:cs typeface="+mn-lt"/>
              </a:rPr>
              <a:t>.</a:t>
            </a:r>
            <a:endParaRPr lang="en-US" sz="1400" dirty="0">
              <a:latin typeface="Times New Roman"/>
              <a:cs typeface="Times New Roman"/>
            </a:endParaRPr>
          </a:p>
          <a:p>
            <a:r>
              <a:rPr lang="en-US" sz="1400" b="1" dirty="0">
                <a:latin typeface="Times New Roman"/>
                <a:cs typeface="Times New Roman"/>
              </a:rPr>
              <a:t>2. Advanced Cold Start Problem Resolution</a:t>
            </a:r>
            <a:endParaRPr lang="en-US" sz="1400" dirty="0">
              <a:latin typeface="Times New Roman"/>
              <a:cs typeface="Times New Roman"/>
            </a:endParaRPr>
          </a:p>
          <a:p>
            <a:r>
              <a:rPr lang="en-US" sz="1400" dirty="0">
                <a:latin typeface="Times New Roman"/>
                <a:ea typeface="+mn-lt"/>
                <a:cs typeface="+mn-lt"/>
              </a:rPr>
              <a:t>Tackles the biggest challenge in personalization—new users with no history. Our multi-strategy approach combines demographic inference, geographic patterns, and device intelligence to deliver meaningful personalization from the first interaction, eliminating the "blank slate" problem.</a:t>
            </a:r>
            <a:endParaRPr lang="en-US" sz="1400" dirty="0">
              <a:latin typeface="Times New Roman"/>
              <a:cs typeface="Times New Roman"/>
            </a:endParaRPr>
          </a:p>
          <a:p>
            <a:r>
              <a:rPr lang="en-US" sz="1400" b="1" dirty="0">
                <a:latin typeface="Times New Roman"/>
                <a:cs typeface="Times New Roman"/>
              </a:rPr>
              <a:t>3. Real-Time Performance at Scale</a:t>
            </a:r>
            <a:endParaRPr lang="en-US" sz="1400" dirty="0">
              <a:latin typeface="Times New Roman"/>
              <a:cs typeface="Times New Roman"/>
            </a:endParaRPr>
          </a:p>
          <a:p>
            <a:r>
              <a:rPr lang="en-US" sz="1400" dirty="0">
                <a:latin typeface="Times New Roman"/>
                <a:ea typeface="+mn-lt"/>
                <a:cs typeface="+mn-lt"/>
              </a:rPr>
              <a:t>Delivers personalized content in </a:t>
            </a:r>
            <a:r>
              <a:rPr lang="en-US" sz="1400" b="1" dirty="0">
                <a:latin typeface="Times New Roman"/>
                <a:ea typeface="+mn-lt"/>
                <a:cs typeface="+mn-lt"/>
              </a:rPr>
              <a:t>&lt;200ms</a:t>
            </a:r>
            <a:r>
              <a:rPr lang="en-US" sz="1400" dirty="0">
                <a:latin typeface="Times New Roman"/>
                <a:ea typeface="+mn-lt"/>
                <a:cs typeface="+mn-lt"/>
              </a:rPr>
              <a:t> while processing massive datasets (</a:t>
            </a:r>
            <a:r>
              <a:rPr lang="en-US" sz="1400" b="1" dirty="0">
                <a:latin typeface="Times New Roman"/>
                <a:ea typeface="+mn-lt"/>
                <a:cs typeface="+mn-lt"/>
              </a:rPr>
              <a:t>27,500 transactions</a:t>
            </a:r>
            <a:r>
              <a:rPr lang="en-US" sz="1400" dirty="0">
                <a:latin typeface="Times New Roman"/>
                <a:ea typeface="+mn-lt"/>
                <a:cs typeface="+mn-lt"/>
              </a:rPr>
              <a:t> across </a:t>
            </a:r>
            <a:r>
              <a:rPr lang="en-US" sz="1400" b="1" dirty="0">
                <a:latin typeface="Times New Roman"/>
                <a:ea typeface="+mn-lt"/>
                <a:cs typeface="+mn-lt"/>
              </a:rPr>
              <a:t>238 unique products</a:t>
            </a:r>
            <a:r>
              <a:rPr lang="en-US" sz="1400" dirty="0">
                <a:latin typeface="Times New Roman"/>
                <a:ea typeface="+mn-lt"/>
                <a:cs typeface="+mn-lt"/>
              </a:rPr>
              <a:t> in </a:t>
            </a:r>
            <a:r>
              <a:rPr lang="en-US" sz="1400" b="1" dirty="0">
                <a:latin typeface="Times New Roman"/>
                <a:ea typeface="+mn-lt"/>
                <a:cs typeface="+mn-lt"/>
              </a:rPr>
              <a:t>5 categories</a:t>
            </a:r>
            <a:r>
              <a:rPr lang="en-US" sz="1400" dirty="0">
                <a:latin typeface="Times New Roman"/>
                <a:ea typeface="+mn-lt"/>
                <a:cs typeface="+mn-lt"/>
              </a:rPr>
              <a:t>). The system maintains enterprise-level performance with a </a:t>
            </a:r>
            <a:r>
              <a:rPr lang="en-US" sz="1400" b="1" dirty="0">
                <a:latin typeface="Times New Roman"/>
                <a:ea typeface="+mn-lt"/>
                <a:cs typeface="+mn-lt"/>
              </a:rPr>
              <a:t>2.29% conversion rate</a:t>
            </a:r>
            <a:r>
              <a:rPr lang="en-US" sz="1400" dirty="0">
                <a:latin typeface="Times New Roman"/>
                <a:ea typeface="+mn-lt"/>
                <a:cs typeface="+mn-lt"/>
              </a:rPr>
              <a:t> and </a:t>
            </a:r>
            <a:r>
              <a:rPr lang="en-US" sz="1400" b="1" dirty="0">
                <a:latin typeface="Times New Roman"/>
                <a:ea typeface="+mn-lt"/>
                <a:cs typeface="+mn-lt"/>
              </a:rPr>
              <a:t>$4.53 average revenue per user</a:t>
            </a:r>
            <a:r>
              <a:rPr lang="en-US" sz="1400" dirty="0">
                <a:latin typeface="Times New Roman"/>
                <a:ea typeface="+mn-lt"/>
                <a:cs typeface="+mn-lt"/>
              </a:rPr>
              <a:t>.</a:t>
            </a:r>
            <a:endParaRPr lang="en-US" sz="1400" dirty="0">
              <a:latin typeface="Times New Roman"/>
              <a:cs typeface="Times New Roman"/>
            </a:endParaRPr>
          </a:p>
          <a:p>
            <a:r>
              <a:rPr lang="en-US" sz="1400" b="1" dirty="0">
                <a:latin typeface="Times New Roman"/>
                <a:cs typeface="Times New Roman"/>
              </a:rPr>
              <a:t>4. Comprehensive Analytics and Insights</a:t>
            </a:r>
            <a:endParaRPr lang="en-US" sz="1400" dirty="0">
              <a:latin typeface="Times New Roman"/>
              <a:cs typeface="Times New Roman"/>
            </a:endParaRPr>
          </a:p>
          <a:p>
            <a:r>
              <a:rPr lang="en-US" sz="1400" dirty="0">
                <a:latin typeface="Times New Roman"/>
                <a:ea typeface="+mn-lt"/>
                <a:cs typeface="+mn-lt"/>
              </a:rPr>
              <a:t>Includes </a:t>
            </a:r>
            <a:r>
              <a:rPr lang="en-US" sz="1400" b="1" dirty="0">
                <a:latin typeface="Times New Roman"/>
                <a:ea typeface="+mn-lt"/>
                <a:cs typeface="+mn-lt"/>
              </a:rPr>
              <a:t>8+ professional visualizations</a:t>
            </a:r>
            <a:r>
              <a:rPr lang="en-US" sz="1400" dirty="0">
                <a:latin typeface="Times New Roman"/>
                <a:ea typeface="+mn-lt"/>
                <a:cs typeface="+mn-lt"/>
              </a:rPr>
              <a:t> that demonstrate system effectiveness:</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Dataset Analysis Dashboard</a:t>
            </a:r>
            <a:r>
              <a:rPr lang="en-US" sz="1400" dirty="0">
                <a:latin typeface="Times New Roman"/>
                <a:ea typeface="+mn-lt"/>
                <a:cs typeface="+mn-lt"/>
              </a:rPr>
              <a:t> - Multi-panel data exploration</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User Segmentation Clusters</a:t>
            </a:r>
            <a:r>
              <a:rPr lang="en-US" sz="1400" dirty="0">
                <a:latin typeface="Times New Roman"/>
                <a:ea typeface="+mn-lt"/>
                <a:cs typeface="+mn-lt"/>
              </a:rPr>
              <a:t> - K-means clustering results and segment profiles</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User Journey Flows</a:t>
            </a:r>
            <a:r>
              <a:rPr lang="en-US" sz="1400" dirty="0">
                <a:latin typeface="Times New Roman"/>
                <a:ea typeface="+mn-lt"/>
                <a:cs typeface="+mn-lt"/>
              </a:rPr>
              <a:t> - Behavioral patterns and engagement metrics</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Conversion Funnel Analysis</a:t>
            </a:r>
            <a:r>
              <a:rPr lang="en-US" sz="1400" dirty="0">
                <a:latin typeface="Times New Roman"/>
                <a:ea typeface="+mn-lt"/>
                <a:cs typeface="+mn-lt"/>
              </a:rPr>
              <a:t> - Drop-off points and optimization opportunities</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Product Trend Analytics</a:t>
            </a:r>
            <a:r>
              <a:rPr lang="en-US" sz="1400" dirty="0">
                <a:latin typeface="Times New Roman"/>
                <a:ea typeface="+mn-lt"/>
                <a:cs typeface="+mn-lt"/>
              </a:rPr>
              <a:t> - Category performance and sales patterns</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ML Feature Importance</a:t>
            </a:r>
            <a:r>
              <a:rPr lang="en-US" sz="1400" dirty="0">
                <a:latin typeface="Times New Roman"/>
                <a:ea typeface="+mn-lt"/>
                <a:cs typeface="+mn-lt"/>
              </a:rPr>
              <a:t> - Model interpretability and decision factors</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Personalized Landing Pages</a:t>
            </a:r>
            <a:r>
              <a:rPr lang="en-US" sz="1400" dirty="0">
                <a:latin typeface="Times New Roman"/>
                <a:ea typeface="+mn-lt"/>
                <a:cs typeface="+mn-lt"/>
              </a:rPr>
              <a:t> - Side-by-side layout comparisons</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Performance Metrics Report</a:t>
            </a:r>
            <a:r>
              <a:rPr lang="en-US" sz="1400" dirty="0">
                <a:latin typeface="Times New Roman"/>
                <a:ea typeface="+mn-lt"/>
                <a:cs typeface="+mn-lt"/>
              </a:rPr>
              <a:t> - System KPIs and business impact</a:t>
            </a:r>
            <a:endParaRPr lang="en-US" sz="1400" dirty="0">
              <a:latin typeface="Times New Roman"/>
              <a:cs typeface="Times New Roman"/>
            </a:endParaRPr>
          </a:p>
          <a:p>
            <a:r>
              <a:rPr lang="en-US" sz="1400" b="1" dirty="0">
                <a:latin typeface="Times New Roman"/>
                <a:cs typeface="Times New Roman"/>
              </a:rPr>
              <a:t>5. Production-Ready Architecture</a:t>
            </a:r>
            <a:endParaRPr lang="en-US" sz="1400" dirty="0">
              <a:latin typeface="Times New Roman"/>
              <a:cs typeface="Times New Roman"/>
            </a:endParaRPr>
          </a:p>
          <a:p>
            <a:r>
              <a:rPr lang="en-US" sz="1400" dirty="0">
                <a:latin typeface="Times New Roman"/>
                <a:ea typeface="+mn-lt"/>
                <a:cs typeface="+mn-lt"/>
              </a:rPr>
              <a:t>Built with modular, scalable components including comprehensive documentation, automated setup scripts, and clear deployment guidelines. The system handles real-world complexity while maintaining code clarity and maintainability.</a:t>
            </a:r>
            <a:endParaRPr lang="en-US" sz="1400" dirty="0">
              <a:latin typeface="Times New Roman"/>
              <a:cs typeface="Times New Roman"/>
            </a:endParaRPr>
          </a:p>
          <a:p>
            <a:r>
              <a:rPr lang="en-US" sz="1400" b="1" dirty="0">
                <a:latin typeface="Times New Roman"/>
                <a:cs typeface="Times New Roman"/>
              </a:rPr>
              <a:t>6. Transparent AI with Explainable Decisions</a:t>
            </a:r>
            <a:endParaRPr lang="en-US" sz="1400" dirty="0">
              <a:latin typeface="Times New Roman"/>
              <a:cs typeface="Times New Roman"/>
            </a:endParaRPr>
          </a:p>
          <a:p>
            <a:r>
              <a:rPr lang="en-US" sz="1400" dirty="0">
                <a:latin typeface="Times New Roman"/>
                <a:ea typeface="+mn-lt"/>
                <a:cs typeface="+mn-lt"/>
              </a:rPr>
              <a:t>Every personalization choice comes with clear reasoning, showing users and stakeholders exactly why specific content was selected, building trust and enabling continuous optimization.</a:t>
            </a:r>
            <a:endParaRPr lang="en-US" sz="1400" dirty="0">
              <a:latin typeface="Times New Roman"/>
              <a:cs typeface="Times New Roman"/>
            </a:endParaRPr>
          </a:p>
          <a:p>
            <a:r>
              <a:rPr lang="en-US" sz="1400" dirty="0">
                <a:latin typeface="Times New Roman"/>
                <a:ea typeface="+mn-lt"/>
                <a:cs typeface="+mn-lt"/>
              </a:rPr>
              <a:t>This solution delivers a </a:t>
            </a:r>
            <a:r>
              <a:rPr lang="en-US" sz="1400" b="1" dirty="0">
                <a:latin typeface="Times New Roman"/>
                <a:ea typeface="+mn-lt"/>
                <a:cs typeface="+mn-lt"/>
              </a:rPr>
              <a:t>complete, scalable, and intelligent personalization ecosystem</a:t>
            </a:r>
            <a:r>
              <a:rPr lang="en-US" sz="1400" dirty="0">
                <a:latin typeface="Times New Roman"/>
                <a:ea typeface="+mn-lt"/>
                <a:cs typeface="+mn-lt"/>
              </a:rPr>
              <a:t> backed by rigorous data science, proven performance metrics, and comprehensive visual validation of its effectiveness.</a:t>
            </a:r>
            <a:endParaRPr lang="en-US" sz="1400" dirty="0">
              <a:latin typeface="Times New Roman"/>
              <a:cs typeface="Times New Roman"/>
            </a:endParaRPr>
          </a:p>
          <a:p>
            <a:endParaRPr lang="en-US" sz="1400" dirty="0">
              <a:latin typeface="Times New Roman"/>
              <a:cs typeface="Times New Roman"/>
            </a:endParaRPr>
          </a:p>
        </p:txBody>
      </p:sp>
    </p:spTree>
    <p:extLst>
      <p:ext uri="{BB962C8B-B14F-4D97-AF65-F5344CB8AC3E}">
        <p14:creationId xmlns:p14="http://schemas.microsoft.com/office/powerpoint/2010/main" val="213616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3ABBB5-EB23-40DE-1A63-CF595CC3397F}"/>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4480BC07-B3B8-2C9E-CA78-1918B710B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AAE45F1-8754-BB68-9FF0-DC53D84BF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66ADAF5-C9B4-ADBE-5047-04C3AE8F6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3" name="Oval 12">
            <a:extLst>
              <a:ext uri="{FF2B5EF4-FFF2-40B4-BE49-F238E27FC236}">
                <a16:creationId xmlns:a16="http://schemas.microsoft.com/office/drawing/2014/main" id="{70BD9DE4-9C16-1078-083F-B32858501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640BDE-2BAB-E4A4-42D0-89BD864E8928}"/>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dirty="0">
                <a:solidFill>
                  <a:schemeClr val="bg1"/>
                </a:solidFill>
              </a:rPr>
              <a:t>THANK YOU</a:t>
            </a:r>
            <a:endParaRPr lang="en-US" sz="5400" kern="1200" dirty="0">
              <a:solidFill>
                <a:schemeClr val="bg1"/>
              </a:solidFill>
              <a:latin typeface="+mj-lt"/>
            </a:endParaRPr>
          </a:p>
        </p:txBody>
      </p:sp>
      <p:sp>
        <p:nvSpPr>
          <p:cNvPr id="15" name="Graphic 212">
            <a:extLst>
              <a:ext uri="{FF2B5EF4-FFF2-40B4-BE49-F238E27FC236}">
                <a16:creationId xmlns:a16="http://schemas.microsoft.com/office/drawing/2014/main" id="{981B64D2-5376-4322-6E84-73B306409C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Graphic 212">
            <a:extLst>
              <a:ext uri="{FF2B5EF4-FFF2-40B4-BE49-F238E27FC236}">
                <a16:creationId xmlns:a16="http://schemas.microsoft.com/office/drawing/2014/main" id="{BD0CC368-5CA3-2D5A-5B57-FC0398CCC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19" name="Graphic 190">
            <a:extLst>
              <a:ext uri="{FF2B5EF4-FFF2-40B4-BE49-F238E27FC236}">
                <a16:creationId xmlns:a16="http://schemas.microsoft.com/office/drawing/2014/main" id="{9569AD9E-BC56-43F8-6537-09623164A5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0" name="Freeform: Shape 19">
              <a:extLst>
                <a:ext uri="{FF2B5EF4-FFF2-40B4-BE49-F238E27FC236}">
                  <a16:creationId xmlns:a16="http://schemas.microsoft.com/office/drawing/2014/main" id="{87BCF11B-7F34-0B87-4E43-53AFFD3F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62655A0-7803-C102-F627-632333C2D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3" name="Oval 22">
            <a:extLst>
              <a:ext uri="{FF2B5EF4-FFF2-40B4-BE49-F238E27FC236}">
                <a16:creationId xmlns:a16="http://schemas.microsoft.com/office/drawing/2014/main" id="{2D3547D8-70AB-414B-2531-0E82C11A1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2EE5D716-4D2D-EAA4-5273-4F81015EEC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aphic 4">
            <a:extLst>
              <a:ext uri="{FF2B5EF4-FFF2-40B4-BE49-F238E27FC236}">
                <a16:creationId xmlns:a16="http://schemas.microsoft.com/office/drawing/2014/main" id="{5C1734E5-7324-5402-786F-C55385E3F8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8" name="Freeform: Shape 27">
              <a:extLst>
                <a:ext uri="{FF2B5EF4-FFF2-40B4-BE49-F238E27FC236}">
                  <a16:creationId xmlns:a16="http://schemas.microsoft.com/office/drawing/2014/main" id="{E975D59E-6B15-A0A0-96AB-FD0BCBAD0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0A08FDA5-2C0E-D947-30FC-0D905B490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E3E2700E-E57B-5310-D238-32A9B38B5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20ED94C-00F8-6413-9B73-90EF6F306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30953C9-697D-6ACC-D24D-C334ABC636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4479B817-0245-0430-1D5C-322E69F1C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681B02A-4FE4-2E76-42A0-0A85032E4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53FC71E9-0773-4B7B-5DC2-4706DB601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45F34276-9C46-DFC5-4A7A-C23B3227C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C9AC43B-6015-30A5-66CC-06CC5FF0C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4CE9DE6-7BB0-583C-3FDA-30C513FC0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92D9CFA7-E773-9F3E-6D2E-C63D21D77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73FA6DD-9CCE-5EFA-30DD-8EF52273CB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45DB6FF8-E9C0-FC1B-F1CF-BE16E4B33F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A30656B-3735-0481-A0EC-DE24315FD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B4C90800-7011-215E-8338-B64934F76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4DFE5F7-FA34-61E0-D53B-03E3E465A5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89FD3FB6-124F-B007-7144-E9D4E6305D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641163BD-9C06-87F5-E286-2D97592A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C1A90A4C-C512-746E-87C7-07DB77D49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E043B41-116A-B9B3-A67E-10BCBE903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C1ABEDF9-593A-5F98-B65D-9F9142B02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26375052-4F4B-EC45-99FD-397AB4229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F939791E-2E42-7E6F-82A8-30C8FCA4A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4FCED77E-0B55-147F-DAAE-33E2D9845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EF0202ED-25DC-664E-7C97-A54690036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32318912-84F2-9418-1630-046ED057D0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D2C277B0-92EB-F56A-F38D-FE84A34AB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C4DE52B0-C650-A642-A90D-7772B3537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FC810CC6-15A3-EF23-64EC-927DF8F02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D0C42B75-C509-87B4-A7A6-8B85820C6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438AD98C-C07B-2307-29C3-21549E4DB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A9479FA-F21B-0283-A243-F1A51204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ECBABA1C-220C-B7AB-21F8-669C03D1B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876823B0-F7EA-72E0-C59E-4B98D3D61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EB3529A5-214F-23A2-5F07-4361A892A0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B6D2DAF3-5E9A-1178-0BFB-152F62F38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C44C6EFF-6D53-C517-58BC-AEEB4822A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8345999B-EC05-47B0-02E3-464E46F2C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877000C4-4057-51D2-033F-AA2D286E8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D3C8EF1-70FE-ABAA-0FB3-561257C9A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0FA9F175-1A76-C954-D5D0-C2B87D711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E039B97C-0D22-DBF3-580A-0FA5F5037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31B27537-A818-C2AB-4D9E-0C7C0A61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CB2DC9E5-EE77-F765-CEC7-601E2B99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D5A7C771-70AD-4566-11A5-63CE9E462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B253EE0A-6E9F-7E65-5F3B-CF776BF1B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12171D26-039B-AD43-69ED-FFDAD2387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D8288FF6-C3A2-520D-84CE-70BF1D338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1C1AEC73-8308-5DF9-3FB9-79A398754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91383618-8B9F-375E-F0FA-43B14E6CF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E9E3A0DF-AB1B-E19B-2AC6-EEEA84846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22303BA4-62E0-838E-B2DC-BF2289422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4A9A9D39-97C2-C33B-6662-4160E94AC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FF61EB4-7994-1F45-88FB-2AA82E9EA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B11DCFC2-E0D3-0BB7-8F98-06D35D5FC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3D14F149-54A2-3896-B8E8-13586795A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82ADA4F7-5C54-B8BA-0F11-B92D72136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82DC9EA0-2EC0-9133-8234-076F6A616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D5F0C8E8-453C-F4F1-CAC9-9E7235BDA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5692C82-2BC2-DA81-9DF6-E77A98D01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D70B7B5B-3CBA-44A9-1DE8-2BDC31D47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E2ECEF7E-1AB8-BF74-C9FD-A6C3240BB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09692C18-B953-ABBA-3FE7-649B8097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20F10B4-4F7A-8FCD-1856-8DCBA9E2D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04707DCE-057C-74AF-3CF0-F931E4B3CF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8C26DB4B-5173-511C-8F65-1E6543BBCD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A3CDE78C-E69E-1C04-604E-46C24490E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23740176-A232-4A42-A22C-8C84EBC52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BB3946B5-1068-A62E-048C-F9D7CAC66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0B98BBC7-3D1E-9EAD-AA9A-C617EBD1A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BDFC7608-31C1-6FC5-D4DA-F325273B4F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BEB8774B-E493-B859-774B-D81A01389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04DFEC02-762C-72A4-91FA-36F95D7C93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4CFA991-AEEE-88A1-0B4F-DCEA0450A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F340F1E6-ED60-86FA-AB7A-9B259AA05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69BA04FB-5884-12EB-AEE0-3A1EFF84E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F769F897-F0E0-AA55-4DBD-D027F0F564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6E748B2A-FA16-0A3F-F88C-0B0402CA65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5E1D458B-1CD4-59A9-2D51-9DF1B476E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4866901-9176-BFD4-D184-3E5C25017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70CD71E9-8823-B852-DF21-825983758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C0AFF057-D6D2-A461-5037-ED34DFE07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D6D4DF62-B836-445C-C7BD-1C59E901BB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2418E0EA-D450-C6C6-0217-D3CD42120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E620F547-9509-296D-0F5C-15270D743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89A8BE77-AEC9-59FB-62F1-D54FD2850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1EE675DC-0356-C92E-4929-7AD2AE73D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8CEABC6-D145-6672-D6FA-61D9353EF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C301F5F-17A5-B6BE-0F3E-E94B558A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7F840212-3F2F-0BE3-80AF-D557E7457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223BE74-5E78-FB37-B7D4-4CFD14AE9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B0C278E7-5A78-F74F-873B-2AD0B92DE3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C694918F-6E9D-1932-CB13-D21D7161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E3E8EBE4-497F-0B4D-B2F7-F24181B2B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B624066-4955-07E0-21CA-4B4F62154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20F20331-BB76-DE9D-1093-CA377F7D9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32844511-0E67-ED81-6FF5-BD3153216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0A369CD0-0489-790F-F2F9-0A30C7170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F0594C3B-01E7-11AC-96B9-9EE6178A8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2E12987E-553D-1231-F1A6-3737F6328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D4C2E53A-1944-4683-B10B-ECADD3245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8E39627-D700-6952-2813-A97463C4D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7EED8897-4E38-8579-F045-7C77BDE4D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E5E79A95-53FF-03BA-120B-83DE3D021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E54067E5-4140-3A3E-795A-D8C42FE46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A2B8ACA1-4F63-A655-C875-EC454E4E6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ED33ECC3-754C-359A-0D8C-85B05E72D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A678CC9-9E80-9524-3750-A7BF827E1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8CE9C538-E35E-E2EF-FA82-7DD32F823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40B27E74-5A7B-D7F1-A6E6-44C3025B2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ABED7702-CA62-EA03-FEAA-40C10D03B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E6BF72E-623B-3B5A-4F01-45E519FFC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281171F4-BA44-BACE-CCDA-4FA307A84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B6A7FA6D-EAC9-17D5-BB09-ACDF3B8404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1C881AF1-81DD-9C76-AF6D-B9910D5BDD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2C573F4-C8BF-8FDD-2A7C-F2AABF9A1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F8118910-1A7C-4ECC-FF34-4DE654163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EC781278-8DC2-8A56-5920-D68016244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5E85F6D-4E03-8838-C991-2FB9C92AB3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2AAA6E9-A799-1811-D174-A91EEE58C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24413525-880D-0509-B315-FC4D7A1E6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0D3542C2-4DB9-844D-3B48-A59031AC1D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30162BF-2F43-DB28-CAD7-078FC1CE5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D8BEAEA4-47D0-F75B-FA01-40E436B17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D0D33B17-38E3-1333-BC61-8D4F71A2C9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B726A589-DBE6-54AA-1157-65A38D55E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AD52D3BD-0F65-0DEF-28D8-750A3A669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A61B97FB-99D0-3740-B5DD-BAE9C8319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DA23791F-D623-7E81-B10F-E25C26F9B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26EB367A-871E-200B-40D2-E14178530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15AAE46E-EDD7-A245-D42E-ED61D959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75DFB0F2-55EA-DB7B-B84E-788D6B832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0CFAD260-DAC5-42AA-9B43-9A499BE77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1C7E5197-CF6E-F083-BA45-284055F58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0CE7095B-BA2D-FD04-EEEA-1E5AD2EE3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1B2BD8E8-6F43-6990-F2EA-9193582417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E5E7B4A5-121A-81E4-2DCA-3010907DB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ACF16187-EE17-7B3C-7630-C3A9691B8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6EB9C199-86A8-2F30-D5E6-88DA5B55B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A73517B-B07B-39AA-B320-84CF2CEFB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3F45FD0-29D6-9E51-5829-F989CCB08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52399B7A-239D-CCDC-D127-A9016DBC5E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17F63E2B-89BB-193E-06E8-654A5FB8D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D7E7016A-E361-FFE9-F3C4-40FECD67C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8F82446C-16D3-A72E-DD17-BE044BF5A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82E3742-1E38-3BE9-41C5-14758A8A9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0ABE7DD2-265F-DEB4-9EF8-3098D4695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0B7C6B8-FC2D-A0B4-A189-0D564BF12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4E01F4A-6EB5-7865-8C9D-7749022DA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801BD418-6C05-3C91-DB3E-03F8EF1A0B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4FFB6881-5945-2395-2FFE-9AC5687756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DAC077C-141F-8F67-9B3B-A52E3C9877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19C600BE-7792-BF33-F81F-F18225C8A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8EAB30D8-1416-0A8C-CABE-E3A296ACA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4685E9B8-39E9-FF3F-3AC3-86DB1328B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EED6A2CB-651C-7F56-044B-85256CB7B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DDD60487-E4F7-BC7E-0B0A-07B36992E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611C0381-16A9-81E8-1318-6F5E162CF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2E745A3E-E3DF-E6D7-2219-9D589FC72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501E0DF3-AA93-0ACB-31DC-952C2ED62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868875C-E324-0547-F520-D8F6B7B8A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8DCCE687-70C9-7606-0019-D99D4F79F0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82749FC6-6459-5938-E190-C5B00ADE9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EFA83B3D-F885-7ECF-A84E-E5872DEF6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17BF9080-B7CB-29B7-8D05-CA7C0FD5CC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9775AB6E-634D-8D1D-3713-F780B0513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59A4948A-98FC-48EA-446D-33628694C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15F6A621-00F9-ED02-3D84-7C16E4993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48982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85AE7-8195-B3F7-C99B-329F2A52603B}"/>
              </a:ext>
            </a:extLst>
          </p:cNvPr>
          <p:cNvSpPr>
            <a:spLocks noGrp="1"/>
          </p:cNvSpPr>
          <p:nvPr>
            <p:ph type="title"/>
          </p:nvPr>
        </p:nvSpPr>
        <p:spPr>
          <a:xfrm>
            <a:off x="686834" y="1153572"/>
            <a:ext cx="3200400" cy="4461163"/>
          </a:xfrm>
        </p:spPr>
        <p:txBody>
          <a:bodyPr>
            <a:normAutofit/>
          </a:bodyPr>
          <a:lstStyle/>
          <a:p>
            <a:r>
              <a:rPr lang="en-US">
                <a:solidFill>
                  <a:srgbClr val="FFFFFF"/>
                </a:solidFill>
                <a:latin typeface="Times New Roman"/>
                <a:cs typeface="Times New Roman"/>
              </a:rPr>
              <a:t>Problem Statement</a:t>
            </a: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7D4360C-09CE-30B6-94DE-611A25CF44C7}"/>
              </a:ext>
            </a:extLst>
          </p:cNvPr>
          <p:cNvSpPr>
            <a:spLocks noGrp="1"/>
          </p:cNvSpPr>
          <p:nvPr>
            <p:ph idx="1"/>
          </p:nvPr>
        </p:nvSpPr>
        <p:spPr>
          <a:xfrm>
            <a:off x="4447308" y="591344"/>
            <a:ext cx="6906491" cy="5585619"/>
          </a:xfrm>
        </p:spPr>
        <p:txBody>
          <a:bodyPr vert="horz" lIns="91440" tIns="45720" rIns="91440" bIns="45720" rtlCol="0" anchor="ctr">
            <a:noAutofit/>
          </a:bodyPr>
          <a:lstStyle/>
          <a:p>
            <a:r>
              <a:rPr lang="en-US" sz="1400" dirty="0">
                <a:latin typeface="Times New Roman"/>
                <a:cs typeface="Arial"/>
              </a:rPr>
              <a:t>Today, digital commerce platforms are flooded with data, but struggle to personalize experiences for users with little to no history — such as first-time or anonymous visitors. Most recommendation systems rely heavily on behavioral or transactional history, and their effectiveness is limited in "cold start" scenarios where data about the user is not yet available.</a:t>
            </a:r>
            <a:endParaRPr lang="en-US" sz="1400">
              <a:latin typeface="Times New Roman"/>
              <a:cs typeface="Times New Roman"/>
            </a:endParaRPr>
          </a:p>
          <a:p>
            <a:r>
              <a:rPr lang="en-US" sz="1400" dirty="0">
                <a:latin typeface="Times New Roman"/>
                <a:cs typeface="Arial"/>
              </a:rPr>
              <a:t>The task is to build a </a:t>
            </a:r>
            <a:r>
              <a:rPr lang="en-US" sz="1400" b="1" dirty="0">
                <a:latin typeface="Times New Roman"/>
                <a:cs typeface="Arial"/>
              </a:rPr>
              <a:t>Hyper-Personalized Landing Page Generator Agent</a:t>
            </a:r>
            <a:r>
              <a:rPr lang="en-US" sz="1400" dirty="0">
                <a:latin typeface="Times New Roman"/>
                <a:cs typeface="Arial"/>
              </a:rPr>
              <a:t> that can:</a:t>
            </a:r>
            <a:endParaRPr lang="en-US" sz="1400">
              <a:latin typeface="Times New Roman"/>
              <a:cs typeface="Times New Roman"/>
            </a:endParaRPr>
          </a:p>
          <a:p>
            <a:pPr lvl="1">
              <a:buFont typeface="Courier New" panose="020B0604020202020204" pitchFamily="34" charset="0"/>
              <a:buChar char="o"/>
            </a:pPr>
            <a:r>
              <a:rPr lang="en-US" sz="1400" b="1" dirty="0">
                <a:latin typeface="Times New Roman"/>
                <a:cs typeface="Arial"/>
              </a:rPr>
              <a:t>Analyze patterns in historical data</a:t>
            </a:r>
            <a:r>
              <a:rPr lang="en-US" sz="1400" dirty="0">
                <a:latin typeface="Times New Roman"/>
                <a:cs typeface="Arial"/>
              </a:rPr>
              <a:t> to infer user interests and segment preferences.</a:t>
            </a:r>
            <a:br>
              <a:rPr lang="en-US" sz="1400" dirty="0">
                <a:latin typeface="Times New Roman"/>
                <a:cs typeface="Arial"/>
              </a:rPr>
            </a:br>
            <a:br>
              <a:rPr lang="en-US" sz="1400" dirty="0">
                <a:latin typeface="Times New Roman"/>
                <a:cs typeface="Arial"/>
              </a:rPr>
            </a:br>
            <a:endParaRPr lang="en-US" sz="1400" dirty="0">
              <a:latin typeface="Times New Roman"/>
              <a:cs typeface="Arial"/>
            </a:endParaRPr>
          </a:p>
          <a:p>
            <a:pPr lvl="1">
              <a:buFont typeface="Courier New" panose="020B0604020202020204" pitchFamily="34" charset="0"/>
              <a:buChar char="o"/>
            </a:pPr>
            <a:r>
              <a:rPr lang="en-US" sz="1400" b="1" dirty="0">
                <a:latin typeface="Times New Roman"/>
                <a:cs typeface="Arial"/>
              </a:rPr>
              <a:t>Recommend personalized landing page modules</a:t>
            </a:r>
            <a:r>
              <a:rPr lang="en-US" sz="1400" dirty="0">
                <a:latin typeface="Times New Roman"/>
                <a:cs typeface="Arial"/>
              </a:rPr>
              <a:t> (e.g., hero images, product carousels, CTAs) for incoming new users based on matching behavioral/demographic signals.</a:t>
            </a:r>
            <a:br>
              <a:rPr lang="en-US" sz="1400" dirty="0">
                <a:latin typeface="Times New Roman"/>
                <a:cs typeface="Arial"/>
              </a:rPr>
            </a:br>
            <a:br>
              <a:rPr lang="en-US" sz="1400" dirty="0">
                <a:latin typeface="Times New Roman"/>
                <a:cs typeface="Arial"/>
              </a:rPr>
            </a:br>
            <a:endParaRPr lang="en-US" sz="1400" dirty="0">
              <a:latin typeface="Times New Roman"/>
              <a:cs typeface="Arial"/>
            </a:endParaRPr>
          </a:p>
          <a:p>
            <a:pPr lvl="1">
              <a:buFont typeface="Courier New" panose="020B0604020202020204" pitchFamily="34" charset="0"/>
              <a:buChar char="o"/>
            </a:pPr>
            <a:r>
              <a:rPr lang="en-US" sz="1400" b="1" dirty="0">
                <a:latin typeface="Times New Roman"/>
                <a:cs typeface="Arial"/>
              </a:rPr>
              <a:t>Solve the cold start problem</a:t>
            </a:r>
            <a:r>
              <a:rPr lang="en-US" sz="1400" dirty="0">
                <a:latin typeface="Times New Roman"/>
                <a:cs typeface="Arial"/>
              </a:rPr>
              <a:t> by designing fallback strategies using available attributes like region, device type, traffic source, demographic cohort, and general trends.</a:t>
            </a:r>
            <a:br>
              <a:rPr lang="en-US" sz="1400" dirty="0">
                <a:latin typeface="Times New Roman"/>
                <a:cs typeface="Arial"/>
              </a:rPr>
            </a:br>
            <a:br>
              <a:rPr lang="en-US" sz="1400" dirty="0">
                <a:latin typeface="Times New Roman"/>
                <a:cs typeface="Arial"/>
              </a:rPr>
            </a:br>
            <a:endParaRPr lang="en-US" sz="1400" dirty="0">
              <a:latin typeface="Times New Roman"/>
              <a:cs typeface="Arial"/>
            </a:endParaRPr>
          </a:p>
          <a:p>
            <a:r>
              <a:rPr lang="en-US" sz="1400" dirty="0">
                <a:latin typeface="Times New Roman"/>
                <a:cs typeface="Arial"/>
              </a:rPr>
              <a:t>In essence, the system should behave like an intelligent concierge for first-time visitors, tailoring the website experience based on what it has learned from past user behavior.</a:t>
            </a:r>
            <a:endParaRPr lang="en-US" sz="1400">
              <a:latin typeface="Times New Roman"/>
              <a:cs typeface="Times New Roman"/>
            </a:endParaRPr>
          </a:p>
        </p:txBody>
      </p:sp>
    </p:spTree>
    <p:extLst>
      <p:ext uri="{BB962C8B-B14F-4D97-AF65-F5344CB8AC3E}">
        <p14:creationId xmlns:p14="http://schemas.microsoft.com/office/powerpoint/2010/main" val="2685742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3" name="Oval 12">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D7BA9A-321D-71A7-9DB8-0ECD0D01FC3E}"/>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a:solidFill>
                  <a:schemeClr val="bg1"/>
                </a:solidFill>
                <a:latin typeface="+mj-lt"/>
                <a:ea typeface="+mj-ea"/>
                <a:cs typeface="+mj-cs"/>
              </a:rPr>
              <a:t>APPROACH</a:t>
            </a:r>
          </a:p>
        </p:txBody>
      </p:sp>
      <p:sp>
        <p:nvSpPr>
          <p:cNvPr id="15"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19"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0" name="Freeform: Shape 19">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3" name="Oval 22">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8" name="Freeform: Shape 27">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689299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D878-BB0E-6E17-F04A-7A5A742EF0BF}"/>
              </a:ext>
            </a:extLst>
          </p:cNvPr>
          <p:cNvSpPr>
            <a:spLocks noGrp="1"/>
          </p:cNvSpPr>
          <p:nvPr>
            <p:ph type="title"/>
          </p:nvPr>
        </p:nvSpPr>
        <p:spPr>
          <a:xfrm>
            <a:off x="0" y="1710"/>
            <a:ext cx="10515600" cy="1325563"/>
          </a:xfrm>
        </p:spPr>
        <p:txBody>
          <a:bodyPr>
            <a:normAutofit/>
          </a:bodyPr>
          <a:lstStyle/>
          <a:p>
            <a:r>
              <a:rPr lang="en-US" dirty="0">
                <a:latin typeface="Times New Roman"/>
                <a:cs typeface="Arial"/>
              </a:rPr>
              <a:t>Segmentation &amp; data logic</a:t>
            </a:r>
            <a:endParaRPr lang="en-US">
              <a:latin typeface="Times New Roman"/>
              <a:cs typeface="Times New Roman"/>
            </a:endParaRPr>
          </a:p>
        </p:txBody>
      </p:sp>
      <p:sp>
        <p:nvSpPr>
          <p:cNvPr id="7" name="TextBox 6">
            <a:extLst>
              <a:ext uri="{FF2B5EF4-FFF2-40B4-BE49-F238E27FC236}">
                <a16:creationId xmlns:a16="http://schemas.microsoft.com/office/drawing/2014/main" id="{B2236A12-EA6D-1DE1-B6A0-2E6BCBDA121B}"/>
              </a:ext>
            </a:extLst>
          </p:cNvPr>
          <p:cNvSpPr txBox="1"/>
          <p:nvPr/>
        </p:nvSpPr>
        <p:spPr>
          <a:xfrm>
            <a:off x="360345" y="1445566"/>
            <a:ext cx="489857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Data Foundation</a:t>
            </a:r>
            <a:endParaRPr lang="en-US" sz="1400">
              <a:latin typeface="Times New Roman"/>
              <a:cs typeface="Times New Roman"/>
            </a:endParaRPr>
          </a:p>
          <a:p>
            <a:pPr marL="285750" indent="-285750">
              <a:buFont typeface="Arial"/>
              <a:buChar char="•"/>
            </a:pPr>
            <a:r>
              <a:rPr lang="en-US" sz="1400" b="1" dirty="0">
                <a:latin typeface="Times New Roman"/>
                <a:ea typeface="+mn-lt"/>
                <a:cs typeface="+mn-lt"/>
              </a:rPr>
              <a:t>User Activity Dataset</a:t>
            </a:r>
            <a:r>
              <a:rPr lang="en-US" sz="1400" dirty="0">
                <a:latin typeface="Times New Roman"/>
                <a:ea typeface="+mn-lt"/>
                <a:cs typeface="+mn-lt"/>
              </a:rPr>
              <a:t>: 6,575,456 events from GA4-style tracking</a:t>
            </a:r>
            <a:endParaRPr lang="en-US" sz="1400">
              <a:latin typeface="Times New Roman"/>
              <a:cs typeface="Times New Roman"/>
            </a:endParaRPr>
          </a:p>
          <a:p>
            <a:pPr marL="742950" lvl="1" indent="-285750">
              <a:buFont typeface="Arial"/>
              <a:buChar char="•"/>
            </a:pPr>
            <a:r>
              <a:rPr lang="en-US" sz="1400" dirty="0">
                <a:latin typeface="Times New Roman"/>
                <a:ea typeface="+mn-lt"/>
                <a:cs typeface="+mn-lt"/>
              </a:rPr>
              <a:t>Event types: </a:t>
            </a:r>
            <a:r>
              <a:rPr lang="en-US" sz="1400" err="1">
                <a:latin typeface="Times New Roman"/>
                <a:ea typeface="+mn-lt"/>
                <a:cs typeface="+mn-lt"/>
              </a:rPr>
              <a:t>session_start</a:t>
            </a:r>
            <a:r>
              <a:rPr lang="en-US" sz="1400" dirty="0">
                <a:latin typeface="Times New Roman"/>
                <a:ea typeface="+mn-lt"/>
                <a:cs typeface="+mn-lt"/>
              </a:rPr>
              <a:t>, </a:t>
            </a:r>
            <a:r>
              <a:rPr lang="en-US" sz="1400" err="1">
                <a:latin typeface="Times New Roman"/>
                <a:ea typeface="+mn-lt"/>
                <a:cs typeface="+mn-lt"/>
              </a:rPr>
              <a:t>page_view</a:t>
            </a:r>
            <a:r>
              <a:rPr lang="en-US" sz="1400" dirty="0">
                <a:latin typeface="Times New Roman"/>
                <a:ea typeface="+mn-lt"/>
                <a:cs typeface="+mn-lt"/>
              </a:rPr>
              <a:t>, </a:t>
            </a:r>
            <a:r>
              <a:rPr lang="en-US" sz="1400" err="1">
                <a:latin typeface="Times New Roman"/>
                <a:ea typeface="+mn-lt"/>
                <a:cs typeface="+mn-lt"/>
              </a:rPr>
              <a:t>view_item</a:t>
            </a:r>
            <a:r>
              <a:rPr lang="en-US" sz="1400" dirty="0">
                <a:latin typeface="Times New Roman"/>
                <a:ea typeface="+mn-lt"/>
                <a:cs typeface="+mn-lt"/>
              </a:rPr>
              <a:t>, </a:t>
            </a:r>
            <a:r>
              <a:rPr lang="en-US" sz="1400" err="1">
                <a:latin typeface="Times New Roman"/>
                <a:ea typeface="+mn-lt"/>
                <a:cs typeface="+mn-lt"/>
              </a:rPr>
              <a:t>add_to_cart</a:t>
            </a:r>
            <a:r>
              <a:rPr lang="en-US" sz="1400" dirty="0">
                <a:latin typeface="Times New Roman"/>
                <a:ea typeface="+mn-lt"/>
                <a:cs typeface="+mn-lt"/>
              </a:rPr>
              <a:t>, purchase</a:t>
            </a:r>
            <a:endParaRPr lang="en-US" sz="1400">
              <a:latin typeface="Times New Roman"/>
              <a:cs typeface="Times New Roman"/>
            </a:endParaRPr>
          </a:p>
          <a:p>
            <a:pPr marL="742950" lvl="1" indent="-285750">
              <a:buFont typeface="Arial"/>
              <a:buChar char="•"/>
            </a:pPr>
            <a:r>
              <a:rPr lang="en-US" sz="1400" dirty="0">
                <a:latin typeface="Times New Roman"/>
                <a:ea typeface="+mn-lt"/>
                <a:cs typeface="+mn-lt"/>
              </a:rPr>
              <a:t>User attributes: device type, demographics, geography, traffic source</a:t>
            </a:r>
            <a:endParaRPr lang="en-US" sz="1400">
              <a:latin typeface="Times New Roman"/>
              <a:cs typeface="Times New Roman"/>
            </a:endParaRPr>
          </a:p>
          <a:p>
            <a:pPr marL="742950" lvl="1" indent="-285750">
              <a:buFont typeface="Arial"/>
              <a:buChar char="•"/>
            </a:pPr>
            <a:r>
              <a:rPr lang="en-US" sz="1400" dirty="0">
                <a:latin typeface="Times New Roman"/>
                <a:ea typeface="+mn-lt"/>
                <a:cs typeface="+mn-lt"/>
              </a:rPr>
              <a:t>Behavioral metrics: session duration, page views, revenue per user</a:t>
            </a:r>
            <a:endParaRPr lang="en-US" sz="1400">
              <a:latin typeface="Times New Roman"/>
              <a:cs typeface="Times New Roman"/>
            </a:endParaRPr>
          </a:p>
          <a:p>
            <a:pPr marL="285750" indent="-285750">
              <a:buFont typeface="Arial"/>
              <a:buChar char="•"/>
            </a:pPr>
            <a:r>
              <a:rPr lang="en-US" sz="1400" b="1" dirty="0">
                <a:latin typeface="Times New Roman"/>
                <a:ea typeface="+mn-lt"/>
                <a:cs typeface="+mn-lt"/>
              </a:rPr>
              <a:t>Transaction Dataset</a:t>
            </a:r>
            <a:r>
              <a:rPr lang="en-US" sz="1400" dirty="0">
                <a:latin typeface="Times New Roman"/>
                <a:ea typeface="+mn-lt"/>
                <a:cs typeface="+mn-lt"/>
              </a:rPr>
              <a:t>: 27,500 purchase records</a:t>
            </a:r>
            <a:endParaRPr lang="en-US" sz="1400">
              <a:latin typeface="Times New Roman"/>
              <a:cs typeface="Times New Roman"/>
            </a:endParaRPr>
          </a:p>
          <a:p>
            <a:pPr marL="742950" lvl="1" indent="-285750">
              <a:buFont typeface="Arial"/>
              <a:buChar char="•"/>
            </a:pPr>
            <a:r>
              <a:rPr lang="en-US" sz="1400" dirty="0">
                <a:latin typeface="Times New Roman"/>
                <a:ea typeface="+mn-lt"/>
                <a:cs typeface="+mn-lt"/>
              </a:rPr>
              <a:t>Product details: </a:t>
            </a:r>
            <a:r>
              <a:rPr lang="en-US" sz="1400" err="1">
                <a:latin typeface="Times New Roman"/>
                <a:ea typeface="+mn-lt"/>
                <a:cs typeface="+mn-lt"/>
              </a:rPr>
              <a:t>ItemID</a:t>
            </a:r>
            <a:r>
              <a:rPr lang="en-US" sz="1400" dirty="0">
                <a:latin typeface="Times New Roman"/>
                <a:ea typeface="+mn-lt"/>
                <a:cs typeface="+mn-lt"/>
              </a:rPr>
              <a:t>, </a:t>
            </a:r>
            <a:r>
              <a:rPr lang="en-US" sz="1400" err="1">
                <a:latin typeface="Times New Roman"/>
                <a:ea typeface="+mn-lt"/>
                <a:cs typeface="+mn-lt"/>
              </a:rPr>
              <a:t>ItemName</a:t>
            </a:r>
            <a:r>
              <a:rPr lang="en-US" sz="1400" dirty="0">
                <a:latin typeface="Times New Roman"/>
                <a:ea typeface="+mn-lt"/>
                <a:cs typeface="+mn-lt"/>
              </a:rPr>
              <a:t>, </a:t>
            </a:r>
            <a:r>
              <a:rPr lang="en-US" sz="1400" err="1">
                <a:latin typeface="Times New Roman"/>
                <a:ea typeface="+mn-lt"/>
                <a:cs typeface="+mn-lt"/>
              </a:rPr>
              <a:t>ItemBrand</a:t>
            </a:r>
            <a:r>
              <a:rPr lang="en-US" sz="1400" dirty="0">
                <a:latin typeface="Times New Roman"/>
                <a:ea typeface="+mn-lt"/>
                <a:cs typeface="+mn-lt"/>
              </a:rPr>
              <a:t>, </a:t>
            </a:r>
            <a:r>
              <a:rPr lang="en-US" sz="1400" err="1">
                <a:latin typeface="Times New Roman"/>
                <a:ea typeface="+mn-lt"/>
                <a:cs typeface="+mn-lt"/>
              </a:rPr>
              <a:t>ItemCategory</a:t>
            </a:r>
            <a:endParaRPr lang="en-US" sz="1400">
              <a:latin typeface="Times New Roman"/>
              <a:cs typeface="Times New Roman"/>
            </a:endParaRPr>
          </a:p>
          <a:p>
            <a:pPr marL="742950" lvl="1" indent="-285750">
              <a:buFont typeface="Arial"/>
              <a:buChar char="•"/>
            </a:pPr>
            <a:r>
              <a:rPr lang="en-US" sz="1400" dirty="0">
                <a:latin typeface="Times New Roman"/>
                <a:ea typeface="+mn-lt"/>
                <a:cs typeface="+mn-lt"/>
              </a:rPr>
              <a:t>Financial metrics: </a:t>
            </a:r>
            <a:r>
              <a:rPr lang="en-US" sz="1400" err="1">
                <a:latin typeface="Times New Roman"/>
                <a:ea typeface="+mn-lt"/>
                <a:cs typeface="+mn-lt"/>
              </a:rPr>
              <a:t>Item_revenue</a:t>
            </a:r>
            <a:r>
              <a:rPr lang="en-US" sz="1400" dirty="0">
                <a:latin typeface="Times New Roman"/>
                <a:ea typeface="+mn-lt"/>
                <a:cs typeface="+mn-lt"/>
              </a:rPr>
              <a:t>, </a:t>
            </a:r>
            <a:r>
              <a:rPr lang="en-US" sz="1400" err="1">
                <a:latin typeface="Times New Roman"/>
                <a:ea typeface="+mn-lt"/>
                <a:cs typeface="+mn-lt"/>
              </a:rPr>
              <a:t>Item_purchase_quantity</a:t>
            </a:r>
            <a:endParaRPr lang="en-US" sz="1400">
              <a:latin typeface="Times New Roman"/>
              <a:cs typeface="Times New Roman"/>
            </a:endParaRPr>
          </a:p>
          <a:p>
            <a:pPr marL="742950" lvl="1" indent="-285750">
              <a:buFont typeface="Arial"/>
              <a:buChar char="•"/>
            </a:pPr>
            <a:r>
              <a:rPr lang="en-US" sz="1400" dirty="0">
                <a:latin typeface="Times New Roman"/>
                <a:ea typeface="+mn-lt"/>
                <a:cs typeface="+mn-lt"/>
              </a:rPr>
              <a:t>Temporal data: transaction dates and seasonal patterns</a:t>
            </a:r>
            <a:endParaRPr lang="en-US" sz="1400">
              <a:latin typeface="Times New Roman"/>
              <a:cs typeface="Times New Roman"/>
            </a:endParaRPr>
          </a:p>
          <a:p>
            <a:pPr marL="742950" lvl="1" indent="-285750">
              <a:buFont typeface="Arial"/>
              <a:buChar char="•"/>
            </a:pPr>
            <a:endParaRPr lang="en-US" sz="1400" dirty="0">
              <a:latin typeface="Times New Roman"/>
              <a:cs typeface="Times New Roman"/>
            </a:endParaRPr>
          </a:p>
          <a:p>
            <a:endParaRPr lang="en-US" sz="1400" b="1" dirty="0">
              <a:latin typeface="Times New Roman"/>
              <a:cs typeface="Times New Roman"/>
            </a:endParaRPr>
          </a:p>
          <a:p>
            <a:endParaRPr lang="en-US" sz="1400" dirty="0">
              <a:latin typeface="Times New Roman"/>
              <a:cs typeface="Times New Roman"/>
            </a:endParaRPr>
          </a:p>
        </p:txBody>
      </p:sp>
      <p:sp>
        <p:nvSpPr>
          <p:cNvPr id="8" name="TextBox 7">
            <a:extLst>
              <a:ext uri="{FF2B5EF4-FFF2-40B4-BE49-F238E27FC236}">
                <a16:creationId xmlns:a16="http://schemas.microsoft.com/office/drawing/2014/main" id="{9DF78000-F2FE-A44C-8EC6-1466338844BF}"/>
              </a:ext>
            </a:extLst>
          </p:cNvPr>
          <p:cNvSpPr txBox="1"/>
          <p:nvPr/>
        </p:nvSpPr>
        <p:spPr>
          <a:xfrm>
            <a:off x="5496727" y="1380531"/>
            <a:ext cx="5569857"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Data Processing Pipeline</a:t>
            </a:r>
            <a:endParaRPr lang="en-US" sz="1400">
              <a:latin typeface="Times New Roman"/>
              <a:cs typeface="Times New Roman"/>
            </a:endParaRPr>
          </a:p>
          <a:p>
            <a:pPr marL="285750" indent="-285750">
              <a:buFont typeface="Arial"/>
              <a:buChar char="•"/>
            </a:pPr>
            <a:r>
              <a:rPr lang="en-US" sz="1400" b="1" dirty="0">
                <a:latin typeface="Times New Roman"/>
                <a:ea typeface="+mn-lt"/>
                <a:cs typeface="+mn-lt"/>
              </a:rPr>
              <a:t>Data Collection &amp; Cleaning</a:t>
            </a:r>
            <a:endParaRPr lang="en-US" sz="1400">
              <a:latin typeface="Times New Roman"/>
              <a:cs typeface="Times New Roman"/>
            </a:endParaRPr>
          </a:p>
          <a:p>
            <a:pPr marL="742950" lvl="1" indent="-285750">
              <a:buFont typeface="Arial"/>
              <a:buChar char="•"/>
            </a:pPr>
            <a:r>
              <a:rPr lang="en-US" sz="1400" dirty="0">
                <a:latin typeface="Times New Roman"/>
                <a:ea typeface="+mn-lt"/>
                <a:cs typeface="+mn-lt"/>
              </a:rPr>
              <a:t>Handle missing values (city: 675K, region: 343K missing)</a:t>
            </a:r>
            <a:endParaRPr lang="en-US" sz="1400">
              <a:latin typeface="Times New Roman"/>
              <a:cs typeface="Times New Roman"/>
            </a:endParaRPr>
          </a:p>
          <a:p>
            <a:pPr marL="742950" lvl="1" indent="-285750">
              <a:buFont typeface="Arial"/>
              <a:buChar char="•"/>
            </a:pPr>
            <a:r>
              <a:rPr lang="en-US" sz="1400" dirty="0">
                <a:latin typeface="Times New Roman"/>
                <a:ea typeface="+mn-lt"/>
                <a:cs typeface="+mn-lt"/>
              </a:rPr>
              <a:t>Standardize categorical variables ((none) → unknown)</a:t>
            </a:r>
            <a:endParaRPr lang="en-US" sz="1400">
              <a:latin typeface="Times New Roman"/>
              <a:cs typeface="Times New Roman"/>
            </a:endParaRPr>
          </a:p>
          <a:p>
            <a:pPr marL="742950" lvl="1" indent="-285750">
              <a:buFont typeface="Arial"/>
              <a:buChar char="•"/>
            </a:pPr>
            <a:r>
              <a:rPr lang="en-US" sz="1400" dirty="0">
                <a:latin typeface="Times New Roman"/>
                <a:ea typeface="+mn-lt"/>
                <a:cs typeface="+mn-lt"/>
              </a:rPr>
              <a:t>Date/timestamp conversion and validation</a:t>
            </a:r>
            <a:endParaRPr lang="en-US" sz="1400">
              <a:latin typeface="Times New Roman"/>
              <a:cs typeface="Times New Roman"/>
            </a:endParaRPr>
          </a:p>
          <a:p>
            <a:pPr marL="285750" indent="-285750">
              <a:buFont typeface="Arial"/>
              <a:buChar char="•"/>
            </a:pPr>
            <a:r>
              <a:rPr lang="en-US" sz="1400" b="1" dirty="0">
                <a:latin typeface="Times New Roman"/>
                <a:ea typeface="+mn-lt"/>
                <a:cs typeface="+mn-lt"/>
              </a:rPr>
              <a:t>Feature Engineering</a:t>
            </a:r>
            <a:endParaRPr lang="en-US" sz="1400">
              <a:latin typeface="Times New Roman"/>
              <a:cs typeface="Times New Roman"/>
            </a:endParaRPr>
          </a:p>
          <a:p>
            <a:pPr marL="742950" lvl="1" indent="-285750">
              <a:buFont typeface="Arial"/>
              <a:buChar char="•"/>
            </a:pPr>
            <a:r>
              <a:rPr lang="en-US" sz="1400" dirty="0">
                <a:latin typeface="Times New Roman"/>
                <a:ea typeface="+mn-lt"/>
                <a:cs typeface="+mn-lt"/>
              </a:rPr>
              <a:t>User session aggregation by </a:t>
            </a:r>
            <a:r>
              <a:rPr lang="en-US" sz="1400" err="1">
                <a:latin typeface="Times New Roman"/>
                <a:ea typeface="+mn-lt"/>
                <a:cs typeface="+mn-lt"/>
              </a:rPr>
              <a:t>user_pseudo_id</a:t>
            </a:r>
            <a:endParaRPr lang="en-US" sz="1400">
              <a:latin typeface="Times New Roman"/>
              <a:cs typeface="Times New Roman"/>
            </a:endParaRPr>
          </a:p>
          <a:p>
            <a:pPr marL="742950" lvl="1" indent="-285750">
              <a:buFont typeface="Arial"/>
              <a:buChar char="•"/>
            </a:pPr>
            <a:r>
              <a:rPr lang="en-US" sz="1400" dirty="0">
                <a:latin typeface="Times New Roman"/>
                <a:ea typeface="+mn-lt"/>
                <a:cs typeface="+mn-lt"/>
              </a:rPr>
              <a:t>Behavioral metrics: </a:t>
            </a:r>
            <a:r>
              <a:rPr lang="en-US" sz="1400" err="1">
                <a:latin typeface="Times New Roman"/>
                <a:ea typeface="+mn-lt"/>
                <a:cs typeface="+mn-lt"/>
              </a:rPr>
              <a:t>total_events</a:t>
            </a:r>
            <a:r>
              <a:rPr lang="en-US" sz="1400" dirty="0">
                <a:latin typeface="Times New Roman"/>
                <a:ea typeface="+mn-lt"/>
                <a:cs typeface="+mn-lt"/>
              </a:rPr>
              <a:t>, </a:t>
            </a:r>
            <a:r>
              <a:rPr lang="en-US" sz="1400" err="1">
                <a:latin typeface="Times New Roman"/>
                <a:ea typeface="+mn-lt"/>
                <a:cs typeface="+mn-lt"/>
              </a:rPr>
              <a:t>unique_pages</a:t>
            </a:r>
            <a:r>
              <a:rPr lang="en-US" sz="1400" dirty="0">
                <a:latin typeface="Times New Roman"/>
                <a:ea typeface="+mn-lt"/>
                <a:cs typeface="+mn-lt"/>
              </a:rPr>
              <a:t>, </a:t>
            </a:r>
            <a:r>
              <a:rPr lang="en-US" sz="1400" err="1">
                <a:latin typeface="Times New Roman"/>
                <a:ea typeface="+mn-lt"/>
                <a:cs typeface="+mn-lt"/>
              </a:rPr>
              <a:t>session_duration</a:t>
            </a:r>
            <a:endParaRPr lang="en-US" sz="1400">
              <a:latin typeface="Times New Roman"/>
              <a:cs typeface="Times New Roman"/>
            </a:endParaRPr>
          </a:p>
          <a:p>
            <a:pPr marL="742950" lvl="1" indent="-285750">
              <a:buFont typeface="Arial"/>
              <a:buChar char="•"/>
            </a:pPr>
            <a:r>
              <a:rPr lang="en-US" sz="1400" dirty="0">
                <a:latin typeface="Times New Roman"/>
                <a:ea typeface="+mn-lt"/>
                <a:cs typeface="+mn-lt"/>
              </a:rPr>
              <a:t>Revenue metrics: </a:t>
            </a:r>
            <a:r>
              <a:rPr lang="en-US" sz="1400" err="1">
                <a:latin typeface="Times New Roman"/>
                <a:ea typeface="+mn-lt"/>
                <a:cs typeface="+mn-lt"/>
              </a:rPr>
              <a:t>total_revenue</a:t>
            </a:r>
            <a:r>
              <a:rPr lang="en-US" sz="1400" dirty="0">
                <a:latin typeface="Times New Roman"/>
                <a:ea typeface="+mn-lt"/>
                <a:cs typeface="+mn-lt"/>
              </a:rPr>
              <a:t>, </a:t>
            </a:r>
            <a:r>
              <a:rPr lang="en-US" sz="1400" err="1">
                <a:latin typeface="Times New Roman"/>
                <a:ea typeface="+mn-lt"/>
                <a:cs typeface="+mn-lt"/>
              </a:rPr>
              <a:t>purchase_frequency</a:t>
            </a:r>
            <a:endParaRPr lang="en-US" sz="1400">
              <a:latin typeface="Times New Roman"/>
              <a:cs typeface="Times New Roman"/>
            </a:endParaRPr>
          </a:p>
          <a:p>
            <a:pPr marL="742950" lvl="1" indent="-285750">
              <a:buFont typeface="Arial"/>
              <a:buChar char="•"/>
            </a:pPr>
            <a:r>
              <a:rPr lang="en-US" sz="1400" dirty="0">
                <a:latin typeface="Times New Roman"/>
                <a:ea typeface="+mn-lt"/>
                <a:cs typeface="+mn-lt"/>
              </a:rPr>
              <a:t>Engagement levels: </a:t>
            </a:r>
            <a:r>
              <a:rPr lang="en-US" sz="1400" err="1">
                <a:latin typeface="Times New Roman"/>
                <a:ea typeface="+mn-lt"/>
                <a:cs typeface="+mn-lt"/>
              </a:rPr>
              <a:t>cart_additions</a:t>
            </a:r>
            <a:r>
              <a:rPr lang="en-US" sz="1400" dirty="0">
                <a:latin typeface="Times New Roman"/>
                <a:ea typeface="+mn-lt"/>
                <a:cs typeface="+mn-lt"/>
              </a:rPr>
              <a:t>, </a:t>
            </a:r>
            <a:r>
              <a:rPr lang="en-US" sz="1400" err="1">
                <a:latin typeface="Times New Roman"/>
                <a:ea typeface="+mn-lt"/>
                <a:cs typeface="+mn-lt"/>
              </a:rPr>
              <a:t>view_to_purchase</a:t>
            </a:r>
            <a:r>
              <a:rPr lang="en-US" sz="1400" dirty="0">
                <a:latin typeface="Times New Roman"/>
                <a:ea typeface="+mn-lt"/>
                <a:cs typeface="+mn-lt"/>
              </a:rPr>
              <a:t> ratio</a:t>
            </a:r>
            <a:endParaRPr lang="en-US" sz="1400">
              <a:latin typeface="Times New Roman"/>
              <a:cs typeface="Times New Roman"/>
            </a:endParaRPr>
          </a:p>
          <a:p>
            <a:pPr marL="285750" indent="-285750">
              <a:buFont typeface="Arial"/>
              <a:buChar char="•"/>
            </a:pPr>
            <a:r>
              <a:rPr lang="en-US" sz="1400" b="1" dirty="0">
                <a:latin typeface="Times New Roman"/>
                <a:ea typeface="+mn-lt"/>
                <a:cs typeface="+mn-lt"/>
              </a:rPr>
              <a:t>User Session Construction</a:t>
            </a:r>
            <a:endParaRPr lang="en-US" sz="1400">
              <a:latin typeface="Times New Roman"/>
              <a:cs typeface="Times New Roman"/>
            </a:endParaRPr>
          </a:p>
          <a:p>
            <a:pPr marL="742950" lvl="1" indent="-285750">
              <a:buFont typeface="Arial"/>
              <a:buChar char="•"/>
            </a:pPr>
            <a:r>
              <a:rPr lang="en-US" sz="1400" dirty="0">
                <a:latin typeface="Times New Roman"/>
                <a:ea typeface="+mn-lt"/>
                <a:cs typeface="+mn-lt"/>
              </a:rPr>
              <a:t>Group events by </a:t>
            </a:r>
            <a:r>
              <a:rPr lang="en-US" sz="1400" err="1">
                <a:latin typeface="Times New Roman"/>
                <a:ea typeface="+mn-lt"/>
                <a:cs typeface="+mn-lt"/>
              </a:rPr>
              <a:t>user_pseudo_id</a:t>
            </a:r>
            <a:r>
              <a:rPr lang="en-US" sz="1400" dirty="0">
                <a:latin typeface="Times New Roman"/>
                <a:ea typeface="+mn-lt"/>
                <a:cs typeface="+mn-lt"/>
              </a:rPr>
              <a:t> and </a:t>
            </a:r>
            <a:r>
              <a:rPr lang="en-US" sz="1400" err="1">
                <a:latin typeface="Times New Roman"/>
                <a:ea typeface="+mn-lt"/>
                <a:cs typeface="+mn-lt"/>
              </a:rPr>
              <a:t>eventTimestamp</a:t>
            </a:r>
            <a:endParaRPr lang="en-US" sz="1400">
              <a:latin typeface="Times New Roman"/>
              <a:cs typeface="Times New Roman"/>
            </a:endParaRPr>
          </a:p>
          <a:p>
            <a:pPr marL="742950" lvl="1" indent="-285750">
              <a:buFont typeface="Arial"/>
              <a:buChar char="•"/>
            </a:pPr>
            <a:r>
              <a:rPr lang="en-US" sz="1400" dirty="0">
                <a:latin typeface="Times New Roman"/>
                <a:ea typeface="+mn-lt"/>
                <a:cs typeface="+mn-lt"/>
              </a:rPr>
              <a:t>Calculate session-level metrics for each user</a:t>
            </a:r>
            <a:endParaRPr lang="en-US" sz="1400">
              <a:latin typeface="Times New Roman"/>
              <a:cs typeface="Times New Roman"/>
            </a:endParaRPr>
          </a:p>
          <a:p>
            <a:pPr marL="742950" lvl="1" indent="-285750">
              <a:buFont typeface="Arial"/>
              <a:buChar char="•"/>
            </a:pPr>
            <a:r>
              <a:rPr lang="en-US" sz="1400" dirty="0">
                <a:latin typeface="Times New Roman"/>
                <a:ea typeface="+mn-lt"/>
                <a:cs typeface="+mn-lt"/>
              </a:rPr>
              <a:t>Create user journey mappings (awareness → consideration → conversion)</a:t>
            </a:r>
            <a:endParaRPr lang="en-US" sz="1400" dirty="0">
              <a:latin typeface="Times New Roman"/>
              <a:cs typeface="Times New Roman"/>
            </a:endParaRPr>
          </a:p>
          <a:p>
            <a:endParaRPr lang="en-US" sz="1400" dirty="0">
              <a:latin typeface="Times New Roman"/>
              <a:cs typeface="Times New Roman"/>
            </a:endParaRPr>
          </a:p>
          <a:p>
            <a:r>
              <a:rPr lang="en-US" sz="1400" b="1" dirty="0">
                <a:latin typeface="Times New Roman"/>
                <a:cs typeface="Times New Roman"/>
              </a:rPr>
              <a:t>Segmentation Methodology</a:t>
            </a:r>
            <a:endParaRPr lang="en-US" sz="1400" dirty="0">
              <a:latin typeface="Times New Roman"/>
              <a:cs typeface="Times New Roman"/>
            </a:endParaRPr>
          </a:p>
          <a:p>
            <a:pPr marL="285750" indent="-285750">
              <a:buFont typeface="Arial,Sans-Serif"/>
              <a:buChar char="•"/>
            </a:pPr>
            <a:r>
              <a:rPr lang="en-US" sz="1400" b="1" dirty="0">
                <a:latin typeface="Times New Roman"/>
                <a:cs typeface="Times New Roman"/>
              </a:rPr>
              <a:t>K-Means Clustering</a:t>
            </a:r>
            <a:r>
              <a:rPr lang="en-US" sz="1400" dirty="0">
                <a:latin typeface="Times New Roman"/>
                <a:cs typeface="Times New Roman"/>
              </a:rPr>
              <a:t> with 6 optimal clusters identified</a:t>
            </a:r>
          </a:p>
          <a:p>
            <a:pPr marL="285750" indent="-285750">
              <a:buFont typeface="Arial,Sans-Serif"/>
              <a:buChar char="•"/>
            </a:pPr>
            <a:r>
              <a:rPr lang="en-US" sz="1400" b="1" dirty="0">
                <a:latin typeface="Times New Roman"/>
                <a:cs typeface="Times New Roman"/>
              </a:rPr>
              <a:t>Features Used</a:t>
            </a:r>
            <a:r>
              <a:rPr lang="en-US" sz="1400" dirty="0">
                <a:latin typeface="Times New Roman"/>
                <a:cs typeface="Times New Roman"/>
              </a:rPr>
              <a:t>:</a:t>
            </a:r>
          </a:p>
          <a:p>
            <a:pPr marL="742950" lvl="1" indent="-285750">
              <a:buFont typeface="Arial,Sans-Serif"/>
              <a:buChar char="•"/>
            </a:pPr>
            <a:r>
              <a:rPr lang="en-US" sz="1400" dirty="0">
                <a:latin typeface="Times New Roman"/>
                <a:cs typeface="Times New Roman"/>
              </a:rPr>
              <a:t>Behavioral: </a:t>
            </a:r>
            <a:r>
              <a:rPr lang="en-US" sz="1400" dirty="0" err="1">
                <a:latin typeface="Times New Roman"/>
                <a:cs typeface="Times New Roman"/>
              </a:rPr>
              <a:t>total_events</a:t>
            </a:r>
            <a:r>
              <a:rPr lang="en-US" sz="1400" dirty="0">
                <a:latin typeface="Times New Roman"/>
                <a:cs typeface="Times New Roman"/>
              </a:rPr>
              <a:t>, </a:t>
            </a:r>
            <a:r>
              <a:rPr lang="en-US" sz="1400" dirty="0" err="1">
                <a:latin typeface="Times New Roman"/>
                <a:cs typeface="Times New Roman"/>
              </a:rPr>
              <a:t>unique_pages</a:t>
            </a:r>
            <a:r>
              <a:rPr lang="en-US" sz="1400" dirty="0">
                <a:latin typeface="Times New Roman"/>
                <a:cs typeface="Times New Roman"/>
              </a:rPr>
              <a:t>, </a:t>
            </a:r>
            <a:r>
              <a:rPr lang="en-US" sz="1400" dirty="0" err="1">
                <a:latin typeface="Times New Roman"/>
                <a:cs typeface="Times New Roman"/>
              </a:rPr>
              <a:t>total_revenue</a:t>
            </a:r>
            <a:endParaRPr lang="en-US" sz="1400" dirty="0">
              <a:latin typeface="Times New Roman"/>
              <a:cs typeface="Times New Roman"/>
            </a:endParaRPr>
          </a:p>
          <a:p>
            <a:pPr marL="742950" lvl="1" indent="-285750">
              <a:buFont typeface="Arial,Sans-Serif"/>
              <a:buChar char="•"/>
            </a:pPr>
            <a:r>
              <a:rPr lang="en-US" sz="1400" dirty="0">
                <a:latin typeface="Times New Roman"/>
                <a:cs typeface="Times New Roman"/>
              </a:rPr>
              <a:t>Demographic: </a:t>
            </a:r>
            <a:r>
              <a:rPr lang="en-US" sz="1400" dirty="0" err="1">
                <a:latin typeface="Times New Roman"/>
                <a:cs typeface="Times New Roman"/>
              </a:rPr>
              <a:t>device_type</a:t>
            </a:r>
            <a:r>
              <a:rPr lang="en-US" sz="1400" dirty="0">
                <a:latin typeface="Times New Roman"/>
                <a:cs typeface="Times New Roman"/>
              </a:rPr>
              <a:t>, gender, age, </a:t>
            </a:r>
            <a:r>
              <a:rPr lang="en-US" sz="1400" dirty="0" err="1">
                <a:latin typeface="Times New Roman"/>
                <a:cs typeface="Times New Roman"/>
              </a:rPr>
              <a:t>income_group</a:t>
            </a:r>
            <a:r>
              <a:rPr lang="en-US" sz="1400" dirty="0">
                <a:latin typeface="Times New Roman"/>
                <a:cs typeface="Times New Roman"/>
              </a:rPr>
              <a:t>, country, source</a:t>
            </a:r>
          </a:p>
          <a:p>
            <a:pPr marL="285750" indent="-285750">
              <a:buFont typeface="Arial,Sans-Serif"/>
              <a:buChar char="•"/>
            </a:pPr>
            <a:r>
              <a:rPr lang="en-US" sz="1400" b="1" dirty="0">
                <a:latin typeface="Times New Roman"/>
                <a:cs typeface="Times New Roman"/>
              </a:rPr>
              <a:t>Preprocessing</a:t>
            </a:r>
            <a:r>
              <a:rPr lang="en-US" sz="1400" dirty="0">
                <a:latin typeface="Times New Roman"/>
                <a:cs typeface="Times New Roman"/>
              </a:rPr>
              <a:t>: </a:t>
            </a:r>
            <a:r>
              <a:rPr lang="en-US" sz="1400" dirty="0" err="1">
                <a:latin typeface="Times New Roman"/>
                <a:cs typeface="Times New Roman"/>
              </a:rPr>
              <a:t>StandardScaler</a:t>
            </a:r>
            <a:r>
              <a:rPr lang="en-US" sz="1400" dirty="0">
                <a:latin typeface="Times New Roman"/>
                <a:cs typeface="Times New Roman"/>
              </a:rPr>
              <a:t> normalization, </a:t>
            </a:r>
            <a:r>
              <a:rPr lang="en-US" sz="1400" dirty="0" err="1">
                <a:latin typeface="Times New Roman"/>
                <a:cs typeface="Times New Roman"/>
              </a:rPr>
              <a:t>LabelEncoder</a:t>
            </a:r>
            <a:r>
              <a:rPr lang="en-US" sz="1400" dirty="0">
                <a:latin typeface="Times New Roman"/>
                <a:cs typeface="Times New Roman"/>
              </a:rPr>
              <a:t> for </a:t>
            </a:r>
            <a:r>
              <a:rPr lang="en-US" sz="1400" dirty="0" err="1">
                <a:latin typeface="Times New Roman"/>
                <a:cs typeface="Times New Roman"/>
              </a:rPr>
              <a:t>categoricals</a:t>
            </a:r>
            <a:endParaRPr lang="en-US" dirty="0" err="1"/>
          </a:p>
          <a:p>
            <a:endParaRPr lang="en-US" sz="1400" dirty="0">
              <a:latin typeface="Times New Roman"/>
              <a:cs typeface="Times New Roman"/>
            </a:endParaRPr>
          </a:p>
        </p:txBody>
      </p:sp>
    </p:spTree>
    <p:extLst>
      <p:ext uri="{BB962C8B-B14F-4D97-AF65-F5344CB8AC3E}">
        <p14:creationId xmlns:p14="http://schemas.microsoft.com/office/powerpoint/2010/main" val="2720593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5C0DE-DF10-C555-C458-D3FA781348E9}"/>
              </a:ext>
            </a:extLst>
          </p:cNvPr>
          <p:cNvSpPr txBox="1"/>
          <p:nvPr/>
        </p:nvSpPr>
        <p:spPr>
          <a:xfrm>
            <a:off x="0" y="-14243"/>
            <a:ext cx="769121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Times New Roman"/>
                <a:cs typeface="Arial"/>
              </a:rPr>
              <a:t>Personalization strategy</a:t>
            </a:r>
            <a:endParaRPr lang="en-US" sz="4400" dirty="0">
              <a:latin typeface="Times New Roman"/>
              <a:cs typeface="Times New Roman"/>
            </a:endParaRPr>
          </a:p>
        </p:txBody>
      </p:sp>
      <p:sp>
        <p:nvSpPr>
          <p:cNvPr id="3" name="TextBox 2">
            <a:extLst>
              <a:ext uri="{FF2B5EF4-FFF2-40B4-BE49-F238E27FC236}">
                <a16:creationId xmlns:a16="http://schemas.microsoft.com/office/drawing/2014/main" id="{4580A28F-FBC8-58B9-610C-1069C9BB2318}"/>
              </a:ext>
            </a:extLst>
          </p:cNvPr>
          <p:cNvSpPr txBox="1"/>
          <p:nvPr/>
        </p:nvSpPr>
        <p:spPr>
          <a:xfrm>
            <a:off x="99700" y="1082467"/>
            <a:ext cx="6363055"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Times New Roman"/>
                <a:cs typeface="Times New Roman"/>
              </a:rPr>
              <a:t>Multi-Layered Personalization Approach</a:t>
            </a:r>
            <a:endParaRPr lang="en-US" sz="1400" dirty="0">
              <a:latin typeface="Times New Roman"/>
              <a:cs typeface="Times New Roman"/>
            </a:endParaRPr>
          </a:p>
          <a:p>
            <a:r>
              <a:rPr lang="en-US" sz="1400" b="1">
                <a:latin typeface="Times New Roman"/>
                <a:cs typeface="Times New Roman"/>
              </a:rPr>
              <a:t>Content Personalization Components</a:t>
            </a:r>
            <a:endParaRPr lang="en-US" sz="1400" dirty="0">
              <a:latin typeface="Times New Roman"/>
              <a:cs typeface="Times New Roman"/>
            </a:endParaRPr>
          </a:p>
          <a:p>
            <a:pPr marL="285750" indent="-285750">
              <a:buFont typeface="Arial"/>
              <a:buChar char="•"/>
            </a:pPr>
            <a:r>
              <a:rPr lang="en-US" sz="1400" b="1">
                <a:latin typeface="Times New Roman"/>
                <a:ea typeface="+mn-lt"/>
                <a:cs typeface="+mn-lt"/>
              </a:rPr>
              <a:t>Hero Section Optimization</a:t>
            </a:r>
            <a:endParaRPr lang="en-US" sz="1400" dirty="0">
              <a:latin typeface="Times New Roman"/>
              <a:cs typeface="Times New Roman"/>
            </a:endParaRPr>
          </a:p>
          <a:p>
            <a:pPr marL="742950" lvl="1" indent="-285750">
              <a:buFont typeface="Arial"/>
              <a:buChar char="•"/>
            </a:pPr>
            <a:r>
              <a:rPr lang="en-US" sz="1400" b="1" dirty="0">
                <a:latin typeface="Times New Roman"/>
                <a:ea typeface="+mn-lt"/>
                <a:cs typeface="+mn-lt"/>
              </a:rPr>
              <a:t>Dynamic Titles</a:t>
            </a:r>
            <a:r>
              <a:rPr lang="en-US" sz="1400" dirty="0">
                <a:latin typeface="Times New Roman"/>
                <a:ea typeface="+mn-lt"/>
                <a:cs typeface="+mn-lt"/>
              </a:rPr>
              <a:t>: Segment-specific value propositions</a:t>
            </a:r>
            <a:endParaRPr lang="en-US" sz="1400" dirty="0">
              <a:latin typeface="Times New Roman"/>
              <a:cs typeface="Times New Roman"/>
            </a:endParaRPr>
          </a:p>
          <a:p>
            <a:pPr marL="1200150" lvl="2" indent="-285750">
              <a:buFont typeface="Arial"/>
              <a:buChar char="•"/>
            </a:pPr>
            <a:r>
              <a:rPr lang="en-US" sz="1400" dirty="0">
                <a:latin typeface="Times New Roman"/>
                <a:ea typeface="+mn-lt"/>
                <a:cs typeface="+mn-lt"/>
              </a:rPr>
              <a:t>Browser: "Discover Great Value"</a:t>
            </a:r>
            <a:endParaRPr lang="en-US" sz="1400" dirty="0">
              <a:latin typeface="Times New Roman"/>
              <a:cs typeface="Times New Roman"/>
            </a:endParaRPr>
          </a:p>
          <a:p>
            <a:pPr marL="1200150" lvl="2" indent="-285750">
              <a:buFont typeface="Arial"/>
              <a:buChar char="•"/>
            </a:pPr>
            <a:r>
              <a:rPr lang="en-US" sz="1400" dirty="0">
                <a:latin typeface="Times New Roman"/>
                <a:ea typeface="+mn-lt"/>
                <a:cs typeface="+mn-lt"/>
              </a:rPr>
              <a:t>High Value: "Exclusive Collections Await"</a:t>
            </a:r>
            <a:endParaRPr lang="en-US" sz="1400" dirty="0">
              <a:latin typeface="Times New Roman"/>
              <a:cs typeface="Times New Roman"/>
            </a:endParaRPr>
          </a:p>
          <a:p>
            <a:pPr marL="1200150" lvl="2" indent="-285750">
              <a:buFont typeface="Arial"/>
              <a:buChar char="•"/>
            </a:pPr>
            <a:r>
              <a:rPr lang="en-US" sz="1400" dirty="0">
                <a:latin typeface="Times New Roman"/>
                <a:ea typeface="+mn-lt"/>
                <a:cs typeface="+mn-lt"/>
              </a:rPr>
              <a:t>Returning: "Welcome Back!"</a:t>
            </a:r>
            <a:endParaRPr lang="en-US" sz="1400" dirty="0">
              <a:latin typeface="Times New Roman"/>
              <a:cs typeface="Times New Roman"/>
            </a:endParaRPr>
          </a:p>
          <a:p>
            <a:pPr marL="742950" lvl="1" indent="-285750">
              <a:buFont typeface="Arial"/>
              <a:buChar char="•"/>
            </a:pPr>
            <a:r>
              <a:rPr lang="en-US" sz="1400" b="1" dirty="0">
                <a:latin typeface="Times New Roman"/>
                <a:ea typeface="+mn-lt"/>
                <a:cs typeface="+mn-lt"/>
              </a:rPr>
              <a:t>Contextual Subtitles</a:t>
            </a:r>
            <a:r>
              <a:rPr lang="en-US" sz="1400" dirty="0">
                <a:latin typeface="Times New Roman"/>
                <a:ea typeface="+mn-lt"/>
                <a:cs typeface="+mn-lt"/>
              </a:rPr>
              <a:t>: Tailored messaging based on user intent</a:t>
            </a:r>
            <a:endParaRPr lang="en-US" sz="1400" dirty="0">
              <a:latin typeface="Times New Roman"/>
              <a:cs typeface="Times New Roman"/>
            </a:endParaRPr>
          </a:p>
          <a:p>
            <a:pPr marL="742950" lvl="1" indent="-285750">
              <a:buFont typeface="Arial"/>
              <a:buChar char="•"/>
            </a:pPr>
            <a:r>
              <a:rPr lang="en-US" sz="1400" b="1" dirty="0">
                <a:latin typeface="Times New Roman"/>
                <a:ea typeface="+mn-lt"/>
                <a:cs typeface="+mn-lt"/>
              </a:rPr>
              <a:t>Smart CTAs</a:t>
            </a:r>
            <a:r>
              <a:rPr lang="en-US" sz="1400" dirty="0">
                <a:latin typeface="Times New Roman"/>
                <a:ea typeface="+mn-lt"/>
                <a:cs typeface="+mn-lt"/>
              </a:rPr>
              <a:t>: Action-oriented buttons aligned with user journey stage</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Product Module Curation</a:t>
            </a:r>
            <a:endParaRPr lang="en-US" sz="1400" dirty="0">
              <a:latin typeface="Times New Roman"/>
              <a:cs typeface="Times New Roman"/>
            </a:endParaRPr>
          </a:p>
          <a:p>
            <a:pPr marL="742950" lvl="1" indent="-285750">
              <a:buFont typeface="Arial"/>
              <a:buChar char="•"/>
            </a:pPr>
            <a:r>
              <a:rPr lang="en-US" sz="1400" b="1" dirty="0">
                <a:latin typeface="Times New Roman"/>
                <a:ea typeface="+mn-lt"/>
                <a:cs typeface="+mn-lt"/>
              </a:rPr>
              <a:t>Category Preferences</a:t>
            </a:r>
            <a:r>
              <a:rPr lang="en-US" sz="1400" dirty="0">
                <a:latin typeface="Times New Roman"/>
                <a:ea typeface="+mn-lt"/>
                <a:cs typeface="+mn-lt"/>
              </a:rPr>
              <a:t>: Based on segment behavioral patterns</a:t>
            </a:r>
            <a:endParaRPr lang="en-US" sz="1400" dirty="0">
              <a:latin typeface="Times New Roman"/>
              <a:cs typeface="Times New Roman"/>
            </a:endParaRPr>
          </a:p>
          <a:p>
            <a:pPr marL="742950" lvl="1" indent="-285750">
              <a:buFont typeface="Arial"/>
              <a:buChar char="•"/>
            </a:pPr>
            <a:r>
              <a:rPr lang="en-US" sz="1400" b="1" dirty="0">
                <a:latin typeface="Times New Roman"/>
                <a:ea typeface="+mn-lt"/>
                <a:cs typeface="+mn-lt"/>
              </a:rPr>
              <a:t>Trending Items</a:t>
            </a:r>
            <a:r>
              <a:rPr lang="en-US" sz="1400" dirty="0">
                <a:latin typeface="Times New Roman"/>
                <a:ea typeface="+mn-lt"/>
                <a:cs typeface="+mn-lt"/>
              </a:rPr>
              <a:t>: Real-time popularity within user cohort</a:t>
            </a:r>
            <a:endParaRPr lang="en-US" sz="1400" dirty="0">
              <a:latin typeface="Times New Roman"/>
              <a:cs typeface="Times New Roman"/>
            </a:endParaRPr>
          </a:p>
          <a:p>
            <a:pPr marL="742950" lvl="1" indent="-285750">
              <a:buFont typeface="Arial"/>
              <a:buChar char="•"/>
            </a:pPr>
            <a:r>
              <a:rPr lang="en-US" sz="1400" b="1" dirty="0">
                <a:latin typeface="Times New Roman"/>
                <a:ea typeface="+mn-lt"/>
                <a:cs typeface="+mn-lt"/>
              </a:rPr>
              <a:t>Personalized Recommendations</a:t>
            </a:r>
            <a:r>
              <a:rPr lang="en-US" sz="1400" dirty="0">
                <a:latin typeface="Times New Roman"/>
                <a:ea typeface="+mn-lt"/>
                <a:cs typeface="+mn-lt"/>
              </a:rPr>
              <a:t>: Collaborative filtering + content-based</a:t>
            </a:r>
            <a:endParaRPr lang="en-US" sz="1400" dirty="0">
              <a:latin typeface="Times New Roman"/>
              <a:cs typeface="Times New Roman"/>
            </a:endParaRPr>
          </a:p>
          <a:p>
            <a:pPr marL="742950" lvl="1" indent="-285750">
              <a:buFont typeface="Arial"/>
              <a:buChar char="•"/>
            </a:pPr>
            <a:r>
              <a:rPr lang="en-US" sz="1400" b="1" dirty="0">
                <a:latin typeface="Times New Roman"/>
                <a:ea typeface="+mn-lt"/>
                <a:cs typeface="+mn-lt"/>
              </a:rPr>
              <a:t>Layout Optimization</a:t>
            </a:r>
            <a:r>
              <a:rPr lang="en-US" sz="1400" dirty="0">
                <a:latin typeface="Times New Roman"/>
                <a:ea typeface="+mn-lt"/>
                <a:cs typeface="+mn-lt"/>
              </a:rPr>
              <a:t>: Carousel vs grid based on engagement patterns</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Smart CTA Generation</a:t>
            </a:r>
            <a:endParaRPr lang="en-US" sz="1400" dirty="0">
              <a:latin typeface="Times New Roman"/>
              <a:cs typeface="Times New Roman"/>
            </a:endParaRPr>
          </a:p>
          <a:p>
            <a:pPr marL="742950" lvl="1" indent="-285750">
              <a:buFont typeface="Arial"/>
              <a:buChar char="•"/>
            </a:pPr>
            <a:r>
              <a:rPr lang="en-US" sz="1400" b="1" dirty="0">
                <a:latin typeface="Times New Roman"/>
                <a:ea typeface="+mn-lt"/>
                <a:cs typeface="+mn-lt"/>
              </a:rPr>
              <a:t>Priority-Based Offers</a:t>
            </a:r>
            <a:r>
              <a:rPr lang="en-US" sz="1400" dirty="0">
                <a:latin typeface="Times New Roman"/>
                <a:ea typeface="+mn-lt"/>
                <a:cs typeface="+mn-lt"/>
              </a:rPr>
              <a:t>: High/medium/low urgency indicators</a:t>
            </a:r>
            <a:endParaRPr lang="en-US" sz="1400" dirty="0">
              <a:latin typeface="Times New Roman"/>
              <a:cs typeface="Times New Roman"/>
            </a:endParaRPr>
          </a:p>
          <a:p>
            <a:pPr marL="742950" lvl="1" indent="-285750">
              <a:buFont typeface="Arial"/>
              <a:buChar char="•"/>
            </a:pPr>
            <a:r>
              <a:rPr lang="en-US" sz="1400" b="1" dirty="0">
                <a:latin typeface="Times New Roman"/>
                <a:ea typeface="+mn-lt"/>
                <a:cs typeface="+mn-lt"/>
              </a:rPr>
              <a:t>Behavioral Triggers</a:t>
            </a:r>
            <a:r>
              <a:rPr lang="en-US" sz="1400" dirty="0">
                <a:latin typeface="Times New Roman"/>
                <a:ea typeface="+mn-lt"/>
                <a:cs typeface="+mn-lt"/>
              </a:rPr>
              <a:t>:</a:t>
            </a:r>
            <a:endParaRPr lang="en-US" sz="1400" dirty="0">
              <a:latin typeface="Times New Roman"/>
              <a:cs typeface="Times New Roman"/>
            </a:endParaRPr>
          </a:p>
          <a:p>
            <a:pPr marL="1200150" lvl="2" indent="-285750">
              <a:buFont typeface="Arial"/>
              <a:buChar char="•"/>
            </a:pPr>
            <a:r>
              <a:rPr lang="en-US" sz="1400" dirty="0">
                <a:latin typeface="Times New Roman"/>
                <a:ea typeface="+mn-lt"/>
                <a:cs typeface="+mn-lt"/>
              </a:rPr>
              <a:t>New users: "Get 20% Off Your First Order"</a:t>
            </a:r>
            <a:endParaRPr lang="en-US" sz="1400" dirty="0">
              <a:latin typeface="Times New Roman"/>
              <a:cs typeface="Times New Roman"/>
            </a:endParaRPr>
          </a:p>
          <a:p>
            <a:pPr marL="1200150" lvl="2" indent="-285750">
              <a:buFont typeface="Arial"/>
              <a:buChar char="•"/>
            </a:pPr>
            <a:r>
              <a:rPr lang="en-US" sz="1400" dirty="0">
                <a:latin typeface="Times New Roman"/>
                <a:ea typeface="+mn-lt"/>
                <a:cs typeface="+mn-lt"/>
              </a:rPr>
              <a:t>Cart abandoners: "Complete Your Purchase"</a:t>
            </a:r>
            <a:endParaRPr lang="en-US" sz="1400" dirty="0">
              <a:latin typeface="Times New Roman"/>
              <a:cs typeface="Times New Roman"/>
            </a:endParaRPr>
          </a:p>
          <a:p>
            <a:pPr marL="1200150" lvl="2" indent="-285750">
              <a:buFont typeface="Arial"/>
              <a:buChar char="•"/>
            </a:pPr>
            <a:r>
              <a:rPr lang="en-US" sz="1400" dirty="0">
                <a:latin typeface="Times New Roman"/>
                <a:ea typeface="+mn-lt"/>
                <a:cs typeface="+mn-lt"/>
              </a:rPr>
              <a:t>VIP: "VIP Early Access"</a:t>
            </a:r>
            <a:endParaRPr lang="en-US" sz="1400" dirty="0">
              <a:latin typeface="Times New Roman"/>
              <a:cs typeface="Times New Roman"/>
            </a:endParaRPr>
          </a:p>
          <a:p>
            <a:pPr marL="742950" lvl="1" indent="-285750">
              <a:buFont typeface="Arial"/>
              <a:buChar char="•"/>
            </a:pPr>
            <a:r>
              <a:rPr lang="en-US" sz="1400" b="1" dirty="0">
                <a:latin typeface="Times New Roman"/>
                <a:ea typeface="+mn-lt"/>
                <a:cs typeface="+mn-lt"/>
              </a:rPr>
              <a:t>Dynamic Pricing</a:t>
            </a:r>
            <a:r>
              <a:rPr lang="en-US" sz="1400" dirty="0">
                <a:latin typeface="Times New Roman"/>
                <a:ea typeface="+mn-lt"/>
                <a:cs typeface="+mn-lt"/>
              </a:rPr>
              <a:t>: Income-based adjustments</a:t>
            </a:r>
            <a:endParaRPr lang="en-US" sz="1400" dirty="0">
              <a:latin typeface="Times New Roman"/>
              <a:cs typeface="Times New Roman"/>
            </a:endParaRPr>
          </a:p>
          <a:p>
            <a:pPr marL="742950" lvl="1" indent="-285750">
              <a:buFont typeface="Arial"/>
              <a:buChar char="•"/>
            </a:pPr>
            <a:r>
              <a:rPr lang="en-US" sz="1400" b="1" dirty="0">
                <a:latin typeface="Times New Roman"/>
                <a:ea typeface="+mn-lt"/>
                <a:cs typeface="+mn-lt"/>
              </a:rPr>
              <a:t>Social Proof Integration</a:t>
            </a:r>
            <a:r>
              <a:rPr lang="en-US" sz="1400" dirty="0">
                <a:latin typeface="Times New Roman"/>
                <a:ea typeface="+mn-lt"/>
                <a:cs typeface="+mn-lt"/>
              </a:rPr>
              <a:t>: "2,847 people bought this week"</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Layout Prioritization</a:t>
            </a:r>
            <a:endParaRPr lang="en-US" sz="1400" dirty="0">
              <a:latin typeface="Times New Roman"/>
              <a:cs typeface="Times New Roman"/>
            </a:endParaRPr>
          </a:p>
          <a:p>
            <a:pPr marL="742950" lvl="1" indent="-285750">
              <a:buFont typeface="Arial"/>
              <a:buChar char="•"/>
            </a:pPr>
            <a:r>
              <a:rPr lang="en-US" sz="1400" b="1" dirty="0">
                <a:latin typeface="Times New Roman"/>
                <a:ea typeface="+mn-lt"/>
                <a:cs typeface="+mn-lt"/>
              </a:rPr>
              <a:t>Element Ordering</a:t>
            </a:r>
            <a:r>
              <a:rPr lang="en-US" sz="1400" dirty="0">
                <a:latin typeface="Times New Roman"/>
                <a:ea typeface="+mn-lt"/>
                <a:cs typeface="+mn-lt"/>
              </a:rPr>
              <a:t>: Based on conversion probability</a:t>
            </a:r>
            <a:endParaRPr lang="en-US" sz="1400" dirty="0">
              <a:latin typeface="Times New Roman"/>
              <a:cs typeface="Times New Roman"/>
            </a:endParaRPr>
          </a:p>
          <a:p>
            <a:pPr marL="742950" lvl="1" indent="-285750">
              <a:buFont typeface="Arial"/>
              <a:buChar char="•"/>
            </a:pPr>
            <a:r>
              <a:rPr lang="en-US" sz="1400" b="1" dirty="0">
                <a:latin typeface="Times New Roman"/>
                <a:ea typeface="+mn-lt"/>
                <a:cs typeface="+mn-lt"/>
              </a:rPr>
              <a:t>Attention Hierarchy</a:t>
            </a:r>
            <a:r>
              <a:rPr lang="en-US" sz="1400" dirty="0">
                <a:latin typeface="Times New Roman"/>
                <a:ea typeface="+mn-lt"/>
                <a:cs typeface="+mn-lt"/>
              </a:rPr>
              <a:t>: Eye-tracking optimized placement</a:t>
            </a:r>
            <a:endParaRPr lang="en-US" sz="1400" dirty="0">
              <a:latin typeface="Times New Roman"/>
              <a:cs typeface="Times New Roman"/>
            </a:endParaRPr>
          </a:p>
          <a:p>
            <a:pPr marL="742950" lvl="1" indent="-285750">
              <a:buFont typeface="Arial"/>
              <a:buChar char="•"/>
            </a:pPr>
            <a:r>
              <a:rPr lang="en-US" sz="1400" b="1" dirty="0">
                <a:latin typeface="Times New Roman"/>
                <a:ea typeface="+mn-lt"/>
                <a:cs typeface="+mn-lt"/>
              </a:rPr>
              <a:t>Mobile Optimization</a:t>
            </a:r>
            <a:r>
              <a:rPr lang="en-US" sz="1400" dirty="0">
                <a:latin typeface="Times New Roman"/>
                <a:ea typeface="+mn-lt"/>
                <a:cs typeface="+mn-lt"/>
              </a:rPr>
              <a:t>: Device-specific layouts</a:t>
            </a:r>
            <a:endParaRPr lang="en-US" sz="1400" dirty="0">
              <a:latin typeface="Times New Roman"/>
              <a:cs typeface="Times New Roman"/>
            </a:endParaRPr>
          </a:p>
          <a:p>
            <a:pPr algn="l"/>
            <a:endParaRPr lang="en-US" sz="1400" dirty="0">
              <a:latin typeface="Times New Roman"/>
              <a:cs typeface="Times New Roman"/>
            </a:endParaRPr>
          </a:p>
        </p:txBody>
      </p:sp>
      <p:sp>
        <p:nvSpPr>
          <p:cNvPr id="4" name="TextBox 3">
            <a:extLst>
              <a:ext uri="{FF2B5EF4-FFF2-40B4-BE49-F238E27FC236}">
                <a16:creationId xmlns:a16="http://schemas.microsoft.com/office/drawing/2014/main" id="{4326A7BE-8265-0C5B-B355-C036FD4ADCA2}"/>
              </a:ext>
            </a:extLst>
          </p:cNvPr>
          <p:cNvSpPr txBox="1"/>
          <p:nvPr/>
        </p:nvSpPr>
        <p:spPr>
          <a:xfrm>
            <a:off x="6556877" y="1084343"/>
            <a:ext cx="5734678"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Real-time Personalization Flow</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User Profile Analysis</a:t>
            </a:r>
            <a:r>
              <a:rPr lang="en-US" sz="1400" dirty="0">
                <a:latin typeface="Times New Roman"/>
                <a:ea typeface="+mn-lt"/>
                <a:cs typeface="+mn-lt"/>
              </a:rPr>
              <a:t> (&lt; 50ms)</a:t>
            </a:r>
            <a:endParaRPr lang="en-US" sz="1400" dirty="0">
              <a:latin typeface="Times New Roman"/>
              <a:cs typeface="Times New Roman"/>
            </a:endParaRPr>
          </a:p>
          <a:p>
            <a:pPr marL="742950" lvl="1" indent="-285750">
              <a:buFont typeface="Arial"/>
              <a:buChar char="•"/>
            </a:pPr>
            <a:r>
              <a:rPr lang="en-US" sz="1400" dirty="0">
                <a:latin typeface="Times New Roman"/>
                <a:ea typeface="+mn-lt"/>
                <a:cs typeface="+mn-lt"/>
              </a:rPr>
              <a:t>Device fingerprinting</a:t>
            </a:r>
            <a:endParaRPr lang="en-US" sz="1400" dirty="0">
              <a:latin typeface="Times New Roman"/>
              <a:cs typeface="Times New Roman"/>
            </a:endParaRPr>
          </a:p>
          <a:p>
            <a:pPr marL="742950" lvl="1" indent="-285750">
              <a:buFont typeface="Arial"/>
              <a:buChar char="•"/>
            </a:pPr>
            <a:r>
              <a:rPr lang="en-US" sz="1400" dirty="0">
                <a:latin typeface="Times New Roman"/>
                <a:ea typeface="+mn-lt"/>
                <a:cs typeface="+mn-lt"/>
              </a:rPr>
              <a:t>Demographic inference</a:t>
            </a:r>
            <a:endParaRPr lang="en-US" sz="1400" dirty="0">
              <a:latin typeface="Times New Roman"/>
              <a:cs typeface="Times New Roman"/>
            </a:endParaRPr>
          </a:p>
          <a:p>
            <a:pPr marL="742950" lvl="1" indent="-285750">
              <a:buFont typeface="Arial"/>
              <a:buChar char="•"/>
            </a:pPr>
            <a:r>
              <a:rPr lang="en-US" sz="1400" dirty="0">
                <a:latin typeface="Times New Roman"/>
                <a:ea typeface="+mn-lt"/>
                <a:cs typeface="+mn-lt"/>
              </a:rPr>
              <a:t>Traffic source analysis</a:t>
            </a:r>
            <a:endParaRPr lang="en-US" sz="1400" dirty="0">
              <a:latin typeface="Times New Roman"/>
              <a:cs typeface="Times New Roman"/>
            </a:endParaRPr>
          </a:p>
          <a:p>
            <a:pPr marL="742950" lvl="1" indent="-285750">
              <a:buFont typeface="Arial"/>
              <a:buChar char="•"/>
            </a:pPr>
            <a:r>
              <a:rPr lang="en-US" sz="1400" dirty="0">
                <a:latin typeface="Times New Roman"/>
                <a:ea typeface="+mn-lt"/>
                <a:cs typeface="+mn-lt"/>
              </a:rPr>
              <a:t>Geographic detection</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Segment Prediction</a:t>
            </a:r>
            <a:r>
              <a:rPr lang="en-US" sz="1400" dirty="0">
                <a:latin typeface="Times New Roman"/>
                <a:ea typeface="+mn-lt"/>
                <a:cs typeface="+mn-lt"/>
              </a:rPr>
              <a:t> (&lt; 100ms)</a:t>
            </a:r>
            <a:endParaRPr lang="en-US" sz="1400" dirty="0">
              <a:latin typeface="Times New Roman"/>
              <a:cs typeface="Times New Roman"/>
            </a:endParaRPr>
          </a:p>
          <a:p>
            <a:pPr marL="742950" lvl="1" indent="-285750">
              <a:buFont typeface="Arial"/>
              <a:buChar char="•"/>
            </a:pPr>
            <a:r>
              <a:rPr lang="en-US" sz="1400" dirty="0">
                <a:latin typeface="Times New Roman"/>
                <a:ea typeface="+mn-lt"/>
                <a:cs typeface="+mn-lt"/>
              </a:rPr>
              <a:t>ML model classification</a:t>
            </a:r>
            <a:endParaRPr lang="en-US" sz="1400" dirty="0">
              <a:latin typeface="Times New Roman"/>
              <a:cs typeface="Times New Roman"/>
            </a:endParaRPr>
          </a:p>
          <a:p>
            <a:pPr marL="742950" lvl="1" indent="-285750">
              <a:buFont typeface="Arial"/>
              <a:buChar char="•"/>
            </a:pPr>
            <a:r>
              <a:rPr lang="en-US" sz="1400" dirty="0">
                <a:latin typeface="Times New Roman"/>
                <a:ea typeface="+mn-lt"/>
                <a:cs typeface="+mn-lt"/>
              </a:rPr>
              <a:t>Confidence scoring</a:t>
            </a:r>
            <a:endParaRPr lang="en-US" sz="1400" dirty="0">
              <a:latin typeface="Times New Roman"/>
              <a:cs typeface="Times New Roman"/>
            </a:endParaRPr>
          </a:p>
          <a:p>
            <a:pPr marL="742950" lvl="1" indent="-285750">
              <a:buFont typeface="Arial"/>
              <a:buChar char="•"/>
            </a:pPr>
            <a:r>
              <a:rPr lang="en-US" sz="1400" dirty="0">
                <a:latin typeface="Times New Roman"/>
                <a:ea typeface="+mn-lt"/>
                <a:cs typeface="+mn-lt"/>
              </a:rPr>
              <a:t>Fallback determination</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Content Selection</a:t>
            </a:r>
            <a:r>
              <a:rPr lang="en-US" sz="1400" dirty="0">
                <a:latin typeface="Times New Roman"/>
                <a:ea typeface="+mn-lt"/>
                <a:cs typeface="+mn-lt"/>
              </a:rPr>
              <a:t> (&lt; 50ms)</a:t>
            </a:r>
            <a:endParaRPr lang="en-US" sz="1400" dirty="0">
              <a:latin typeface="Times New Roman"/>
              <a:cs typeface="Times New Roman"/>
            </a:endParaRPr>
          </a:p>
          <a:p>
            <a:pPr marL="742950" lvl="1" indent="-285750">
              <a:buFont typeface="Arial"/>
              <a:buChar char="•"/>
            </a:pPr>
            <a:r>
              <a:rPr lang="en-US" sz="1400" dirty="0">
                <a:latin typeface="Times New Roman"/>
                <a:ea typeface="+mn-lt"/>
                <a:cs typeface="+mn-lt"/>
              </a:rPr>
              <a:t>Algorithm-driven content matching</a:t>
            </a:r>
            <a:endParaRPr lang="en-US" sz="1400" dirty="0">
              <a:latin typeface="Times New Roman"/>
              <a:cs typeface="Times New Roman"/>
            </a:endParaRPr>
          </a:p>
          <a:p>
            <a:pPr marL="742950" lvl="1" indent="-285750">
              <a:buFont typeface="Arial"/>
              <a:buChar char="•"/>
            </a:pPr>
            <a:r>
              <a:rPr lang="en-US" sz="1400" dirty="0">
                <a:latin typeface="Times New Roman"/>
                <a:ea typeface="+mn-lt"/>
                <a:cs typeface="+mn-lt"/>
              </a:rPr>
              <a:t>A/B test variant assignment</a:t>
            </a:r>
            <a:endParaRPr lang="en-US" sz="1400" dirty="0">
              <a:latin typeface="Times New Roman"/>
              <a:cs typeface="Times New Roman"/>
            </a:endParaRPr>
          </a:p>
          <a:p>
            <a:pPr marL="742950" lvl="1" indent="-285750">
              <a:buFont typeface="Arial"/>
              <a:buChar char="•"/>
            </a:pPr>
            <a:r>
              <a:rPr lang="en-US" sz="1400" dirty="0">
                <a:latin typeface="Times New Roman"/>
                <a:ea typeface="+mn-lt"/>
                <a:cs typeface="+mn-lt"/>
              </a:rPr>
              <a:t>Performance-based optimization</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Layout Generation</a:t>
            </a:r>
            <a:r>
              <a:rPr lang="en-US" sz="1400" dirty="0">
                <a:latin typeface="Times New Roman"/>
                <a:ea typeface="+mn-lt"/>
                <a:cs typeface="+mn-lt"/>
              </a:rPr>
              <a:t> (&lt; 50ms)</a:t>
            </a:r>
            <a:endParaRPr lang="en-US" sz="1400" dirty="0">
              <a:latin typeface="Times New Roman"/>
              <a:cs typeface="Times New Roman"/>
            </a:endParaRPr>
          </a:p>
          <a:p>
            <a:pPr marL="742950" lvl="1" indent="-285750">
              <a:buFont typeface="Arial"/>
              <a:buChar char="•"/>
            </a:pPr>
            <a:r>
              <a:rPr lang="en-US" sz="1400" dirty="0">
                <a:latin typeface="Times New Roman"/>
                <a:ea typeface="+mn-lt"/>
                <a:cs typeface="+mn-lt"/>
              </a:rPr>
              <a:t>Dynamic HTML assembly</a:t>
            </a:r>
            <a:endParaRPr lang="en-US" sz="1400" dirty="0">
              <a:latin typeface="Times New Roman"/>
              <a:cs typeface="Times New Roman"/>
            </a:endParaRPr>
          </a:p>
          <a:p>
            <a:pPr marL="742950" lvl="1" indent="-285750">
              <a:buFont typeface="Arial"/>
              <a:buChar char="•"/>
            </a:pPr>
            <a:r>
              <a:rPr lang="en-US" sz="1400" dirty="0">
                <a:latin typeface="Times New Roman"/>
                <a:ea typeface="+mn-lt"/>
                <a:cs typeface="+mn-lt"/>
              </a:rPr>
              <a:t>CSS customization</a:t>
            </a:r>
            <a:endParaRPr lang="en-US" sz="1400" dirty="0">
              <a:latin typeface="Times New Roman"/>
              <a:cs typeface="Times New Roman"/>
            </a:endParaRPr>
          </a:p>
          <a:p>
            <a:pPr marL="742950" lvl="1" indent="-285750">
              <a:buFont typeface="Arial"/>
              <a:buChar char="•"/>
            </a:pPr>
            <a:r>
              <a:rPr lang="en-US" sz="1400" dirty="0">
                <a:latin typeface="Times New Roman"/>
                <a:ea typeface="+mn-lt"/>
                <a:cs typeface="+mn-lt"/>
              </a:rPr>
              <a:t>Asset optimization</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Continuous Optimization</a:t>
            </a:r>
            <a:r>
              <a:rPr lang="en-US" sz="1400" dirty="0">
                <a:latin typeface="Times New Roman"/>
                <a:ea typeface="+mn-lt"/>
                <a:cs typeface="+mn-lt"/>
              </a:rPr>
              <a:t> (Real-time)</a:t>
            </a:r>
            <a:endParaRPr lang="en-US" sz="1400" dirty="0">
              <a:latin typeface="Times New Roman"/>
              <a:cs typeface="Times New Roman"/>
            </a:endParaRPr>
          </a:p>
          <a:p>
            <a:pPr marL="742950" lvl="1" indent="-285750">
              <a:buFont typeface="Arial"/>
              <a:buChar char="•"/>
            </a:pPr>
            <a:r>
              <a:rPr lang="en-US" sz="1400" dirty="0">
                <a:latin typeface="Times New Roman"/>
                <a:ea typeface="+mn-lt"/>
                <a:cs typeface="+mn-lt"/>
              </a:rPr>
              <a:t>Performance tracking</a:t>
            </a:r>
            <a:endParaRPr lang="en-US" sz="1400" dirty="0">
              <a:latin typeface="Times New Roman"/>
              <a:cs typeface="Times New Roman"/>
            </a:endParaRPr>
          </a:p>
          <a:p>
            <a:pPr marL="742950" lvl="1" indent="-285750">
              <a:buFont typeface="Arial"/>
              <a:buChar char="•"/>
            </a:pPr>
            <a:r>
              <a:rPr lang="en-US" sz="1400" dirty="0">
                <a:latin typeface="Times New Roman"/>
                <a:ea typeface="+mn-lt"/>
                <a:cs typeface="+mn-lt"/>
              </a:rPr>
              <a:t>A/B test result analysis</a:t>
            </a:r>
            <a:endParaRPr lang="en-US" sz="1400" dirty="0">
              <a:latin typeface="Times New Roman"/>
              <a:cs typeface="Times New Roman"/>
            </a:endParaRPr>
          </a:p>
          <a:p>
            <a:pPr marL="742950" lvl="1" indent="-285750">
              <a:buFont typeface="Arial"/>
              <a:buChar char="•"/>
            </a:pPr>
            <a:r>
              <a:rPr lang="en-US" sz="1400" dirty="0">
                <a:latin typeface="Times New Roman"/>
                <a:ea typeface="+mn-lt"/>
                <a:cs typeface="+mn-lt"/>
              </a:rPr>
              <a:t>Model retraining triggers</a:t>
            </a:r>
            <a:endParaRPr lang="en-US" sz="1400" dirty="0">
              <a:latin typeface="Times New Roman"/>
              <a:cs typeface="Times New Roman"/>
            </a:endParaRPr>
          </a:p>
          <a:p>
            <a:pPr lvl="1"/>
            <a:r>
              <a:rPr lang="en-US" sz="1400" b="1" dirty="0">
                <a:latin typeface="Times New Roman"/>
                <a:cs typeface="Times New Roman"/>
              </a:rPr>
              <a:t>Personalization Rules Engine</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If-Then Logic</a:t>
            </a:r>
            <a:r>
              <a:rPr lang="en-US" sz="1400" dirty="0">
                <a:latin typeface="Times New Roman"/>
                <a:ea typeface="+mn-lt"/>
                <a:cs typeface="+mn-lt"/>
              </a:rPr>
              <a:t>: Segment-based content mapping</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Weighted Scoring</a:t>
            </a:r>
            <a:r>
              <a:rPr lang="en-US" sz="1400" dirty="0">
                <a:latin typeface="Times New Roman"/>
                <a:ea typeface="+mn-lt"/>
                <a:cs typeface="+mn-lt"/>
              </a:rPr>
              <a:t>: Multi-factor decision making</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Contextual Overrides</a:t>
            </a:r>
            <a:r>
              <a:rPr lang="en-US" sz="1400" dirty="0">
                <a:latin typeface="Times New Roman"/>
                <a:ea typeface="+mn-lt"/>
                <a:cs typeface="+mn-lt"/>
              </a:rPr>
              <a:t>: Time, location, device-specific adjustments</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Performance Feedback</a:t>
            </a:r>
            <a:r>
              <a:rPr lang="en-US" sz="1400" dirty="0">
                <a:latin typeface="Times New Roman"/>
                <a:ea typeface="+mn-lt"/>
                <a:cs typeface="+mn-lt"/>
              </a:rPr>
              <a:t>: Continuous learning from user interactions</a:t>
            </a:r>
            <a:endParaRPr lang="en-US" sz="1400" dirty="0">
              <a:latin typeface="Times New Roman"/>
              <a:cs typeface="Times New Roman"/>
            </a:endParaRPr>
          </a:p>
          <a:p>
            <a:pPr algn="l"/>
            <a:endParaRPr lang="en-US" sz="1400" dirty="0">
              <a:latin typeface="Times New Roman"/>
              <a:cs typeface="Times New Roman"/>
            </a:endParaRPr>
          </a:p>
        </p:txBody>
      </p:sp>
    </p:spTree>
    <p:extLst>
      <p:ext uri="{BB962C8B-B14F-4D97-AF65-F5344CB8AC3E}">
        <p14:creationId xmlns:p14="http://schemas.microsoft.com/office/powerpoint/2010/main" val="73925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9FD80-F200-A2DD-CB28-43433F38302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B4EB119-28EB-71B2-0AE5-37DDD87E77A6}"/>
              </a:ext>
            </a:extLst>
          </p:cNvPr>
          <p:cNvSpPr txBox="1"/>
          <p:nvPr/>
        </p:nvSpPr>
        <p:spPr>
          <a:xfrm>
            <a:off x="0" y="-14243"/>
            <a:ext cx="769121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Times New Roman"/>
                <a:cs typeface="Arial"/>
              </a:rPr>
              <a:t>Cold start solution</a:t>
            </a:r>
            <a:endParaRPr lang="en-US" sz="4400">
              <a:latin typeface="Times New Roman"/>
              <a:cs typeface="Times New Roman"/>
            </a:endParaRPr>
          </a:p>
        </p:txBody>
      </p:sp>
      <p:sp>
        <p:nvSpPr>
          <p:cNvPr id="3" name="TextBox 2">
            <a:extLst>
              <a:ext uri="{FF2B5EF4-FFF2-40B4-BE49-F238E27FC236}">
                <a16:creationId xmlns:a16="http://schemas.microsoft.com/office/drawing/2014/main" id="{BED2D842-A560-79AF-D248-08C9142B15B3}"/>
              </a:ext>
            </a:extLst>
          </p:cNvPr>
          <p:cNvSpPr txBox="1"/>
          <p:nvPr/>
        </p:nvSpPr>
        <p:spPr>
          <a:xfrm>
            <a:off x="99700" y="1334751"/>
            <a:ext cx="6363055"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imes New Roman"/>
                <a:cs typeface="Times New Roman"/>
              </a:rPr>
              <a:t>1. Demographic Inference Strategy</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Data Sources</a:t>
            </a:r>
            <a:r>
              <a:rPr lang="en-US" sz="1400" dirty="0">
                <a:latin typeface="Times New Roman"/>
                <a:ea typeface="+mn-lt"/>
                <a:cs typeface="+mn-lt"/>
              </a:rPr>
              <a:t>: Age, gender, income level combinations</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Pattern Matching</a:t>
            </a:r>
            <a:r>
              <a:rPr lang="en-US" sz="1400" dirty="0">
                <a:latin typeface="Times New Roman"/>
                <a:ea typeface="+mn-lt"/>
                <a:cs typeface="+mn-lt"/>
              </a:rPr>
              <a:t>: Similar user cohort analysis</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Example Logic</a:t>
            </a:r>
            <a:r>
              <a:rPr lang="en-US" sz="1400" dirty="0">
                <a:latin typeface="Times New Roman"/>
                <a:ea typeface="+mn-lt"/>
                <a:cs typeface="+mn-lt"/>
              </a:rPr>
              <a:t>:</a:t>
            </a:r>
            <a:endParaRPr lang="en-US" sz="1400">
              <a:latin typeface="Times New Roman"/>
              <a:ea typeface="+mn-lt"/>
              <a:cs typeface="+mn-lt"/>
            </a:endParaRPr>
          </a:p>
          <a:p>
            <a:r>
              <a:rPr lang="en-US" sz="1400" b="1" dirty="0">
                <a:solidFill>
                  <a:schemeClr val="accent4"/>
                </a:solidFill>
                <a:latin typeface="Times New Roman"/>
                <a:ea typeface="+mn-lt"/>
                <a:cs typeface="+mn-lt"/>
              </a:rPr>
              <a:t>Female + 25-34 + High Income → Luxury Collection, Designer Items
Male + 18-24 + Low Income → Trendy Basics, Student Deals</a:t>
            </a:r>
            <a:endParaRPr lang="en-US" sz="1400" b="1" dirty="0">
              <a:solidFill>
                <a:schemeClr val="accent4"/>
              </a:solidFill>
              <a:latin typeface="Times New Roman"/>
              <a:cs typeface="Times New Roman"/>
            </a:endParaRPr>
          </a:p>
          <a:p>
            <a:r>
              <a:rPr lang="en-US" sz="1400" b="1" dirty="0">
                <a:latin typeface="Times New Roman"/>
                <a:cs typeface="Times New Roman"/>
              </a:rPr>
              <a:t>2. Geographic Intelligence</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Regional Preferences</a:t>
            </a:r>
            <a:r>
              <a:rPr lang="en-US" sz="1400" dirty="0">
                <a:latin typeface="Times New Roman"/>
                <a:ea typeface="+mn-lt"/>
                <a:cs typeface="+mn-lt"/>
              </a:rPr>
              <a:t>: Country/state-specific trends</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Cultural Adaptation</a:t>
            </a:r>
            <a:r>
              <a:rPr lang="en-US" sz="1400" dirty="0">
                <a:latin typeface="Times New Roman"/>
                <a:ea typeface="+mn-lt"/>
                <a:cs typeface="+mn-lt"/>
              </a:rPr>
              <a:t>: Local buying patterns</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Seasonal Adjustments</a:t>
            </a:r>
            <a:r>
              <a:rPr lang="en-US" sz="1400" dirty="0">
                <a:latin typeface="Times New Roman"/>
                <a:ea typeface="+mn-lt"/>
                <a:cs typeface="+mn-lt"/>
              </a:rPr>
              <a:t>: Climate-based product recommendations</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Example Logic</a:t>
            </a:r>
            <a:r>
              <a:rPr lang="en-US" sz="1400" dirty="0">
                <a:latin typeface="Times New Roman"/>
                <a:ea typeface="+mn-lt"/>
                <a:cs typeface="+mn-lt"/>
              </a:rPr>
              <a:t>:</a:t>
            </a:r>
            <a:endParaRPr lang="en-US" sz="1400">
              <a:latin typeface="Times New Roman"/>
              <a:ea typeface="+mn-lt"/>
              <a:cs typeface="+mn-lt"/>
            </a:endParaRPr>
          </a:p>
          <a:p>
            <a:r>
              <a:rPr lang="en-US" sz="1400" b="1" dirty="0">
                <a:solidFill>
                  <a:schemeClr val="accent4"/>
                </a:solidFill>
                <a:latin typeface="Times New Roman"/>
                <a:ea typeface="+mn-lt"/>
                <a:cs typeface="+mn-lt"/>
              </a:rPr>
              <a:t>United States + Winter → Outerwear, Boots
Australia + Summer → Swimwear, Light Clothing</a:t>
            </a:r>
            <a:endParaRPr lang="en-US" sz="1400" b="1" dirty="0">
              <a:solidFill>
                <a:schemeClr val="accent4"/>
              </a:solidFill>
              <a:latin typeface="Times New Roman"/>
              <a:cs typeface="Times New Roman"/>
            </a:endParaRPr>
          </a:p>
          <a:p>
            <a:r>
              <a:rPr lang="en-US" sz="1400" b="1" dirty="0">
                <a:latin typeface="Times New Roman"/>
                <a:cs typeface="Times New Roman"/>
              </a:rPr>
              <a:t>3. Device-Based Optimization</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Mobile Users</a:t>
            </a:r>
            <a:r>
              <a:rPr lang="en-US" sz="1400" dirty="0">
                <a:latin typeface="Times New Roman"/>
                <a:ea typeface="+mn-lt"/>
                <a:cs typeface="+mn-lt"/>
              </a:rPr>
              <a:t>: Quick-action CTAs, thumb-friendly layouts</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Desktop Users</a:t>
            </a:r>
            <a:r>
              <a:rPr lang="en-US" sz="1400" dirty="0">
                <a:latin typeface="Times New Roman"/>
                <a:ea typeface="+mn-lt"/>
                <a:cs typeface="+mn-lt"/>
              </a:rPr>
              <a:t>: Detailed product information, comparison tools</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Tablet Users</a:t>
            </a:r>
            <a:r>
              <a:rPr lang="en-US" sz="1400" dirty="0">
                <a:latin typeface="Times New Roman"/>
                <a:ea typeface="+mn-lt"/>
                <a:cs typeface="+mn-lt"/>
              </a:rPr>
              <a:t>: Visual-heavy content, swipe interactions</a:t>
            </a:r>
            <a:endParaRPr lang="en-US" sz="1400" dirty="0">
              <a:latin typeface="Times New Roman"/>
              <a:cs typeface="Times New Roman"/>
            </a:endParaRPr>
          </a:p>
          <a:p>
            <a:pPr marL="285750" indent="-285750">
              <a:buFont typeface="Arial"/>
              <a:buChar char="•"/>
            </a:pPr>
            <a:r>
              <a:rPr lang="en-US" sz="1400" b="1" dirty="0">
                <a:latin typeface="Times New Roman"/>
                <a:ea typeface="+mn-lt"/>
                <a:cs typeface="+mn-lt"/>
              </a:rPr>
              <a:t>Behavioral Patterns</a:t>
            </a:r>
            <a:r>
              <a:rPr lang="en-US" sz="1400" dirty="0">
                <a:latin typeface="Times New Roman"/>
                <a:ea typeface="+mn-lt"/>
                <a:cs typeface="+mn-lt"/>
              </a:rPr>
              <a:t>: Device-specific engagement preferences</a:t>
            </a:r>
            <a:endParaRPr lang="en-US" sz="1400" dirty="0">
              <a:latin typeface="Times New Roman"/>
              <a:cs typeface="Times New Roman"/>
            </a:endParaRPr>
          </a:p>
          <a:p>
            <a:endParaRPr lang="en-US" sz="1400" dirty="0">
              <a:latin typeface="Times New Roman"/>
              <a:cs typeface="Times New Roman"/>
            </a:endParaRPr>
          </a:p>
        </p:txBody>
      </p:sp>
      <p:sp>
        <p:nvSpPr>
          <p:cNvPr id="4" name="TextBox 3">
            <a:extLst>
              <a:ext uri="{FF2B5EF4-FFF2-40B4-BE49-F238E27FC236}">
                <a16:creationId xmlns:a16="http://schemas.microsoft.com/office/drawing/2014/main" id="{0B35AD45-E37A-6690-C67D-DCAA696F56A4}"/>
              </a:ext>
            </a:extLst>
          </p:cNvPr>
          <p:cNvSpPr txBox="1"/>
          <p:nvPr/>
        </p:nvSpPr>
        <p:spPr>
          <a:xfrm>
            <a:off x="6556877" y="1336627"/>
            <a:ext cx="5734678"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ptos"/>
                <a:cs typeface="Times New Roman"/>
              </a:rPr>
              <a:t>4</a:t>
            </a:r>
            <a:r>
              <a:rPr lang="en-US" b="1">
                <a:latin typeface="Aptos"/>
                <a:ea typeface="+mn-lt"/>
                <a:cs typeface="+mn-lt"/>
              </a:rPr>
              <a:t>. Traffic Source Intelligence</a:t>
            </a:r>
            <a:endParaRPr lang="en-US">
              <a:latin typeface="Aptos"/>
              <a:cs typeface="Times New Roman"/>
            </a:endParaRPr>
          </a:p>
          <a:p>
            <a:pPr marL="285750" indent="-285750">
              <a:buFont typeface="Arial,Sans-Serif"/>
              <a:buChar char="•"/>
            </a:pPr>
            <a:r>
              <a:rPr lang="en-US" sz="1400" b="1" dirty="0">
                <a:latin typeface="Aptos"/>
                <a:ea typeface="+mn-lt"/>
                <a:cs typeface="+mn-lt"/>
              </a:rPr>
              <a:t>Organic Search</a:t>
            </a:r>
            <a:r>
              <a:rPr lang="en-US" sz="1400" dirty="0">
                <a:latin typeface="Aptos"/>
                <a:ea typeface="+mn-lt"/>
                <a:cs typeface="+mn-lt"/>
              </a:rPr>
              <a:t>: Intent-driven content matching</a:t>
            </a:r>
            <a:endParaRPr lang="en-US" sz="1400">
              <a:latin typeface="Aptos"/>
              <a:cs typeface="Times New Roman"/>
            </a:endParaRPr>
          </a:p>
          <a:p>
            <a:pPr marL="285750" indent="-285750">
              <a:buFont typeface="Arial,Sans-Serif"/>
              <a:buChar char="•"/>
            </a:pPr>
            <a:r>
              <a:rPr lang="en-US" sz="1400" b="1" dirty="0">
                <a:latin typeface="Aptos"/>
                <a:ea typeface="+mn-lt"/>
                <a:cs typeface="+mn-lt"/>
              </a:rPr>
              <a:t>Social Media</a:t>
            </a:r>
            <a:r>
              <a:rPr lang="en-US" sz="1400" dirty="0">
                <a:latin typeface="Aptos"/>
                <a:ea typeface="+mn-lt"/>
                <a:cs typeface="+mn-lt"/>
              </a:rPr>
              <a:t>: Trend-focused, shareable content</a:t>
            </a:r>
            <a:endParaRPr lang="en-US" sz="1400" dirty="0">
              <a:latin typeface="Aptos"/>
              <a:cs typeface="Times New Roman"/>
            </a:endParaRPr>
          </a:p>
          <a:p>
            <a:pPr marL="285750" indent="-285750">
              <a:buFont typeface="Arial,Sans-Serif"/>
              <a:buChar char="•"/>
            </a:pPr>
            <a:r>
              <a:rPr lang="en-US" sz="1400" b="1" dirty="0">
                <a:latin typeface="Aptos"/>
                <a:ea typeface="+mn-lt"/>
                <a:cs typeface="+mn-lt"/>
              </a:rPr>
              <a:t>Direct Traffic</a:t>
            </a:r>
            <a:r>
              <a:rPr lang="en-US" sz="1400" dirty="0">
                <a:latin typeface="Aptos"/>
                <a:ea typeface="+mn-lt"/>
                <a:cs typeface="+mn-lt"/>
              </a:rPr>
              <a:t>: Brand-familiar user assumptions</a:t>
            </a:r>
            <a:endParaRPr lang="en-US" sz="1400" dirty="0">
              <a:latin typeface="Aptos"/>
              <a:cs typeface="Times New Roman"/>
            </a:endParaRPr>
          </a:p>
          <a:p>
            <a:pPr marL="285750" indent="-285750">
              <a:buFont typeface="Arial,Sans-Serif"/>
              <a:buChar char="•"/>
            </a:pPr>
            <a:r>
              <a:rPr lang="en-US" sz="1400" b="1" dirty="0">
                <a:latin typeface="Aptos"/>
                <a:ea typeface="+mn-lt"/>
                <a:cs typeface="+mn-lt"/>
              </a:rPr>
              <a:t>Paid Ads</a:t>
            </a:r>
            <a:r>
              <a:rPr lang="en-US" sz="1400" dirty="0">
                <a:latin typeface="Aptos"/>
                <a:ea typeface="+mn-lt"/>
                <a:cs typeface="+mn-lt"/>
              </a:rPr>
              <a:t>: Campaign-specific landing page alignment</a:t>
            </a:r>
            <a:endParaRPr lang="en-US" sz="1400" dirty="0">
              <a:latin typeface="Aptos"/>
              <a:cs typeface="Times New Roman"/>
            </a:endParaRPr>
          </a:p>
          <a:p>
            <a:r>
              <a:rPr lang="en-US" b="1" dirty="0">
                <a:latin typeface="Aptos"/>
                <a:ea typeface="+mn-lt"/>
                <a:cs typeface="+mn-lt"/>
              </a:rPr>
              <a:t>5. Machine Learning Cold Start Model</a:t>
            </a:r>
            <a:endParaRPr lang="en-US">
              <a:latin typeface="Aptos"/>
              <a:cs typeface="Times New Roman"/>
            </a:endParaRPr>
          </a:p>
          <a:p>
            <a:pPr marL="285750" indent="-285750">
              <a:buFont typeface="Arial,Sans-Serif"/>
              <a:buChar char="•"/>
            </a:pPr>
            <a:r>
              <a:rPr lang="en-US" sz="1400" b="1" dirty="0">
                <a:latin typeface="Aptos"/>
                <a:cs typeface="Times New Roman"/>
              </a:rPr>
              <a:t>Algorithm</a:t>
            </a:r>
            <a:r>
              <a:rPr lang="en-US" sz="1400" dirty="0">
                <a:latin typeface="Aptos"/>
                <a:cs typeface="Times New Roman"/>
              </a:rPr>
              <a:t>: Random Forest </a:t>
            </a:r>
            <a:r>
              <a:rPr lang="en-US" sz="1400" dirty="0">
                <a:latin typeface="Aptos"/>
                <a:ea typeface="+mn-lt"/>
                <a:cs typeface="+mn-lt"/>
              </a:rPr>
              <a:t>Classifier</a:t>
            </a:r>
            <a:endParaRPr lang="en-US" sz="1400" dirty="0">
              <a:latin typeface="Aptos"/>
              <a:cs typeface="Times New Roman"/>
            </a:endParaRPr>
          </a:p>
          <a:p>
            <a:pPr marL="285750" indent="-285750">
              <a:buFont typeface="Arial,Sans-Serif"/>
              <a:buChar char="•"/>
            </a:pPr>
            <a:r>
              <a:rPr lang="en-US" sz="1400" b="1" dirty="0">
                <a:latin typeface="Aptos"/>
                <a:ea typeface="+mn-lt"/>
                <a:cs typeface="+mn-lt"/>
              </a:rPr>
              <a:t>Input Features</a:t>
            </a:r>
            <a:r>
              <a:rPr lang="en-US" sz="1400" dirty="0">
                <a:latin typeface="Aptos"/>
                <a:ea typeface="+mn-lt"/>
                <a:cs typeface="+mn-lt"/>
              </a:rPr>
              <a:t>:</a:t>
            </a:r>
            <a:endParaRPr lang="en-US" sz="1400" dirty="0">
              <a:latin typeface="Aptos"/>
              <a:cs typeface="Times New Roman"/>
            </a:endParaRPr>
          </a:p>
          <a:p>
            <a:pPr marL="742950" lvl="1" indent="-285750">
              <a:buFont typeface="Arial,Sans-Serif"/>
              <a:buChar char="•"/>
            </a:pPr>
            <a:r>
              <a:rPr lang="en-US" sz="1400" dirty="0">
                <a:latin typeface="Aptos"/>
                <a:ea typeface="+mn-lt"/>
                <a:cs typeface="+mn-lt"/>
              </a:rPr>
              <a:t>Device type (mobile/desktop/tablet)</a:t>
            </a:r>
            <a:endParaRPr lang="en-US" sz="1400" dirty="0">
              <a:latin typeface="Aptos"/>
              <a:cs typeface="Times New Roman"/>
            </a:endParaRPr>
          </a:p>
          <a:p>
            <a:pPr marL="742950" lvl="1" indent="-285750">
              <a:buFont typeface="Arial,Sans-Serif"/>
              <a:buChar char="•"/>
            </a:pPr>
            <a:r>
              <a:rPr lang="en-US" sz="1400" dirty="0">
                <a:latin typeface="Aptos"/>
                <a:ea typeface="+mn-lt"/>
                <a:cs typeface="+mn-lt"/>
              </a:rPr>
              <a:t>Demographics (gender, age, income)</a:t>
            </a:r>
            <a:endParaRPr lang="en-US" sz="1400">
              <a:latin typeface="Aptos"/>
              <a:cs typeface="Times New Roman"/>
            </a:endParaRPr>
          </a:p>
          <a:p>
            <a:pPr marL="742950" lvl="1" indent="-285750">
              <a:buFont typeface="Arial,Sans-Serif"/>
              <a:buChar char="•"/>
            </a:pPr>
            <a:r>
              <a:rPr lang="en-US" sz="1400" dirty="0">
                <a:latin typeface="Aptos"/>
                <a:ea typeface="+mn-lt"/>
                <a:cs typeface="+mn-lt"/>
              </a:rPr>
              <a:t>Geography (country, region)</a:t>
            </a:r>
            <a:endParaRPr lang="en-US" sz="1400" dirty="0">
              <a:latin typeface="Aptos"/>
              <a:cs typeface="Times New Roman"/>
            </a:endParaRPr>
          </a:p>
          <a:p>
            <a:pPr marL="742950" lvl="1" indent="-285750">
              <a:buFont typeface="Arial,Sans-Serif"/>
              <a:buChar char="•"/>
            </a:pPr>
            <a:r>
              <a:rPr lang="en-US" sz="1400" dirty="0">
                <a:latin typeface="Aptos"/>
                <a:ea typeface="+mn-lt"/>
                <a:cs typeface="+mn-lt"/>
              </a:rPr>
              <a:t>Traffic source (organic, social, direct, paid)</a:t>
            </a:r>
            <a:endParaRPr lang="en-US" sz="1400" dirty="0">
              <a:latin typeface="Aptos"/>
              <a:cs typeface="Times New Roman"/>
            </a:endParaRPr>
          </a:p>
          <a:p>
            <a:pPr marL="285750" indent="-285750">
              <a:buFont typeface="Arial,Sans-Serif"/>
              <a:buChar char="•"/>
            </a:pPr>
            <a:r>
              <a:rPr lang="en-US" sz="1400" b="1" dirty="0">
                <a:latin typeface="Aptos"/>
                <a:ea typeface="+mn-lt"/>
                <a:cs typeface="+mn-lt"/>
              </a:rPr>
              <a:t>Output</a:t>
            </a:r>
            <a:r>
              <a:rPr lang="en-US" sz="1400" dirty="0">
                <a:latin typeface="Aptos"/>
                <a:ea typeface="+mn-lt"/>
                <a:cs typeface="+mn-lt"/>
              </a:rPr>
              <a:t>: Predicted user segment with confidence score</a:t>
            </a:r>
          </a:p>
          <a:p>
            <a:endParaRPr lang="en-US" sz="1400" dirty="0">
              <a:latin typeface="Times New Roman"/>
              <a:cs typeface="Times New Roman"/>
            </a:endParaRPr>
          </a:p>
          <a:p>
            <a:pPr algn="l"/>
            <a:endParaRPr lang="en-US" sz="1400" b="1" dirty="0">
              <a:latin typeface="Times New Roman"/>
              <a:cs typeface="Times New Roman"/>
            </a:endParaRPr>
          </a:p>
        </p:txBody>
      </p:sp>
    </p:spTree>
    <p:extLst>
      <p:ext uri="{BB962C8B-B14F-4D97-AF65-F5344CB8AC3E}">
        <p14:creationId xmlns:p14="http://schemas.microsoft.com/office/powerpoint/2010/main" val="173137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158A5-5ECA-26D9-F2D2-85CC2231BF2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1E0F53E-38A8-F36B-9419-1A6C312F3386}"/>
              </a:ext>
            </a:extLst>
          </p:cNvPr>
          <p:cNvSpPr txBox="1"/>
          <p:nvPr/>
        </p:nvSpPr>
        <p:spPr>
          <a:xfrm>
            <a:off x="0" y="-9095"/>
            <a:ext cx="9997808"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ea typeface="+mn-lt"/>
                <a:cs typeface="+mn-lt"/>
              </a:rPr>
              <a:t>Data Architecture &amp; ML Pipeline</a:t>
            </a:r>
            <a:endParaRPr lang="en-US" dirty="0"/>
          </a:p>
          <a:p>
            <a:endParaRPr lang="en-US"/>
          </a:p>
        </p:txBody>
      </p:sp>
      <p:pic>
        <p:nvPicPr>
          <p:cNvPr id="5" name="Picture 4">
            <a:extLst>
              <a:ext uri="{FF2B5EF4-FFF2-40B4-BE49-F238E27FC236}">
                <a16:creationId xmlns:a16="http://schemas.microsoft.com/office/drawing/2014/main" id="{532BDD04-35C2-AB5D-843F-FA3C595250B4}"/>
              </a:ext>
            </a:extLst>
          </p:cNvPr>
          <p:cNvPicPr>
            <a:picLocks noChangeAspect="1"/>
          </p:cNvPicPr>
          <p:nvPr/>
        </p:nvPicPr>
        <p:blipFill>
          <a:blip r:embed="rId2"/>
          <a:stretch>
            <a:fillRect/>
          </a:stretch>
        </p:blipFill>
        <p:spPr>
          <a:xfrm>
            <a:off x="217714" y="741405"/>
            <a:ext cx="11756571" cy="6116595"/>
          </a:xfrm>
          <a:prstGeom prst="rect">
            <a:avLst/>
          </a:prstGeom>
        </p:spPr>
      </p:pic>
    </p:spTree>
    <p:extLst>
      <p:ext uri="{BB962C8B-B14F-4D97-AF65-F5344CB8AC3E}">
        <p14:creationId xmlns:p14="http://schemas.microsoft.com/office/powerpoint/2010/main" val="453617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B9F18B-923A-1675-205E-83F0C2CD323A}"/>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E987B080-C8C9-BE8D-0194-59C306820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AA0BA441-0617-39BF-0B77-4CC74144D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D2DF0D36-9450-D959-FE1F-C7A8B7873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3" name="Oval 12">
            <a:extLst>
              <a:ext uri="{FF2B5EF4-FFF2-40B4-BE49-F238E27FC236}">
                <a16:creationId xmlns:a16="http://schemas.microsoft.com/office/drawing/2014/main" id="{E0001510-F59C-A646-9C24-D38779104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43CAB2-71B8-E105-2E4A-B7E669B2B2DB}"/>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dirty="0">
                <a:solidFill>
                  <a:schemeClr val="bg1"/>
                </a:solidFill>
              </a:rPr>
              <a:t>KEY RESULTS</a:t>
            </a:r>
            <a:endParaRPr lang="en-US" sz="5400" kern="1200" dirty="0">
              <a:solidFill>
                <a:schemeClr val="bg1"/>
              </a:solidFill>
              <a:latin typeface="+mj-lt"/>
            </a:endParaRPr>
          </a:p>
        </p:txBody>
      </p:sp>
      <p:sp>
        <p:nvSpPr>
          <p:cNvPr id="15" name="Graphic 212">
            <a:extLst>
              <a:ext uri="{FF2B5EF4-FFF2-40B4-BE49-F238E27FC236}">
                <a16:creationId xmlns:a16="http://schemas.microsoft.com/office/drawing/2014/main" id="{DD8008F2-543D-7B83-FBB3-83ABE8DEE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Graphic 212">
            <a:extLst>
              <a:ext uri="{FF2B5EF4-FFF2-40B4-BE49-F238E27FC236}">
                <a16:creationId xmlns:a16="http://schemas.microsoft.com/office/drawing/2014/main" id="{C6B77B5C-FB5E-05AB-BAE7-899100EC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19" name="Graphic 190">
            <a:extLst>
              <a:ext uri="{FF2B5EF4-FFF2-40B4-BE49-F238E27FC236}">
                <a16:creationId xmlns:a16="http://schemas.microsoft.com/office/drawing/2014/main" id="{F6B5CDBD-C128-B7D3-71D3-5805D8E830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0" name="Freeform: Shape 19">
              <a:extLst>
                <a:ext uri="{FF2B5EF4-FFF2-40B4-BE49-F238E27FC236}">
                  <a16:creationId xmlns:a16="http://schemas.microsoft.com/office/drawing/2014/main" id="{4ACD8BBD-72CB-200C-7043-A0EA69DD4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A689FC74-BEB1-28D4-F76D-4F8E83B6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3" name="Oval 22">
            <a:extLst>
              <a:ext uri="{FF2B5EF4-FFF2-40B4-BE49-F238E27FC236}">
                <a16:creationId xmlns:a16="http://schemas.microsoft.com/office/drawing/2014/main" id="{4F6EF60C-8D4D-9468-EC0D-5700EDCE2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B4AF0C9E-A8D3-1410-24FD-1ED4C09FC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aphic 4">
            <a:extLst>
              <a:ext uri="{FF2B5EF4-FFF2-40B4-BE49-F238E27FC236}">
                <a16:creationId xmlns:a16="http://schemas.microsoft.com/office/drawing/2014/main" id="{24499E3B-FBE1-D88B-14B7-822C2212E4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8" name="Freeform: Shape 27">
              <a:extLst>
                <a:ext uri="{FF2B5EF4-FFF2-40B4-BE49-F238E27FC236}">
                  <a16:creationId xmlns:a16="http://schemas.microsoft.com/office/drawing/2014/main" id="{E0C63C03-A4CF-6F1A-D62E-DB47AB147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A50CC60-B5E2-5F53-2979-E196A91B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960E381C-55D2-594C-F618-08C6E0AB05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F8351DD-6887-C1E9-94CA-3E85CA2AD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50C35C86-C568-0F84-F745-28D7DBB7C1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3B4FE24C-F1F6-3884-7C16-A372B27DC2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E04DF7EB-688B-4373-E785-A7ED3BDA4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9665B87-27AB-8BC7-363C-83C38B64B3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A0D38055-1962-E8C7-05E1-73C4F0389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CEED58C4-D6A0-6BEC-F4F3-A13E582C1F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90BB9BFD-1CF2-BA0A-2FAE-F69186E55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A10C148D-BAF9-A283-6871-6C9E018F6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A38E551C-488B-6F26-5D09-35F31BC2A2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D683BB4B-69CF-76F5-8BB6-E54FC6512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F29158FA-0112-105A-A987-4E248E25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D8A6CF1C-2B44-9DF9-CB93-E840B819E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E502D3DD-978F-CB31-621A-76F42A3C1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07C3CDB6-3648-BC19-8D5A-493423E200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FD7F5235-E48D-72C8-2DC0-47D63EAD7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A05929B1-0473-34A3-DE1F-1A9E37A4B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394691B-620B-BD7B-E27C-66077CE11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385DDA9-0ECD-EFEB-E6C3-5AA6C2B38A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6DDC6F73-F038-2D60-B9D2-DAD3A8827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C834590F-641C-3DFE-2AE6-47BEB7A7D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E2553114-D3FB-4405-4912-8B16CF090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99CFF1A1-A18E-E9C5-AEA1-40EF25970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5E47084F-22D2-A4F7-6415-CE9CB3B24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E21BFCAA-1C8C-466B-EF3A-50AC7D35CA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7E249AD-D1FD-31D7-0C7D-5EB935039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E0F79AED-E85E-1CC1-AE65-6A05409901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E066FDDE-392D-D50E-CA6E-82401652F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06FEE7B-448A-90D5-99D6-E3B2246D7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6CBAE45E-6583-E142-EA91-ABBDD698EE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409BB6F4-7610-DD7B-B041-1CAF3E469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DDF2F0F5-BF9E-8C4A-19C9-552B81D57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2A20B4F2-62E4-5F87-4161-8986AB5E74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E53556DC-B549-8339-32E8-99FA16A4E2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6C0F235-8FC7-3FE3-28DB-86D32E696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FC38BCB-6763-D69A-A5CC-C0FBAEB5B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E3E4E41D-E8BD-31CC-5ABA-88CC0D2DF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42B44CD-79AF-9DD0-BD12-73C3B4756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B74A39EF-5115-9710-4B06-9A14A939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A28A2F54-F67F-AB43-3D3F-1960083FE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FCA2C44-2DE7-BEDA-25E3-023A15AA9A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EA4495CC-D37F-E798-6DD4-331595881E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EA43430-8122-837B-2BF7-729209A83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50CB00D1-6151-C0CA-DE9B-D7620DD31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FA4C2F2C-E6A2-5A52-8CB4-536B3F4758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D176F86D-F097-6C52-6F14-A794A9445E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E67FD1D7-60C7-A224-6D64-527740EFD6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99B2F26A-823B-39F0-AF43-99199C405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6FDC863-C821-E6EC-C9DE-7BE0A90DD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555BEAC0-094E-0914-A7EF-DF4E4C3BA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4A1D8AAA-4725-F5B1-9530-6C27DE74F8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478A702-F553-CEAC-E626-86E2CEF34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EE52A491-C9E4-59D7-DA82-03F7DA0C5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3806D479-9421-26D1-5383-DF5CB0B88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FC1999F0-D7A9-41FC-C0C1-5395C513DE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625A9DAC-F180-1D31-D973-337FDAF3A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F465206-E6EE-8145-E8F5-2C4BBB3E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01780522-B63A-7DD0-81B4-136439016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958C4616-6B10-3711-7482-554BE022A5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E9B387C6-B893-54B0-3A29-CCAA3D44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04454FB-E453-F5FA-7EFE-BF64948E1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AE2B273-663A-7393-C1F2-6F171CCE81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16A81914-3131-8F9E-F7C0-882B9959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AF8E5771-116B-85FA-269F-6785B40645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A96549C5-426E-7749-B374-F4266503F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E36877F-67A8-8AF2-0BD3-5AE259256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B646E487-C25B-E4E1-AA24-6F2D91E4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65C916EA-D33B-3462-3A85-165AF2BF7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26932F23-F81A-E6BA-0BB1-FD94F5CBB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12BF2F79-171B-CA45-38E6-9FA2674EC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F99C4455-DEBC-895E-6DDF-7E6B5FB85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D382F20A-D3B5-A12F-A450-4952B5354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51ACA6CF-4D42-82AE-A477-462DC9286F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5D69E21-5603-2CA1-5CC1-A8CBE3171F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D6565B0B-2495-C644-7459-373CBB67C5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AD00BCC3-CB8D-5DE6-1D18-3C4044087A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C92C80D6-68C0-8337-96D7-5B17382855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DA3470A7-D657-6CFE-5946-1748959AC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F65D7C52-73E9-7A76-9068-D4AF6B474C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17A4982D-121A-40B5-74A3-AFE726709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5ED8AB75-3F41-0A7E-6106-1DEED6B01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1795B6CE-EFAF-B53E-7394-C43A9C391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F845543-EFD0-BC18-A96A-3077F3DE9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F0EBD447-532F-10F8-D057-9AC277375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4E09CC32-786F-1F36-8E15-57985796AE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7CD5C020-2A23-EB1F-CFF2-8003F4019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E8299406-A6D2-F29F-EB86-4F846A203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E65F9B15-01C2-E5E0-C8B3-2869CF54D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B00B1B84-456A-E9CE-E377-5B4F0C43C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C9D5BA88-A92B-503F-6091-6B6CE790FD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86BDF799-DADE-C1E9-D28D-B84EFAD02B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C00DD21-F448-E023-AD8E-2AD6A1CF5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D5B388C-1842-56F5-AE80-A14595D8D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6D110EF5-8032-6767-6274-7351CB3A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3C75B4C2-5DE7-3BDC-7F5F-D63CD9C6C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99E8E398-44A7-3251-80C3-FC209445C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2FB8BFE3-7105-1598-F55F-73533E3F7D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C30833E1-80F2-F744-F6D7-167C2D3F9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463BB6EB-680A-D4D7-A3F6-4919A36ED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FD926670-D1B9-E9EB-22FA-5D208A76A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3CD29381-8781-B676-7F49-C83238956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95C99F25-A39C-95A5-EA93-D7C0A4F8E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14F18291-3789-4491-D512-ACC11449A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6795E424-7B1E-2074-FAA3-55C1F2F0F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C18F0689-406C-681E-CBDA-CE51881A7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C860985F-C198-FF6E-5BF3-3F2F7A8AE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DBB47DA-61ED-12AC-4D29-213A9C23B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9F092A9B-E8FF-00D2-4ED2-FCD47C349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83C16B2-631D-F672-C3CF-108FB377F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1FEF86F4-4D5E-E6CA-AEE6-E476A4BDD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06F6A6F9-BB99-F44E-606F-75D3767B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F8745785-7EAB-0A9F-696B-6A01AAC9D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AABF2023-4122-A943-1787-55A0AA95D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656C37CD-71C5-ED82-991A-0D7201E167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609571A7-941C-B392-BB04-04E32DFAC8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8E5AE7DA-CE55-21AB-6EE7-179898BF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DA9A5C8E-8550-7002-9BC1-E5443C1AA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28EDF771-A9BC-D678-536E-4636B46FD9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A5F4D2E4-FAF2-ACED-12EF-30A0033F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5D080E85-CB1B-227C-23AD-4A9C20E6E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561F152-F22E-A385-F215-2AA7C68C0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8C9D9FB3-5272-83B0-0D2F-2BE4DE309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4CD35BE-DC22-3FF2-DBB6-86CD7F436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A1D1EE9-8177-AC14-9B4B-ACE9F98CE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AD29F984-B0FE-630B-49F2-170AC80588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10BE76C-C465-DC64-2471-43B9C1605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5ACE8CEE-DEFF-A66F-1D40-1A940F4DC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B442F35C-3B22-7919-FC5F-F29EEA3E4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575DAC2-23C2-9075-8D12-704AC4212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1C612DBE-EE0E-87B1-8733-6B762B132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BD8A18E8-049C-E1CE-5643-880EDB881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9188F2D1-5D7F-961A-CF6E-636DB05CB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7E89516-090C-F643-5D94-63050D82E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4C7794D0-2D4C-0C13-D742-3698791E1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DB715E4E-7EE7-5BAA-7910-867F2CA12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131CCF36-A224-722E-838A-5491C6140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F77B8A09-F9E2-7B43-5CE6-6F2B606F9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7A66FA26-FCB6-3C38-5AC4-7525A3738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CA6D5AB6-8C82-7DAB-E0AE-742FD362E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78F8CE5D-C6CC-7174-A5D8-14384136E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99B5A343-A9E3-3F03-870D-7A8AAE17A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4A94AB0E-7271-2DD1-F110-AE97D5299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361F27EF-5725-6E57-FDD0-51DD90D81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3FE18F5B-25F5-9709-ACD6-AAC894D118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EDDDBB6A-4AE7-8173-7851-74597ED07D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77FCFA44-2189-41E0-8618-3254442C2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F1DA7400-F7FE-EB53-1668-E0932105F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27737FCA-B097-06C3-048C-EF7170EF5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E1F7DFC-064B-7A35-14BD-A22A6BDF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BB52A88F-2148-8C22-65FA-955B8026F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4D800785-89C5-F8A1-7998-47FCBAB1C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3513B004-946D-20A8-EEE1-87CB4CAD8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B114D201-FAE8-A7C7-CD3E-EB449E563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628B674A-C6CB-AE20-2634-8BED392C9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E4625258-4C11-E21B-37F8-57FCF152A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C0D277B5-FB5A-19BC-5B94-407EAAE2C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056AEBCA-54B5-0C6A-B189-672321DC4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231E7685-B948-A4E6-886E-696F2C1E10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CE1F954D-1C53-5D62-37C9-11C17DB2E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4353CAA4-D681-3CC9-A9B6-F6E30A792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5AAD0136-C191-5564-B647-A46EA638EC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A19F02B0-BE14-8BFB-E746-6770CEFE5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824F42E6-CABD-203C-E9E8-0F522E9E80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07340895-F0B6-DAA9-110D-4E99D9788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EDBF5E07-1A21-0D39-855A-B248D4DAF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17B44563-F437-E711-BE68-BF8855805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968756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18321D0-053A-2E1F-B188-D6C38ECFDD1C}"/>
              </a:ext>
            </a:extLst>
          </p:cNvPr>
          <p:cNvPicPr>
            <a:picLocks noChangeAspect="1"/>
          </p:cNvPicPr>
          <p:nvPr/>
        </p:nvPicPr>
        <p:blipFill>
          <a:blip r:embed="rId2"/>
          <a:stretch>
            <a:fillRect/>
          </a:stretch>
        </p:blipFill>
        <p:spPr>
          <a:xfrm>
            <a:off x="643467" y="1860439"/>
            <a:ext cx="5294716" cy="3137119"/>
          </a:xfrm>
          <a:prstGeom prst="rect">
            <a:avLst/>
          </a:prstGeom>
        </p:spPr>
      </p:pic>
      <p:cxnSp>
        <p:nvCxnSpPr>
          <p:cNvPr id="27" name="Straight Connector 26">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891D484-BE49-A99C-E87F-1C19EB7C873F}"/>
              </a:ext>
            </a:extLst>
          </p:cNvPr>
          <p:cNvPicPr>
            <a:picLocks noChangeAspect="1"/>
          </p:cNvPicPr>
          <p:nvPr/>
        </p:nvPicPr>
        <p:blipFill>
          <a:blip r:embed="rId3"/>
          <a:stretch>
            <a:fillRect/>
          </a:stretch>
        </p:blipFill>
        <p:spPr>
          <a:xfrm>
            <a:off x="6253817" y="1847204"/>
            <a:ext cx="5294715" cy="3163591"/>
          </a:xfrm>
          <a:prstGeom prst="rect">
            <a:avLst/>
          </a:prstGeom>
        </p:spPr>
      </p:pic>
    </p:spTree>
    <p:extLst>
      <p:ext uri="{BB962C8B-B14F-4D97-AF65-F5344CB8AC3E}">
        <p14:creationId xmlns:p14="http://schemas.microsoft.com/office/powerpoint/2010/main" val="3383046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Hyper-Personalized Landing Page Generator Agent</vt:lpstr>
      <vt:lpstr>Problem Statement</vt:lpstr>
      <vt:lpstr>APPROACH</vt:lpstr>
      <vt:lpstr>Segmentation &amp; data logic</vt:lpstr>
      <vt:lpstr>PowerPoint Presentation</vt:lpstr>
      <vt:lpstr>PowerPoint Presentation</vt:lpstr>
      <vt:lpstr>PowerPoint Presentation</vt:lpstr>
      <vt:lpstr>KEY RESULTS</vt:lpstr>
      <vt:lpstr>PowerPoint Presentation</vt:lpstr>
      <vt:lpstr>What Makes This Solution Stand Out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186</cp:revision>
  <dcterms:created xsi:type="dcterms:W3CDTF">2025-07-03T20:17:26Z</dcterms:created>
  <dcterms:modified xsi:type="dcterms:W3CDTF">2025-07-06T17:22:24Z</dcterms:modified>
</cp:coreProperties>
</file>