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7" r:id="rId6"/>
    <p:sldId id="259" r:id="rId7"/>
    <p:sldId id="262" r:id="rId8"/>
    <p:sldId id="263" r:id="rId9"/>
    <p:sldId id="264" r:id="rId10"/>
    <p:sldId id="260" r:id="rId11"/>
    <p:sldId id="265" r:id="rId12"/>
    <p:sldId id="266" r:id="rId13"/>
    <p:sldId id="261"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D49A-D132-47FD-BBBE-6866093FA5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F499EC-4408-42C7-A8D9-935E6AE93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9FAD07-9B95-48BE-9BF9-9345EFD84040}"/>
              </a:ext>
            </a:extLst>
          </p:cNvPr>
          <p:cNvSpPr>
            <a:spLocks noGrp="1"/>
          </p:cNvSpPr>
          <p:nvPr>
            <p:ph type="dt" sz="half" idx="10"/>
          </p:nvPr>
        </p:nvSpPr>
        <p:spPr/>
        <p:txBody>
          <a:bodyPr/>
          <a:lstStyle/>
          <a:p>
            <a:fld id="{06EFE761-C82E-4258-ACFB-4DAF68F657D0}" type="datetimeFigureOut">
              <a:rPr lang="en-US" smtClean="0"/>
              <a:t>9/29/2020</a:t>
            </a:fld>
            <a:endParaRPr lang="en-US"/>
          </a:p>
        </p:txBody>
      </p:sp>
      <p:sp>
        <p:nvSpPr>
          <p:cNvPr id="5" name="Footer Placeholder 4">
            <a:extLst>
              <a:ext uri="{FF2B5EF4-FFF2-40B4-BE49-F238E27FC236}">
                <a16:creationId xmlns:a16="http://schemas.microsoft.com/office/drawing/2014/main" id="{0B177ED3-5433-4737-B057-1A5E3E57F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30E1C-E7FF-4AD7-8CD2-07246714F151}"/>
              </a:ext>
            </a:extLst>
          </p:cNvPr>
          <p:cNvSpPr>
            <a:spLocks noGrp="1"/>
          </p:cNvSpPr>
          <p:nvPr>
            <p:ph type="sldNum" sz="quarter" idx="12"/>
          </p:nvPr>
        </p:nvSpPr>
        <p:spPr/>
        <p:txBody>
          <a:bodyPr/>
          <a:lstStyle/>
          <a:p>
            <a:fld id="{D056A33B-796D-44C9-9C4B-25D2FB003CC3}" type="slidenum">
              <a:rPr lang="en-US" smtClean="0"/>
              <a:t>‹#›</a:t>
            </a:fld>
            <a:endParaRPr lang="en-US"/>
          </a:p>
        </p:txBody>
      </p:sp>
    </p:spTree>
    <p:extLst>
      <p:ext uri="{BB962C8B-B14F-4D97-AF65-F5344CB8AC3E}">
        <p14:creationId xmlns:p14="http://schemas.microsoft.com/office/powerpoint/2010/main" val="97511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2BB9-C0C4-462F-9F0B-B73A245A6B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78AB4F-61FD-429D-A49C-82134A2D88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C83FA-25E5-4174-AF63-105CAF7EEAA6}"/>
              </a:ext>
            </a:extLst>
          </p:cNvPr>
          <p:cNvSpPr>
            <a:spLocks noGrp="1"/>
          </p:cNvSpPr>
          <p:nvPr>
            <p:ph type="dt" sz="half" idx="10"/>
          </p:nvPr>
        </p:nvSpPr>
        <p:spPr/>
        <p:txBody>
          <a:bodyPr/>
          <a:lstStyle/>
          <a:p>
            <a:fld id="{06EFE761-C82E-4258-ACFB-4DAF68F657D0}" type="datetimeFigureOut">
              <a:rPr lang="en-US" smtClean="0"/>
              <a:t>9/29/2020</a:t>
            </a:fld>
            <a:endParaRPr lang="en-US"/>
          </a:p>
        </p:txBody>
      </p:sp>
      <p:sp>
        <p:nvSpPr>
          <p:cNvPr id="5" name="Footer Placeholder 4">
            <a:extLst>
              <a:ext uri="{FF2B5EF4-FFF2-40B4-BE49-F238E27FC236}">
                <a16:creationId xmlns:a16="http://schemas.microsoft.com/office/drawing/2014/main" id="{7F23AFF1-F9DA-474B-97EA-AC87E922B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2C392-8D9F-4A00-B517-9478D407A3F7}"/>
              </a:ext>
            </a:extLst>
          </p:cNvPr>
          <p:cNvSpPr>
            <a:spLocks noGrp="1"/>
          </p:cNvSpPr>
          <p:nvPr>
            <p:ph type="sldNum" sz="quarter" idx="12"/>
          </p:nvPr>
        </p:nvSpPr>
        <p:spPr/>
        <p:txBody>
          <a:bodyPr/>
          <a:lstStyle/>
          <a:p>
            <a:fld id="{D056A33B-796D-44C9-9C4B-25D2FB003CC3}" type="slidenum">
              <a:rPr lang="en-US" smtClean="0"/>
              <a:t>‹#›</a:t>
            </a:fld>
            <a:endParaRPr lang="en-US"/>
          </a:p>
        </p:txBody>
      </p:sp>
    </p:spTree>
    <p:extLst>
      <p:ext uri="{BB962C8B-B14F-4D97-AF65-F5344CB8AC3E}">
        <p14:creationId xmlns:p14="http://schemas.microsoft.com/office/powerpoint/2010/main" val="23052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561FDD-12F7-492E-8419-D3F280404D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E54F20-7BBE-4ABD-9CB5-D8A1D9F44E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6C4406-BE8C-4F00-BA9D-51E92DD33EF3}"/>
              </a:ext>
            </a:extLst>
          </p:cNvPr>
          <p:cNvSpPr>
            <a:spLocks noGrp="1"/>
          </p:cNvSpPr>
          <p:nvPr>
            <p:ph type="dt" sz="half" idx="10"/>
          </p:nvPr>
        </p:nvSpPr>
        <p:spPr/>
        <p:txBody>
          <a:bodyPr/>
          <a:lstStyle/>
          <a:p>
            <a:fld id="{06EFE761-C82E-4258-ACFB-4DAF68F657D0}" type="datetimeFigureOut">
              <a:rPr lang="en-US" smtClean="0"/>
              <a:t>9/29/2020</a:t>
            </a:fld>
            <a:endParaRPr lang="en-US"/>
          </a:p>
        </p:txBody>
      </p:sp>
      <p:sp>
        <p:nvSpPr>
          <p:cNvPr id="5" name="Footer Placeholder 4">
            <a:extLst>
              <a:ext uri="{FF2B5EF4-FFF2-40B4-BE49-F238E27FC236}">
                <a16:creationId xmlns:a16="http://schemas.microsoft.com/office/drawing/2014/main" id="{9F549730-3BE5-4B23-B0DF-736DD24F9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471C60-7299-44DF-BF53-970F3C011163}"/>
              </a:ext>
            </a:extLst>
          </p:cNvPr>
          <p:cNvSpPr>
            <a:spLocks noGrp="1"/>
          </p:cNvSpPr>
          <p:nvPr>
            <p:ph type="sldNum" sz="quarter" idx="12"/>
          </p:nvPr>
        </p:nvSpPr>
        <p:spPr/>
        <p:txBody>
          <a:bodyPr/>
          <a:lstStyle/>
          <a:p>
            <a:fld id="{D056A33B-796D-44C9-9C4B-25D2FB003CC3}" type="slidenum">
              <a:rPr lang="en-US" smtClean="0"/>
              <a:t>‹#›</a:t>
            </a:fld>
            <a:endParaRPr lang="en-US"/>
          </a:p>
        </p:txBody>
      </p:sp>
    </p:spTree>
    <p:extLst>
      <p:ext uri="{BB962C8B-B14F-4D97-AF65-F5344CB8AC3E}">
        <p14:creationId xmlns:p14="http://schemas.microsoft.com/office/powerpoint/2010/main" val="2745917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E349-780F-4253-950E-53822BFECC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FE39E1-2E30-4244-BA01-73A16A65A5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3E14D-5DAB-40A0-B0F2-D1D334C0A57A}"/>
              </a:ext>
            </a:extLst>
          </p:cNvPr>
          <p:cNvSpPr>
            <a:spLocks noGrp="1"/>
          </p:cNvSpPr>
          <p:nvPr>
            <p:ph type="dt" sz="half" idx="10"/>
          </p:nvPr>
        </p:nvSpPr>
        <p:spPr/>
        <p:txBody>
          <a:bodyPr/>
          <a:lstStyle/>
          <a:p>
            <a:fld id="{06EFE761-C82E-4258-ACFB-4DAF68F657D0}" type="datetimeFigureOut">
              <a:rPr lang="en-US" smtClean="0"/>
              <a:t>9/29/2020</a:t>
            </a:fld>
            <a:endParaRPr lang="en-US"/>
          </a:p>
        </p:txBody>
      </p:sp>
      <p:sp>
        <p:nvSpPr>
          <p:cNvPr id="5" name="Footer Placeholder 4">
            <a:extLst>
              <a:ext uri="{FF2B5EF4-FFF2-40B4-BE49-F238E27FC236}">
                <a16:creationId xmlns:a16="http://schemas.microsoft.com/office/drawing/2014/main" id="{A1E7A12F-EB00-443A-8A5C-1EDF7B619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36BB1-AB08-4948-8C71-339C4894F526}"/>
              </a:ext>
            </a:extLst>
          </p:cNvPr>
          <p:cNvSpPr>
            <a:spLocks noGrp="1"/>
          </p:cNvSpPr>
          <p:nvPr>
            <p:ph type="sldNum" sz="quarter" idx="12"/>
          </p:nvPr>
        </p:nvSpPr>
        <p:spPr/>
        <p:txBody>
          <a:bodyPr/>
          <a:lstStyle/>
          <a:p>
            <a:fld id="{D056A33B-796D-44C9-9C4B-25D2FB003CC3}" type="slidenum">
              <a:rPr lang="en-US" smtClean="0"/>
              <a:t>‹#›</a:t>
            </a:fld>
            <a:endParaRPr lang="en-US"/>
          </a:p>
        </p:txBody>
      </p:sp>
    </p:spTree>
    <p:extLst>
      <p:ext uri="{BB962C8B-B14F-4D97-AF65-F5344CB8AC3E}">
        <p14:creationId xmlns:p14="http://schemas.microsoft.com/office/powerpoint/2010/main" val="38446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5AE9-0BD2-449C-A455-9773319F4A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1A1336-7611-44EE-B586-AEFBA1AC99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5E24E9-2394-4D1C-9842-4919C9B9C6F5}"/>
              </a:ext>
            </a:extLst>
          </p:cNvPr>
          <p:cNvSpPr>
            <a:spLocks noGrp="1"/>
          </p:cNvSpPr>
          <p:nvPr>
            <p:ph type="dt" sz="half" idx="10"/>
          </p:nvPr>
        </p:nvSpPr>
        <p:spPr/>
        <p:txBody>
          <a:bodyPr/>
          <a:lstStyle/>
          <a:p>
            <a:fld id="{06EFE761-C82E-4258-ACFB-4DAF68F657D0}" type="datetimeFigureOut">
              <a:rPr lang="en-US" smtClean="0"/>
              <a:t>9/29/2020</a:t>
            </a:fld>
            <a:endParaRPr lang="en-US"/>
          </a:p>
        </p:txBody>
      </p:sp>
      <p:sp>
        <p:nvSpPr>
          <p:cNvPr id="5" name="Footer Placeholder 4">
            <a:extLst>
              <a:ext uri="{FF2B5EF4-FFF2-40B4-BE49-F238E27FC236}">
                <a16:creationId xmlns:a16="http://schemas.microsoft.com/office/drawing/2014/main" id="{FDE7C90C-4C3C-4517-8A66-E1DA24A62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7BCE9-1DA8-4C1A-896C-658A22CA9614}"/>
              </a:ext>
            </a:extLst>
          </p:cNvPr>
          <p:cNvSpPr>
            <a:spLocks noGrp="1"/>
          </p:cNvSpPr>
          <p:nvPr>
            <p:ph type="sldNum" sz="quarter" idx="12"/>
          </p:nvPr>
        </p:nvSpPr>
        <p:spPr/>
        <p:txBody>
          <a:bodyPr/>
          <a:lstStyle/>
          <a:p>
            <a:fld id="{D056A33B-796D-44C9-9C4B-25D2FB003CC3}" type="slidenum">
              <a:rPr lang="en-US" smtClean="0"/>
              <a:t>‹#›</a:t>
            </a:fld>
            <a:endParaRPr lang="en-US"/>
          </a:p>
        </p:txBody>
      </p:sp>
    </p:spTree>
    <p:extLst>
      <p:ext uri="{BB962C8B-B14F-4D97-AF65-F5344CB8AC3E}">
        <p14:creationId xmlns:p14="http://schemas.microsoft.com/office/powerpoint/2010/main" val="3104542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C326-4ED5-4174-81FB-1FC5D63327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9068B-5E31-4079-8BF1-978BB4A84B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44DF12-9764-4D21-B911-A7000175CD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0CF6D8-4B3E-4319-B662-A4163CBF649F}"/>
              </a:ext>
            </a:extLst>
          </p:cNvPr>
          <p:cNvSpPr>
            <a:spLocks noGrp="1"/>
          </p:cNvSpPr>
          <p:nvPr>
            <p:ph type="dt" sz="half" idx="10"/>
          </p:nvPr>
        </p:nvSpPr>
        <p:spPr/>
        <p:txBody>
          <a:bodyPr/>
          <a:lstStyle/>
          <a:p>
            <a:fld id="{06EFE761-C82E-4258-ACFB-4DAF68F657D0}" type="datetimeFigureOut">
              <a:rPr lang="en-US" smtClean="0"/>
              <a:t>9/29/2020</a:t>
            </a:fld>
            <a:endParaRPr lang="en-US"/>
          </a:p>
        </p:txBody>
      </p:sp>
      <p:sp>
        <p:nvSpPr>
          <p:cNvPr id="6" name="Footer Placeholder 5">
            <a:extLst>
              <a:ext uri="{FF2B5EF4-FFF2-40B4-BE49-F238E27FC236}">
                <a16:creationId xmlns:a16="http://schemas.microsoft.com/office/drawing/2014/main" id="{B592D4DC-C927-44BA-A06D-814CBC0E16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392C8-8CE4-40D4-BAF1-02634FE3AEE6}"/>
              </a:ext>
            </a:extLst>
          </p:cNvPr>
          <p:cNvSpPr>
            <a:spLocks noGrp="1"/>
          </p:cNvSpPr>
          <p:nvPr>
            <p:ph type="sldNum" sz="quarter" idx="12"/>
          </p:nvPr>
        </p:nvSpPr>
        <p:spPr/>
        <p:txBody>
          <a:bodyPr/>
          <a:lstStyle/>
          <a:p>
            <a:fld id="{D056A33B-796D-44C9-9C4B-25D2FB003CC3}" type="slidenum">
              <a:rPr lang="en-US" smtClean="0"/>
              <a:t>‹#›</a:t>
            </a:fld>
            <a:endParaRPr lang="en-US"/>
          </a:p>
        </p:txBody>
      </p:sp>
    </p:spTree>
    <p:extLst>
      <p:ext uri="{BB962C8B-B14F-4D97-AF65-F5344CB8AC3E}">
        <p14:creationId xmlns:p14="http://schemas.microsoft.com/office/powerpoint/2010/main" val="490906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0D22-8D2C-4E93-9F78-1AFC0CB581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EC7109-823A-46C0-B3C6-EE1C668B77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E6A17F-1AFF-4C02-B2BB-DD3E82DEB3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C6A979-81AC-4748-A728-BC983F15D9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D1EAB6-71C6-4DCB-A317-3403C9BE05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6F8B6-A412-4BCB-A20F-30F21E2BD053}"/>
              </a:ext>
            </a:extLst>
          </p:cNvPr>
          <p:cNvSpPr>
            <a:spLocks noGrp="1"/>
          </p:cNvSpPr>
          <p:nvPr>
            <p:ph type="dt" sz="half" idx="10"/>
          </p:nvPr>
        </p:nvSpPr>
        <p:spPr/>
        <p:txBody>
          <a:bodyPr/>
          <a:lstStyle/>
          <a:p>
            <a:fld id="{06EFE761-C82E-4258-ACFB-4DAF68F657D0}" type="datetimeFigureOut">
              <a:rPr lang="en-US" smtClean="0"/>
              <a:t>9/29/2020</a:t>
            </a:fld>
            <a:endParaRPr lang="en-US"/>
          </a:p>
        </p:txBody>
      </p:sp>
      <p:sp>
        <p:nvSpPr>
          <p:cNvPr id="8" name="Footer Placeholder 7">
            <a:extLst>
              <a:ext uri="{FF2B5EF4-FFF2-40B4-BE49-F238E27FC236}">
                <a16:creationId xmlns:a16="http://schemas.microsoft.com/office/drawing/2014/main" id="{8F38D085-DFA2-4E9B-8AA7-5EEFB88C9C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FB9477-F77E-480C-8065-878002432BB3}"/>
              </a:ext>
            </a:extLst>
          </p:cNvPr>
          <p:cNvSpPr>
            <a:spLocks noGrp="1"/>
          </p:cNvSpPr>
          <p:nvPr>
            <p:ph type="sldNum" sz="quarter" idx="12"/>
          </p:nvPr>
        </p:nvSpPr>
        <p:spPr/>
        <p:txBody>
          <a:bodyPr/>
          <a:lstStyle/>
          <a:p>
            <a:fld id="{D056A33B-796D-44C9-9C4B-25D2FB003CC3}" type="slidenum">
              <a:rPr lang="en-US" smtClean="0"/>
              <a:t>‹#›</a:t>
            </a:fld>
            <a:endParaRPr lang="en-US"/>
          </a:p>
        </p:txBody>
      </p:sp>
    </p:spTree>
    <p:extLst>
      <p:ext uri="{BB962C8B-B14F-4D97-AF65-F5344CB8AC3E}">
        <p14:creationId xmlns:p14="http://schemas.microsoft.com/office/powerpoint/2010/main" val="25364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534A-5209-41FB-A54C-233721CD98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F54F72-5863-4A3C-B622-8DAA120D953D}"/>
              </a:ext>
            </a:extLst>
          </p:cNvPr>
          <p:cNvSpPr>
            <a:spLocks noGrp="1"/>
          </p:cNvSpPr>
          <p:nvPr>
            <p:ph type="dt" sz="half" idx="10"/>
          </p:nvPr>
        </p:nvSpPr>
        <p:spPr/>
        <p:txBody>
          <a:bodyPr/>
          <a:lstStyle/>
          <a:p>
            <a:fld id="{06EFE761-C82E-4258-ACFB-4DAF68F657D0}" type="datetimeFigureOut">
              <a:rPr lang="en-US" smtClean="0"/>
              <a:t>9/29/2020</a:t>
            </a:fld>
            <a:endParaRPr lang="en-US"/>
          </a:p>
        </p:txBody>
      </p:sp>
      <p:sp>
        <p:nvSpPr>
          <p:cNvPr id="4" name="Footer Placeholder 3">
            <a:extLst>
              <a:ext uri="{FF2B5EF4-FFF2-40B4-BE49-F238E27FC236}">
                <a16:creationId xmlns:a16="http://schemas.microsoft.com/office/drawing/2014/main" id="{A0EA1106-EA1F-4527-89A1-1927D66749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D25A7A-F5BB-46B9-B788-142B8B5BCBDD}"/>
              </a:ext>
            </a:extLst>
          </p:cNvPr>
          <p:cNvSpPr>
            <a:spLocks noGrp="1"/>
          </p:cNvSpPr>
          <p:nvPr>
            <p:ph type="sldNum" sz="quarter" idx="12"/>
          </p:nvPr>
        </p:nvSpPr>
        <p:spPr/>
        <p:txBody>
          <a:bodyPr/>
          <a:lstStyle/>
          <a:p>
            <a:fld id="{D056A33B-796D-44C9-9C4B-25D2FB003CC3}" type="slidenum">
              <a:rPr lang="en-US" smtClean="0"/>
              <a:t>‹#›</a:t>
            </a:fld>
            <a:endParaRPr lang="en-US"/>
          </a:p>
        </p:txBody>
      </p:sp>
    </p:spTree>
    <p:extLst>
      <p:ext uri="{BB962C8B-B14F-4D97-AF65-F5344CB8AC3E}">
        <p14:creationId xmlns:p14="http://schemas.microsoft.com/office/powerpoint/2010/main" val="341726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755275-683A-459C-AE65-44F123A8F776}"/>
              </a:ext>
            </a:extLst>
          </p:cNvPr>
          <p:cNvSpPr>
            <a:spLocks noGrp="1"/>
          </p:cNvSpPr>
          <p:nvPr>
            <p:ph type="dt" sz="half" idx="10"/>
          </p:nvPr>
        </p:nvSpPr>
        <p:spPr/>
        <p:txBody>
          <a:bodyPr/>
          <a:lstStyle/>
          <a:p>
            <a:fld id="{06EFE761-C82E-4258-ACFB-4DAF68F657D0}" type="datetimeFigureOut">
              <a:rPr lang="en-US" smtClean="0"/>
              <a:t>9/29/2020</a:t>
            </a:fld>
            <a:endParaRPr lang="en-US"/>
          </a:p>
        </p:txBody>
      </p:sp>
      <p:sp>
        <p:nvSpPr>
          <p:cNvPr id="3" name="Footer Placeholder 2">
            <a:extLst>
              <a:ext uri="{FF2B5EF4-FFF2-40B4-BE49-F238E27FC236}">
                <a16:creationId xmlns:a16="http://schemas.microsoft.com/office/drawing/2014/main" id="{CDBDAE38-8D04-4B85-91BF-5E1BD5B447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0F450B-ED7A-42E1-97E3-E8F40BCA3E1F}"/>
              </a:ext>
            </a:extLst>
          </p:cNvPr>
          <p:cNvSpPr>
            <a:spLocks noGrp="1"/>
          </p:cNvSpPr>
          <p:nvPr>
            <p:ph type="sldNum" sz="quarter" idx="12"/>
          </p:nvPr>
        </p:nvSpPr>
        <p:spPr/>
        <p:txBody>
          <a:bodyPr/>
          <a:lstStyle/>
          <a:p>
            <a:fld id="{D056A33B-796D-44C9-9C4B-25D2FB003CC3}" type="slidenum">
              <a:rPr lang="en-US" smtClean="0"/>
              <a:t>‹#›</a:t>
            </a:fld>
            <a:endParaRPr lang="en-US"/>
          </a:p>
        </p:txBody>
      </p:sp>
    </p:spTree>
    <p:extLst>
      <p:ext uri="{BB962C8B-B14F-4D97-AF65-F5344CB8AC3E}">
        <p14:creationId xmlns:p14="http://schemas.microsoft.com/office/powerpoint/2010/main" val="382956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0AF7-CAB8-4268-B9F6-87A783662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12D97B-9CE5-4F68-8FEB-C8A0A9C2F0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C7D725-57EE-4EF7-8603-8B952B8B7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68BD49-D3E3-4AAA-9DCD-5C2E1E587629}"/>
              </a:ext>
            </a:extLst>
          </p:cNvPr>
          <p:cNvSpPr>
            <a:spLocks noGrp="1"/>
          </p:cNvSpPr>
          <p:nvPr>
            <p:ph type="dt" sz="half" idx="10"/>
          </p:nvPr>
        </p:nvSpPr>
        <p:spPr/>
        <p:txBody>
          <a:bodyPr/>
          <a:lstStyle/>
          <a:p>
            <a:fld id="{06EFE761-C82E-4258-ACFB-4DAF68F657D0}" type="datetimeFigureOut">
              <a:rPr lang="en-US" smtClean="0"/>
              <a:t>9/29/2020</a:t>
            </a:fld>
            <a:endParaRPr lang="en-US"/>
          </a:p>
        </p:txBody>
      </p:sp>
      <p:sp>
        <p:nvSpPr>
          <p:cNvPr id="6" name="Footer Placeholder 5">
            <a:extLst>
              <a:ext uri="{FF2B5EF4-FFF2-40B4-BE49-F238E27FC236}">
                <a16:creationId xmlns:a16="http://schemas.microsoft.com/office/drawing/2014/main" id="{CAAF5265-4E88-4E4A-A8DF-388EAB46E9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A34DF-667C-4BEB-9DE4-1DD207572701}"/>
              </a:ext>
            </a:extLst>
          </p:cNvPr>
          <p:cNvSpPr>
            <a:spLocks noGrp="1"/>
          </p:cNvSpPr>
          <p:nvPr>
            <p:ph type="sldNum" sz="quarter" idx="12"/>
          </p:nvPr>
        </p:nvSpPr>
        <p:spPr/>
        <p:txBody>
          <a:bodyPr/>
          <a:lstStyle/>
          <a:p>
            <a:fld id="{D056A33B-796D-44C9-9C4B-25D2FB003CC3}" type="slidenum">
              <a:rPr lang="en-US" smtClean="0"/>
              <a:t>‹#›</a:t>
            </a:fld>
            <a:endParaRPr lang="en-US"/>
          </a:p>
        </p:txBody>
      </p:sp>
    </p:spTree>
    <p:extLst>
      <p:ext uri="{BB962C8B-B14F-4D97-AF65-F5344CB8AC3E}">
        <p14:creationId xmlns:p14="http://schemas.microsoft.com/office/powerpoint/2010/main" val="93631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22EE-A266-414E-B910-3089DE1222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F491C8-003C-4FC6-9264-D1A173130E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8D9D78-D557-4B43-B301-91A44AF633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41CCDB-D9F1-40CD-9BAC-52B11D8A68F8}"/>
              </a:ext>
            </a:extLst>
          </p:cNvPr>
          <p:cNvSpPr>
            <a:spLocks noGrp="1"/>
          </p:cNvSpPr>
          <p:nvPr>
            <p:ph type="dt" sz="half" idx="10"/>
          </p:nvPr>
        </p:nvSpPr>
        <p:spPr/>
        <p:txBody>
          <a:bodyPr/>
          <a:lstStyle/>
          <a:p>
            <a:fld id="{06EFE761-C82E-4258-ACFB-4DAF68F657D0}" type="datetimeFigureOut">
              <a:rPr lang="en-US" smtClean="0"/>
              <a:t>9/29/2020</a:t>
            </a:fld>
            <a:endParaRPr lang="en-US"/>
          </a:p>
        </p:txBody>
      </p:sp>
      <p:sp>
        <p:nvSpPr>
          <p:cNvPr id="6" name="Footer Placeholder 5">
            <a:extLst>
              <a:ext uri="{FF2B5EF4-FFF2-40B4-BE49-F238E27FC236}">
                <a16:creationId xmlns:a16="http://schemas.microsoft.com/office/drawing/2014/main" id="{55C1BA91-9050-4F76-83B9-44BB39A77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89828-76A4-4CAF-9D74-15814D6FC4D4}"/>
              </a:ext>
            </a:extLst>
          </p:cNvPr>
          <p:cNvSpPr>
            <a:spLocks noGrp="1"/>
          </p:cNvSpPr>
          <p:nvPr>
            <p:ph type="sldNum" sz="quarter" idx="12"/>
          </p:nvPr>
        </p:nvSpPr>
        <p:spPr/>
        <p:txBody>
          <a:bodyPr/>
          <a:lstStyle/>
          <a:p>
            <a:fld id="{D056A33B-796D-44C9-9C4B-25D2FB003CC3}" type="slidenum">
              <a:rPr lang="en-US" smtClean="0"/>
              <a:t>‹#›</a:t>
            </a:fld>
            <a:endParaRPr lang="en-US"/>
          </a:p>
        </p:txBody>
      </p:sp>
    </p:spTree>
    <p:extLst>
      <p:ext uri="{BB962C8B-B14F-4D97-AF65-F5344CB8AC3E}">
        <p14:creationId xmlns:p14="http://schemas.microsoft.com/office/powerpoint/2010/main" val="13511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F3E115-5636-4D3D-B3D0-7F5B70F833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963D1A-9AE5-4301-8617-B0B287E3FC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C6478-708A-463F-9792-5FD0757458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FE761-C82E-4258-ACFB-4DAF68F657D0}" type="datetimeFigureOut">
              <a:rPr lang="en-US" smtClean="0"/>
              <a:t>9/29/2020</a:t>
            </a:fld>
            <a:endParaRPr lang="en-US"/>
          </a:p>
        </p:txBody>
      </p:sp>
      <p:sp>
        <p:nvSpPr>
          <p:cNvPr id="5" name="Footer Placeholder 4">
            <a:extLst>
              <a:ext uri="{FF2B5EF4-FFF2-40B4-BE49-F238E27FC236}">
                <a16:creationId xmlns:a16="http://schemas.microsoft.com/office/drawing/2014/main" id="{9CF0AB56-D932-4052-8143-A905320EE3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CA1C6A-227B-4BD3-BCD1-904A8567D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6A33B-796D-44C9-9C4B-25D2FB003CC3}" type="slidenum">
              <a:rPr lang="en-US" smtClean="0"/>
              <a:t>‹#›</a:t>
            </a:fld>
            <a:endParaRPr lang="en-US"/>
          </a:p>
        </p:txBody>
      </p:sp>
    </p:spTree>
    <p:extLst>
      <p:ext uri="{BB962C8B-B14F-4D97-AF65-F5344CB8AC3E}">
        <p14:creationId xmlns:p14="http://schemas.microsoft.com/office/powerpoint/2010/main" val="75250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lywaydb.org/documentation/migrations#java-based-migrations" TargetMode="External"/><Relationship Id="rId2" Type="http://schemas.openxmlformats.org/officeDocument/2006/relationships/hyperlink" Target="https://flywaydb.org/documentation/migrations#sql-based-migra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flywaydb.org/documentation/api/javadoc/org/flywaydb/core/api/migration/JavaMigr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EB5F-9FF8-439E-BCE1-9ECCFE0ED225}"/>
              </a:ext>
            </a:extLst>
          </p:cNvPr>
          <p:cNvSpPr>
            <a:spLocks noGrp="1"/>
          </p:cNvSpPr>
          <p:nvPr>
            <p:ph type="ctrTitle"/>
          </p:nvPr>
        </p:nvSpPr>
        <p:spPr/>
        <p:txBody>
          <a:bodyPr>
            <a:normAutofit/>
          </a:bodyPr>
          <a:lstStyle/>
          <a:p>
            <a:r>
              <a:rPr lang="en-US" sz="14500" dirty="0"/>
              <a:t>Flyway</a:t>
            </a:r>
            <a:r>
              <a:rPr lang="en-US" sz="9600" dirty="0"/>
              <a:t>	</a:t>
            </a:r>
          </a:p>
        </p:txBody>
      </p:sp>
      <p:sp>
        <p:nvSpPr>
          <p:cNvPr id="3" name="Subtitle 2">
            <a:extLst>
              <a:ext uri="{FF2B5EF4-FFF2-40B4-BE49-F238E27FC236}">
                <a16:creationId xmlns:a16="http://schemas.microsoft.com/office/drawing/2014/main" id="{2AB3E88C-FADD-4D8F-AFCF-714DB79F9827}"/>
              </a:ext>
            </a:extLst>
          </p:cNvPr>
          <p:cNvSpPr>
            <a:spLocks noGrp="1"/>
          </p:cNvSpPr>
          <p:nvPr>
            <p:ph type="subTitle" idx="1"/>
          </p:nvPr>
        </p:nvSpPr>
        <p:spPr>
          <a:xfrm>
            <a:off x="1656521" y="3509963"/>
            <a:ext cx="9144000" cy="1655762"/>
          </a:xfrm>
        </p:spPr>
        <p:txBody>
          <a:bodyPr>
            <a:normAutofit/>
          </a:bodyPr>
          <a:lstStyle/>
          <a:p>
            <a:r>
              <a:rPr lang="en-US" sz="6600" dirty="0"/>
              <a:t>Database Migration Tool</a:t>
            </a:r>
          </a:p>
        </p:txBody>
      </p:sp>
    </p:spTree>
    <p:extLst>
      <p:ext uri="{BB962C8B-B14F-4D97-AF65-F5344CB8AC3E}">
        <p14:creationId xmlns:p14="http://schemas.microsoft.com/office/powerpoint/2010/main" val="2643969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8781B-D18E-4261-95B5-8E065E7DD4D8}"/>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Steps To Integrate With Flyway For New Projects by Sql</a:t>
            </a:r>
          </a:p>
        </p:txBody>
      </p:sp>
      <p:sp>
        <p:nvSpPr>
          <p:cNvPr id="3" name="Content Placeholder 2">
            <a:extLst>
              <a:ext uri="{FF2B5EF4-FFF2-40B4-BE49-F238E27FC236}">
                <a16:creationId xmlns:a16="http://schemas.microsoft.com/office/drawing/2014/main" id="{6A0D62D8-A5FF-40D5-9A2F-ABAC81A2B28E}"/>
              </a:ext>
            </a:extLst>
          </p:cNvPr>
          <p:cNvSpPr>
            <a:spLocks noGrp="1"/>
          </p:cNvSpPr>
          <p:nvPr>
            <p:ph idx="1"/>
          </p:nvPr>
        </p:nvSpPr>
        <p:spPr/>
        <p:txBody>
          <a:bodyPr/>
          <a:lstStyle/>
          <a:p>
            <a:pPr marL="514350" indent="-514350">
              <a:buAutoNum type="arabicPeriod"/>
            </a:pPr>
            <a:r>
              <a:rPr lang="en-US" dirty="0"/>
              <a:t>Add dependency in pom.xml</a:t>
            </a:r>
          </a:p>
          <a:p>
            <a:pPr marL="514350" indent="-514350">
              <a:buAutoNum type="arabicPeriod"/>
            </a:pPr>
            <a:r>
              <a:rPr lang="en-US" dirty="0"/>
              <a:t>Add properties in apploication.properties file.</a:t>
            </a:r>
          </a:p>
          <a:p>
            <a:pPr marL="514350" indent="-514350">
              <a:buAutoNum type="arabicPeriod"/>
            </a:pPr>
            <a:r>
              <a:rPr lang="en-US" dirty="0"/>
              <a:t>Create folder db/migration in src/resources folder.</a:t>
            </a:r>
          </a:p>
          <a:p>
            <a:pPr marL="514350" indent="-514350">
              <a:buAutoNum type="arabicPeriod"/>
            </a:pPr>
            <a:r>
              <a:rPr lang="en-US" dirty="0"/>
              <a:t>Add Sql files according to naming convention as </a:t>
            </a:r>
            <a:r>
              <a:rPr lang="en-US" b="0" i="0" dirty="0">
                <a:solidFill>
                  <a:srgbClr val="000000"/>
                </a:solidFill>
                <a:effectLst/>
                <a:latin typeface="Arial" panose="020B0604020202020204" pitchFamily="34" charset="0"/>
              </a:rPr>
              <a:t>V1__Initial.sql</a:t>
            </a:r>
          </a:p>
          <a:p>
            <a:pPr marL="514350" indent="-514350">
              <a:buAutoNum type="arabicPeriod"/>
            </a:pPr>
            <a:r>
              <a:rPr lang="en-US" dirty="0">
                <a:solidFill>
                  <a:srgbClr val="000000"/>
                </a:solidFill>
                <a:latin typeface="Arial" panose="020B0604020202020204" pitchFamily="34" charset="0"/>
              </a:rPr>
              <a:t>We can change default migration Sql file location and naming convention by adding properties into application.properties file.</a:t>
            </a:r>
            <a:endParaRPr lang="en-US" dirty="0"/>
          </a:p>
          <a:p>
            <a:pPr marL="0" indent="0">
              <a:buNone/>
            </a:pPr>
            <a:endParaRPr lang="en-US" dirty="0"/>
          </a:p>
        </p:txBody>
      </p:sp>
    </p:spTree>
    <p:extLst>
      <p:ext uri="{BB962C8B-B14F-4D97-AF65-F5344CB8AC3E}">
        <p14:creationId xmlns:p14="http://schemas.microsoft.com/office/powerpoint/2010/main" val="92093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8781B-D18E-4261-95B5-8E065E7DD4D8}"/>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Steps To Integrate With Flyway For </a:t>
            </a:r>
            <a:r>
              <a:rPr lang="en-US" sz="4000">
                <a:latin typeface="Times New Roman" panose="02020603050405020304" pitchFamily="18" charset="0"/>
                <a:cs typeface="Times New Roman" panose="02020603050405020304" pitchFamily="18" charset="0"/>
              </a:rPr>
              <a:t>Existing Projects by Sql</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0D62D8-A5FF-40D5-9A2F-ABAC81A2B28E}"/>
              </a:ext>
            </a:extLst>
          </p:cNvPr>
          <p:cNvSpPr>
            <a:spLocks noGrp="1"/>
          </p:cNvSpPr>
          <p:nvPr>
            <p:ph idx="1"/>
          </p:nvPr>
        </p:nvSpPr>
        <p:spPr>
          <a:xfrm>
            <a:off x="828261" y="1825625"/>
            <a:ext cx="10515600" cy="4351338"/>
          </a:xfrm>
        </p:spPr>
        <p:txBody>
          <a:bodyPr>
            <a:normAutofit/>
          </a:bodyPr>
          <a:lstStyle/>
          <a:p>
            <a:pPr marL="971550" lvl="1" indent="-514350">
              <a:buAutoNum type="arabicPeriod"/>
            </a:pPr>
            <a:r>
              <a:rPr lang="en-US" dirty="0">
                <a:latin typeface="Times New Roman" panose="02020603050405020304" pitchFamily="18" charset="0"/>
                <a:cs typeface="Times New Roman" panose="02020603050405020304" pitchFamily="18" charset="0"/>
              </a:rPr>
              <a:t>Add dependency in pom.xml</a:t>
            </a:r>
          </a:p>
          <a:p>
            <a:pPr marL="971550" lvl="1" indent="-514350">
              <a:buAutoNum type="arabicPeriod"/>
            </a:pPr>
            <a:r>
              <a:rPr lang="en-US" dirty="0">
                <a:latin typeface="Times New Roman" panose="02020603050405020304" pitchFamily="18" charset="0"/>
                <a:cs typeface="Times New Roman" panose="02020603050405020304" pitchFamily="18" charset="0"/>
              </a:rPr>
              <a:t>Add properties in apploication.properties file with baseline options.</a:t>
            </a:r>
          </a:p>
          <a:p>
            <a:pPr marL="457200" lvl="1" indent="0">
              <a:buNone/>
            </a:pPr>
            <a:r>
              <a:rPr lang="en-US" dirty="0">
                <a:latin typeface="Times New Roman" panose="02020603050405020304" pitchFamily="18" charset="0"/>
                <a:cs typeface="Times New Roman" panose="02020603050405020304" pitchFamily="18" charset="0"/>
              </a:rPr>
              <a:t>    </a:t>
            </a:r>
            <a:r>
              <a:rPr lang="en-US" b="1" i="0" dirty="0">
                <a:solidFill>
                  <a:srgbClr val="242729"/>
                </a:solidFill>
                <a:effectLst/>
                <a:latin typeface="Times New Roman" panose="02020603050405020304" pitchFamily="18" charset="0"/>
                <a:cs typeface="Times New Roman" panose="02020603050405020304" pitchFamily="18" charset="0"/>
              </a:rPr>
              <a:t>spring.flyway.baseline-version=2 </a:t>
            </a:r>
          </a:p>
          <a:p>
            <a:pPr marL="457200" lvl="1" indent="0">
              <a:buNone/>
            </a:pPr>
            <a:r>
              <a:rPr lang="en-US" b="1" dirty="0">
                <a:solidFill>
                  <a:srgbClr val="242729"/>
                </a:solidFill>
                <a:latin typeface="Times New Roman" panose="02020603050405020304" pitchFamily="18" charset="0"/>
                <a:cs typeface="Times New Roman" panose="02020603050405020304" pitchFamily="18" charset="0"/>
              </a:rPr>
              <a:t>    </a:t>
            </a:r>
            <a:r>
              <a:rPr lang="en-US" b="1" i="0" dirty="0">
                <a:solidFill>
                  <a:srgbClr val="242729"/>
                </a:solidFill>
                <a:effectLst/>
                <a:latin typeface="Times New Roman" panose="02020603050405020304" pitchFamily="18" charset="0"/>
                <a:cs typeface="Times New Roman" panose="02020603050405020304" pitchFamily="18" charset="0"/>
              </a:rPr>
              <a:t>spring.flyway.baseline-on-migrate=true</a:t>
            </a:r>
          </a:p>
          <a:p>
            <a:pPr marL="457200" lvl="1" indent="0">
              <a:buNone/>
            </a:pPr>
            <a:endParaRPr lang="en-US" sz="2600" b="1" i="0" dirty="0">
              <a:solidFill>
                <a:srgbClr val="242729"/>
              </a:solidFill>
              <a:effectLst/>
              <a:latin typeface="Times New Roman" panose="02020603050405020304" pitchFamily="18" charset="0"/>
              <a:cs typeface="Times New Roman" panose="02020603050405020304" pitchFamily="18" charset="0"/>
            </a:endParaRPr>
          </a:p>
          <a:p>
            <a:pPr marL="457200" lvl="1" indent="0">
              <a:buNone/>
            </a:pPr>
            <a:r>
              <a:rPr lang="en-US" b="1" i="1" dirty="0">
                <a:solidFill>
                  <a:srgbClr val="292929"/>
                </a:solidFill>
                <a:effectLst/>
                <a:latin typeface="medium-content-serif-font"/>
              </a:rPr>
              <a:t>baselining</a:t>
            </a:r>
            <a:r>
              <a:rPr lang="en-US" b="0" i="0" dirty="0">
                <a:solidFill>
                  <a:srgbClr val="292929"/>
                </a:solidFill>
                <a:effectLst/>
                <a:latin typeface="medium-content-serif-font"/>
              </a:rPr>
              <a:t>- if your database schema was already created without the usage of any of these tools and you want to start deployments with them at a later time, you can use the baselining commands to create the schema baseline on top of which incremental scripts can be added. The baseline will include the DDLs but not the data. Sometimes there is a confusion for developers starting the tool for the first time, thinking that baselining will also migrate data.</a:t>
            </a:r>
          </a:p>
          <a:p>
            <a:pPr marL="457200" lvl="1" indent="0">
              <a:buNone/>
            </a:pPr>
            <a:endParaRPr lang="en-US" sz="2600" b="1" i="0" dirty="0">
              <a:solidFill>
                <a:srgbClr val="242729"/>
              </a:solidFill>
              <a:effectLst/>
              <a:latin typeface="Times New Roman" panose="02020603050405020304" pitchFamily="18" charset="0"/>
              <a:cs typeface="Times New Roman" panose="02020603050405020304" pitchFamily="18" charset="0"/>
            </a:endParaRPr>
          </a:p>
          <a:p>
            <a:pPr marL="457200" lvl="1" indent="0">
              <a:buNone/>
            </a:pPr>
            <a:endParaRPr lang="en-US" sz="2600" b="1" i="0" dirty="0">
              <a:solidFill>
                <a:srgbClr val="242729"/>
              </a:solidFill>
              <a:effectLst/>
              <a:latin typeface="Times New Roman" panose="02020603050405020304" pitchFamily="18" charset="0"/>
              <a:cs typeface="Times New Roman" panose="02020603050405020304" pitchFamily="18" charset="0"/>
            </a:endParaRPr>
          </a:p>
          <a:p>
            <a:pPr marL="457200" lvl="1" indent="0">
              <a:buNone/>
            </a:pPr>
            <a:endParaRPr lang="en-US" sz="2600" b="0" i="0" dirty="0">
              <a:solidFill>
                <a:srgbClr val="2427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028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ACE2-6CEB-449B-B851-B05CB13D1EFB}"/>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Steps To Integrate With Flyway For Existing Projects</a:t>
            </a:r>
            <a:endParaRPr lang="en-US" dirty="0"/>
          </a:p>
        </p:txBody>
      </p:sp>
      <p:sp>
        <p:nvSpPr>
          <p:cNvPr id="3" name="Content Placeholder 2">
            <a:extLst>
              <a:ext uri="{FF2B5EF4-FFF2-40B4-BE49-F238E27FC236}">
                <a16:creationId xmlns:a16="http://schemas.microsoft.com/office/drawing/2014/main" id="{A55FC646-8F6A-4BF8-9890-3C51A480148D}"/>
              </a:ext>
            </a:extLst>
          </p:cNvPr>
          <p:cNvSpPr>
            <a:spLocks noGrp="1"/>
          </p:cNvSpPr>
          <p:nvPr>
            <p:ph idx="1"/>
          </p:nvPr>
        </p:nvSpPr>
        <p:spPr/>
        <p:txBody>
          <a:bodyPr>
            <a:normAutofit/>
          </a:bodyPr>
          <a:lstStyle/>
          <a:p>
            <a:pPr marL="457200" lvl="1" indent="0">
              <a:buNone/>
            </a:pPr>
            <a:r>
              <a:rPr lang="en-US" dirty="0">
                <a:solidFill>
                  <a:srgbClr val="242729"/>
                </a:solidFill>
                <a:latin typeface="Times New Roman" panose="02020603050405020304" pitchFamily="18" charset="0"/>
                <a:cs typeface="Times New Roman" panose="02020603050405020304" pitchFamily="18" charset="0"/>
              </a:rPr>
              <a:t>3. If your case, baseline your database with flyway.baselineVersion=2 will tell flyway that your database is already at the version 2. Any subsequent flyway migrate will only process migrations greater than 2.</a:t>
            </a:r>
          </a:p>
          <a:p>
            <a:pPr marL="457200" lvl="1" indent="0">
              <a:buNone/>
            </a:pPr>
            <a:r>
              <a:rPr lang="en-US" dirty="0">
                <a:solidFill>
                  <a:srgbClr val="242729"/>
                </a:solidFill>
                <a:latin typeface="Times New Roman" panose="02020603050405020304" pitchFamily="18" charset="0"/>
                <a:cs typeface="Times New Roman" panose="02020603050405020304" pitchFamily="18" charset="0"/>
              </a:rPr>
              <a:t>Note: If previous migrations failed, it may be necessary to drop table flyway_schema_history first.</a:t>
            </a:r>
          </a:p>
          <a:p>
            <a:pPr marL="457200" lvl="1" indent="0">
              <a:buNone/>
            </a:pPr>
            <a:endParaRPr lang="en-US" dirty="0">
              <a:solidFill>
                <a:srgbClr val="242729"/>
              </a:solidFill>
              <a:latin typeface="Times New Roman" panose="02020603050405020304" pitchFamily="18" charset="0"/>
              <a:cs typeface="Times New Roman" panose="02020603050405020304" pitchFamily="18" charset="0"/>
            </a:endParaRPr>
          </a:p>
          <a:p>
            <a:pPr marL="0" indent="0">
              <a:buNone/>
            </a:pPr>
            <a:r>
              <a:rPr lang="en-US" sz="2400" dirty="0">
                <a:solidFill>
                  <a:srgbClr val="242729"/>
                </a:solidFill>
                <a:latin typeface="Times New Roman" panose="02020603050405020304" pitchFamily="18" charset="0"/>
                <a:cs typeface="Times New Roman" panose="02020603050405020304" pitchFamily="18" charset="0"/>
              </a:rPr>
              <a:t>    4.</a:t>
            </a:r>
            <a:r>
              <a:rPr lang="en-US" sz="2400" dirty="0"/>
              <a:t> Create folder db/migration in src/resources folder.</a:t>
            </a:r>
          </a:p>
          <a:p>
            <a:pPr marL="0" indent="0">
              <a:buNone/>
            </a:pPr>
            <a:endParaRPr lang="en-US" sz="2400" dirty="0"/>
          </a:p>
          <a:p>
            <a:pPr marL="0" indent="0">
              <a:buNone/>
            </a:pPr>
            <a:r>
              <a:rPr lang="en-US" sz="2400" dirty="0"/>
              <a:t>    5.Add Sql files according to naming convention as  </a:t>
            </a:r>
            <a:r>
              <a:rPr lang="en-US" sz="2400" b="0" i="0" dirty="0">
                <a:solidFill>
                  <a:srgbClr val="000000"/>
                </a:solidFill>
                <a:effectLst/>
                <a:latin typeface="Arial" panose="020B0604020202020204" pitchFamily="34" charset="0"/>
              </a:rPr>
              <a:t>V1__Initial.sql</a:t>
            </a:r>
            <a:endParaRPr lang="en-US" sz="2400" dirty="0">
              <a:solidFill>
                <a:srgbClr val="2427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49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146A-A46C-4678-81C1-3687391F0809}"/>
              </a:ext>
            </a:extLst>
          </p:cNvPr>
          <p:cNvSpPr>
            <a:spLocks noGrp="1"/>
          </p:cNvSpPr>
          <p:nvPr>
            <p:ph type="title"/>
          </p:nvPr>
        </p:nvSpPr>
        <p:spPr/>
        <p:txBody>
          <a:bodyPr/>
          <a:lstStyle/>
          <a:p>
            <a:r>
              <a:rPr lang="en-US" dirty="0"/>
              <a:t>Supported Versions For PostgreSQL</a:t>
            </a:r>
          </a:p>
        </p:txBody>
      </p:sp>
      <p:sp>
        <p:nvSpPr>
          <p:cNvPr id="3" name="Content Placeholder 2">
            <a:extLst>
              <a:ext uri="{FF2B5EF4-FFF2-40B4-BE49-F238E27FC236}">
                <a16:creationId xmlns:a16="http://schemas.microsoft.com/office/drawing/2014/main" id="{97478D8B-CEAC-4BBA-A9E4-949B7ABEC840}"/>
              </a:ext>
            </a:extLst>
          </p:cNvPr>
          <p:cNvSpPr>
            <a:spLocks noGrp="1"/>
          </p:cNvSpPr>
          <p:nvPr>
            <p:ph idx="1"/>
          </p:nvPr>
        </p:nvSpPr>
        <p:spPr/>
        <p:txBody>
          <a:bodyPr>
            <a:normAutofit fontScale="92500" lnSpcReduction="20000"/>
          </a:bodyPr>
          <a:lstStyle/>
          <a:p>
            <a:r>
              <a:rPr lang="en-US" dirty="0"/>
              <a:t>12</a:t>
            </a:r>
          </a:p>
          <a:p>
            <a:r>
              <a:rPr lang="en-US" dirty="0"/>
              <a:t>11</a:t>
            </a:r>
          </a:p>
          <a:p>
            <a:r>
              <a:rPr lang="en-US" dirty="0"/>
              <a:t>10</a:t>
            </a:r>
          </a:p>
          <a:p>
            <a:r>
              <a:rPr lang="en-US" dirty="0"/>
              <a:t>9.6</a:t>
            </a:r>
          </a:p>
          <a:p>
            <a:r>
              <a:rPr lang="en-US" dirty="0"/>
              <a:t>9.5</a:t>
            </a:r>
          </a:p>
          <a:p>
            <a:r>
              <a:rPr lang="en-US" dirty="0"/>
              <a:t>9.4</a:t>
            </a:r>
          </a:p>
          <a:p>
            <a:r>
              <a:rPr lang="en-US" dirty="0"/>
              <a:t>9.3 Flyway Enterprise</a:t>
            </a:r>
          </a:p>
          <a:p>
            <a:r>
              <a:rPr lang="en-US" dirty="0"/>
              <a:t>9.2 Flyway Enterprise</a:t>
            </a:r>
          </a:p>
          <a:p>
            <a:r>
              <a:rPr lang="en-US" dirty="0"/>
              <a:t>9.1 Flyway Enterprise</a:t>
            </a:r>
          </a:p>
          <a:p>
            <a:r>
              <a:rPr lang="en-US" dirty="0"/>
              <a:t>9.0 Flyway Enterprise</a:t>
            </a:r>
          </a:p>
          <a:p>
            <a:endParaRPr lang="en-US" dirty="0"/>
          </a:p>
        </p:txBody>
      </p:sp>
    </p:spTree>
    <p:extLst>
      <p:ext uri="{BB962C8B-B14F-4D97-AF65-F5344CB8AC3E}">
        <p14:creationId xmlns:p14="http://schemas.microsoft.com/office/powerpoint/2010/main" val="477420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F3AA-45FA-43DC-9688-8C7B1726CB7A}"/>
              </a:ext>
            </a:extLst>
          </p:cNvPr>
          <p:cNvSpPr>
            <a:spLocks noGrp="1"/>
          </p:cNvSpPr>
          <p:nvPr>
            <p:ph type="title"/>
          </p:nvPr>
        </p:nvSpPr>
        <p:spPr/>
        <p:txBody>
          <a:bodyPr/>
          <a:lstStyle/>
          <a:p>
            <a:r>
              <a:rPr lang="en-US" dirty="0"/>
              <a:t>Flyway Vs Liquibase</a:t>
            </a:r>
          </a:p>
        </p:txBody>
      </p:sp>
      <p:sp>
        <p:nvSpPr>
          <p:cNvPr id="3" name="Content Placeholder 2">
            <a:extLst>
              <a:ext uri="{FF2B5EF4-FFF2-40B4-BE49-F238E27FC236}">
                <a16:creationId xmlns:a16="http://schemas.microsoft.com/office/drawing/2014/main" id="{BCC77F58-BD82-4EE5-8344-D867E58C0871}"/>
              </a:ext>
            </a:extLst>
          </p:cNvPr>
          <p:cNvSpPr>
            <a:spLocks noGrp="1"/>
          </p:cNvSpPr>
          <p:nvPr>
            <p:ph idx="1"/>
          </p:nvPr>
        </p:nvSpPr>
        <p:spPr/>
        <p:txBody>
          <a:bodyPr>
            <a:normAutofit/>
          </a:bodyPr>
          <a:lstStyle/>
          <a:p>
            <a:pPr algn="l"/>
            <a:r>
              <a:rPr lang="en-US" sz="2600" b="0" i="0" dirty="0">
                <a:solidFill>
                  <a:srgbClr val="292929"/>
                </a:solidFill>
                <a:effectLst/>
                <a:latin typeface="medium-content-serif-font"/>
              </a:rPr>
              <a:t>Flyway uses SQL. </a:t>
            </a:r>
            <a:r>
              <a:rPr lang="en-US" sz="2600" dirty="0">
                <a:solidFill>
                  <a:srgbClr val="292929"/>
                </a:solidFill>
                <a:latin typeface="medium-content-serif-font"/>
              </a:rPr>
              <a:t>But</a:t>
            </a:r>
            <a:r>
              <a:rPr lang="en-US" sz="2600" b="0" i="0" dirty="0">
                <a:solidFill>
                  <a:srgbClr val="292929"/>
                </a:solidFill>
                <a:effectLst/>
                <a:latin typeface="medium-content-serif-font"/>
              </a:rPr>
              <a:t>, Liquibase work with XML or JSON or Sql, we can use it in environments in which the database is of one flavor on one machine, and of another flavor on another machine( exp: H2 on dev, Oracle on test).</a:t>
            </a:r>
          </a:p>
          <a:p>
            <a:pPr algn="l"/>
            <a:r>
              <a:rPr lang="en-US" sz="2600" b="0" i="0" dirty="0">
                <a:solidFill>
                  <a:srgbClr val="292929"/>
                </a:solidFill>
                <a:effectLst/>
                <a:latin typeface="medium-content-serif-font"/>
              </a:rPr>
              <a:t>In Liquibase you get the rollback scripts automatically generated if you use xml tags that allow for automatic rollback generation. This includes simple tags such as create table, add column etc., for which the engine can easily deduce the rollback. For more complicated scripts with more business logic used inside &lt;Sql&gt; Liquibase tags you need to write the rollback yourself.</a:t>
            </a:r>
          </a:p>
          <a:p>
            <a:pPr algn="l"/>
            <a:r>
              <a:rPr lang="en-US" sz="2600" b="0" i="0" dirty="0">
                <a:solidFill>
                  <a:srgbClr val="292929"/>
                </a:solidFill>
                <a:effectLst/>
                <a:latin typeface="medium-content-serif-font"/>
              </a:rPr>
              <a:t>Also there  is DIFF in Liquibase, which is not available in Flyway. It allows you to compare two database schemas and identify differences .</a:t>
            </a:r>
          </a:p>
          <a:p>
            <a:endParaRPr lang="en-US" dirty="0"/>
          </a:p>
        </p:txBody>
      </p:sp>
    </p:spTree>
    <p:extLst>
      <p:ext uri="{BB962C8B-B14F-4D97-AF65-F5344CB8AC3E}">
        <p14:creationId xmlns:p14="http://schemas.microsoft.com/office/powerpoint/2010/main" val="390123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D835-7D03-4D29-8387-06B368EF70DC}"/>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About</a:t>
            </a:r>
          </a:p>
        </p:txBody>
      </p:sp>
      <p:sp>
        <p:nvSpPr>
          <p:cNvPr id="3" name="Content Placeholder 2">
            <a:extLst>
              <a:ext uri="{FF2B5EF4-FFF2-40B4-BE49-F238E27FC236}">
                <a16:creationId xmlns:a16="http://schemas.microsoft.com/office/drawing/2014/main" id="{664EC373-8ACC-491C-BF6D-21CAB4E03358}"/>
              </a:ext>
            </a:extLst>
          </p:cNvPr>
          <p:cNvSpPr>
            <a:spLocks noGrp="1"/>
          </p:cNvSpPr>
          <p:nvPr>
            <p:ph idx="1"/>
          </p:nvPr>
        </p:nvSpPr>
        <p:spPr/>
        <p:txBody>
          <a:bodyPr/>
          <a:lstStyle/>
          <a:p>
            <a:r>
              <a:rPr lang="en-US" b="1" i="0" dirty="0">
                <a:solidFill>
                  <a:srgbClr val="333333"/>
                </a:solidFill>
                <a:effectLst/>
                <a:latin typeface="Times New Roman" panose="02020603050405020304" pitchFamily="18" charset="0"/>
                <a:cs typeface="Times New Roman" panose="02020603050405020304" pitchFamily="18" charset="0"/>
              </a:rPr>
              <a:t>Flyway</a:t>
            </a:r>
            <a:r>
              <a:rPr lang="en-US" b="0" i="0" dirty="0">
                <a:solidFill>
                  <a:srgbClr val="333333"/>
                </a:solidFill>
                <a:effectLst/>
                <a:latin typeface="Times New Roman" panose="02020603050405020304" pitchFamily="18" charset="0"/>
                <a:cs typeface="Times New Roman" panose="02020603050405020304" pitchFamily="18" charset="0"/>
              </a:rPr>
              <a:t> is an open-source library that lets you to automate version-based database migrations. </a:t>
            </a:r>
            <a:r>
              <a:rPr lang="en-US" b="1" i="0" dirty="0">
                <a:solidFill>
                  <a:srgbClr val="333333"/>
                </a:solidFill>
                <a:effectLst/>
                <a:latin typeface="Times New Roman" panose="02020603050405020304" pitchFamily="18" charset="0"/>
                <a:cs typeface="Times New Roman" panose="02020603050405020304" pitchFamily="18" charset="0"/>
              </a:rPr>
              <a:t>Flyway</a:t>
            </a:r>
            <a:r>
              <a:rPr lang="en-US" b="0" i="0" dirty="0">
                <a:solidFill>
                  <a:srgbClr val="333333"/>
                </a:solidFill>
                <a:effectLst/>
                <a:latin typeface="Times New Roman" panose="02020603050405020304" pitchFamily="18" charset="0"/>
                <a:cs typeface="Times New Roman" panose="02020603050405020304" pitchFamily="18" charset="0"/>
              </a:rPr>
              <a:t> records of all applied migrations into your RDBMs so that it can detect and execute the required migration steps to update your database to the latest version. You can trigger </a:t>
            </a:r>
            <a:r>
              <a:rPr lang="en-US" b="1" i="0" dirty="0">
                <a:solidFill>
                  <a:srgbClr val="333333"/>
                </a:solidFill>
                <a:effectLst/>
                <a:latin typeface="Times New Roman" panose="02020603050405020304" pitchFamily="18" charset="0"/>
                <a:cs typeface="Times New Roman" panose="02020603050405020304" pitchFamily="18" charset="0"/>
              </a:rPr>
              <a:t>Flyway</a:t>
            </a:r>
            <a:r>
              <a:rPr lang="en-US" b="0" i="0" dirty="0">
                <a:solidFill>
                  <a:srgbClr val="333333"/>
                </a:solidFill>
                <a:effectLst/>
                <a:latin typeface="Times New Roman" panose="02020603050405020304" pitchFamily="18" charset="0"/>
                <a:cs typeface="Times New Roman" panose="02020603050405020304" pitchFamily="18" charset="0"/>
              </a:rPr>
              <a:t> in several ways: either use its command line client or integrate it into your Java application.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2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A02-E472-4370-9FD7-7CE1C69ED55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Flyway Schema History Table</a:t>
            </a:r>
          </a:p>
        </p:txBody>
      </p:sp>
      <p:sp>
        <p:nvSpPr>
          <p:cNvPr id="3" name="Content Placeholder 2">
            <a:extLst>
              <a:ext uri="{FF2B5EF4-FFF2-40B4-BE49-F238E27FC236}">
                <a16:creationId xmlns:a16="http://schemas.microsoft.com/office/drawing/2014/main" id="{B5E364E8-D03A-4174-9DCC-C1782791AACE}"/>
              </a:ext>
            </a:extLst>
          </p:cNvPr>
          <p:cNvSpPr>
            <a:spLocks noGrp="1"/>
          </p:cNvSpPr>
          <p:nvPr>
            <p:ph idx="1"/>
          </p:nvPr>
        </p:nvSpPr>
        <p:spPr/>
        <p:txBody>
          <a:bodyPr>
            <a:normAutofit fontScale="92500"/>
          </a:bodyPr>
          <a:lstStyle/>
          <a:p>
            <a:pPr algn="l"/>
            <a:r>
              <a:rPr lang="en-US" b="0" i="0" dirty="0">
                <a:solidFill>
                  <a:srgbClr val="333333"/>
                </a:solidFill>
                <a:effectLst/>
                <a:latin typeface="Times New Roman" panose="02020603050405020304" pitchFamily="18" charset="0"/>
                <a:cs typeface="Times New Roman" panose="02020603050405020304" pitchFamily="18" charset="0"/>
              </a:rPr>
              <a:t>When the migration process starts, Flyway tries to locate its schema history table. As the database is empty, Flyway won't find it and will create it instead.</a:t>
            </a:r>
          </a:p>
          <a:p>
            <a:pPr marL="0" indent="0" algn="l">
              <a:buNone/>
            </a:pPr>
            <a:r>
              <a:rPr lang="en-US" b="1" i="0" dirty="0">
                <a:solidFill>
                  <a:schemeClr val="accent5">
                    <a:lumMod val="75000"/>
                  </a:schemeClr>
                </a:solidFill>
                <a:effectLst/>
                <a:latin typeface="Times New Roman" panose="02020603050405020304" pitchFamily="18" charset="0"/>
                <a:cs typeface="Times New Roman" panose="02020603050405020304" pitchFamily="18" charset="0"/>
              </a:rPr>
              <a:t>Important:  This table will be used to track the state of the database.</a:t>
            </a:r>
          </a:p>
          <a:p>
            <a:r>
              <a:rPr lang="en-US" b="0" i="0" dirty="0">
                <a:solidFill>
                  <a:srgbClr val="333333"/>
                </a:solidFill>
                <a:effectLst/>
                <a:latin typeface="Times New Roman" panose="02020603050405020304" pitchFamily="18" charset="0"/>
                <a:cs typeface="Times New Roman" panose="02020603050405020304" pitchFamily="18" charset="0"/>
              </a:rPr>
              <a:t>Migrations can either be </a:t>
            </a:r>
            <a:r>
              <a:rPr lang="en-US" b="1" i="0" dirty="0">
                <a:solidFill>
                  <a:srgbClr val="333333"/>
                </a:solidFill>
                <a:effectLst/>
                <a:latin typeface="Times New Roman" panose="02020603050405020304" pitchFamily="18" charset="0"/>
                <a:cs typeface="Times New Roman" panose="02020603050405020304" pitchFamily="18" charset="0"/>
              </a:rPr>
              <a:t>versioned</a:t>
            </a:r>
            <a:r>
              <a:rPr lang="en-US" b="0" i="0" dirty="0">
                <a:solidFill>
                  <a:srgbClr val="333333"/>
                </a:solidFill>
                <a:effectLst/>
                <a:latin typeface="Times New Roman" panose="02020603050405020304" pitchFamily="18" charset="0"/>
                <a:cs typeface="Times New Roman" panose="02020603050405020304" pitchFamily="18" charset="0"/>
              </a:rPr>
              <a:t> or </a:t>
            </a:r>
            <a:r>
              <a:rPr lang="en-US" b="1" i="0" dirty="0">
                <a:solidFill>
                  <a:srgbClr val="333333"/>
                </a:solidFill>
                <a:effectLst/>
                <a:latin typeface="Times New Roman" panose="02020603050405020304" pitchFamily="18" charset="0"/>
                <a:cs typeface="Times New Roman" panose="02020603050405020304" pitchFamily="18" charset="0"/>
              </a:rPr>
              <a:t>repeatable</a:t>
            </a:r>
            <a:r>
              <a:rPr lang="en-US" b="0" i="0" dirty="0">
                <a:solidFill>
                  <a:srgbClr val="333333"/>
                </a:solidFill>
                <a:effectLst/>
                <a:latin typeface="Times New Roman" panose="02020603050405020304" pitchFamily="18" charset="0"/>
                <a:cs typeface="Times New Roman" panose="02020603050405020304" pitchFamily="18" charset="0"/>
              </a:rPr>
              <a:t>. The former has a unique version and is applied exactly once. The latter does not have a version. Instead, they are (re-)applied every time their checksum changes.</a:t>
            </a:r>
          </a:p>
          <a:p>
            <a:pPr marL="0" indent="0">
              <a:buNone/>
            </a:pPr>
            <a:endParaRPr lang="en-US" b="0" i="0" dirty="0">
              <a:solidFill>
                <a:srgbClr val="333333"/>
              </a:solidFill>
              <a:effectLst/>
              <a:latin typeface="Times New Roman" panose="02020603050405020304" pitchFamily="18" charset="0"/>
              <a:cs typeface="Times New Roman" panose="02020603050405020304" pitchFamily="18" charset="0"/>
            </a:endParaRPr>
          </a:p>
          <a:p>
            <a:r>
              <a:rPr lang="en-US" b="0" i="0" dirty="0">
                <a:solidFill>
                  <a:srgbClr val="333333"/>
                </a:solidFill>
                <a:effectLst/>
                <a:latin typeface="Helvetica Neue"/>
              </a:rPr>
              <a:t>By default both versioned and repeatable migrations can be written either in </a:t>
            </a:r>
            <a:r>
              <a:rPr lang="en-US" b="1" i="0" u="none" strike="noStrike" dirty="0">
                <a:solidFill>
                  <a:srgbClr val="0166AE"/>
                </a:solidFill>
                <a:effectLst/>
                <a:latin typeface="Helvetica Neue"/>
                <a:hlinkClick r:id="rId2"/>
              </a:rPr>
              <a:t>SQL</a:t>
            </a:r>
            <a:r>
              <a:rPr lang="en-US" b="0" i="0" dirty="0">
                <a:solidFill>
                  <a:srgbClr val="333333"/>
                </a:solidFill>
                <a:effectLst/>
                <a:latin typeface="Helvetica Neue"/>
              </a:rPr>
              <a:t> or in </a:t>
            </a:r>
            <a:r>
              <a:rPr lang="en-US" b="1" i="0" u="none" strike="noStrike" dirty="0">
                <a:solidFill>
                  <a:srgbClr val="0166AE"/>
                </a:solidFill>
                <a:effectLst/>
                <a:latin typeface="Helvetica Neue"/>
                <a:hlinkClick r:id="rId3"/>
              </a:rPr>
              <a:t>Java</a:t>
            </a:r>
            <a:r>
              <a:rPr lang="en-US" b="0" i="0" dirty="0">
                <a:solidFill>
                  <a:srgbClr val="333333"/>
                </a:solidFill>
                <a:effectLst/>
                <a:latin typeface="Helvetica Neue"/>
              </a:rPr>
              <a:t> and can consist of multiple statements.</a:t>
            </a:r>
            <a:endParaRPr lang="en-US"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681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25F75-CE20-46C4-B52E-FC4A5FAC7147}"/>
              </a:ext>
            </a:extLst>
          </p:cNvPr>
          <p:cNvSpPr>
            <a:spLocks noGrp="1"/>
          </p:cNvSpPr>
          <p:nvPr>
            <p:ph type="title"/>
          </p:nvPr>
        </p:nvSpPr>
        <p:spPr/>
        <p:txBody>
          <a:bodyPr/>
          <a:lstStyle/>
          <a:p>
            <a:r>
              <a:rPr lang="en-US" b="0" i="0" dirty="0">
                <a:solidFill>
                  <a:srgbClr val="333333"/>
                </a:solidFill>
                <a:effectLst/>
                <a:latin typeface="Helvetica Neue"/>
              </a:rPr>
              <a:t>Versioned Migrations</a:t>
            </a:r>
            <a:br>
              <a:rPr lang="en-US" b="0" i="0" dirty="0">
                <a:solidFill>
                  <a:srgbClr val="333333"/>
                </a:solidFill>
                <a:effectLst/>
                <a:latin typeface="Helvetica Neue"/>
              </a:rPr>
            </a:br>
            <a:endParaRPr lang="en-US" dirty="0"/>
          </a:p>
        </p:txBody>
      </p:sp>
      <p:sp>
        <p:nvSpPr>
          <p:cNvPr id="3" name="Content Placeholder 2">
            <a:extLst>
              <a:ext uri="{FF2B5EF4-FFF2-40B4-BE49-F238E27FC236}">
                <a16:creationId xmlns:a16="http://schemas.microsoft.com/office/drawing/2014/main" id="{9831283F-EF23-474B-8D53-69B6449BD7A9}"/>
              </a:ext>
            </a:extLst>
          </p:cNvPr>
          <p:cNvSpPr>
            <a:spLocks noGrp="1"/>
          </p:cNvSpPr>
          <p:nvPr>
            <p:ph idx="1"/>
          </p:nvPr>
        </p:nvSpPr>
        <p:spPr>
          <a:xfrm>
            <a:off x="838200" y="1325217"/>
            <a:ext cx="10515600" cy="4851746"/>
          </a:xfrm>
        </p:spPr>
        <p:txBody>
          <a:bodyPr>
            <a:normAutofit lnSpcReduction="10000"/>
          </a:bodyPr>
          <a:lstStyle/>
          <a:p>
            <a:pPr marL="0" indent="0" algn="l">
              <a:buNone/>
            </a:pPr>
            <a:r>
              <a:rPr lang="en-US" b="0" i="0" dirty="0">
                <a:solidFill>
                  <a:srgbClr val="333333"/>
                </a:solidFill>
                <a:effectLst/>
                <a:latin typeface="Helvetica Neue"/>
              </a:rPr>
              <a:t>Each versioned migration has a </a:t>
            </a:r>
            <a:r>
              <a:rPr lang="en-US" b="0" i="1" dirty="0">
                <a:solidFill>
                  <a:srgbClr val="333333"/>
                </a:solidFill>
                <a:effectLst/>
                <a:latin typeface="Helvetica Neue"/>
              </a:rPr>
              <a:t>version</a:t>
            </a:r>
            <a:r>
              <a:rPr lang="en-US" b="0" i="0" dirty="0">
                <a:solidFill>
                  <a:srgbClr val="333333"/>
                </a:solidFill>
                <a:effectLst/>
                <a:latin typeface="Helvetica Neue"/>
              </a:rPr>
              <a:t>, a </a:t>
            </a:r>
            <a:r>
              <a:rPr lang="en-US" b="0" i="1" dirty="0">
                <a:solidFill>
                  <a:srgbClr val="333333"/>
                </a:solidFill>
                <a:effectLst/>
                <a:latin typeface="Helvetica Neue"/>
              </a:rPr>
              <a:t>description</a:t>
            </a:r>
            <a:r>
              <a:rPr lang="en-US" b="0" i="0" dirty="0">
                <a:solidFill>
                  <a:srgbClr val="333333"/>
                </a:solidFill>
                <a:effectLst/>
                <a:latin typeface="Helvetica Neue"/>
              </a:rPr>
              <a:t> and a </a:t>
            </a:r>
            <a:r>
              <a:rPr lang="en-US" b="0" i="1" dirty="0">
                <a:solidFill>
                  <a:srgbClr val="333333"/>
                </a:solidFill>
                <a:effectLst/>
                <a:latin typeface="Helvetica Neue"/>
              </a:rPr>
              <a:t>checksum</a:t>
            </a:r>
            <a:r>
              <a:rPr lang="en-US" b="0" i="0" dirty="0">
                <a:solidFill>
                  <a:srgbClr val="333333"/>
                </a:solidFill>
                <a:effectLst/>
                <a:latin typeface="Helvetica Neue"/>
              </a:rPr>
              <a:t>. The version must be unique. The description is purely informative for you to be able to remember what each migration does. The checksum is there to detect accidental changes. Versioned migrations are applied in order exactly once.</a:t>
            </a:r>
          </a:p>
          <a:p>
            <a:pPr algn="l"/>
            <a:r>
              <a:rPr lang="en-US" b="0" i="0" dirty="0">
                <a:solidFill>
                  <a:srgbClr val="333333"/>
                </a:solidFill>
                <a:effectLst/>
                <a:latin typeface="Helvetica Neue"/>
              </a:rPr>
              <a:t>Versioned migrations are typically used for:</a:t>
            </a:r>
          </a:p>
          <a:p>
            <a:pPr algn="l">
              <a:buFont typeface="Arial" panose="020B0604020202020204" pitchFamily="34" charset="0"/>
              <a:buChar char="•"/>
            </a:pPr>
            <a:r>
              <a:rPr lang="en-US" b="0" i="0" dirty="0">
                <a:solidFill>
                  <a:srgbClr val="333333"/>
                </a:solidFill>
                <a:effectLst/>
                <a:latin typeface="Helvetica Neue"/>
              </a:rPr>
              <a:t>Creating/altering/dropping tables/indexes/foreign keys/</a:t>
            </a:r>
            <a:r>
              <a:rPr lang="en-US" b="0" i="0" dirty="0" err="1">
                <a:solidFill>
                  <a:srgbClr val="333333"/>
                </a:solidFill>
                <a:effectLst/>
                <a:latin typeface="Helvetica Neue"/>
              </a:rPr>
              <a:t>enums</a:t>
            </a:r>
            <a:r>
              <a:rPr lang="en-US" b="0" i="0" dirty="0">
                <a:solidFill>
                  <a:srgbClr val="333333"/>
                </a:solidFill>
                <a:effectLst/>
                <a:latin typeface="Helvetica Neue"/>
              </a:rPr>
              <a:t>/UDTs/…</a:t>
            </a:r>
          </a:p>
          <a:p>
            <a:pPr algn="l">
              <a:buFont typeface="Arial" panose="020B0604020202020204" pitchFamily="34" charset="0"/>
              <a:buChar char="•"/>
            </a:pPr>
            <a:r>
              <a:rPr lang="en-US" b="0" i="0" dirty="0">
                <a:solidFill>
                  <a:srgbClr val="333333"/>
                </a:solidFill>
                <a:effectLst/>
                <a:latin typeface="Helvetica Neue"/>
              </a:rPr>
              <a:t>Reference data updates</a:t>
            </a:r>
          </a:p>
          <a:p>
            <a:pPr algn="l">
              <a:buFont typeface="Arial" panose="020B0604020202020204" pitchFamily="34" charset="0"/>
              <a:buChar char="•"/>
            </a:pPr>
            <a:r>
              <a:rPr lang="en-US" b="0" i="0" dirty="0">
                <a:solidFill>
                  <a:srgbClr val="333333"/>
                </a:solidFill>
                <a:effectLst/>
                <a:latin typeface="Helvetica Neue"/>
              </a:rPr>
              <a:t>User data corrections</a:t>
            </a:r>
          </a:p>
          <a:p>
            <a:pPr marL="0" indent="0" algn="l">
              <a:buNone/>
            </a:pPr>
            <a:r>
              <a:rPr lang="en-US" dirty="0">
                <a:solidFill>
                  <a:srgbClr val="333333"/>
                </a:solidFill>
                <a:latin typeface="Helvetica Neue"/>
              </a:rPr>
              <a:t>Naming Syntax : </a:t>
            </a:r>
            <a:r>
              <a:rPr lang="en-US" dirty="0">
                <a:solidFill>
                  <a:srgbClr val="C7254E"/>
                </a:solidFill>
                <a:latin typeface="Menlo"/>
              </a:rPr>
              <a:t>V</a:t>
            </a:r>
            <a:r>
              <a:rPr lang="en-US" b="0" i="0" dirty="0">
                <a:solidFill>
                  <a:srgbClr val="C7254E"/>
                </a:solidFill>
                <a:effectLst/>
                <a:latin typeface="Menlo"/>
              </a:rPr>
              <a:t>__</a:t>
            </a:r>
            <a:r>
              <a:rPr lang="en-US" b="0" i="0" dirty="0" err="1">
                <a:solidFill>
                  <a:srgbClr val="C7254E"/>
                </a:solidFill>
                <a:effectLst/>
                <a:latin typeface="Menlo"/>
              </a:rPr>
              <a:t>init.sql</a:t>
            </a:r>
            <a:r>
              <a:rPr lang="en-US" b="0" i="0" dirty="0">
                <a:solidFill>
                  <a:srgbClr val="C7254E"/>
                </a:solidFill>
                <a:effectLst/>
                <a:latin typeface="Menlo"/>
              </a:rPr>
              <a:t>  , here V stands for </a:t>
            </a:r>
            <a:r>
              <a:rPr lang="en-US" b="0" i="0" dirty="0">
                <a:solidFill>
                  <a:schemeClr val="accent2"/>
                </a:solidFill>
                <a:effectLst/>
                <a:latin typeface="Helvetica Neue"/>
              </a:rPr>
              <a:t>versioned</a:t>
            </a:r>
          </a:p>
          <a:p>
            <a:endParaRPr lang="en-US" dirty="0"/>
          </a:p>
        </p:txBody>
      </p:sp>
    </p:spTree>
    <p:extLst>
      <p:ext uri="{BB962C8B-B14F-4D97-AF65-F5344CB8AC3E}">
        <p14:creationId xmlns:p14="http://schemas.microsoft.com/office/powerpoint/2010/main" val="332303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AC13-65B1-4E41-8C32-5CF2FD201BB3}"/>
              </a:ext>
            </a:extLst>
          </p:cNvPr>
          <p:cNvSpPr>
            <a:spLocks noGrp="1"/>
          </p:cNvSpPr>
          <p:nvPr>
            <p:ph type="title"/>
          </p:nvPr>
        </p:nvSpPr>
        <p:spPr/>
        <p:txBody>
          <a:bodyPr/>
          <a:lstStyle/>
          <a:p>
            <a:r>
              <a:rPr lang="en-US" b="1" i="0" dirty="0">
                <a:solidFill>
                  <a:srgbClr val="333333"/>
                </a:solidFill>
                <a:effectLst/>
                <a:latin typeface="Helvetica Neue"/>
              </a:rPr>
              <a:t>Repeatable migrations</a:t>
            </a:r>
            <a:endParaRPr lang="en-US" dirty="0"/>
          </a:p>
        </p:txBody>
      </p:sp>
      <p:sp>
        <p:nvSpPr>
          <p:cNvPr id="3" name="Content Placeholder 2">
            <a:extLst>
              <a:ext uri="{FF2B5EF4-FFF2-40B4-BE49-F238E27FC236}">
                <a16:creationId xmlns:a16="http://schemas.microsoft.com/office/drawing/2014/main" id="{B7510922-45C6-4940-A388-77BD80A87CB5}"/>
              </a:ext>
            </a:extLst>
          </p:cNvPr>
          <p:cNvSpPr>
            <a:spLocks noGrp="1"/>
          </p:cNvSpPr>
          <p:nvPr>
            <p:ph idx="1"/>
          </p:nvPr>
        </p:nvSpPr>
        <p:spPr/>
        <p:txBody>
          <a:bodyPr/>
          <a:lstStyle/>
          <a:p>
            <a:pPr marL="0" indent="0" algn="l">
              <a:buNone/>
            </a:pPr>
            <a:r>
              <a:rPr lang="en-US" b="1" i="0" dirty="0">
                <a:solidFill>
                  <a:srgbClr val="333333"/>
                </a:solidFill>
                <a:effectLst/>
                <a:latin typeface="Helvetica Neue"/>
              </a:rPr>
              <a:t>Repeatable migrations</a:t>
            </a:r>
            <a:r>
              <a:rPr lang="en-US" b="0" i="0" dirty="0">
                <a:solidFill>
                  <a:srgbClr val="333333"/>
                </a:solidFill>
                <a:effectLst/>
                <a:latin typeface="Helvetica Neue"/>
              </a:rPr>
              <a:t> are very useful for managing database objects whose definition can then simply be maintained in a single file in version control. Instead of being run just once, they are (re-)applied every time their checksum changes.</a:t>
            </a:r>
          </a:p>
          <a:p>
            <a:pPr marL="0" indent="0" algn="l">
              <a:buNone/>
            </a:pPr>
            <a:r>
              <a:rPr lang="en-US" b="0" i="0" dirty="0">
                <a:solidFill>
                  <a:srgbClr val="333333"/>
                </a:solidFill>
                <a:effectLst/>
                <a:latin typeface="Helvetica Neue"/>
              </a:rPr>
              <a:t>They are typically used for</a:t>
            </a:r>
          </a:p>
          <a:p>
            <a:pPr algn="l">
              <a:buFont typeface="Arial" panose="020B0604020202020204" pitchFamily="34" charset="0"/>
              <a:buChar char="•"/>
            </a:pPr>
            <a:r>
              <a:rPr lang="en-US" b="0" i="0" dirty="0">
                <a:solidFill>
                  <a:srgbClr val="333333"/>
                </a:solidFill>
                <a:effectLst/>
                <a:latin typeface="Helvetica Neue"/>
              </a:rPr>
              <a:t>(Re-)creating views/procedures/functions </a:t>
            </a:r>
            <a:r>
              <a:rPr lang="en-US" b="0" i="0" dirty="0" err="1">
                <a:solidFill>
                  <a:srgbClr val="333333"/>
                </a:solidFill>
                <a:effectLst/>
                <a:latin typeface="Helvetica Neue"/>
              </a:rPr>
              <a:t>etc</a:t>
            </a:r>
            <a:endParaRPr lang="en-US" b="0" i="0" dirty="0">
              <a:solidFill>
                <a:srgbClr val="333333"/>
              </a:solidFill>
              <a:effectLst/>
              <a:latin typeface="Helvetica Neue"/>
            </a:endParaRPr>
          </a:p>
          <a:p>
            <a:pPr algn="l">
              <a:buFont typeface="Arial" panose="020B0604020202020204" pitchFamily="34" charset="0"/>
              <a:buChar char="•"/>
            </a:pPr>
            <a:r>
              <a:rPr lang="en-US" b="0" i="0" dirty="0">
                <a:solidFill>
                  <a:srgbClr val="333333"/>
                </a:solidFill>
                <a:effectLst/>
                <a:latin typeface="Helvetica Neue"/>
              </a:rPr>
              <a:t>Bulk reference data reinserts</a:t>
            </a:r>
          </a:p>
          <a:p>
            <a:pPr algn="l">
              <a:buFont typeface="Arial" panose="020B0604020202020204" pitchFamily="34" charset="0"/>
              <a:buChar char="•"/>
            </a:pPr>
            <a:endParaRPr lang="en-US" dirty="0">
              <a:solidFill>
                <a:srgbClr val="333333"/>
              </a:solidFill>
              <a:latin typeface="Helvetica Neue"/>
            </a:endParaRPr>
          </a:p>
          <a:p>
            <a:pPr marL="0" indent="0" algn="l">
              <a:buNone/>
            </a:pPr>
            <a:r>
              <a:rPr lang="en-US" dirty="0">
                <a:solidFill>
                  <a:srgbClr val="333333"/>
                </a:solidFill>
                <a:latin typeface="Helvetica Neue"/>
              </a:rPr>
              <a:t>Naming Syntax : </a:t>
            </a:r>
            <a:r>
              <a:rPr lang="en-US" b="0" i="0" dirty="0">
                <a:solidFill>
                  <a:srgbClr val="C7254E"/>
                </a:solidFill>
                <a:effectLst/>
                <a:latin typeface="Menlo"/>
              </a:rPr>
              <a:t>R__</a:t>
            </a:r>
            <a:r>
              <a:rPr lang="en-US" b="0" i="0" dirty="0" err="1">
                <a:solidFill>
                  <a:srgbClr val="C7254E"/>
                </a:solidFill>
                <a:effectLst/>
                <a:latin typeface="Menlo"/>
              </a:rPr>
              <a:t>People_view.sql</a:t>
            </a:r>
            <a:r>
              <a:rPr lang="en-US" b="0" i="0" dirty="0">
                <a:solidFill>
                  <a:srgbClr val="C7254E"/>
                </a:solidFill>
                <a:effectLst/>
                <a:latin typeface="Menlo"/>
              </a:rPr>
              <a:t>  , here R stands for repeatable</a:t>
            </a:r>
            <a:endParaRPr lang="en-US" dirty="0"/>
          </a:p>
        </p:txBody>
      </p:sp>
    </p:spTree>
    <p:extLst>
      <p:ext uri="{BB962C8B-B14F-4D97-AF65-F5344CB8AC3E}">
        <p14:creationId xmlns:p14="http://schemas.microsoft.com/office/powerpoint/2010/main" val="12625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FDF68-4172-4120-8D33-52DA02C88917}"/>
              </a:ext>
            </a:extLst>
          </p:cNvPr>
          <p:cNvSpPr>
            <a:spLocks noGrp="1"/>
          </p:cNvSpPr>
          <p:nvPr>
            <p:ph type="title"/>
          </p:nvPr>
        </p:nvSpPr>
        <p:spPr>
          <a:xfrm>
            <a:off x="838200" y="569843"/>
            <a:ext cx="10515600" cy="1139687"/>
          </a:xfrm>
        </p:spPr>
        <p:txBody>
          <a:bodyPr>
            <a:normAutofit fontScale="90000"/>
          </a:bodyPr>
          <a:lstStyle/>
          <a:p>
            <a:r>
              <a:rPr lang="en-US" b="1" i="0" dirty="0">
                <a:solidFill>
                  <a:srgbClr val="333333"/>
                </a:solidFill>
                <a:effectLst/>
                <a:latin typeface="Times New Roman" panose="02020603050405020304" pitchFamily="18" charset="0"/>
                <a:cs typeface="Times New Roman" panose="02020603050405020304" pitchFamily="18" charset="0"/>
              </a:rPr>
              <a:t>How Flyway Works</a:t>
            </a:r>
            <a:br>
              <a:rPr lang="en-US" b="1" i="0" dirty="0">
                <a:solidFill>
                  <a:srgbClr val="333333"/>
                </a:solidFill>
                <a:effectLst/>
                <a:latin typeface="raleway"/>
              </a:rPr>
            </a:br>
            <a:endParaRPr lang="en-US" dirty="0"/>
          </a:p>
        </p:txBody>
      </p:sp>
      <p:sp>
        <p:nvSpPr>
          <p:cNvPr id="3" name="Content Placeholder 2">
            <a:extLst>
              <a:ext uri="{FF2B5EF4-FFF2-40B4-BE49-F238E27FC236}">
                <a16:creationId xmlns:a16="http://schemas.microsoft.com/office/drawing/2014/main" id="{82E7E263-672C-4C02-969F-04F8C70603F2}"/>
              </a:ext>
            </a:extLst>
          </p:cNvPr>
          <p:cNvSpPr>
            <a:spLocks noGrp="1"/>
          </p:cNvSpPr>
          <p:nvPr>
            <p:ph idx="1"/>
          </p:nvPr>
        </p:nvSpPr>
        <p:spPr/>
        <p:txBody>
          <a:bodyPr>
            <a:normAutofit fontScale="92500"/>
          </a:bodyPr>
          <a:lstStyle/>
          <a:p>
            <a:pPr marL="0" indent="0" algn="l">
              <a:buNone/>
            </a:pPr>
            <a:r>
              <a:rPr lang="en-US" sz="2600" b="0" i="0" dirty="0">
                <a:solidFill>
                  <a:srgbClr val="333333"/>
                </a:solidFill>
                <a:effectLst/>
                <a:latin typeface="Times New Roman" panose="02020603050405020304" pitchFamily="18" charset="0"/>
                <a:cs typeface="Times New Roman" panose="02020603050405020304" pitchFamily="18" charset="0"/>
              </a:rPr>
              <a:t>The framework performs the following steps to accommodate evolving database schemas:</a:t>
            </a:r>
          </a:p>
          <a:p>
            <a:pPr algn="l">
              <a:buFont typeface="+mj-lt"/>
              <a:buAutoNum type="arabicPeriod"/>
            </a:pPr>
            <a:r>
              <a:rPr lang="en-US" sz="2600" b="0" i="0" dirty="0">
                <a:solidFill>
                  <a:srgbClr val="333333"/>
                </a:solidFill>
                <a:effectLst/>
                <a:latin typeface="Times New Roman" panose="02020603050405020304" pitchFamily="18" charset="0"/>
                <a:cs typeface="Times New Roman" panose="02020603050405020304" pitchFamily="18" charset="0"/>
              </a:rPr>
              <a:t>It checks a database schema to locate its metadata table (</a:t>
            </a:r>
            <a:r>
              <a:rPr lang="en-US" sz="2600" b="0" i="1" dirty="0">
                <a:solidFill>
                  <a:srgbClr val="333333"/>
                </a:solidFill>
                <a:effectLst/>
                <a:latin typeface="Times New Roman" panose="02020603050405020304" pitchFamily="18" charset="0"/>
                <a:cs typeface="Times New Roman" panose="02020603050405020304" pitchFamily="18" charset="0"/>
              </a:rPr>
              <a:t>SCHEMA_VERSION</a:t>
            </a:r>
            <a:r>
              <a:rPr lang="en-US" sz="2600" b="0" i="0" dirty="0">
                <a:solidFill>
                  <a:srgbClr val="333333"/>
                </a:solidFill>
                <a:effectLst/>
                <a:latin typeface="Times New Roman" panose="02020603050405020304" pitchFamily="18" charset="0"/>
                <a:cs typeface="Times New Roman" panose="02020603050405020304" pitchFamily="18" charset="0"/>
              </a:rPr>
              <a:t> by default). If the metadata table does not exist, it will create one</a:t>
            </a:r>
          </a:p>
          <a:p>
            <a:pPr algn="l">
              <a:buFont typeface="+mj-lt"/>
              <a:buAutoNum type="arabicPeriod"/>
            </a:pPr>
            <a:r>
              <a:rPr lang="en-US" sz="2600" b="0" i="0" dirty="0">
                <a:solidFill>
                  <a:srgbClr val="333333"/>
                </a:solidFill>
                <a:effectLst/>
                <a:latin typeface="Times New Roman" panose="02020603050405020304" pitchFamily="18" charset="0"/>
                <a:cs typeface="Times New Roman" panose="02020603050405020304" pitchFamily="18" charset="0"/>
              </a:rPr>
              <a:t>It scans an application classpath for available migrations </a:t>
            </a:r>
            <a:r>
              <a:rPr lang="en-US" sz="2200" b="0" i="0" dirty="0">
                <a:solidFill>
                  <a:srgbClr val="333333"/>
                </a:solidFill>
                <a:effectLst/>
                <a:latin typeface="Times New Roman" panose="02020603050405020304" pitchFamily="18" charset="0"/>
                <a:cs typeface="Times New Roman" panose="02020603050405020304" pitchFamily="18" charset="0"/>
              </a:rPr>
              <a:t>(</a:t>
            </a:r>
            <a:r>
              <a:rPr lang="fr-FR" sz="2200" b="1" i="0" dirty="0">
                <a:solidFill>
                  <a:srgbClr val="000000"/>
                </a:solidFill>
                <a:effectLst/>
                <a:latin typeface="Arial" panose="020B0604020202020204" pitchFamily="34" charset="0"/>
              </a:rPr>
              <a:t>src/main/resources/db/migration).</a:t>
            </a: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600" b="0" i="0" dirty="0">
                <a:solidFill>
                  <a:srgbClr val="333333"/>
                </a:solidFill>
                <a:effectLst/>
                <a:latin typeface="Times New Roman" panose="02020603050405020304" pitchFamily="18" charset="0"/>
                <a:cs typeface="Times New Roman" panose="02020603050405020304" pitchFamily="18" charset="0"/>
              </a:rPr>
              <a:t>It compares migrations against the metadata table. If a version number is lower or equal to a version marked as current, it is ignored</a:t>
            </a:r>
          </a:p>
          <a:p>
            <a:pPr algn="l">
              <a:buFont typeface="+mj-lt"/>
              <a:buAutoNum type="arabicPeriod"/>
            </a:pPr>
            <a:r>
              <a:rPr lang="en-US" sz="2600" b="0" i="0" dirty="0">
                <a:solidFill>
                  <a:srgbClr val="333333"/>
                </a:solidFill>
                <a:effectLst/>
                <a:latin typeface="Times New Roman" panose="02020603050405020304" pitchFamily="18" charset="0"/>
                <a:cs typeface="Times New Roman" panose="02020603050405020304" pitchFamily="18" charset="0"/>
              </a:rPr>
              <a:t>It marks any remaining migrations as pending migrations. These are sorted based on version number and are executed in order</a:t>
            </a:r>
          </a:p>
          <a:p>
            <a:pPr algn="l">
              <a:buFont typeface="+mj-lt"/>
              <a:buAutoNum type="arabicPeriod"/>
            </a:pPr>
            <a:r>
              <a:rPr lang="en-US" sz="2600" b="0" i="0" dirty="0">
                <a:solidFill>
                  <a:srgbClr val="333333"/>
                </a:solidFill>
                <a:effectLst/>
                <a:latin typeface="Times New Roman" panose="02020603050405020304" pitchFamily="18" charset="0"/>
                <a:cs typeface="Times New Roman" panose="02020603050405020304" pitchFamily="18" charset="0"/>
              </a:rPr>
              <a:t>As each migration is applied, the metadata table is updated accordingly</a:t>
            </a:r>
          </a:p>
          <a:p>
            <a:pPr marL="0" indent="0">
              <a:buNone/>
            </a:pPr>
            <a:endParaRPr lang="en-US" dirty="0"/>
          </a:p>
        </p:txBody>
      </p:sp>
    </p:spTree>
    <p:extLst>
      <p:ext uri="{BB962C8B-B14F-4D97-AF65-F5344CB8AC3E}">
        <p14:creationId xmlns:p14="http://schemas.microsoft.com/office/powerpoint/2010/main" val="283024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6CFC-6C62-49EF-92C7-8F1A4C2A7039}"/>
              </a:ext>
            </a:extLst>
          </p:cNvPr>
          <p:cNvSpPr>
            <a:spLocks noGrp="1"/>
          </p:cNvSpPr>
          <p:nvPr>
            <p:ph type="title"/>
          </p:nvPr>
        </p:nvSpPr>
        <p:spPr/>
        <p:txBody>
          <a:bodyPr/>
          <a:lstStyle/>
          <a:p>
            <a:r>
              <a:rPr lang="en-US" dirty="0"/>
              <a:t>Flyway Migration Type</a:t>
            </a:r>
          </a:p>
        </p:txBody>
      </p:sp>
      <p:sp>
        <p:nvSpPr>
          <p:cNvPr id="3" name="Content Placeholder 2">
            <a:extLst>
              <a:ext uri="{FF2B5EF4-FFF2-40B4-BE49-F238E27FC236}">
                <a16:creationId xmlns:a16="http://schemas.microsoft.com/office/drawing/2014/main" id="{AD09E061-409F-4344-85B0-920F956EA59C}"/>
              </a:ext>
            </a:extLst>
          </p:cNvPr>
          <p:cNvSpPr>
            <a:spLocks noGrp="1"/>
          </p:cNvSpPr>
          <p:nvPr>
            <p:ph idx="1"/>
          </p:nvPr>
        </p:nvSpPr>
        <p:spPr/>
        <p:txBody>
          <a:bodyPr>
            <a:normAutofit fontScale="92500" lnSpcReduction="10000"/>
          </a:bodyPr>
          <a:lstStyle/>
          <a:p>
            <a:r>
              <a:rPr lang="en-US" dirty="0"/>
              <a:t>Sql Based Migration</a:t>
            </a:r>
          </a:p>
          <a:p>
            <a:pPr marL="0" indent="0">
              <a:buNone/>
            </a:pPr>
            <a:r>
              <a:rPr lang="en-US" dirty="0"/>
              <a:t>Flyway has a naming convention for database migration scripts which can be adjusted to our needs using the following configuration properties in application.properties.</a:t>
            </a:r>
          </a:p>
          <a:p>
            <a:pPr marL="0" indent="0">
              <a:buNone/>
            </a:pPr>
            <a:endParaRPr lang="en-US" dirty="0"/>
          </a:p>
          <a:p>
            <a:pPr marL="0" indent="0">
              <a:buNone/>
            </a:pPr>
            <a:r>
              <a:rPr lang="en-US" dirty="0" err="1"/>
              <a:t>spring.flyway.sql</a:t>
            </a:r>
            <a:r>
              <a:rPr lang="en-US" dirty="0"/>
              <a:t>-migration-prefix=V</a:t>
            </a:r>
          </a:p>
          <a:p>
            <a:pPr marL="0" indent="0">
              <a:buNone/>
            </a:pPr>
            <a:r>
              <a:rPr lang="en-US" dirty="0" err="1"/>
              <a:t>spring.flyway.repeatable</a:t>
            </a:r>
            <a:r>
              <a:rPr lang="en-US" dirty="0"/>
              <a:t>-</a:t>
            </a:r>
            <a:r>
              <a:rPr lang="en-US" dirty="0" err="1"/>
              <a:t>sql</a:t>
            </a:r>
            <a:r>
              <a:rPr lang="en-US" dirty="0"/>
              <a:t>-migration-prefix=R</a:t>
            </a:r>
          </a:p>
          <a:p>
            <a:pPr marL="0" indent="0">
              <a:buNone/>
            </a:pPr>
            <a:r>
              <a:rPr lang="en-US" dirty="0"/>
              <a:t>spring.flyway.sql-migration-separator=__</a:t>
            </a:r>
          </a:p>
          <a:p>
            <a:pPr marL="0" indent="0">
              <a:buNone/>
            </a:pPr>
            <a:r>
              <a:rPr lang="en-US" dirty="0"/>
              <a:t>spring.flyway.sql-migration-suffixes=.</a:t>
            </a:r>
            <a:r>
              <a:rPr lang="en-US" dirty="0" err="1"/>
              <a:t>sql</a:t>
            </a:r>
            <a:endParaRPr lang="en-US" dirty="0"/>
          </a:p>
          <a:p>
            <a:pPr marL="0" indent="0">
              <a:buNone/>
            </a:pPr>
            <a:r>
              <a:rPr lang="en-US" dirty="0"/>
              <a:t>Let’s create our first migration script : V1__init.sql:</a:t>
            </a:r>
          </a:p>
        </p:txBody>
      </p:sp>
    </p:spTree>
    <p:extLst>
      <p:ext uri="{BB962C8B-B14F-4D97-AF65-F5344CB8AC3E}">
        <p14:creationId xmlns:p14="http://schemas.microsoft.com/office/powerpoint/2010/main" val="61547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9EEB-9DD1-4A00-AB83-55DF4447FFAE}"/>
              </a:ext>
            </a:extLst>
          </p:cNvPr>
          <p:cNvSpPr>
            <a:spLocks noGrp="1"/>
          </p:cNvSpPr>
          <p:nvPr>
            <p:ph type="title"/>
          </p:nvPr>
        </p:nvSpPr>
        <p:spPr/>
        <p:txBody>
          <a:bodyPr/>
          <a:lstStyle/>
          <a:p>
            <a:r>
              <a:rPr lang="en-US" dirty="0"/>
              <a:t>Flyway Migration Type</a:t>
            </a:r>
          </a:p>
        </p:txBody>
      </p:sp>
      <p:sp>
        <p:nvSpPr>
          <p:cNvPr id="3" name="Content Placeholder 2">
            <a:extLst>
              <a:ext uri="{FF2B5EF4-FFF2-40B4-BE49-F238E27FC236}">
                <a16:creationId xmlns:a16="http://schemas.microsoft.com/office/drawing/2014/main" id="{A1C0BF1E-6DB8-4340-A534-B91FD8C3C2DD}"/>
              </a:ext>
            </a:extLst>
          </p:cNvPr>
          <p:cNvSpPr>
            <a:spLocks noGrp="1"/>
          </p:cNvSpPr>
          <p:nvPr>
            <p:ph idx="1"/>
          </p:nvPr>
        </p:nvSpPr>
        <p:spPr/>
        <p:txBody>
          <a:bodyPr/>
          <a:lstStyle/>
          <a:p>
            <a:pPr algn="l"/>
            <a:r>
              <a:rPr lang="en-US" b="1" i="0" dirty="0">
                <a:solidFill>
                  <a:srgbClr val="212631"/>
                </a:solidFill>
                <a:effectLst/>
                <a:latin typeface="Roboto Slab"/>
              </a:rPr>
              <a:t>Java-Based Migration</a:t>
            </a:r>
          </a:p>
          <a:p>
            <a:pPr marL="0" indent="0" algn="l">
              <a:buNone/>
            </a:pPr>
            <a:r>
              <a:rPr lang="en-US" b="0" i="0" dirty="0">
                <a:solidFill>
                  <a:srgbClr val="3D455C"/>
                </a:solidFill>
                <a:effectLst/>
                <a:latin typeface="Roboto Slab"/>
              </a:rPr>
              <a:t>If we have a case that requires more dynamic database manipulation, we can create a Java-based migration. This is handy for modifying BLOB &amp; CLOB columns, for instance, or for bulk data changes like generating random data or recalculating column values.</a:t>
            </a:r>
          </a:p>
          <a:p>
            <a:pPr marL="0" indent="0" algn="l">
              <a:buNone/>
            </a:pPr>
            <a:r>
              <a:rPr lang="en-US" b="0" i="0" dirty="0">
                <a:solidFill>
                  <a:srgbClr val="3D455C"/>
                </a:solidFill>
                <a:effectLst/>
                <a:latin typeface="Roboto Slab"/>
              </a:rPr>
              <a:t>File naming rules are similar to SQL-based migrations, but overriding them requires us to implement the </a:t>
            </a:r>
            <a:r>
              <a:rPr lang="en-US" b="0" i="0" u="none" strike="noStrike" dirty="0" err="1">
                <a:solidFill>
                  <a:srgbClr val="00BFA5"/>
                </a:solidFill>
                <a:effectLst/>
                <a:latin typeface="Roboto Slab"/>
                <a:hlinkClick r:id="rId2"/>
              </a:rPr>
              <a:t>JavaMigration</a:t>
            </a:r>
            <a:r>
              <a:rPr lang="en-US" b="0" i="0" dirty="0">
                <a:solidFill>
                  <a:srgbClr val="3D455C"/>
                </a:solidFill>
                <a:effectLst/>
                <a:latin typeface="Roboto Slab"/>
              </a:rPr>
              <a:t> interface.</a:t>
            </a:r>
          </a:p>
          <a:p>
            <a:pPr marL="0" indent="0">
              <a:buNone/>
            </a:pPr>
            <a:endParaRPr lang="en-US" dirty="0"/>
          </a:p>
        </p:txBody>
      </p:sp>
    </p:spTree>
    <p:extLst>
      <p:ext uri="{BB962C8B-B14F-4D97-AF65-F5344CB8AC3E}">
        <p14:creationId xmlns:p14="http://schemas.microsoft.com/office/powerpoint/2010/main" val="1846847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BCA2-9BA5-4714-B7B2-EBBAFDF9AE41}"/>
              </a:ext>
            </a:extLst>
          </p:cNvPr>
          <p:cNvSpPr>
            <a:spLocks noGrp="1"/>
          </p:cNvSpPr>
          <p:nvPr>
            <p:ph type="title"/>
          </p:nvPr>
        </p:nvSpPr>
        <p:spPr/>
        <p:txBody>
          <a:bodyPr/>
          <a:lstStyle/>
          <a:p>
            <a:r>
              <a:rPr lang="en-US" dirty="0"/>
              <a:t>Java Based Migration Example</a:t>
            </a:r>
          </a:p>
        </p:txBody>
      </p:sp>
      <p:pic>
        <p:nvPicPr>
          <p:cNvPr id="6" name="Content Placeholder 5">
            <a:extLst>
              <a:ext uri="{FF2B5EF4-FFF2-40B4-BE49-F238E27FC236}">
                <a16:creationId xmlns:a16="http://schemas.microsoft.com/office/drawing/2014/main" id="{C04545B8-1BD5-4E30-8007-DBB3790E1C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852" y="1842052"/>
            <a:ext cx="11158331" cy="4903305"/>
          </a:xfrm>
        </p:spPr>
      </p:pic>
    </p:spTree>
    <p:extLst>
      <p:ext uri="{BB962C8B-B14F-4D97-AF65-F5344CB8AC3E}">
        <p14:creationId xmlns:p14="http://schemas.microsoft.com/office/powerpoint/2010/main" val="3316083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1112</TotalTime>
  <Words>1099</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Calibri Light</vt:lpstr>
      <vt:lpstr>Helvetica Neue</vt:lpstr>
      <vt:lpstr>medium-content-serif-font</vt:lpstr>
      <vt:lpstr>Menlo</vt:lpstr>
      <vt:lpstr>raleway</vt:lpstr>
      <vt:lpstr>Roboto Slab</vt:lpstr>
      <vt:lpstr>Times New Roman</vt:lpstr>
      <vt:lpstr>Office Theme</vt:lpstr>
      <vt:lpstr>Flyway </vt:lpstr>
      <vt:lpstr>About</vt:lpstr>
      <vt:lpstr>Flyway Schema History Table</vt:lpstr>
      <vt:lpstr>Versioned Migrations </vt:lpstr>
      <vt:lpstr>Repeatable migrations</vt:lpstr>
      <vt:lpstr>How Flyway Works </vt:lpstr>
      <vt:lpstr>Flyway Migration Type</vt:lpstr>
      <vt:lpstr>Flyway Migration Type</vt:lpstr>
      <vt:lpstr>Java Based Migration Example</vt:lpstr>
      <vt:lpstr>Steps To Integrate With Flyway For New Projects by Sql</vt:lpstr>
      <vt:lpstr>Steps To Integrate With Flyway For Existing Projects by Sql</vt:lpstr>
      <vt:lpstr>Steps To Integrate With Flyway For Existing Projects</vt:lpstr>
      <vt:lpstr>Supported Versions For PostgreSQL</vt:lpstr>
      <vt:lpstr>Flyway Vs Liquibase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Flyway </dc:title>
  <dc:creator>Keshav Kumar</dc:creator>
  <cp:lastModifiedBy>Keshav Kumar</cp:lastModifiedBy>
  <cp:revision>84</cp:revision>
  <dcterms:created xsi:type="dcterms:W3CDTF">2020-09-23T12:26:11Z</dcterms:created>
  <dcterms:modified xsi:type="dcterms:W3CDTF">2020-09-29T13:01:07Z</dcterms:modified>
</cp:coreProperties>
</file>