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4" r:id="rId1"/>
  </p:sldMasterIdLst>
  <p:notesMasterIdLst>
    <p:notesMasterId r:id="rId18"/>
  </p:notesMasterIdLst>
  <p:sldIdLst>
    <p:sldId id="256" r:id="rId2"/>
    <p:sldId id="257" r:id="rId3"/>
    <p:sldId id="265" r:id="rId4"/>
    <p:sldId id="266" r:id="rId5"/>
    <p:sldId id="267" r:id="rId6"/>
    <p:sldId id="268" r:id="rId7"/>
    <p:sldId id="275" r:id="rId8"/>
    <p:sldId id="276" r:id="rId9"/>
    <p:sldId id="277" r:id="rId10"/>
    <p:sldId id="278" r:id="rId11"/>
    <p:sldId id="269" r:id="rId12"/>
    <p:sldId id="270" r:id="rId13"/>
    <p:sldId id="271" r:id="rId14"/>
    <p:sldId id="272" r:id="rId15"/>
    <p:sldId id="274" r:id="rId16"/>
    <p:sldId id="273"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0" d="100"/>
          <a:sy n="70" d="100"/>
        </p:scale>
        <p:origin x="536"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41AFE2B-CE0E-4775-9584-C6454D32D664}" type="datetimeFigureOut">
              <a:rPr lang="en-IN" smtClean="0"/>
              <a:t>28-08-2024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3CF016-94BC-42C3-B970-F6884D2B802A}" type="slidenum">
              <a:rPr lang="en-IN" smtClean="0"/>
              <a:t>‹#›</a:t>
            </a:fld>
            <a:endParaRPr lang="en-IN"/>
          </a:p>
        </p:txBody>
      </p:sp>
    </p:spTree>
    <p:extLst>
      <p:ext uri="{BB962C8B-B14F-4D97-AF65-F5344CB8AC3E}">
        <p14:creationId xmlns:p14="http://schemas.microsoft.com/office/powerpoint/2010/main" val="37218405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C3CF016-94BC-42C3-B970-F6884D2B802A}" type="slidenum">
              <a:rPr lang="en-IN" smtClean="0"/>
              <a:t>2</a:t>
            </a:fld>
            <a:endParaRPr lang="en-IN"/>
          </a:p>
        </p:txBody>
      </p:sp>
    </p:spTree>
    <p:extLst>
      <p:ext uri="{BB962C8B-B14F-4D97-AF65-F5344CB8AC3E}">
        <p14:creationId xmlns:p14="http://schemas.microsoft.com/office/powerpoint/2010/main" val="33107854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5"/>
          </p:nvPr>
        </p:nvSpPr>
        <p:spPr/>
        <p:txBody>
          <a:bodyPr/>
          <a:lstStyle/>
          <a:p>
            <a:fld id="{8C3CF016-94BC-42C3-B970-F6884D2B802A}" type="slidenum">
              <a:rPr lang="en-IN" smtClean="0"/>
              <a:t>3</a:t>
            </a:fld>
            <a:endParaRPr lang="en-IN"/>
          </a:p>
        </p:txBody>
      </p:sp>
    </p:spTree>
    <p:extLst>
      <p:ext uri="{BB962C8B-B14F-4D97-AF65-F5344CB8AC3E}">
        <p14:creationId xmlns:p14="http://schemas.microsoft.com/office/powerpoint/2010/main" val="5248299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93105" y="802298"/>
            <a:ext cx="8561747"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93106" y="3531204"/>
            <a:ext cx="8561746"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455435B-D384-4BB7-9358-60600E18B6E7}" type="datetimeFigureOut">
              <a:rPr lang="en-IN" smtClean="0"/>
              <a:t>28-08-2024</a:t>
            </a:fld>
            <a:endParaRPr lang="en-IN"/>
          </a:p>
        </p:txBody>
      </p:sp>
      <p:sp>
        <p:nvSpPr>
          <p:cNvPr id="5" name="Footer Placeholder 4"/>
          <p:cNvSpPr>
            <a:spLocks noGrp="1"/>
          </p:cNvSpPr>
          <p:nvPr>
            <p:ph type="ftr" sz="quarter" idx="11"/>
          </p:nvPr>
        </p:nvSpPr>
        <p:spPr>
          <a:xfrm>
            <a:off x="2493105" y="329307"/>
            <a:ext cx="4897310"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7CB24DB0-A0F0-4AB9-8A22-A86DCFBFF08F}" type="slidenum">
              <a:rPr lang="en-IN" smtClean="0"/>
              <a:t>‹#›</a:t>
            </a:fld>
            <a:endParaRPr lang="en-IN"/>
          </a:p>
        </p:txBody>
      </p:sp>
      <p:cxnSp>
        <p:nvCxnSpPr>
          <p:cNvPr id="8" name="Straight Connector 7"/>
          <p:cNvCxnSpPr/>
          <p:nvPr/>
        </p:nvCxnSpPr>
        <p:spPr>
          <a:xfrm>
            <a:off x="2334637" y="798973"/>
            <a:ext cx="0" cy="2544756"/>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805244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55435B-D384-4BB7-9358-60600E18B6E7}" type="datetimeFigureOut">
              <a:rPr lang="en-IN" smtClean="0"/>
              <a:t>28-08-2024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CB24DB0-A0F0-4AB9-8A22-A86DCFBFF08F}" type="slidenum">
              <a:rPr lang="en-IN" smtClean="0"/>
              <a:t>‹#›</a:t>
            </a:fld>
            <a:endParaRPr lang="en-IN"/>
          </a:p>
        </p:txBody>
      </p:sp>
      <p:cxnSp>
        <p:nvCxnSpPr>
          <p:cNvPr id="8" name="Straight Connector 7"/>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089190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883863"/>
            <a:ext cx="1615742" cy="457499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534694" y="883863"/>
            <a:ext cx="7738807" cy="45749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55435B-D384-4BB7-9358-60600E18B6E7}" type="datetimeFigureOut">
              <a:rPr lang="en-IN" smtClean="0"/>
              <a:t>28-08-2024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CB24DB0-A0F0-4AB9-8A22-A86DCFBFF08F}" type="slidenum">
              <a:rPr lang="en-IN" smtClean="0"/>
              <a:t>‹#›</a:t>
            </a:fld>
            <a:endParaRPr lang="en-IN"/>
          </a:p>
        </p:txBody>
      </p:sp>
      <p:cxnSp>
        <p:nvCxnSpPr>
          <p:cNvPr id="8" name="Straight Connector 7"/>
          <p:cNvCxnSpPr/>
          <p:nvPr/>
        </p:nvCxnSpPr>
        <p:spPr>
          <a:xfrm flipH="1">
            <a:off x="9439111" y="719272"/>
            <a:ext cx="1615742" cy="0"/>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683458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55435B-D384-4BB7-9358-60600E18B6E7}" type="datetimeFigureOut">
              <a:rPr lang="en-IN" smtClean="0"/>
              <a:t>28-08-2024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CB24DB0-A0F0-4AB9-8A22-A86DCFBFF08F}" type="slidenum">
              <a:rPr lang="en-IN" smtClean="0"/>
              <a:t>‹#›</a:t>
            </a:fld>
            <a:endParaRPr lang="en-IN"/>
          </a:p>
        </p:txBody>
      </p:sp>
      <p:cxnSp>
        <p:nvCxnSpPr>
          <p:cNvPr id="8" name="Straight Connector 7"/>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766987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34813" y="1756130"/>
            <a:ext cx="8562580"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534695" y="3806195"/>
            <a:ext cx="854999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55435B-D384-4BB7-9358-60600E18B6E7}" type="datetimeFigureOut">
              <a:rPr lang="en-IN" smtClean="0"/>
              <a:t>28-08-2024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CB24DB0-A0F0-4AB9-8A22-A86DCFBFF08F}" type="slidenum">
              <a:rPr lang="en-IN" smtClean="0"/>
              <a:t>‹#›</a:t>
            </a:fld>
            <a:endParaRPr lang="en-IN"/>
          </a:p>
        </p:txBody>
      </p:sp>
      <p:cxnSp>
        <p:nvCxnSpPr>
          <p:cNvPr id="8" name="Straight Connector 7"/>
          <p:cNvCxnSpPr/>
          <p:nvPr/>
        </p:nvCxnSpPr>
        <p:spPr>
          <a:xfrm>
            <a:off x="1371687" y="798973"/>
            <a:ext cx="0" cy="284510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484348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34695" y="804889"/>
            <a:ext cx="9520157"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534695" y="2010878"/>
            <a:ext cx="4608576" cy="34381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54793" y="2017343"/>
            <a:ext cx="4604130"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455435B-D384-4BB7-9358-60600E18B6E7}" type="datetimeFigureOut">
              <a:rPr lang="en-IN" smtClean="0"/>
              <a:t>28-08-2024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CB24DB0-A0F0-4AB9-8A22-A86DCFBFF08F}" type="slidenum">
              <a:rPr lang="en-IN" smtClean="0"/>
              <a:t>‹#›</a:t>
            </a:fld>
            <a:endParaRPr lang="en-IN"/>
          </a:p>
        </p:txBody>
      </p:sp>
      <p:cxnSp>
        <p:nvCxnSpPr>
          <p:cNvPr id="9" name="Straight Connector 8"/>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454330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34695" y="804163"/>
            <a:ext cx="9520157"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534695" y="2019549"/>
            <a:ext cx="4608576"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34695" y="2824269"/>
            <a:ext cx="4608576"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4791" y="2023003"/>
            <a:ext cx="4608576"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4792" y="2821491"/>
            <a:ext cx="4608576"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455435B-D384-4BB7-9358-60600E18B6E7}" type="datetimeFigureOut">
              <a:rPr lang="en-IN" smtClean="0"/>
              <a:t>28-08-2024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CB24DB0-A0F0-4AB9-8A22-A86DCFBFF08F}" type="slidenum">
              <a:rPr lang="en-IN" smtClean="0"/>
              <a:t>‹#›</a:t>
            </a:fld>
            <a:endParaRPr lang="en-IN"/>
          </a:p>
        </p:txBody>
      </p:sp>
      <p:cxnSp>
        <p:nvCxnSpPr>
          <p:cNvPr id="11" name="Straight Connector 10"/>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47786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455435B-D384-4BB7-9358-60600E18B6E7}" type="datetimeFigureOut">
              <a:rPr lang="en-IN" smtClean="0"/>
              <a:t>28-08-2024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CB24DB0-A0F0-4AB9-8A22-A86DCFBFF08F}" type="slidenum">
              <a:rPr lang="en-IN" smtClean="0"/>
              <a:t>‹#›</a:t>
            </a:fld>
            <a:endParaRPr lang="en-IN"/>
          </a:p>
        </p:txBody>
      </p:sp>
      <p:cxnSp>
        <p:nvCxnSpPr>
          <p:cNvPr id="7" name="Straight Connector 6"/>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82535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55435B-D384-4BB7-9358-60600E18B6E7}" type="datetimeFigureOut">
              <a:rPr lang="en-IN" smtClean="0"/>
              <a:t>28-08-2024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CB24DB0-A0F0-4AB9-8A22-A86DCFBFF08F}" type="slidenum">
              <a:rPr lang="en-IN" smtClean="0"/>
              <a:t>‹#›</a:t>
            </a:fld>
            <a:endParaRPr lang="en-IN"/>
          </a:p>
        </p:txBody>
      </p:sp>
    </p:spTree>
    <p:extLst>
      <p:ext uri="{BB962C8B-B14F-4D97-AF65-F5344CB8AC3E}">
        <p14:creationId xmlns:p14="http://schemas.microsoft.com/office/powerpoint/2010/main" val="20997685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34642" y="798973"/>
            <a:ext cx="3183128"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534695" y="3205491"/>
            <a:ext cx="3184989"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455435B-D384-4BB7-9358-60600E18B6E7}" type="datetimeFigureOut">
              <a:rPr lang="en-IN" smtClean="0"/>
              <a:t>28-08-2024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CB24DB0-A0F0-4AB9-8A22-A86DCFBFF08F}" type="slidenum">
              <a:rPr lang="en-IN" smtClean="0"/>
              <a:t>‹#›</a:t>
            </a:fld>
            <a:endParaRPr lang="en-IN"/>
          </a:p>
        </p:txBody>
      </p:sp>
      <p:cxnSp>
        <p:nvCxnSpPr>
          <p:cNvPr id="9" name="Straight Connector 8"/>
          <p:cNvCxnSpPr/>
          <p:nvPr/>
        </p:nvCxnSpPr>
        <p:spPr>
          <a:xfrm>
            <a:off x="1371687" y="798973"/>
            <a:ext cx="0" cy="224711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770785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gradFill>
              <a:gsLst>
                <a:gs pos="0">
                  <a:schemeClr val="bg2">
                    <a:lumMod val="10000"/>
                  </a:schemeClr>
                </a:gs>
                <a:gs pos="100000">
                  <a:schemeClr val="bg2">
                    <a:lumMod val="10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prstMaterial="matte">
              <a:bevelT w="133350" h="50800" prst="divot"/>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535694" y="1129513"/>
            <a:ext cx="5447840"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534695" y="3145992"/>
            <a:ext cx="5440037"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534695" y="5469856"/>
            <a:ext cx="5440038" cy="320123"/>
          </a:xfrm>
        </p:spPr>
        <p:txBody>
          <a:bodyPr/>
          <a:lstStyle>
            <a:lvl1pPr algn="l">
              <a:defRPr/>
            </a:lvl1pPr>
          </a:lstStyle>
          <a:p>
            <a:fld id="{C455435B-D384-4BB7-9358-60600E18B6E7}" type="datetimeFigureOut">
              <a:rPr lang="en-IN" smtClean="0"/>
              <a:t>28-08-2024</a:t>
            </a:fld>
            <a:endParaRPr lang="en-IN"/>
          </a:p>
        </p:txBody>
      </p:sp>
      <p:sp>
        <p:nvSpPr>
          <p:cNvPr id="6" name="Footer Placeholder 5"/>
          <p:cNvSpPr>
            <a:spLocks noGrp="1"/>
          </p:cNvSpPr>
          <p:nvPr>
            <p:ph type="ftr" sz="quarter" idx="11"/>
          </p:nvPr>
        </p:nvSpPr>
        <p:spPr>
          <a:xfrm>
            <a:off x="1534910" y="318640"/>
            <a:ext cx="5453475" cy="320931"/>
          </a:xfrm>
        </p:spPr>
        <p:txBody>
          <a:bodyPr/>
          <a:lstStyle/>
          <a:p>
            <a:endParaRPr lang="en-IN"/>
          </a:p>
        </p:txBody>
      </p:sp>
      <p:sp>
        <p:nvSpPr>
          <p:cNvPr id="7" name="Slide Number Placeholder 6"/>
          <p:cNvSpPr>
            <a:spLocks noGrp="1"/>
          </p:cNvSpPr>
          <p:nvPr>
            <p:ph type="sldNum" sz="quarter" idx="12"/>
          </p:nvPr>
        </p:nvSpPr>
        <p:spPr/>
        <p:txBody>
          <a:bodyPr/>
          <a:lstStyle/>
          <a:p>
            <a:fld id="{7CB24DB0-A0F0-4AB9-8A22-A86DCFBFF08F}" type="slidenum">
              <a:rPr lang="en-IN" smtClean="0"/>
              <a:t>‹#›</a:t>
            </a:fld>
            <a:endParaRPr lang="en-IN"/>
          </a:p>
        </p:txBody>
      </p:sp>
      <p:cxnSp>
        <p:nvCxnSpPr>
          <p:cNvPr id="14" name="Straight Connector 13"/>
          <p:cNvCxnSpPr/>
          <p:nvPr/>
        </p:nvCxnSpPr>
        <p:spPr>
          <a:xfrm>
            <a:off x="1371687" y="798973"/>
            <a:ext cx="0" cy="2161124"/>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730397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Rectangle 8"/>
          <p:cNvSpPr/>
          <p:nvPr/>
        </p:nvSpPr>
        <p:spPr>
          <a:xfrm>
            <a:off x="0" y="2015732"/>
            <a:ext cx="12192000" cy="4118829"/>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srcRect t="2769" b="-2769"/>
          <a:stretch/>
        </p:blipFill>
        <p:spPr>
          <a:xfrm>
            <a:off x="0" y="6135624"/>
            <a:ext cx="12192000" cy="742950"/>
          </a:xfrm>
          <a:prstGeom prst="rect">
            <a:avLst/>
          </a:prstGeom>
        </p:spPr>
      </p:pic>
      <p:sp>
        <p:nvSpPr>
          <p:cNvPr id="2" name="Title Placeholder 1"/>
          <p:cNvSpPr>
            <a:spLocks noGrp="1"/>
          </p:cNvSpPr>
          <p:nvPr>
            <p:ph type="title"/>
          </p:nvPr>
        </p:nvSpPr>
        <p:spPr>
          <a:xfrm>
            <a:off x="1534696" y="804519"/>
            <a:ext cx="9520158" cy="1049235"/>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534696" y="2015732"/>
            <a:ext cx="9520158"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C455435B-D384-4BB7-9358-60600E18B6E7}" type="datetimeFigureOut">
              <a:rPr lang="en-IN" smtClean="0"/>
              <a:t>28-08-2024</a:t>
            </a:fld>
            <a:endParaRPr lang="en-IN"/>
          </a:p>
        </p:txBody>
      </p:sp>
      <p:sp>
        <p:nvSpPr>
          <p:cNvPr id="5" name="Footer Placeholder 4"/>
          <p:cNvSpPr>
            <a:spLocks noGrp="1"/>
          </p:cNvSpPr>
          <p:nvPr>
            <p:ph type="ftr" sz="quarter" idx="3"/>
          </p:nvPr>
        </p:nvSpPr>
        <p:spPr>
          <a:xfrm>
            <a:off x="1534695" y="329307"/>
            <a:ext cx="5855719"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7CB24DB0-A0F0-4AB9-8A22-A86DCFBFF08F}" type="slidenum">
              <a:rPr lang="en-IN" smtClean="0"/>
              <a:t>‹#›</a:t>
            </a:fld>
            <a:endParaRPr lang="en-IN"/>
          </a:p>
        </p:txBody>
      </p:sp>
      <p:cxnSp>
        <p:nvCxnSpPr>
          <p:cNvPr id="12" name="Straight Connector 11"/>
          <p:cNvCxnSpPr/>
          <p:nvPr/>
        </p:nvCxnSpPr>
        <p:spPr>
          <a:xfrm>
            <a:off x="0" y="6141705"/>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66800989"/>
      </p:ext>
    </p:extLst>
  </p:cSld>
  <p:clrMap bg1="lt1" tx1="dk1" bg2="lt2" tx2="dk2" accent1="accent1" accent2="accent2" accent3="accent3" accent4="accent4" accent5="accent5" accent6="accent6" hlink="hlink" folHlink="folHlink"/>
  <p:sldLayoutIdLst>
    <p:sldLayoutId id="2147483835" r:id="rId1"/>
    <p:sldLayoutId id="2147483836" r:id="rId2"/>
    <p:sldLayoutId id="2147483837" r:id="rId3"/>
    <p:sldLayoutId id="2147483838" r:id="rId4"/>
    <p:sldLayoutId id="2147483839" r:id="rId5"/>
    <p:sldLayoutId id="2147483840" r:id="rId6"/>
    <p:sldLayoutId id="2147483841" r:id="rId7"/>
    <p:sldLayoutId id="2147483842" r:id="rId8"/>
    <p:sldLayoutId id="2147483843" r:id="rId9"/>
    <p:sldLayoutId id="2147483844" r:id="rId10"/>
    <p:sldLayoutId id="2147483845" r:id="rId11"/>
  </p:sldLayoutIdLst>
  <p:txStyles>
    <p:title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C37D2-D03A-F493-D9AE-851AD0940354}"/>
              </a:ext>
            </a:extLst>
          </p:cNvPr>
          <p:cNvSpPr>
            <a:spLocks noGrp="1"/>
          </p:cNvSpPr>
          <p:nvPr>
            <p:ph type="ctrTitle"/>
          </p:nvPr>
        </p:nvSpPr>
        <p:spPr>
          <a:xfrm>
            <a:off x="2502938" y="123872"/>
            <a:ext cx="8561747" cy="2541431"/>
          </a:xfrm>
        </p:spPr>
        <p:txBody>
          <a:bodyPr>
            <a:noAutofit/>
          </a:bodyPr>
          <a:lstStyle/>
          <a:p>
            <a:r>
              <a:rPr lang="en-IN" sz="5400" dirty="0">
                <a:latin typeface="Times New Roman" panose="02020603050405020304" pitchFamily="18" charset="0"/>
                <a:cs typeface="Times New Roman" panose="02020603050405020304" pitchFamily="18" charset="0"/>
              </a:rPr>
              <a:t>AI POWERED EVENT MANAGEMENT</a:t>
            </a:r>
          </a:p>
        </p:txBody>
      </p:sp>
      <p:sp>
        <p:nvSpPr>
          <p:cNvPr id="3" name="Subtitle 2">
            <a:extLst>
              <a:ext uri="{FF2B5EF4-FFF2-40B4-BE49-F238E27FC236}">
                <a16:creationId xmlns:a16="http://schemas.microsoft.com/office/drawing/2014/main" id="{7550A816-9D6E-11AB-7A7C-B31A42F4B2DC}"/>
              </a:ext>
            </a:extLst>
          </p:cNvPr>
          <p:cNvSpPr>
            <a:spLocks noGrp="1"/>
          </p:cNvSpPr>
          <p:nvPr>
            <p:ph type="subTitle" idx="1"/>
          </p:nvPr>
        </p:nvSpPr>
        <p:spPr>
          <a:xfrm>
            <a:off x="1274800" y="2940189"/>
            <a:ext cx="8561746" cy="977621"/>
          </a:xfrm>
        </p:spPr>
        <p:txBody>
          <a:bodyPr>
            <a:normAutofit fontScale="32500" lnSpcReduction="20000"/>
          </a:bodyPr>
          <a:lstStyle/>
          <a:p>
            <a:pPr algn="ctr"/>
            <a:r>
              <a:rPr lang="en-IN" sz="9600" b="0" i="0" dirty="0">
                <a:effectLst/>
                <a:highlight>
                  <a:srgbClr val="F5F5F5"/>
                </a:highlight>
                <a:latin typeface="Times New Roman" panose="02020603050405020304" pitchFamily="18" charset="0"/>
                <a:cs typeface="Times New Roman" panose="02020603050405020304" pitchFamily="18" charset="0"/>
              </a:rPr>
              <a:t>Team Name : Spam World </a:t>
            </a:r>
          </a:p>
          <a:p>
            <a:br>
              <a:rPr lang="en-IN" b="0" i="0" dirty="0">
                <a:solidFill>
                  <a:srgbClr val="1A202C"/>
                </a:solidFill>
                <a:effectLst/>
                <a:highlight>
                  <a:srgbClr val="F5F5F5"/>
                </a:highlight>
                <a:latin typeface="__myFont_41ff94"/>
              </a:rPr>
            </a:br>
            <a:endParaRPr lang="en-IN" dirty="0"/>
          </a:p>
        </p:txBody>
      </p:sp>
      <p:sp>
        <p:nvSpPr>
          <p:cNvPr id="4" name="TextBox 3">
            <a:extLst>
              <a:ext uri="{FF2B5EF4-FFF2-40B4-BE49-F238E27FC236}">
                <a16:creationId xmlns:a16="http://schemas.microsoft.com/office/drawing/2014/main" id="{ECB4300E-D8A5-0FF2-2080-9C3EB77525D5}"/>
              </a:ext>
            </a:extLst>
          </p:cNvPr>
          <p:cNvSpPr txBox="1"/>
          <p:nvPr/>
        </p:nvSpPr>
        <p:spPr>
          <a:xfrm>
            <a:off x="8828189" y="3548065"/>
            <a:ext cx="2660904" cy="2446824"/>
          </a:xfrm>
          <a:prstGeom prst="rect">
            <a:avLst/>
          </a:prstGeom>
          <a:noFill/>
        </p:spPr>
        <p:txBody>
          <a:bodyPr wrap="square" rtlCol="0">
            <a:spAutoFit/>
          </a:bodyPr>
          <a:lstStyle/>
          <a:p>
            <a:pPr algn="just">
              <a:lnSpc>
                <a:spcPct val="150000"/>
              </a:lnSpc>
            </a:pPr>
            <a:r>
              <a:rPr lang="en-US" sz="1800" b="1" dirty="0">
                <a:latin typeface="Times New Roman" panose="02020603050405020304" pitchFamily="18" charset="0"/>
                <a:cs typeface="Times New Roman" panose="02020603050405020304" pitchFamily="18" charset="0"/>
              </a:rPr>
              <a:t>Presented by :</a:t>
            </a:r>
          </a:p>
          <a:p>
            <a:pPr algn="just">
              <a:lnSpc>
                <a:spcPct val="150000"/>
              </a:lnSpc>
            </a:pPr>
            <a:r>
              <a:rPr lang="en-US" sz="1800" dirty="0">
                <a:latin typeface="Times New Roman" panose="02020603050405020304" pitchFamily="18" charset="0"/>
                <a:cs typeface="Times New Roman" panose="02020603050405020304" pitchFamily="18" charset="0"/>
              </a:rPr>
              <a:t>Devadharshini K S</a:t>
            </a:r>
          </a:p>
          <a:p>
            <a:pPr algn="just">
              <a:lnSpc>
                <a:spcPct val="150000"/>
              </a:lnSpc>
            </a:pPr>
            <a:r>
              <a:rPr lang="en-US" sz="1800" dirty="0">
                <a:latin typeface="Times New Roman" panose="02020603050405020304" pitchFamily="18" charset="0"/>
                <a:cs typeface="Times New Roman" panose="02020603050405020304" pitchFamily="18" charset="0"/>
              </a:rPr>
              <a:t>Dharshini R</a:t>
            </a:r>
          </a:p>
          <a:p>
            <a:pPr algn="just">
              <a:lnSpc>
                <a:spcPct val="150000"/>
              </a:lnSpc>
            </a:pPr>
            <a:r>
              <a:rPr lang="en-US" sz="1800" dirty="0">
                <a:latin typeface="Times New Roman" panose="02020603050405020304" pitchFamily="18" charset="0"/>
                <a:cs typeface="Times New Roman" panose="02020603050405020304" pitchFamily="18" charset="0"/>
              </a:rPr>
              <a:t>Gnanavarsha P</a:t>
            </a:r>
          </a:p>
          <a:p>
            <a:pPr algn="just">
              <a:lnSpc>
                <a:spcPct val="150000"/>
              </a:lnSpc>
            </a:pPr>
            <a:r>
              <a:rPr lang="en-US" sz="1800" dirty="0">
                <a:latin typeface="Times New Roman" panose="02020603050405020304" pitchFamily="18" charset="0"/>
                <a:cs typeface="Times New Roman" panose="02020603050405020304" pitchFamily="18" charset="0"/>
              </a:rPr>
              <a:t>Keshini S</a:t>
            </a:r>
          </a:p>
          <a:p>
            <a:endParaRPr lang="en-IN" dirty="0"/>
          </a:p>
        </p:txBody>
      </p:sp>
    </p:spTree>
    <p:extLst>
      <p:ext uri="{BB962C8B-B14F-4D97-AF65-F5344CB8AC3E}">
        <p14:creationId xmlns:p14="http://schemas.microsoft.com/office/powerpoint/2010/main" val="26113469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0844C5C-71CE-BCBE-14B4-E1AD9D6E8EEA}"/>
              </a:ext>
            </a:extLst>
          </p:cNvPr>
          <p:cNvSpPr txBox="1"/>
          <p:nvPr/>
        </p:nvSpPr>
        <p:spPr>
          <a:xfrm>
            <a:off x="301841" y="284085"/>
            <a:ext cx="4998128" cy="707886"/>
          </a:xfrm>
          <a:prstGeom prst="rect">
            <a:avLst/>
          </a:prstGeom>
          <a:noFill/>
        </p:spPr>
        <p:txBody>
          <a:bodyPr wrap="square" rtlCol="0">
            <a:spAutoFit/>
          </a:bodyPr>
          <a:lstStyle/>
          <a:p>
            <a:r>
              <a:rPr lang="en-IN" sz="4000" b="1" dirty="0"/>
              <a:t>API KEY</a:t>
            </a:r>
          </a:p>
        </p:txBody>
      </p:sp>
      <p:sp>
        <p:nvSpPr>
          <p:cNvPr id="3" name="TextBox 2">
            <a:extLst>
              <a:ext uri="{FF2B5EF4-FFF2-40B4-BE49-F238E27FC236}">
                <a16:creationId xmlns:a16="http://schemas.microsoft.com/office/drawing/2014/main" id="{F12AB537-C777-F4BB-C1DA-0359DC0AB044}"/>
              </a:ext>
            </a:extLst>
          </p:cNvPr>
          <p:cNvSpPr txBox="1"/>
          <p:nvPr/>
        </p:nvSpPr>
        <p:spPr>
          <a:xfrm>
            <a:off x="665824" y="1296139"/>
            <a:ext cx="10990557" cy="4862870"/>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Google AI Platform API :</a:t>
            </a:r>
          </a:p>
          <a:p>
            <a:r>
              <a:rPr lang="en-IN" sz="2000" dirty="0">
                <a:latin typeface="Times New Roman" panose="02020603050405020304" pitchFamily="18" charset="0"/>
                <a:cs typeface="Times New Roman" panose="02020603050405020304" pitchFamily="18" charset="0"/>
              </a:rPr>
              <a:t>              </a:t>
            </a:r>
          </a:p>
          <a:p>
            <a:r>
              <a:rPr lang="en-IN" sz="2200"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The Google AI Platform API was leveraged to develop and deploy AI-driven features within the event management system, enabling advanced capabilities like prediction, recommendation, and natural language processing.</a:t>
            </a:r>
          </a:p>
          <a:p>
            <a:endParaRPr lang="en-US" sz="22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r>
              <a:rPr lang="en-IN" sz="2400" b="1" dirty="0">
                <a:latin typeface="Times New Roman" panose="02020603050405020304" pitchFamily="18" charset="0"/>
                <a:cs typeface="Times New Roman" panose="02020603050405020304" pitchFamily="18" charset="0"/>
              </a:rPr>
              <a:t>Applications in the System:</a:t>
            </a:r>
          </a:p>
          <a:p>
            <a:r>
              <a:rPr lang="en-IN" sz="2400" b="1" dirty="0">
                <a:latin typeface="Times New Roman" panose="02020603050405020304" pitchFamily="18" charset="0"/>
                <a:cs typeface="Times New Roman" panose="02020603050405020304" pitchFamily="18" charset="0"/>
              </a:rPr>
              <a:t>      </a:t>
            </a:r>
          </a:p>
          <a:p>
            <a:pPr marL="2171700" lvl="4" indent="-342900">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Recommendation Engine</a:t>
            </a:r>
          </a:p>
          <a:p>
            <a:pPr marL="2171700" lvl="4" indent="-342900">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Predictive Analytics</a:t>
            </a:r>
            <a:endParaRPr lang="en-IN" sz="2200" b="1" dirty="0">
              <a:latin typeface="Times New Roman" panose="02020603050405020304" pitchFamily="18" charset="0"/>
              <a:cs typeface="Times New Roman" panose="02020603050405020304" pitchFamily="18" charset="0"/>
            </a:endParaRPr>
          </a:p>
          <a:p>
            <a:pPr marL="2171700" lvl="4" indent="-342900">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Natural Language Processing (NLP)</a:t>
            </a:r>
            <a:endParaRPr lang="en-IN" sz="2200" b="1" dirty="0">
              <a:latin typeface="Times New Roman" panose="02020603050405020304" pitchFamily="18" charset="0"/>
              <a:cs typeface="Times New Roman" panose="02020603050405020304" pitchFamily="18" charset="0"/>
            </a:endParaRPr>
          </a:p>
          <a:p>
            <a:pPr marL="2171700" lvl="4" indent="-342900">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Feedback Analysis</a:t>
            </a:r>
            <a:br>
              <a:rPr lang="en-IN" sz="2200" dirty="0">
                <a:latin typeface="Times New Roman" panose="02020603050405020304" pitchFamily="18" charset="0"/>
                <a:cs typeface="Times New Roman" panose="02020603050405020304" pitchFamily="18" charset="0"/>
              </a:rPr>
            </a:br>
            <a:r>
              <a:rPr lang="en-IN" sz="2200" dirty="0"/>
              <a:t>      </a:t>
            </a:r>
          </a:p>
        </p:txBody>
      </p:sp>
    </p:spTree>
    <p:extLst>
      <p:ext uri="{BB962C8B-B14F-4D97-AF65-F5344CB8AC3E}">
        <p14:creationId xmlns:p14="http://schemas.microsoft.com/office/powerpoint/2010/main" val="16901980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7790B62-5BA7-C314-C21A-7C2A24F3BA3F}"/>
              </a:ext>
            </a:extLst>
          </p:cNvPr>
          <p:cNvSpPr txBox="1"/>
          <p:nvPr/>
        </p:nvSpPr>
        <p:spPr>
          <a:xfrm>
            <a:off x="688258" y="1740310"/>
            <a:ext cx="10810568" cy="3693319"/>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Dynamic Suggestions</a:t>
            </a:r>
          </a:p>
          <a:p>
            <a:r>
              <a:rPr lang="en-US" sz="2400" dirty="0">
                <a:latin typeface="Times New Roman" panose="02020603050405020304" pitchFamily="18" charset="0"/>
                <a:cs typeface="Times New Roman" panose="02020603050405020304" pitchFamily="18" charset="0"/>
              </a:rPr>
              <a:t>The system offers dynamic suggestions based on user behavior and trends. As users plan their events, real-time analytics refine the options further, ensuring that the suggestions remain relevant and appealing.</a:t>
            </a:r>
          </a:p>
          <a:p>
            <a:r>
              <a:rPr lang="en-US" sz="2400" dirty="0">
                <a:latin typeface="Times New Roman" panose="02020603050405020304" pitchFamily="18" charset="0"/>
                <a:cs typeface="Times New Roman" panose="02020603050405020304" pitchFamily="18" charset="0"/>
              </a:rPr>
              <a:t> </a:t>
            </a:r>
          </a:p>
          <a:p>
            <a:r>
              <a:rPr lang="en-US" sz="2400" b="1" dirty="0">
                <a:latin typeface="Times New Roman" panose="02020603050405020304" pitchFamily="18" charset="0"/>
                <a:cs typeface="Times New Roman" panose="02020603050405020304" pitchFamily="18" charset="0"/>
              </a:rPr>
              <a:t>User Engagement</a:t>
            </a:r>
          </a:p>
          <a:p>
            <a:r>
              <a:rPr lang="en-US" sz="2400" dirty="0">
                <a:latin typeface="Times New Roman" panose="02020603050405020304" pitchFamily="18" charset="0"/>
                <a:cs typeface="Times New Roman" panose="02020603050405020304" pitchFamily="18" charset="0"/>
              </a:rPr>
              <a:t>Enhanced user engagement is achieved by providing tailored suggestions. Users feel valued when the system recognizes their preferences, increasing satisfaction and likelihood of repeat usage.</a:t>
            </a:r>
            <a:endParaRPr lang="en-NZ" sz="2400" dirty="0">
              <a:latin typeface="Times New Roman" panose="02020603050405020304" pitchFamily="18" charset="0"/>
              <a:cs typeface="Times New Roman" panose="02020603050405020304" pitchFamily="18" charset="0"/>
            </a:endParaRPr>
          </a:p>
          <a:p>
            <a:endParaRPr lang="en-NZ" dirty="0"/>
          </a:p>
        </p:txBody>
      </p:sp>
      <p:sp>
        <p:nvSpPr>
          <p:cNvPr id="4" name="TextBox 3">
            <a:extLst>
              <a:ext uri="{FF2B5EF4-FFF2-40B4-BE49-F238E27FC236}">
                <a16:creationId xmlns:a16="http://schemas.microsoft.com/office/drawing/2014/main" id="{6E18B41D-0E4B-BC50-9577-F9AE19F48A73}"/>
              </a:ext>
            </a:extLst>
          </p:cNvPr>
          <p:cNvSpPr txBox="1"/>
          <p:nvPr/>
        </p:nvSpPr>
        <p:spPr>
          <a:xfrm>
            <a:off x="929148" y="398206"/>
            <a:ext cx="9704439" cy="1323439"/>
          </a:xfrm>
          <a:prstGeom prst="rect">
            <a:avLst/>
          </a:prstGeom>
          <a:noFill/>
        </p:spPr>
        <p:txBody>
          <a:bodyPr wrap="square" rtlCol="0">
            <a:spAutoFit/>
          </a:bodyPr>
          <a:lstStyle/>
          <a:p>
            <a:r>
              <a:rPr lang="en-NZ" sz="4000" dirty="0">
                <a:latin typeface="Times New Roman" panose="02020603050405020304" pitchFamily="18" charset="0"/>
                <a:cs typeface="Times New Roman" panose="02020603050405020304" pitchFamily="18" charset="0"/>
              </a:rPr>
              <a:t>AI-Driven Recommendation Mechanism Explained</a:t>
            </a:r>
          </a:p>
        </p:txBody>
      </p:sp>
    </p:spTree>
    <p:extLst>
      <p:ext uri="{BB962C8B-B14F-4D97-AF65-F5344CB8AC3E}">
        <p14:creationId xmlns:p14="http://schemas.microsoft.com/office/powerpoint/2010/main" val="17928013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93947AF-89BE-E48E-EEF7-D8D634C3AB88}"/>
              </a:ext>
            </a:extLst>
          </p:cNvPr>
          <p:cNvSpPr txBox="1"/>
          <p:nvPr/>
        </p:nvSpPr>
        <p:spPr>
          <a:xfrm>
            <a:off x="1157748" y="162232"/>
            <a:ext cx="10161639" cy="707886"/>
          </a:xfrm>
          <a:prstGeom prst="rect">
            <a:avLst/>
          </a:prstGeom>
          <a:noFill/>
        </p:spPr>
        <p:txBody>
          <a:bodyPr wrap="square" rtlCol="0">
            <a:spAutoFit/>
          </a:bodyPr>
          <a:lstStyle/>
          <a:p>
            <a:r>
              <a:rPr lang="en-US" sz="4000" dirty="0">
                <a:latin typeface="Times New Roman" panose="02020603050405020304" pitchFamily="18" charset="0"/>
                <a:cs typeface="Times New Roman" panose="02020603050405020304" pitchFamily="18" charset="0"/>
              </a:rPr>
              <a:t>User Interface: Sign Up and Login Pages</a:t>
            </a:r>
            <a:endParaRPr lang="en-NZ" sz="40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3D9F2CBA-41E8-84CE-3F9C-3A156AC32D49}"/>
              </a:ext>
            </a:extLst>
          </p:cNvPr>
          <p:cNvSpPr txBox="1"/>
          <p:nvPr/>
        </p:nvSpPr>
        <p:spPr>
          <a:xfrm>
            <a:off x="464574" y="1047099"/>
            <a:ext cx="10854813" cy="5078313"/>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User-Friendly Design</a:t>
            </a:r>
          </a:p>
          <a:p>
            <a:r>
              <a:rPr lang="en-US" sz="2400" dirty="0">
                <a:latin typeface="Times New Roman" panose="02020603050405020304" pitchFamily="18" charset="0"/>
                <a:cs typeface="Times New Roman" panose="02020603050405020304" pitchFamily="18" charset="0"/>
              </a:rPr>
              <a:t>The sign-up and login pages feature a clean, user-friendly design that facilitates ease of navigation. Users can quickly create accounts or access their profiles without unnecessary complexity, streamlining their experience right from the beginning.</a:t>
            </a:r>
          </a:p>
          <a:p>
            <a:endParaRPr lang="en-US"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Security Features</a:t>
            </a:r>
          </a:p>
          <a:p>
            <a:r>
              <a:rPr lang="en-US" sz="2400" dirty="0">
                <a:latin typeface="Times New Roman" panose="02020603050405020304" pitchFamily="18" charset="0"/>
                <a:cs typeface="Times New Roman" panose="02020603050405020304" pitchFamily="18" charset="0"/>
              </a:rPr>
              <a:t>Robust security features ensure the safety of user data. The system employs SSL encryption and secure password protocols, giving users confidence that their personal information is protected during the sign-up and login processes.</a:t>
            </a:r>
          </a:p>
          <a:p>
            <a:endParaRPr lang="en-US"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Accessibility Options</a:t>
            </a:r>
          </a:p>
          <a:p>
            <a:r>
              <a:rPr lang="en-US" sz="2400" dirty="0">
                <a:latin typeface="Times New Roman" panose="02020603050405020304" pitchFamily="18" charset="0"/>
                <a:cs typeface="Times New Roman" panose="02020603050405020304" pitchFamily="18" charset="0"/>
              </a:rPr>
              <a:t>Various accessibility options are integrated into the interface. This includes voice commands, text-to-speech functionality, and screen reader compatibility to cater to users with different needs and preferences, ensuring inclusivity.</a:t>
            </a:r>
            <a:endParaRPr lang="en-NZ"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622060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E5BEB46-1F84-BA90-005F-4F417096C279}"/>
              </a:ext>
            </a:extLst>
          </p:cNvPr>
          <p:cNvSpPr txBox="1"/>
          <p:nvPr/>
        </p:nvSpPr>
        <p:spPr>
          <a:xfrm>
            <a:off x="840658" y="457200"/>
            <a:ext cx="9704439" cy="1323439"/>
          </a:xfrm>
          <a:prstGeom prst="rect">
            <a:avLst/>
          </a:prstGeom>
          <a:noFill/>
        </p:spPr>
        <p:txBody>
          <a:bodyPr wrap="square" rtlCol="0">
            <a:spAutoFit/>
          </a:bodyPr>
          <a:lstStyle/>
          <a:p>
            <a:r>
              <a:rPr lang="en-NZ" sz="4000" dirty="0">
                <a:latin typeface="Times New Roman" panose="02020603050405020304" pitchFamily="18" charset="0"/>
                <a:cs typeface="Times New Roman" panose="02020603050405020304" pitchFamily="18" charset="0"/>
              </a:rPr>
              <a:t>Chatbot Integration for Enhanced User Experience</a:t>
            </a:r>
          </a:p>
        </p:txBody>
      </p:sp>
      <p:sp>
        <p:nvSpPr>
          <p:cNvPr id="3" name="TextBox 2">
            <a:extLst>
              <a:ext uri="{FF2B5EF4-FFF2-40B4-BE49-F238E27FC236}">
                <a16:creationId xmlns:a16="http://schemas.microsoft.com/office/drawing/2014/main" id="{0078DCE9-ED77-B6CE-413C-52263CF73E36}"/>
              </a:ext>
            </a:extLst>
          </p:cNvPr>
          <p:cNvSpPr txBox="1"/>
          <p:nvPr/>
        </p:nvSpPr>
        <p:spPr>
          <a:xfrm>
            <a:off x="634180" y="2212259"/>
            <a:ext cx="6799006" cy="3785652"/>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The integration of chatbots within the AI Powered Event Planning System enhances user experience significantly. These chatbots provide immediate assistance, answering common queries and guiding users through the event planning process. By utilizing natural language processing, the chatbots facilitate interactive conversations, ensuring that users receive timely and relevant information. They are available 24/7, offering a level of service that is convenient and supportive for users seeking assistance.</a:t>
            </a:r>
            <a:endParaRPr lang="en-NZ" sz="24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61E2C5A3-ABA6-E84F-8E19-980D01ED8E36}"/>
              </a:ext>
            </a:extLst>
          </p:cNvPr>
          <p:cNvPicPr>
            <a:picLocks noChangeAspect="1"/>
          </p:cNvPicPr>
          <p:nvPr/>
        </p:nvPicPr>
        <p:blipFill>
          <a:blip r:embed="rId2"/>
          <a:stretch>
            <a:fillRect/>
          </a:stretch>
        </p:blipFill>
        <p:spPr>
          <a:xfrm>
            <a:off x="7433186" y="2212259"/>
            <a:ext cx="4468762" cy="3123893"/>
          </a:xfrm>
          <a:prstGeom prst="rect">
            <a:avLst/>
          </a:prstGeom>
        </p:spPr>
      </p:pic>
    </p:spTree>
    <p:extLst>
      <p:ext uri="{BB962C8B-B14F-4D97-AF65-F5344CB8AC3E}">
        <p14:creationId xmlns:p14="http://schemas.microsoft.com/office/powerpoint/2010/main" val="38023315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3091073-55B6-878C-CF69-F7247B611F7E}"/>
              </a:ext>
            </a:extLst>
          </p:cNvPr>
          <p:cNvSpPr txBox="1"/>
          <p:nvPr/>
        </p:nvSpPr>
        <p:spPr>
          <a:xfrm>
            <a:off x="870155" y="353961"/>
            <a:ext cx="10043651" cy="1323439"/>
          </a:xfrm>
          <a:prstGeom prst="rect">
            <a:avLst/>
          </a:prstGeom>
          <a:noFill/>
        </p:spPr>
        <p:txBody>
          <a:bodyPr wrap="square" rtlCol="0">
            <a:spAutoFit/>
          </a:bodyPr>
          <a:lstStyle/>
          <a:p>
            <a:r>
              <a:rPr lang="en-US" sz="4000" dirty="0">
                <a:latin typeface="Times New Roman" panose="02020603050405020304" pitchFamily="18" charset="0"/>
                <a:cs typeface="Times New Roman" panose="02020603050405020304" pitchFamily="18" charset="0"/>
              </a:rPr>
              <a:t>Tracking System for Efficient Event Management</a:t>
            </a:r>
            <a:endParaRPr lang="en-NZ" sz="40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9D371865-33CE-F621-FA89-C5F2AAA7977E}"/>
              </a:ext>
            </a:extLst>
          </p:cNvPr>
          <p:cNvSpPr txBox="1"/>
          <p:nvPr/>
        </p:nvSpPr>
        <p:spPr>
          <a:xfrm>
            <a:off x="870155" y="2035277"/>
            <a:ext cx="10043651" cy="3046988"/>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Real-Time Tracking</a:t>
            </a:r>
          </a:p>
          <a:p>
            <a:r>
              <a:rPr lang="en-US" sz="2400" dirty="0">
                <a:latin typeface="Times New Roman" panose="02020603050405020304" pitchFamily="18" charset="0"/>
                <a:cs typeface="Times New Roman" panose="02020603050405020304" pitchFamily="18" charset="0"/>
              </a:rPr>
              <a:t>The tracking system allows for real-time monitoring of all event elements. Users can view updates on budgets, vendor statuses, and guest lists live. This ensures that there are no surprises on the event day, leading to a smoother execution.</a:t>
            </a:r>
          </a:p>
          <a:p>
            <a:r>
              <a:rPr lang="en-US" sz="2400" b="1" dirty="0">
                <a:latin typeface="Times New Roman" panose="02020603050405020304" pitchFamily="18" charset="0"/>
                <a:cs typeface="Times New Roman" panose="02020603050405020304" pitchFamily="18" charset="0"/>
              </a:rPr>
              <a:t>Resource Allocation</a:t>
            </a:r>
          </a:p>
          <a:p>
            <a:r>
              <a:rPr lang="en-US" sz="2400" dirty="0">
                <a:latin typeface="Times New Roman" panose="02020603050405020304" pitchFamily="18" charset="0"/>
                <a:cs typeface="Times New Roman" panose="02020603050405020304" pitchFamily="18" charset="0"/>
              </a:rPr>
              <a:t>Effective resource allocation is made easy through the tracking system analytics. Users can optimize their budgets and ensure that resources are utilized efficiently, minimizing waste and maximizing impact on the event experience.</a:t>
            </a:r>
            <a:endParaRPr lang="en-NZ"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126451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066BE0-6C51-F76D-1BC6-BC77F2B4708A}"/>
              </a:ext>
            </a:extLst>
          </p:cNvPr>
          <p:cNvSpPr txBox="1"/>
          <p:nvPr/>
        </p:nvSpPr>
        <p:spPr>
          <a:xfrm>
            <a:off x="870155" y="516194"/>
            <a:ext cx="10161639" cy="707886"/>
          </a:xfrm>
          <a:prstGeom prst="rect">
            <a:avLst/>
          </a:prstGeom>
          <a:noFill/>
        </p:spPr>
        <p:txBody>
          <a:bodyPr wrap="square" rtlCol="0">
            <a:spAutoFit/>
          </a:bodyPr>
          <a:lstStyle/>
          <a:p>
            <a:r>
              <a:rPr lang="en-US" sz="4000" dirty="0">
                <a:latin typeface="Times New Roman" panose="02020603050405020304" pitchFamily="18" charset="0"/>
                <a:cs typeface="Times New Roman" panose="02020603050405020304" pitchFamily="18" charset="0"/>
              </a:rPr>
              <a:t>AI Benefits</a:t>
            </a:r>
            <a:endParaRPr lang="en-NZ" sz="40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1B32D5CE-CFB9-A85C-136A-24CDB1E89363}"/>
              </a:ext>
            </a:extLst>
          </p:cNvPr>
          <p:cNvSpPr txBox="1"/>
          <p:nvPr/>
        </p:nvSpPr>
        <p:spPr>
          <a:xfrm>
            <a:off x="870155" y="1681318"/>
            <a:ext cx="9896168" cy="391305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Automated Planning </a:t>
            </a:r>
          </a:p>
          <a:p>
            <a:pPr marL="285750" indent="-28575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Quick Decision-Making </a:t>
            </a:r>
          </a:p>
          <a:p>
            <a:pPr marL="285750" indent="-28575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Customized User Experience </a:t>
            </a:r>
          </a:p>
          <a:p>
            <a:pPr marL="285750" indent="-28575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Budget Optimization </a:t>
            </a:r>
          </a:p>
          <a:p>
            <a:pPr marL="285750" indent="-28575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Reduced Human Error </a:t>
            </a:r>
          </a:p>
          <a:p>
            <a:pPr marL="285750" indent="-285750">
              <a:lnSpc>
                <a:spcPct val="150000"/>
              </a:lnSpc>
              <a:buFont typeface="Arial" panose="020B0604020202020204" pitchFamily="34" charset="0"/>
              <a:buChar char="•"/>
            </a:pPr>
            <a:r>
              <a:rPr lang="en-NZ" sz="2400" dirty="0">
                <a:latin typeface="Times New Roman" panose="02020603050405020304" pitchFamily="18" charset="0"/>
                <a:cs typeface="Times New Roman" panose="02020603050405020304" pitchFamily="18" charset="0"/>
              </a:rPr>
              <a:t>Chatbot Integration</a:t>
            </a:r>
            <a:endParaRPr lang="en-US" sz="2400"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NZ" sz="2400" dirty="0">
                <a:latin typeface="Times New Roman" panose="02020603050405020304" pitchFamily="18" charset="0"/>
                <a:cs typeface="Times New Roman" panose="02020603050405020304" pitchFamily="18" charset="0"/>
              </a:rPr>
              <a:t>Interactive Features</a:t>
            </a:r>
          </a:p>
        </p:txBody>
      </p:sp>
    </p:spTree>
    <p:extLst>
      <p:ext uri="{BB962C8B-B14F-4D97-AF65-F5344CB8AC3E}">
        <p14:creationId xmlns:p14="http://schemas.microsoft.com/office/powerpoint/2010/main" val="2105205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30B7A86-6A3D-3705-DA05-35B53F5D757E}"/>
              </a:ext>
            </a:extLst>
          </p:cNvPr>
          <p:cNvSpPr txBox="1"/>
          <p:nvPr/>
        </p:nvSpPr>
        <p:spPr>
          <a:xfrm>
            <a:off x="2050025" y="1567244"/>
            <a:ext cx="7949380" cy="1323439"/>
          </a:xfrm>
          <a:prstGeom prst="rect">
            <a:avLst/>
          </a:prstGeom>
          <a:noFill/>
        </p:spPr>
        <p:txBody>
          <a:bodyPr wrap="square" rtlCol="0">
            <a:spAutoFit/>
          </a:bodyPr>
          <a:lstStyle/>
          <a:p>
            <a:pPr algn="ctr"/>
            <a:r>
              <a:rPr lang="en-US" sz="4000" dirty="0">
                <a:latin typeface="Times New Roman" panose="02020603050405020304" pitchFamily="18" charset="0"/>
                <a:cs typeface="Times New Roman" panose="02020603050405020304" pitchFamily="18" charset="0"/>
              </a:rPr>
              <a:t>THANK YOU</a:t>
            </a:r>
          </a:p>
          <a:p>
            <a:pPr algn="ctr"/>
            <a:endParaRPr lang="en-NZ" sz="40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8CC07BEE-50E9-A31C-0C74-C9879F28AA9D}"/>
              </a:ext>
            </a:extLst>
          </p:cNvPr>
          <p:cNvPicPr>
            <a:picLocks noChangeAspect="1"/>
          </p:cNvPicPr>
          <p:nvPr/>
        </p:nvPicPr>
        <p:blipFill>
          <a:blip r:embed="rId2"/>
          <a:stretch>
            <a:fillRect/>
          </a:stretch>
        </p:blipFill>
        <p:spPr>
          <a:xfrm>
            <a:off x="3583858" y="2448233"/>
            <a:ext cx="4881715" cy="3156154"/>
          </a:xfrm>
          <a:prstGeom prst="rect">
            <a:avLst/>
          </a:prstGeom>
        </p:spPr>
      </p:pic>
    </p:spTree>
    <p:extLst>
      <p:ext uri="{BB962C8B-B14F-4D97-AF65-F5344CB8AC3E}">
        <p14:creationId xmlns:p14="http://schemas.microsoft.com/office/powerpoint/2010/main" val="96770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1CA514E-5D58-D7CC-28CE-92C1D5A5B1CA}"/>
              </a:ext>
            </a:extLst>
          </p:cNvPr>
          <p:cNvSpPr txBox="1"/>
          <p:nvPr/>
        </p:nvSpPr>
        <p:spPr>
          <a:xfrm>
            <a:off x="489204" y="557784"/>
            <a:ext cx="3209544" cy="707886"/>
          </a:xfrm>
          <a:prstGeom prst="rect">
            <a:avLst/>
          </a:prstGeom>
          <a:noFill/>
        </p:spPr>
        <p:txBody>
          <a:bodyPr wrap="square" rtlCol="0">
            <a:spAutoFit/>
          </a:bodyPr>
          <a:lstStyle/>
          <a:p>
            <a:r>
              <a:rPr lang="en-IN" sz="4000" dirty="0">
                <a:latin typeface="Times New Roman" panose="02020603050405020304" pitchFamily="18" charset="0"/>
                <a:cs typeface="Times New Roman" panose="02020603050405020304" pitchFamily="18" charset="0"/>
              </a:rPr>
              <a:t>Contents</a:t>
            </a:r>
          </a:p>
        </p:txBody>
      </p:sp>
      <p:sp>
        <p:nvSpPr>
          <p:cNvPr id="3" name="TextBox 2">
            <a:extLst>
              <a:ext uri="{FF2B5EF4-FFF2-40B4-BE49-F238E27FC236}">
                <a16:creationId xmlns:a16="http://schemas.microsoft.com/office/drawing/2014/main" id="{315E5A1F-F363-4BE1-CE7F-26CE54F77048}"/>
              </a:ext>
            </a:extLst>
          </p:cNvPr>
          <p:cNvSpPr txBox="1"/>
          <p:nvPr/>
        </p:nvSpPr>
        <p:spPr>
          <a:xfrm>
            <a:off x="2167128" y="1335024"/>
            <a:ext cx="7982712" cy="5262979"/>
          </a:xfrm>
          <a:prstGeom prst="rect">
            <a:avLst/>
          </a:prstGeom>
          <a:noFill/>
        </p:spPr>
        <p:txBody>
          <a:bodyPr wrap="square" rtlCol="0">
            <a:spAutoFit/>
          </a:bodyPr>
          <a:lstStyle/>
          <a:p>
            <a:pPr marL="457200" indent="-457200" algn="l">
              <a:buAutoNum type="arabicPeriod"/>
            </a:pPr>
            <a:r>
              <a:rPr lang="en-US" sz="2400" b="0" i="0" dirty="0">
                <a:solidFill>
                  <a:srgbClr val="1A202C"/>
                </a:solidFill>
                <a:effectLst/>
                <a:latin typeface="__myFont_41ff94"/>
              </a:rPr>
              <a:t>Introduction to AI Powered Event Planning System</a:t>
            </a:r>
          </a:p>
          <a:p>
            <a:pPr marL="457200" indent="-457200">
              <a:buFontTx/>
              <a:buAutoNum type="arabicPeriod"/>
            </a:pPr>
            <a:r>
              <a:rPr lang="en-US" sz="2400" b="0" i="0" dirty="0">
                <a:solidFill>
                  <a:srgbClr val="1A202C"/>
                </a:solidFill>
                <a:effectLst/>
                <a:latin typeface="__myFont_41ff94"/>
              </a:rPr>
              <a:t>Understanding User Requirements and Preferences</a:t>
            </a:r>
          </a:p>
          <a:p>
            <a:pPr marL="457200" indent="-457200">
              <a:buFontTx/>
              <a:buAutoNum type="arabicPeriod"/>
            </a:pPr>
            <a:r>
              <a:rPr lang="en-US" sz="2400" b="0" i="0" dirty="0">
                <a:solidFill>
                  <a:srgbClr val="1A202C"/>
                </a:solidFill>
                <a:effectLst/>
                <a:latin typeface="__myFont_41ff94"/>
              </a:rPr>
              <a:t>Core Features of the System</a:t>
            </a:r>
          </a:p>
          <a:p>
            <a:pPr marL="457200" indent="-457200">
              <a:buFontTx/>
              <a:buAutoNum type="arabicPeriod"/>
            </a:pPr>
            <a:r>
              <a:rPr lang="en-US" sz="2400" b="0" i="0" dirty="0">
                <a:solidFill>
                  <a:srgbClr val="1A202C"/>
                </a:solidFill>
                <a:effectLst/>
                <a:latin typeface="__myFont_41ff94"/>
              </a:rPr>
              <a:t>AI-Driven Recommendation Mechanism Explained</a:t>
            </a:r>
          </a:p>
          <a:p>
            <a:pPr marL="457200" indent="-457200">
              <a:buFontTx/>
              <a:buAutoNum type="arabicPeriod"/>
            </a:pPr>
            <a:r>
              <a:rPr lang="en-US" sz="2400" b="0" i="0" dirty="0">
                <a:solidFill>
                  <a:srgbClr val="1A202C"/>
                </a:solidFill>
                <a:effectLst/>
                <a:latin typeface="__myFont_41ff94"/>
              </a:rPr>
              <a:t>User Interface: Sign Up and Login Pages</a:t>
            </a:r>
          </a:p>
          <a:p>
            <a:pPr marL="457200" indent="-457200">
              <a:buFontTx/>
              <a:buAutoNum type="arabicPeriod"/>
            </a:pPr>
            <a:r>
              <a:rPr lang="en-US" sz="2400" b="0" i="0" dirty="0">
                <a:solidFill>
                  <a:srgbClr val="1A202C"/>
                </a:solidFill>
                <a:effectLst/>
                <a:latin typeface="__myFont_41ff94"/>
              </a:rPr>
              <a:t>Chatbot Integration for Enhanced User Experience</a:t>
            </a:r>
          </a:p>
          <a:p>
            <a:pPr marL="457200" indent="-457200">
              <a:buFontTx/>
              <a:buAutoNum type="arabicPeriod"/>
            </a:pPr>
            <a:r>
              <a:rPr lang="en-US" sz="2400" b="0" i="0" dirty="0">
                <a:solidFill>
                  <a:srgbClr val="1A202C"/>
                </a:solidFill>
                <a:effectLst/>
                <a:latin typeface="__myFont_41ff94"/>
              </a:rPr>
              <a:t>Tracking System for Efficient Event Management</a:t>
            </a:r>
          </a:p>
          <a:p>
            <a:pPr marL="457200" indent="-457200">
              <a:buFontTx/>
              <a:buAutoNum type="arabicPeriod"/>
            </a:pPr>
            <a:r>
              <a:rPr lang="en-US" sz="2400" b="0" i="0" dirty="0">
                <a:solidFill>
                  <a:srgbClr val="1A202C"/>
                </a:solidFill>
                <a:effectLst/>
                <a:latin typeface="__myFont_41ff94"/>
              </a:rPr>
              <a:t>AI Benefits</a:t>
            </a:r>
          </a:p>
          <a:p>
            <a:pPr marL="457200" indent="-457200">
              <a:buFontTx/>
              <a:buAutoNum type="arabicPeriod"/>
            </a:pPr>
            <a:endParaRPr lang="en-US" sz="2400" b="0" i="0" dirty="0">
              <a:solidFill>
                <a:srgbClr val="1A202C"/>
              </a:solidFill>
              <a:effectLst/>
              <a:latin typeface="__myFont_41ff94"/>
            </a:endParaRPr>
          </a:p>
          <a:p>
            <a:pPr marL="457200" indent="-457200">
              <a:buFontTx/>
              <a:buAutoNum type="arabicPeriod"/>
            </a:pPr>
            <a:endParaRPr lang="en-US" sz="2400" b="0" i="0" dirty="0">
              <a:solidFill>
                <a:srgbClr val="1A202C"/>
              </a:solidFill>
              <a:effectLst/>
              <a:latin typeface="__myFont_41ff94"/>
            </a:endParaRPr>
          </a:p>
          <a:p>
            <a:pPr marL="457200" indent="-457200">
              <a:buFontTx/>
              <a:buAutoNum type="arabicPeriod"/>
            </a:pPr>
            <a:endParaRPr lang="en-US" sz="2400" b="0" i="0" dirty="0">
              <a:solidFill>
                <a:srgbClr val="1A202C"/>
              </a:solidFill>
              <a:effectLst/>
              <a:latin typeface="__myFont_41ff94"/>
            </a:endParaRPr>
          </a:p>
          <a:p>
            <a:pPr marL="457200" indent="-457200">
              <a:buFontTx/>
              <a:buAutoNum type="arabicPeriod"/>
            </a:pPr>
            <a:endParaRPr lang="en-US" sz="2400" b="0" i="0" dirty="0">
              <a:solidFill>
                <a:srgbClr val="1A202C"/>
              </a:solidFill>
              <a:effectLst/>
              <a:latin typeface="__myFont_41ff94"/>
            </a:endParaRPr>
          </a:p>
          <a:p>
            <a:pPr marL="457200" indent="-457200" algn="l">
              <a:buAutoNum type="arabicPeriod"/>
            </a:pPr>
            <a:endParaRPr lang="en-US" sz="2400" b="0" i="0" dirty="0">
              <a:solidFill>
                <a:srgbClr val="1A202C"/>
              </a:solidFill>
              <a:effectLst/>
              <a:latin typeface="__myFont_41ff94"/>
            </a:endParaRPr>
          </a:p>
          <a:p>
            <a:pPr algn="just"/>
            <a:r>
              <a:rPr lang="en-IN" sz="24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4958722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4A78D43-D59B-C94D-1201-4D4BA502749A}"/>
              </a:ext>
            </a:extLst>
          </p:cNvPr>
          <p:cNvSpPr txBox="1"/>
          <p:nvPr/>
        </p:nvSpPr>
        <p:spPr>
          <a:xfrm>
            <a:off x="506027" y="520255"/>
            <a:ext cx="10560179" cy="1323439"/>
          </a:xfrm>
          <a:prstGeom prst="rect">
            <a:avLst/>
          </a:prstGeom>
          <a:noFill/>
        </p:spPr>
        <p:txBody>
          <a:bodyPr wrap="square" rtlCol="0">
            <a:spAutoFit/>
          </a:bodyPr>
          <a:lstStyle/>
          <a:p>
            <a:r>
              <a:rPr lang="en-US" sz="4000" dirty="0">
                <a:latin typeface="Times New Roman" panose="02020603050405020304" pitchFamily="18" charset="0"/>
                <a:cs typeface="Times New Roman" panose="02020603050405020304" pitchFamily="18" charset="0"/>
              </a:rPr>
              <a:t>Introduction to AI Powered Event Planning </a:t>
            </a:r>
            <a:r>
              <a:rPr lang="en-US" sz="4000" dirty="0">
                <a:solidFill>
                  <a:schemeClr val="tx1">
                    <a:lumMod val="95000"/>
                    <a:lumOff val="5000"/>
                  </a:schemeClr>
                </a:solidFill>
                <a:latin typeface="Times New Roman" panose="02020603050405020304" pitchFamily="18" charset="0"/>
                <a:cs typeface="Times New Roman" panose="02020603050405020304" pitchFamily="18" charset="0"/>
              </a:rPr>
              <a:t>System</a:t>
            </a:r>
            <a:endParaRPr lang="en-NZ" sz="4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D0839E71-3C66-9444-E8DD-1126F75F921F}"/>
              </a:ext>
            </a:extLst>
          </p:cNvPr>
          <p:cNvSpPr txBox="1"/>
          <p:nvPr/>
        </p:nvSpPr>
        <p:spPr>
          <a:xfrm>
            <a:off x="958645" y="1843694"/>
            <a:ext cx="6076335" cy="4154984"/>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AI Powered Event Planning System introduces a transformative approach to organizing events. </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Combining advanced artificial intelligence with innovative planning strategies, this system is designed to streamline the event management process. </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By automating various tasks, it increases efficiency and enhances user satisfaction, ultimately leading to successful events. Let’s explore its functionalities and benefits.</a:t>
            </a:r>
            <a:endParaRPr lang="en-NZ"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FA698293-DED0-3FCB-7E91-E8A894963C24}"/>
              </a:ext>
            </a:extLst>
          </p:cNvPr>
          <p:cNvPicPr>
            <a:picLocks noChangeAspect="1"/>
          </p:cNvPicPr>
          <p:nvPr/>
        </p:nvPicPr>
        <p:blipFill>
          <a:blip r:embed="rId3"/>
          <a:stretch>
            <a:fillRect/>
          </a:stretch>
        </p:blipFill>
        <p:spPr>
          <a:xfrm>
            <a:off x="7034980" y="1426677"/>
            <a:ext cx="5157020" cy="4734425"/>
          </a:xfrm>
          <a:prstGeom prst="rect">
            <a:avLst/>
          </a:prstGeom>
        </p:spPr>
      </p:pic>
    </p:spTree>
    <p:extLst>
      <p:ext uri="{BB962C8B-B14F-4D97-AF65-F5344CB8AC3E}">
        <p14:creationId xmlns:p14="http://schemas.microsoft.com/office/powerpoint/2010/main" val="27942425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FFE7568-A040-F2FF-8B57-DB2E0A8383FC}"/>
              </a:ext>
            </a:extLst>
          </p:cNvPr>
          <p:cNvSpPr txBox="1"/>
          <p:nvPr/>
        </p:nvSpPr>
        <p:spPr>
          <a:xfrm>
            <a:off x="339213" y="442451"/>
            <a:ext cx="11076039" cy="707886"/>
          </a:xfrm>
          <a:prstGeom prst="rect">
            <a:avLst/>
          </a:prstGeom>
          <a:noFill/>
        </p:spPr>
        <p:txBody>
          <a:bodyPr wrap="square" rtlCol="0">
            <a:spAutoFit/>
          </a:bodyPr>
          <a:lstStyle/>
          <a:p>
            <a:pPr algn="ctr"/>
            <a:r>
              <a:rPr lang="en-US" sz="4000" dirty="0">
                <a:latin typeface="Times New Roman" panose="02020603050405020304" pitchFamily="18" charset="0"/>
                <a:cs typeface="Times New Roman" panose="02020603050405020304" pitchFamily="18" charset="0"/>
              </a:rPr>
              <a:t>Understanding User Requirements and Preferences</a:t>
            </a:r>
            <a:endParaRPr lang="en-NZ" sz="40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41644232-E41E-ECA9-4448-6B946132B0AA}"/>
              </a:ext>
            </a:extLst>
          </p:cNvPr>
          <p:cNvSpPr txBox="1"/>
          <p:nvPr/>
        </p:nvSpPr>
        <p:spPr>
          <a:xfrm>
            <a:off x="339213" y="1755058"/>
            <a:ext cx="11076039" cy="1938992"/>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User Profiles</a:t>
            </a:r>
          </a:p>
          <a:p>
            <a:r>
              <a:rPr lang="en-US" sz="2400" dirty="0">
                <a:latin typeface="Times New Roman" panose="02020603050405020304" pitchFamily="18" charset="0"/>
                <a:cs typeface="Times New Roman" panose="02020603050405020304" pitchFamily="18" charset="0"/>
              </a:rPr>
              <a:t>            Creating detailed user profiles helps to understand individual preferences and requirements. By analyzing demographic data, previous event choices, and stated preferences, the system tailors its recommendations. For example, if a user frequently chooses outdoor venues, the system prioritizes similar options in future event planning.</a:t>
            </a:r>
            <a:endParaRPr lang="en-NZ" sz="24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01DD8AE8-A7EC-39A3-EFB7-65ADEE5B08B2}"/>
              </a:ext>
            </a:extLst>
          </p:cNvPr>
          <p:cNvSpPr txBox="1"/>
          <p:nvPr/>
        </p:nvSpPr>
        <p:spPr>
          <a:xfrm>
            <a:off x="339213" y="4063382"/>
            <a:ext cx="11076039" cy="2308324"/>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Feedback Mechanisms </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Incorporating feedback mechanisms enables continuous improvement of the planning   process. Users can rate venues, suppliers, and services after their events, providing valuable insights. This feedback loop ensures that the system evolves according to user experiences, making it more effective over time.</a:t>
            </a:r>
          </a:p>
          <a:p>
            <a:endParaRPr lang="en-US" sz="2400" b="1" dirty="0">
              <a:latin typeface="__myFont_41ff94"/>
            </a:endParaRPr>
          </a:p>
        </p:txBody>
      </p:sp>
    </p:spTree>
    <p:extLst>
      <p:ext uri="{BB962C8B-B14F-4D97-AF65-F5344CB8AC3E}">
        <p14:creationId xmlns:p14="http://schemas.microsoft.com/office/powerpoint/2010/main" val="3424796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4D9FCFC-4817-A241-6655-F47892AA8384}"/>
              </a:ext>
            </a:extLst>
          </p:cNvPr>
          <p:cNvSpPr txBox="1"/>
          <p:nvPr/>
        </p:nvSpPr>
        <p:spPr>
          <a:xfrm>
            <a:off x="1725560" y="339213"/>
            <a:ext cx="8568813" cy="707886"/>
          </a:xfrm>
          <a:prstGeom prst="rect">
            <a:avLst/>
          </a:prstGeom>
          <a:noFill/>
        </p:spPr>
        <p:txBody>
          <a:bodyPr wrap="square" rtlCol="0">
            <a:spAutoFit/>
          </a:bodyPr>
          <a:lstStyle/>
          <a:p>
            <a:pPr algn="ctr"/>
            <a:r>
              <a:rPr lang="en-US" sz="4000" dirty="0">
                <a:latin typeface="Times New Roman" panose="02020603050405020304" pitchFamily="18" charset="0"/>
                <a:cs typeface="Times New Roman" panose="02020603050405020304" pitchFamily="18" charset="0"/>
              </a:rPr>
              <a:t>Core Features of the System</a:t>
            </a:r>
            <a:endParaRPr lang="en-NZ" sz="40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123AB9FF-5EC8-953B-A170-6E576E45B643}"/>
              </a:ext>
            </a:extLst>
          </p:cNvPr>
          <p:cNvSpPr txBox="1"/>
          <p:nvPr/>
        </p:nvSpPr>
        <p:spPr>
          <a:xfrm>
            <a:off x="737419" y="1578077"/>
            <a:ext cx="6017342" cy="4154984"/>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The AI Powered Event Planning System is equipped with several core features that enhance event management. Key functionalities include automated scheduling, budget tracking, venue selection assistance, and vendor relationship management. These tools not only save time but also reduce the stress typically associated with event planning. Furthermore, users can benefit from a centralized dashboard that provides a holistic view of all event elements.</a:t>
            </a:r>
            <a:endParaRPr lang="en-NZ" sz="24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2475D014-DCC7-5319-7895-063D3B7A207B}"/>
              </a:ext>
            </a:extLst>
          </p:cNvPr>
          <p:cNvPicPr>
            <a:picLocks noChangeAspect="1"/>
          </p:cNvPicPr>
          <p:nvPr/>
        </p:nvPicPr>
        <p:blipFill>
          <a:blip r:embed="rId2"/>
          <a:stretch>
            <a:fillRect/>
          </a:stretch>
        </p:blipFill>
        <p:spPr>
          <a:xfrm>
            <a:off x="6651522" y="1578077"/>
            <a:ext cx="5056238" cy="3789413"/>
          </a:xfrm>
          <a:prstGeom prst="rect">
            <a:avLst/>
          </a:prstGeom>
        </p:spPr>
      </p:pic>
    </p:spTree>
    <p:extLst>
      <p:ext uri="{BB962C8B-B14F-4D97-AF65-F5344CB8AC3E}">
        <p14:creationId xmlns:p14="http://schemas.microsoft.com/office/powerpoint/2010/main" val="993420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0D1C262-4F7D-C33B-D7D4-B245A9C39CC6}"/>
              </a:ext>
            </a:extLst>
          </p:cNvPr>
          <p:cNvSpPr txBox="1"/>
          <p:nvPr/>
        </p:nvSpPr>
        <p:spPr>
          <a:xfrm>
            <a:off x="146386" y="271056"/>
            <a:ext cx="9999406" cy="830997"/>
          </a:xfrm>
          <a:prstGeom prst="rect">
            <a:avLst/>
          </a:prstGeom>
          <a:noFill/>
        </p:spPr>
        <p:txBody>
          <a:bodyPr wrap="square" rtlCol="0">
            <a:spAutoFit/>
          </a:bodyPr>
          <a:lstStyle/>
          <a:p>
            <a:r>
              <a:rPr lang="en-NZ" sz="4800" dirty="0">
                <a:latin typeface="Times New Roman" panose="02020603050405020304" pitchFamily="18" charset="0"/>
                <a:cs typeface="Times New Roman" panose="02020603050405020304" pitchFamily="18" charset="0"/>
              </a:rPr>
              <a:t>FRONTEND</a:t>
            </a:r>
          </a:p>
        </p:txBody>
      </p:sp>
      <p:sp>
        <p:nvSpPr>
          <p:cNvPr id="3" name="TextBox 2">
            <a:extLst>
              <a:ext uri="{FF2B5EF4-FFF2-40B4-BE49-F238E27FC236}">
                <a16:creationId xmlns:a16="http://schemas.microsoft.com/office/drawing/2014/main" id="{AF8F46C6-71E8-9F34-2963-28A49A72F064}"/>
              </a:ext>
            </a:extLst>
          </p:cNvPr>
          <p:cNvSpPr txBox="1"/>
          <p:nvPr/>
        </p:nvSpPr>
        <p:spPr>
          <a:xfrm>
            <a:off x="1083076" y="1218675"/>
            <a:ext cx="10751574" cy="4647426"/>
          </a:xfrm>
          <a:prstGeom prst="rect">
            <a:avLst/>
          </a:prstGeom>
          <a:noFill/>
        </p:spPr>
        <p:txBody>
          <a:bodyPr wrap="square" rtlCol="0">
            <a:spAutoFit/>
          </a:bodyPr>
          <a:lstStyle/>
          <a:p>
            <a:r>
              <a:rPr lang="en-US" sz="4000" dirty="0"/>
              <a:t>HTML :</a:t>
            </a:r>
            <a:br>
              <a:rPr lang="en-US" dirty="0"/>
            </a:br>
            <a:r>
              <a:rPr lang="en-US" sz="2200" dirty="0"/>
              <a:t>          HTML (</a:t>
            </a:r>
            <a:r>
              <a:rPr lang="en-US" sz="2200" dirty="0" err="1"/>
              <a:t>HyperText</a:t>
            </a:r>
            <a:r>
              <a:rPr lang="en-US" sz="2200" dirty="0"/>
              <a:t> Markup Language) was used to structure the content on the web pages. It is the backbone of the webpage, defining the layout and organization of elements.</a:t>
            </a:r>
            <a:br>
              <a:rPr lang="en-US" sz="2200" dirty="0"/>
            </a:br>
            <a:br>
              <a:rPr lang="en-US" dirty="0"/>
            </a:br>
            <a:r>
              <a:rPr lang="en-US" sz="4000" dirty="0"/>
              <a:t>Document Structure: </a:t>
            </a:r>
            <a:br>
              <a:rPr lang="en-US" sz="4000" dirty="0"/>
            </a:br>
            <a:r>
              <a:rPr lang="en-US" sz="2200" dirty="0"/>
              <a:t>       Explanation of &lt;!DOCTYPE html&gt;, &lt;html&gt;, &lt;head&gt;, &lt;body&gt;.</a:t>
            </a:r>
          </a:p>
          <a:p>
            <a:r>
              <a:rPr lang="en-US" sz="2200" dirty="0"/>
              <a:t>           &lt;div&gt;: To create divisions or sections on the page</a:t>
            </a:r>
            <a:br>
              <a:rPr lang="en-US" sz="2200" dirty="0"/>
            </a:br>
            <a:r>
              <a:rPr lang="en-US" sz="2200" dirty="0"/>
              <a:t>           &lt;header&gt;: For the top section containing the logo and navigation.</a:t>
            </a:r>
            <a:br>
              <a:rPr lang="en-US" sz="2200" dirty="0"/>
            </a:br>
            <a:r>
              <a:rPr lang="en-US" sz="2200" dirty="0"/>
              <a:t>           &lt;footer&gt;: For the bottom section containing copyright and contact information.</a:t>
            </a:r>
            <a:br>
              <a:rPr lang="en-US" sz="2200" dirty="0"/>
            </a:br>
            <a:r>
              <a:rPr lang="en-US" sz="2200" dirty="0"/>
              <a:t>           &lt;nav&gt;: For the navigation menu.</a:t>
            </a:r>
            <a:br>
              <a:rPr lang="en-US" sz="2200" dirty="0"/>
            </a:br>
            <a:r>
              <a:rPr lang="en-US" sz="2200" dirty="0"/>
              <a:t>           &lt;section&gt;: To organize content into different sections.          </a:t>
            </a:r>
          </a:p>
        </p:txBody>
      </p:sp>
    </p:spTree>
    <p:extLst>
      <p:ext uri="{BB962C8B-B14F-4D97-AF65-F5344CB8AC3E}">
        <p14:creationId xmlns:p14="http://schemas.microsoft.com/office/powerpoint/2010/main" val="8391682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77EA8CA-9E0B-69B1-BA62-1FBBF661DF19}"/>
              </a:ext>
            </a:extLst>
          </p:cNvPr>
          <p:cNvSpPr txBox="1"/>
          <p:nvPr/>
        </p:nvSpPr>
        <p:spPr>
          <a:xfrm>
            <a:off x="816746" y="612844"/>
            <a:ext cx="11481785" cy="5632311"/>
          </a:xfrm>
          <a:prstGeom prst="rect">
            <a:avLst/>
          </a:prstGeom>
          <a:noFill/>
        </p:spPr>
        <p:txBody>
          <a:bodyPr wrap="square" rtlCol="0">
            <a:spAutoFit/>
          </a:bodyPr>
          <a:lstStyle/>
          <a:p>
            <a:r>
              <a:rPr lang="en-US" sz="2000" dirty="0"/>
              <a:t>Cascading Style Sheets, is a stylesheet language used to control the presentation of a webpage. It allows developers to separate the content of a webpage (written in HTML) from its design and layout</a:t>
            </a:r>
            <a:br>
              <a:rPr lang="en-US" sz="2000" dirty="0"/>
            </a:br>
            <a:br>
              <a:rPr lang="en-US" sz="2000" dirty="0"/>
            </a:br>
            <a:r>
              <a:rPr lang="en-US" sz="2000" b="1" dirty="0"/>
              <a:t>Styling Overview: </a:t>
            </a:r>
          </a:p>
          <a:p>
            <a:r>
              <a:rPr lang="en-US" sz="2000" dirty="0"/>
              <a:t>               CSS was used to define the visual presentation of HTML elements. It enabled us to create a consistent and visually appealing design across all web pages.</a:t>
            </a:r>
            <a:br>
              <a:rPr lang="en-US" sz="2000" dirty="0"/>
            </a:br>
            <a:r>
              <a:rPr lang="en-US" sz="2000" b="1" dirty="0"/>
              <a:t>Selectors and Properties: </a:t>
            </a:r>
          </a:p>
          <a:p>
            <a:r>
              <a:rPr lang="en-US" sz="2000" dirty="0"/>
              <a:t>              We utilized various CSS selectors such as classes (.) and IDs (#) to target specific HTML elements and apply styles like:</a:t>
            </a:r>
            <a:br>
              <a:rPr lang="en-US" sz="2000" dirty="0"/>
            </a:br>
            <a:r>
              <a:rPr lang="en-US" sz="2000" b="1" dirty="0"/>
              <a:t>Colors: </a:t>
            </a:r>
          </a:p>
          <a:p>
            <a:r>
              <a:rPr lang="en-US" sz="2000" dirty="0"/>
              <a:t>              color, background-color</a:t>
            </a:r>
            <a:br>
              <a:rPr lang="en-US" sz="2000" dirty="0"/>
            </a:br>
            <a:r>
              <a:rPr lang="en-US" sz="2000" b="1" dirty="0"/>
              <a:t>Typography: </a:t>
            </a:r>
          </a:p>
          <a:p>
            <a:r>
              <a:rPr lang="en-US" sz="2000" dirty="0"/>
              <a:t>             font-family, font-size, font-weight</a:t>
            </a:r>
            <a:br>
              <a:rPr lang="en-US" sz="2000" dirty="0"/>
            </a:br>
            <a:r>
              <a:rPr lang="en-US" sz="2000" b="1" dirty="0"/>
              <a:t>Spacing: </a:t>
            </a:r>
          </a:p>
          <a:p>
            <a:r>
              <a:rPr lang="en-US" sz="2000" dirty="0"/>
              <a:t>             margin, padding</a:t>
            </a:r>
            <a:br>
              <a:rPr lang="en-US" sz="2000" dirty="0"/>
            </a:br>
            <a:r>
              <a:rPr lang="en-US" sz="2000" b="1" dirty="0"/>
              <a:t>Borders: </a:t>
            </a:r>
          </a:p>
          <a:p>
            <a:r>
              <a:rPr lang="en-US" sz="2000" dirty="0"/>
              <a:t>             border, border-radius</a:t>
            </a:r>
            <a:endParaRPr lang="en-IN" sz="2000" dirty="0"/>
          </a:p>
        </p:txBody>
      </p:sp>
      <p:sp>
        <p:nvSpPr>
          <p:cNvPr id="3" name="TextBox 2">
            <a:extLst>
              <a:ext uri="{FF2B5EF4-FFF2-40B4-BE49-F238E27FC236}">
                <a16:creationId xmlns:a16="http://schemas.microsoft.com/office/drawing/2014/main" id="{FA1C657B-860F-7DDA-A052-3DC5E37A5797}"/>
              </a:ext>
            </a:extLst>
          </p:cNvPr>
          <p:cNvSpPr txBox="1"/>
          <p:nvPr/>
        </p:nvSpPr>
        <p:spPr>
          <a:xfrm>
            <a:off x="79900" y="67995"/>
            <a:ext cx="3897298" cy="646331"/>
          </a:xfrm>
          <a:prstGeom prst="rect">
            <a:avLst/>
          </a:prstGeom>
          <a:noFill/>
        </p:spPr>
        <p:txBody>
          <a:bodyPr wrap="square" rtlCol="0">
            <a:spAutoFit/>
          </a:bodyPr>
          <a:lstStyle/>
          <a:p>
            <a:r>
              <a:rPr lang="en-IN" sz="3600" dirty="0"/>
              <a:t>CSS :</a:t>
            </a:r>
          </a:p>
        </p:txBody>
      </p:sp>
    </p:spTree>
    <p:extLst>
      <p:ext uri="{BB962C8B-B14F-4D97-AF65-F5344CB8AC3E}">
        <p14:creationId xmlns:p14="http://schemas.microsoft.com/office/powerpoint/2010/main" val="19364754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FCA0521-4C09-FB7E-8F3D-507FA44E3B37}"/>
              </a:ext>
            </a:extLst>
          </p:cNvPr>
          <p:cNvSpPr txBox="1"/>
          <p:nvPr/>
        </p:nvSpPr>
        <p:spPr>
          <a:xfrm>
            <a:off x="106532" y="257452"/>
            <a:ext cx="6933460" cy="707886"/>
          </a:xfrm>
          <a:prstGeom prst="rect">
            <a:avLst/>
          </a:prstGeom>
          <a:noFill/>
        </p:spPr>
        <p:txBody>
          <a:bodyPr wrap="square" rtlCol="0">
            <a:spAutoFit/>
          </a:bodyPr>
          <a:lstStyle/>
          <a:p>
            <a:r>
              <a:rPr lang="en-IN" sz="4000" dirty="0"/>
              <a:t>BACKEND</a:t>
            </a:r>
          </a:p>
        </p:txBody>
      </p:sp>
      <p:sp>
        <p:nvSpPr>
          <p:cNvPr id="3" name="TextBox 2">
            <a:extLst>
              <a:ext uri="{FF2B5EF4-FFF2-40B4-BE49-F238E27FC236}">
                <a16:creationId xmlns:a16="http://schemas.microsoft.com/office/drawing/2014/main" id="{B91429C8-EE6D-02AC-088C-FE11ECA8DFF8}"/>
              </a:ext>
            </a:extLst>
          </p:cNvPr>
          <p:cNvSpPr txBox="1"/>
          <p:nvPr/>
        </p:nvSpPr>
        <p:spPr>
          <a:xfrm>
            <a:off x="523783" y="965338"/>
            <a:ext cx="4163627" cy="461665"/>
          </a:xfrm>
          <a:prstGeom prst="rect">
            <a:avLst/>
          </a:prstGeom>
          <a:noFill/>
        </p:spPr>
        <p:txBody>
          <a:bodyPr wrap="square" rtlCol="0">
            <a:spAutoFit/>
          </a:bodyPr>
          <a:lstStyle/>
          <a:p>
            <a:r>
              <a:rPr lang="en-IN" sz="2400" b="1" dirty="0"/>
              <a:t>Development with Flask</a:t>
            </a:r>
          </a:p>
        </p:txBody>
      </p:sp>
      <p:sp>
        <p:nvSpPr>
          <p:cNvPr id="4" name="TextBox 3">
            <a:extLst>
              <a:ext uri="{FF2B5EF4-FFF2-40B4-BE49-F238E27FC236}">
                <a16:creationId xmlns:a16="http://schemas.microsoft.com/office/drawing/2014/main" id="{801C5F4B-1CF4-5C0D-12DA-15AACB030FFD}"/>
              </a:ext>
            </a:extLst>
          </p:cNvPr>
          <p:cNvSpPr txBox="1"/>
          <p:nvPr/>
        </p:nvSpPr>
        <p:spPr>
          <a:xfrm>
            <a:off x="1145219" y="1476132"/>
            <a:ext cx="11168108" cy="4431983"/>
          </a:xfrm>
          <a:prstGeom prst="rect">
            <a:avLst/>
          </a:prstGeom>
          <a:noFill/>
        </p:spPr>
        <p:txBody>
          <a:bodyPr wrap="square" rtlCol="0">
            <a:spAutoFit/>
          </a:bodyPr>
          <a:lstStyle/>
          <a:p>
            <a:r>
              <a:rPr lang="en-US" sz="2200" b="1" dirty="0"/>
              <a:t>Overview:</a:t>
            </a:r>
            <a:br>
              <a:rPr lang="en-US" sz="2200" dirty="0"/>
            </a:br>
            <a:r>
              <a:rPr lang="en-US" sz="2000" b="1" dirty="0"/>
              <a:t>        Flask: </a:t>
            </a:r>
          </a:p>
          <a:p>
            <a:r>
              <a:rPr lang="en-US" sz="2000" dirty="0"/>
              <a:t>             Flask is a lightweight and flexible web framework for Python. It is used to build the backend of the application, managing server-side operations, routing, and handling requests.</a:t>
            </a:r>
          </a:p>
          <a:p>
            <a:endParaRPr lang="en-US" dirty="0"/>
          </a:p>
          <a:p>
            <a:endParaRPr lang="en-US" dirty="0"/>
          </a:p>
          <a:p>
            <a:r>
              <a:rPr lang="en-IN" sz="2200" b="1" dirty="0"/>
              <a:t>Key Features of Flask:</a:t>
            </a:r>
          </a:p>
          <a:p>
            <a:r>
              <a:rPr lang="en-IN" sz="2200" b="1" dirty="0"/>
              <a:t> </a:t>
            </a:r>
            <a:endParaRPr lang="en-US" sz="2200" b="1" dirty="0"/>
          </a:p>
          <a:p>
            <a:pPr marL="1200150" lvl="2" indent="-285750">
              <a:buFont typeface="Arial" panose="020B0604020202020204" pitchFamily="34" charset="0"/>
              <a:buChar char="•"/>
            </a:pPr>
            <a:r>
              <a:rPr lang="en-US" sz="2000" dirty="0"/>
              <a:t>Simplicity and Flexibility</a:t>
            </a:r>
          </a:p>
          <a:p>
            <a:pPr marL="1200150" lvl="2" indent="-285750">
              <a:buFont typeface="Arial" panose="020B0604020202020204" pitchFamily="34" charset="0"/>
              <a:buChar char="•"/>
            </a:pPr>
            <a:r>
              <a:rPr lang="en-US" sz="2000" dirty="0"/>
              <a:t>Routing</a:t>
            </a:r>
          </a:p>
          <a:p>
            <a:pPr marL="1200150" lvl="2" indent="-285750">
              <a:buFont typeface="Arial" panose="020B0604020202020204" pitchFamily="34" charset="0"/>
              <a:buChar char="•"/>
            </a:pPr>
            <a:r>
              <a:rPr lang="en-US" sz="2000" dirty="0"/>
              <a:t>Template Engine</a:t>
            </a:r>
          </a:p>
          <a:p>
            <a:pPr marL="1200150" lvl="2" indent="-285750">
              <a:buFont typeface="Arial" panose="020B0604020202020204" pitchFamily="34" charset="0"/>
              <a:buChar char="•"/>
            </a:pPr>
            <a:r>
              <a:rPr lang="en-US" sz="2000" dirty="0"/>
              <a:t>Request Handling</a:t>
            </a:r>
          </a:p>
          <a:p>
            <a:pPr marL="1200150" lvl="2" indent="-285750">
              <a:buFont typeface="Arial" panose="020B0604020202020204" pitchFamily="34" charset="0"/>
              <a:buChar char="•"/>
            </a:pPr>
            <a:r>
              <a:rPr lang="en-US" sz="2000" dirty="0"/>
              <a:t>Extensions</a:t>
            </a:r>
            <a:br>
              <a:rPr lang="en-US" sz="2000" dirty="0"/>
            </a:br>
            <a:endParaRPr lang="en-IN" sz="2000" dirty="0"/>
          </a:p>
        </p:txBody>
      </p:sp>
    </p:spTree>
    <p:extLst>
      <p:ext uri="{BB962C8B-B14F-4D97-AF65-F5344CB8AC3E}">
        <p14:creationId xmlns:p14="http://schemas.microsoft.com/office/powerpoint/2010/main" val="26941352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E8F311F-AD66-029D-67CA-51F00B5470B1}"/>
              </a:ext>
            </a:extLst>
          </p:cNvPr>
          <p:cNvSpPr txBox="1"/>
          <p:nvPr/>
        </p:nvSpPr>
        <p:spPr>
          <a:xfrm>
            <a:off x="0" y="430567"/>
            <a:ext cx="4740676" cy="923330"/>
          </a:xfrm>
          <a:prstGeom prst="rect">
            <a:avLst/>
          </a:prstGeom>
          <a:noFill/>
        </p:spPr>
        <p:txBody>
          <a:bodyPr wrap="square" rtlCol="0">
            <a:spAutoFit/>
          </a:bodyPr>
          <a:lstStyle/>
          <a:p>
            <a:r>
              <a:rPr lang="en-IN" sz="3600" b="1" dirty="0"/>
              <a:t>ARCHITECTURE</a:t>
            </a:r>
          </a:p>
          <a:p>
            <a:endParaRPr lang="en-IN" dirty="0"/>
          </a:p>
        </p:txBody>
      </p:sp>
      <p:pic>
        <p:nvPicPr>
          <p:cNvPr id="5" name="Picture 4">
            <a:extLst>
              <a:ext uri="{FF2B5EF4-FFF2-40B4-BE49-F238E27FC236}">
                <a16:creationId xmlns:a16="http://schemas.microsoft.com/office/drawing/2014/main" id="{FFE4B31F-0A83-FF73-6A1D-E553BECF37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26097" y="35174"/>
            <a:ext cx="6465903" cy="6081542"/>
          </a:xfrm>
          <a:prstGeom prst="rect">
            <a:avLst/>
          </a:prstGeom>
        </p:spPr>
      </p:pic>
      <p:sp>
        <p:nvSpPr>
          <p:cNvPr id="6" name="TextBox 5">
            <a:extLst>
              <a:ext uri="{FF2B5EF4-FFF2-40B4-BE49-F238E27FC236}">
                <a16:creationId xmlns:a16="http://schemas.microsoft.com/office/drawing/2014/main" id="{7C1DAA94-D004-CF6D-4B89-41B958A8744A}"/>
              </a:ext>
            </a:extLst>
          </p:cNvPr>
          <p:cNvSpPr txBox="1"/>
          <p:nvPr/>
        </p:nvSpPr>
        <p:spPr>
          <a:xfrm>
            <a:off x="2106228" y="1571711"/>
            <a:ext cx="6254318" cy="3139321"/>
          </a:xfrm>
          <a:prstGeom prst="rect">
            <a:avLst/>
          </a:prstGeom>
          <a:noFill/>
        </p:spPr>
        <p:txBody>
          <a:bodyPr wrap="square" rtlCol="0">
            <a:spAutoFit/>
          </a:bodyPr>
          <a:lstStyle/>
          <a:p>
            <a:pPr marL="342900" indent="-342900">
              <a:buFont typeface="Arial" panose="020B0604020202020204" pitchFamily="34" charset="0"/>
              <a:buChar char="•"/>
            </a:pPr>
            <a:r>
              <a:rPr lang="en-US" sz="2200" dirty="0"/>
              <a:t>Frontend (Client-Side)</a:t>
            </a:r>
          </a:p>
          <a:p>
            <a:pPr marL="342900" indent="-342900">
              <a:buFont typeface="Arial" panose="020B0604020202020204" pitchFamily="34" charset="0"/>
              <a:buChar char="•"/>
            </a:pPr>
            <a:r>
              <a:rPr lang="en-US" sz="2200" dirty="0"/>
              <a:t>Backend (Server-Side)</a:t>
            </a:r>
          </a:p>
          <a:p>
            <a:pPr marL="342900" indent="-342900">
              <a:buFont typeface="Arial" panose="020B0604020202020204" pitchFamily="34" charset="0"/>
              <a:buChar char="•"/>
            </a:pPr>
            <a:r>
              <a:rPr lang="en-US" sz="2200" dirty="0"/>
              <a:t>External APIs</a:t>
            </a:r>
          </a:p>
          <a:p>
            <a:pPr marL="342900" indent="-342900">
              <a:buFont typeface="Arial" panose="020B0604020202020204" pitchFamily="34" charset="0"/>
              <a:buChar char="•"/>
            </a:pPr>
            <a:r>
              <a:rPr lang="en-US" sz="2200" dirty="0"/>
              <a:t>Recommendation System</a:t>
            </a:r>
          </a:p>
          <a:p>
            <a:pPr marL="342900" indent="-342900">
              <a:buFont typeface="Arial" panose="020B0604020202020204" pitchFamily="34" charset="0"/>
              <a:buChar char="•"/>
            </a:pPr>
            <a:r>
              <a:rPr lang="en-US" sz="2200" dirty="0"/>
              <a:t>Chatbot</a:t>
            </a:r>
          </a:p>
          <a:p>
            <a:pPr marL="342900" indent="-342900">
              <a:buFont typeface="Arial" panose="020B0604020202020204" pitchFamily="34" charset="0"/>
              <a:buChar char="•"/>
            </a:pPr>
            <a:r>
              <a:rPr lang="en-US" sz="2200" dirty="0"/>
              <a:t>Tracking System</a:t>
            </a:r>
          </a:p>
          <a:p>
            <a:pPr marL="342900" indent="-342900">
              <a:buFont typeface="Arial" panose="020B0604020202020204" pitchFamily="34" charset="0"/>
              <a:buChar char="•"/>
            </a:pPr>
            <a:r>
              <a:rPr lang="en-US" sz="2200" dirty="0"/>
              <a:t>Security</a:t>
            </a:r>
          </a:p>
          <a:p>
            <a:pPr marL="342900" indent="-342900">
              <a:buFont typeface="Arial" panose="020B0604020202020204" pitchFamily="34" charset="0"/>
              <a:buChar char="•"/>
            </a:pPr>
            <a:r>
              <a:rPr lang="en-US" sz="2200" dirty="0"/>
              <a:t>Deployment</a:t>
            </a:r>
          </a:p>
          <a:p>
            <a:pPr marL="342900" indent="-342900">
              <a:buFont typeface="Arial" panose="020B0604020202020204" pitchFamily="34" charset="0"/>
              <a:buChar char="•"/>
            </a:pPr>
            <a:r>
              <a:rPr lang="en-US" sz="2200" dirty="0"/>
              <a:t>Workflow</a:t>
            </a:r>
            <a:endParaRPr lang="en-IN" sz="2200" dirty="0"/>
          </a:p>
        </p:txBody>
      </p:sp>
    </p:spTree>
    <p:extLst>
      <p:ext uri="{BB962C8B-B14F-4D97-AF65-F5344CB8AC3E}">
        <p14:creationId xmlns:p14="http://schemas.microsoft.com/office/powerpoint/2010/main" val="3979647395"/>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EDEBE7"/>
      </a:lt2>
      <a:accent1>
        <a:srgbClr val="5FA534"/>
      </a:accent1>
      <a:accent2>
        <a:srgbClr val="DCAB34"/>
      </a:accent2>
      <a:accent3>
        <a:srgbClr val="D26D23"/>
      </a:accent3>
      <a:accent4>
        <a:srgbClr val="972323"/>
      </a:accent4>
      <a:accent5>
        <a:srgbClr val="236797"/>
      </a:accent5>
      <a:accent6>
        <a:srgbClr val="2FB6C6"/>
      </a:accent6>
      <a:hlink>
        <a:srgbClr val="8FC639"/>
      </a:hlink>
      <a:folHlink>
        <a:srgbClr val="E7C272"/>
      </a:folHlink>
    </a:clrScheme>
    <a:fontScheme name="Gallery">
      <a:majorFont>
        <a:latin typeface="Palatino Linotype" panose="020405020505050303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panose="020405020505050303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AC464412-510E-4F2B-8947-A0DDBD02899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TM10001114[[fn=Gallery]]</Template>
  <TotalTime>443</TotalTime>
  <Words>1101</Words>
  <Application>Microsoft Office PowerPoint</Application>
  <PresentationFormat>Widescreen</PresentationFormat>
  <Paragraphs>113</Paragraphs>
  <Slides>16</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__myFont_41ff94</vt:lpstr>
      <vt:lpstr>Arial</vt:lpstr>
      <vt:lpstr>Calibri</vt:lpstr>
      <vt:lpstr>Palatino Linotype</vt:lpstr>
      <vt:lpstr>Times New Roman</vt:lpstr>
      <vt:lpstr>Gallery</vt:lpstr>
      <vt:lpstr>AI POWERED EVENT MANAGEMENT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deva dharshini</dc:creator>
  <cp:lastModifiedBy>deva dharshini</cp:lastModifiedBy>
  <cp:revision>11</cp:revision>
  <dcterms:created xsi:type="dcterms:W3CDTF">2024-08-11T08:11:48Z</dcterms:created>
  <dcterms:modified xsi:type="dcterms:W3CDTF">2024-08-28T16:14:51Z</dcterms:modified>
</cp:coreProperties>
</file>