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448" r:id="rId22"/>
    <p:sldId id="446" r:id="rId23"/>
    <p:sldId id="447" r:id="rId24"/>
    <p:sldId id="449" r:id="rId25"/>
    <p:sldId id="450" r:id="rId26"/>
    <p:sldId id="310" r:id="rId27"/>
    <p:sldId id="444"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p:restoredTop sz="79739"/>
  </p:normalViewPr>
  <p:slideViewPr>
    <p:cSldViewPr snapToGrid="0" snapToObjects="1">
      <p:cViewPr varScale="1">
        <p:scale>
          <a:sx n="100" d="100"/>
          <a:sy n="100" d="100"/>
        </p:scale>
        <p:origin x="184" y="52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CEE8-E568-80D2-E4E9-97537929693F}"/>
              </a:ext>
            </a:extLst>
          </p:cNvPr>
          <p:cNvSpPr>
            <a:spLocks noGrp="1"/>
          </p:cNvSpPr>
          <p:nvPr>
            <p:ph type="title"/>
          </p:nvPr>
        </p:nvSpPr>
        <p:spPr>
          <a:xfrm>
            <a:off x="838200" y="1845582"/>
            <a:ext cx="10515600" cy="1325563"/>
          </a:xfrm>
        </p:spPr>
        <p:txBody>
          <a:bodyPr/>
          <a:lstStyle/>
          <a:p>
            <a:pPr algn="ctr"/>
            <a:r>
              <a:rPr lang="en-US" dirty="0"/>
              <a:t>Inferring </a:t>
            </a:r>
            <a:r>
              <a:rPr lang="en-US" dirty="0" err="1"/>
              <a:t>QoE</a:t>
            </a:r>
            <a:r>
              <a:rPr lang="en-US" dirty="0"/>
              <a:t> for </a:t>
            </a:r>
            <a:br>
              <a:rPr lang="en-US" dirty="0"/>
            </a:br>
            <a:r>
              <a:rPr lang="en-US" dirty="0"/>
              <a:t>Video Conference Applications</a:t>
            </a:r>
          </a:p>
        </p:txBody>
      </p:sp>
    </p:spTree>
    <p:extLst>
      <p:ext uri="{BB962C8B-B14F-4D97-AF65-F5344CB8AC3E}">
        <p14:creationId xmlns:p14="http://schemas.microsoft.com/office/powerpoint/2010/main" val="410684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0581D-520B-D291-DF7C-7F9BFB8337B7}"/>
              </a:ext>
            </a:extLst>
          </p:cNvPr>
          <p:cNvSpPr>
            <a:spLocks noGrp="1"/>
          </p:cNvSpPr>
          <p:nvPr>
            <p:ph type="title"/>
          </p:nvPr>
        </p:nvSpPr>
        <p:spPr/>
        <p:txBody>
          <a:bodyPr/>
          <a:lstStyle/>
          <a:p>
            <a:r>
              <a:rPr lang="en-US" dirty="0"/>
              <a:t>Inferring WebRTC Quality</a:t>
            </a:r>
          </a:p>
        </p:txBody>
      </p:sp>
      <p:sp>
        <p:nvSpPr>
          <p:cNvPr id="5" name="Content Placeholder 4">
            <a:extLst>
              <a:ext uri="{FF2B5EF4-FFF2-40B4-BE49-F238E27FC236}">
                <a16:creationId xmlns:a16="http://schemas.microsoft.com/office/drawing/2014/main" id="{A7792B4A-D286-183A-829E-04C82025F72B}"/>
              </a:ext>
            </a:extLst>
          </p:cNvPr>
          <p:cNvSpPr>
            <a:spLocks noGrp="1"/>
          </p:cNvSpPr>
          <p:nvPr>
            <p:ph idx="1"/>
          </p:nvPr>
        </p:nvSpPr>
        <p:spPr/>
        <p:txBody>
          <a:bodyPr/>
          <a:lstStyle/>
          <a:p>
            <a:r>
              <a:rPr lang="en-US" dirty="0"/>
              <a:t>Video bitrate</a:t>
            </a:r>
          </a:p>
          <a:p>
            <a:endParaRPr lang="en-US" dirty="0"/>
          </a:p>
          <a:p>
            <a:r>
              <a:rPr lang="en-US" dirty="0"/>
              <a:t>Frame rate</a:t>
            </a:r>
          </a:p>
          <a:p>
            <a:endParaRPr lang="en-US" dirty="0"/>
          </a:p>
          <a:p>
            <a:r>
              <a:rPr lang="en-US" dirty="0"/>
              <a:t>Frame jitter</a:t>
            </a:r>
          </a:p>
          <a:p>
            <a:endParaRPr lang="en-US" dirty="0"/>
          </a:p>
          <a:p>
            <a:r>
              <a:rPr lang="en-US" dirty="0"/>
              <a:t>Resolution</a:t>
            </a:r>
          </a:p>
        </p:txBody>
      </p:sp>
    </p:spTree>
    <p:extLst>
      <p:ext uri="{BB962C8B-B14F-4D97-AF65-F5344CB8AC3E}">
        <p14:creationId xmlns:p14="http://schemas.microsoft.com/office/powerpoint/2010/main" val="412099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C9AD-EBF7-6BCF-DDDD-80579DE81BDA}"/>
              </a:ext>
            </a:extLst>
          </p:cNvPr>
          <p:cNvSpPr>
            <a:spLocks noGrp="1"/>
          </p:cNvSpPr>
          <p:nvPr>
            <p:ph type="title"/>
          </p:nvPr>
        </p:nvSpPr>
        <p:spPr/>
        <p:txBody>
          <a:bodyPr/>
          <a:lstStyle/>
          <a:p>
            <a:r>
              <a:rPr lang="en-US" dirty="0"/>
              <a:t>Key Insight: Packet Size Differences</a:t>
            </a:r>
          </a:p>
        </p:txBody>
      </p:sp>
      <p:pic>
        <p:nvPicPr>
          <p:cNvPr id="4" name="Picture 3">
            <a:extLst>
              <a:ext uri="{FF2B5EF4-FFF2-40B4-BE49-F238E27FC236}">
                <a16:creationId xmlns:a16="http://schemas.microsoft.com/office/drawing/2014/main" id="{2B039528-125C-D582-AAFF-4257ECADCC7D}"/>
              </a:ext>
            </a:extLst>
          </p:cNvPr>
          <p:cNvPicPr>
            <a:picLocks noChangeAspect="1"/>
          </p:cNvPicPr>
          <p:nvPr/>
        </p:nvPicPr>
        <p:blipFill>
          <a:blip r:embed="rId2"/>
          <a:stretch>
            <a:fillRect/>
          </a:stretch>
        </p:blipFill>
        <p:spPr>
          <a:xfrm>
            <a:off x="1477004" y="1690688"/>
            <a:ext cx="9876796" cy="4430712"/>
          </a:xfrm>
          <a:prstGeom prst="rect">
            <a:avLst/>
          </a:prstGeom>
        </p:spPr>
      </p:pic>
    </p:spTree>
    <p:extLst>
      <p:ext uri="{BB962C8B-B14F-4D97-AF65-F5344CB8AC3E}">
        <p14:creationId xmlns:p14="http://schemas.microsoft.com/office/powerpoint/2010/main" val="140388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C69-94AF-610A-7EBF-20726E4246B0}"/>
              </a:ext>
            </a:extLst>
          </p:cNvPr>
          <p:cNvSpPr>
            <a:spLocks noGrp="1"/>
          </p:cNvSpPr>
          <p:nvPr>
            <p:ph type="title"/>
          </p:nvPr>
        </p:nvSpPr>
        <p:spPr/>
        <p:txBody>
          <a:bodyPr/>
          <a:lstStyle/>
          <a:p>
            <a:r>
              <a:rPr lang="en-US" dirty="0"/>
              <a:t>Input Features</a:t>
            </a:r>
          </a:p>
        </p:txBody>
      </p:sp>
      <p:pic>
        <p:nvPicPr>
          <p:cNvPr id="4" name="Picture 3">
            <a:extLst>
              <a:ext uri="{FF2B5EF4-FFF2-40B4-BE49-F238E27FC236}">
                <a16:creationId xmlns:a16="http://schemas.microsoft.com/office/drawing/2014/main" id="{1A53DD64-4721-4AD4-4ECB-764265DA5788}"/>
              </a:ext>
            </a:extLst>
          </p:cNvPr>
          <p:cNvPicPr>
            <a:picLocks noChangeAspect="1"/>
          </p:cNvPicPr>
          <p:nvPr/>
        </p:nvPicPr>
        <p:blipFill>
          <a:blip r:embed="rId2"/>
          <a:stretch>
            <a:fillRect/>
          </a:stretch>
        </p:blipFill>
        <p:spPr>
          <a:xfrm>
            <a:off x="289247" y="2766219"/>
            <a:ext cx="11613506" cy="1325562"/>
          </a:xfrm>
          <a:prstGeom prst="rect">
            <a:avLst/>
          </a:prstGeom>
        </p:spPr>
      </p:pic>
    </p:spTree>
    <p:extLst>
      <p:ext uri="{BB962C8B-B14F-4D97-AF65-F5344CB8AC3E}">
        <p14:creationId xmlns:p14="http://schemas.microsoft.com/office/powerpoint/2010/main" val="34013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E1398-257C-5E8A-FF48-14824D78AA3A}"/>
              </a:ext>
            </a:extLst>
          </p:cNvPr>
          <p:cNvPicPr>
            <a:picLocks noChangeAspect="1"/>
          </p:cNvPicPr>
          <p:nvPr/>
        </p:nvPicPr>
        <p:blipFill>
          <a:blip r:embed="rId2"/>
          <a:stretch>
            <a:fillRect/>
          </a:stretch>
        </p:blipFill>
        <p:spPr>
          <a:xfrm>
            <a:off x="1701800" y="1820233"/>
            <a:ext cx="7772400" cy="4208133"/>
          </a:xfrm>
          <a:prstGeom prst="rect">
            <a:avLst/>
          </a:prstGeom>
        </p:spPr>
      </p:pic>
      <p:sp>
        <p:nvSpPr>
          <p:cNvPr id="4" name="Title 3">
            <a:extLst>
              <a:ext uri="{FF2B5EF4-FFF2-40B4-BE49-F238E27FC236}">
                <a16:creationId xmlns:a16="http://schemas.microsoft.com/office/drawing/2014/main" id="{B0839CED-C0A9-9DAA-EA62-6E969652F5BB}"/>
              </a:ext>
            </a:extLst>
          </p:cNvPr>
          <p:cNvSpPr>
            <a:spLocks noGrp="1"/>
          </p:cNvSpPr>
          <p:nvPr>
            <p:ph type="title"/>
          </p:nvPr>
        </p:nvSpPr>
        <p:spPr/>
        <p:txBody>
          <a:bodyPr/>
          <a:lstStyle/>
          <a:p>
            <a:r>
              <a:rPr lang="en-US"/>
              <a:t>Inference Errors: Frame Rate</a:t>
            </a:r>
          </a:p>
        </p:txBody>
      </p:sp>
    </p:spTree>
    <p:extLst>
      <p:ext uri="{BB962C8B-B14F-4D97-AF65-F5344CB8AC3E}">
        <p14:creationId xmlns:p14="http://schemas.microsoft.com/office/powerpoint/2010/main" val="427533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26</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latin typeface="Open Sans" panose="020B0606030504020204" pitchFamily="34" charset="0"/>
                <a:ea typeface="Open Sans" panose="020B0606030504020204" pitchFamily="34" charset="0"/>
                <a:cs typeface="Open Sans" panose="020B0606030504020204" pitchFamily="34" charset="0"/>
              </a:rPr>
              <a:t>Hands-On: </a:t>
            </a:r>
            <a:br>
              <a:rPr lang="en" sz="3600" dirty="0">
                <a:latin typeface="Open Sans" panose="020B0606030504020204" pitchFamily="34" charset="0"/>
                <a:ea typeface="Open Sans" panose="020B0606030504020204" pitchFamily="34" charset="0"/>
                <a:cs typeface="Open Sans" panose="020B0606030504020204" pitchFamily="34" charset="0"/>
              </a:rPr>
            </a:br>
            <a:r>
              <a:rPr lang="en" sz="3600" dirty="0">
                <a:latin typeface="Open Sans" panose="020B0606030504020204" pitchFamily="34" charset="0"/>
                <a:ea typeface="Open Sans" panose="020B0606030504020204" pitchFamily="34" charset="0"/>
                <a:cs typeface="Open Sans" panose="020B0606030504020204" pitchFamily="34" charset="0"/>
              </a:rPr>
              <a:t>Extracting Features from Network Traffic</a:t>
            </a:r>
            <a:endParaRPr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27</a:t>
            </a:fld>
            <a:endParaRPr>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EED80ED-2B21-DD47-BB74-ADFABF96583C}"/>
              </a:ext>
            </a:extLst>
          </p:cNvPr>
          <p:cNvPicPr>
            <a:picLocks noChangeAspect="1"/>
          </p:cNvPicPr>
          <p:nvPr/>
        </p:nvPicPr>
        <p:blipFill>
          <a:blip r:embed="rId3"/>
          <a:stretch>
            <a:fillRect/>
          </a:stretch>
        </p:blipFill>
        <p:spPr>
          <a:xfrm>
            <a:off x="1200149" y="1917700"/>
            <a:ext cx="8496527" cy="3746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Problem Set 1: Video Inference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28</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3553</TotalTime>
  <Words>3066</Words>
  <Application>Microsoft Macintosh PowerPoint</Application>
  <PresentationFormat>Widescreen</PresentationFormat>
  <Paragraphs>240</Paragraphs>
  <Slides>28</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Inferring QoE for  Video Conference Applications</vt:lpstr>
      <vt:lpstr>Inferring WebRTC Quality</vt:lpstr>
      <vt:lpstr>Key Insight: Packet Size Differences</vt:lpstr>
      <vt:lpstr>Input Features</vt:lpstr>
      <vt:lpstr>Inference Errors: Frame Rate</vt:lpstr>
      <vt:lpstr>Hands-on exercises</vt:lpstr>
      <vt:lpstr>Hands-On:  Extracting Features from Network Traffic</vt:lpstr>
      <vt:lpstr>Problem Set 1: Video 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100</cp:revision>
  <dcterms:created xsi:type="dcterms:W3CDTF">2022-09-27T15:31:02Z</dcterms:created>
  <dcterms:modified xsi:type="dcterms:W3CDTF">2023-10-04T19:58:32Z</dcterms:modified>
</cp:coreProperties>
</file>