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42" r:id="rId2"/>
    <p:sldId id="441" r:id="rId3"/>
    <p:sldId id="443" r:id="rId4"/>
    <p:sldId id="315" r:id="rId5"/>
    <p:sldId id="316" r:id="rId6"/>
    <p:sldId id="307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FA2B7-27A9-9C4A-B8C7-8DD9037DC96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EC1C-B13D-CC44-825D-59DAE29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12B71-70D7-4B45-930B-1CC6D5FBD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6B1C5845-0AA3-094B-8E9E-1BEF5D4CD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203067"/>
            <a:ext cx="11360800" cy="4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01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775A-69D2-9742-B06C-E2BF29A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Google Web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A556-22E1-B140-8431-C8FD503F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7BECBE-1E97-7E48-81E9-C5AD5CC784A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pic>
        <p:nvPicPr>
          <p:cNvPr id="46083" name="Picture 5">
            <a:extLst>
              <a:ext uri="{FF2B5EF4-FFF2-40B4-BE49-F238E27FC236}">
                <a16:creationId xmlns:a16="http://schemas.microsoft.com/office/drawing/2014/main" id="{8594947F-6A88-3945-BACB-768FBDB5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201738"/>
            <a:ext cx="9144000" cy="561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74C9-7E7B-A441-A087-EFE3B981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Propagating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4863D-8C8E-C946-BA40-AC2AB8A8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653E22-09BA-6545-ABA2-A3D27D21CF5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D5AD4822-E32D-8645-B5A6-F249F7DE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484314"/>
            <a:ext cx="8189913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230-2C97-EC48-9364-3826E867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“Draining” a Data Center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92A3-D557-F54E-8955-E2063A7B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6286B6-C58C-294D-BE90-508B3C8B77E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2A7668D6-6BBC-A643-8877-6BF36364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341438"/>
            <a:ext cx="7669212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8D0-B711-6E40-B77C-077BDC05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High Prediction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9A966-2585-B648-B9B5-97ABBD73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47C65A-076A-2E4A-8D6B-BE6DBD107890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E82662C-EE80-B545-ABB5-A0C71BDE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272337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2A50E17D-6BDD-8348-A1AC-7FD800A1A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Predicting Network Performance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3FDC45D-0273-5F45-B667-2D45B4650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08139"/>
            <a:ext cx="7783512" cy="4357687"/>
          </a:xfrm>
        </p:spPr>
        <p:txBody>
          <a:bodyPr/>
          <a:lstStyle/>
          <a:p>
            <a:pPr marL="623888"/>
            <a:r>
              <a:rPr lang="en-US" altLang="en-US"/>
              <a:t>WISE:  A What-if Scenario Evaluator for deployment questions for large CDNs</a:t>
            </a:r>
          </a:p>
          <a:p>
            <a:pPr marL="936625" lvl="1"/>
            <a:r>
              <a:rPr lang="en-US" altLang="en-US"/>
              <a:t>Blackbox approach is generically applicable to many applications and networks</a:t>
            </a:r>
          </a:p>
          <a:p>
            <a:pPr marL="936625" lvl="1"/>
            <a:r>
              <a:rPr lang="en-US" altLang="en-US"/>
              <a:t>Frees the designer from intricate details</a:t>
            </a:r>
          </a:p>
          <a:p>
            <a:pPr marL="936625" lvl="1"/>
            <a:r>
              <a:rPr lang="en-US" altLang="en-US"/>
              <a:t>Yields accurate results</a:t>
            </a:r>
          </a:p>
          <a:p>
            <a:pPr marL="936625" lvl="1"/>
            <a:endParaRPr lang="en-US" altLang="en-US"/>
          </a:p>
          <a:p>
            <a:pPr marL="623888"/>
            <a:r>
              <a:rPr lang="en-US" altLang="en-US"/>
              <a:t>Key Limitation: Cannot </a:t>
            </a:r>
            <a:r>
              <a:rPr lang="ja-JP" altLang="en-US"/>
              <a:t>“</a:t>
            </a:r>
            <a:r>
              <a:rPr lang="en-US" altLang="ja-JP"/>
              <a:t>extrapolate</a:t>
            </a:r>
            <a:r>
              <a:rPr lang="ja-JP" altLang="en-US"/>
              <a:t>”</a:t>
            </a:r>
            <a:endParaRPr lang="en-US" altLang="ja-JP"/>
          </a:p>
          <a:p>
            <a:pPr marL="623888"/>
            <a:endParaRPr lang="en-US" altLang="en-US"/>
          </a:p>
          <a:p>
            <a:pPr marL="623888"/>
            <a:r>
              <a:rPr lang="en-US" altLang="en-US"/>
              <a:t>Future: Hybrid, parametric/non-parametric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2B99F1-04CC-9C48-AEBE-B2BD24E3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5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42208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7661-D333-2140-8231-99E84861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 Video Quality 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ased on Changing 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onditions 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CC0C-DE3A-9A4B-AB32-1FCFD5838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9524-8CB7-F943-B9C7-0B8864C44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A5082-550A-E14D-853B-1E0EC78E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203067"/>
            <a:ext cx="10798628" cy="5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3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D6C32-FBEE-1343-A717-5AEE3535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WISE: “What If” Scenario Evaluator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D3F80-70D3-744A-8149-241E753C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What-if Scenario Evaluator for CDNs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Predicts distribution of response time for hypothetical network deployment and configuration questions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Uses causal structure among system variables and machine learning to answer the what-if questions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D940B-E8FF-2D42-9AC4-852A9CE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88125B-4455-0B48-A480-1055F0DD8B9A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" name="Text Box 55">
            <a:extLst>
              <a:ext uri="{FF2B5EF4-FFF2-40B4-BE49-F238E27FC236}">
                <a16:creationId xmlns:a16="http://schemas.microsoft.com/office/drawing/2014/main" id="{50012A02-C26C-8145-A522-23A8CCDA7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6237288"/>
            <a:ext cx="8091488" cy="4619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solidFill>
                  <a:schemeClr val="dk1"/>
                </a:solidFill>
              </a:rPr>
              <a:t>Tariq, </a:t>
            </a:r>
            <a:r>
              <a:rPr lang="en-US" sz="1200" dirty="0" err="1">
                <a:solidFill>
                  <a:schemeClr val="dk1"/>
                </a:solidFill>
              </a:rPr>
              <a:t>Mukarram</a:t>
            </a:r>
            <a:r>
              <a:rPr lang="en-US" sz="1200" dirty="0">
                <a:solidFill>
                  <a:schemeClr val="dk1"/>
                </a:solidFill>
              </a:rPr>
              <a:t> and </a:t>
            </a:r>
            <a:r>
              <a:rPr lang="en-US" sz="1200" dirty="0" err="1">
                <a:solidFill>
                  <a:schemeClr val="dk1"/>
                </a:solidFill>
              </a:rPr>
              <a:t>Zeitoun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Amgad</a:t>
            </a:r>
            <a:r>
              <a:rPr lang="en-US" sz="1200" dirty="0">
                <a:solidFill>
                  <a:schemeClr val="dk1"/>
                </a:solidFill>
              </a:rPr>
              <a:t> and </a:t>
            </a:r>
            <a:r>
              <a:rPr lang="en-US" sz="1200" dirty="0" err="1">
                <a:solidFill>
                  <a:schemeClr val="dk1"/>
                </a:solidFill>
              </a:rPr>
              <a:t>Valancius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Vytautas</a:t>
            </a:r>
            <a:r>
              <a:rPr lang="en-US" sz="1200" dirty="0">
                <a:solidFill>
                  <a:schemeClr val="dk1"/>
                </a:solidFill>
              </a:rPr>
              <a:t> and Feamster, Nick and </a:t>
            </a:r>
            <a:r>
              <a:rPr lang="en-US" sz="1200" dirty="0" err="1">
                <a:solidFill>
                  <a:schemeClr val="dk1"/>
                </a:solidFill>
              </a:rPr>
              <a:t>Ammar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Mostafa</a:t>
            </a:r>
            <a:r>
              <a:rPr lang="en-US" sz="1200" dirty="0">
                <a:solidFill>
                  <a:schemeClr val="dk1"/>
                </a:solidFill>
              </a:rPr>
              <a:t>. Answering what-if deployment and configuration questions with WISE. </a:t>
            </a:r>
            <a:r>
              <a:rPr lang="en-US" sz="1200" i="1" dirty="0">
                <a:solidFill>
                  <a:schemeClr val="dk1"/>
                </a:solidFill>
              </a:rPr>
              <a:t>ACM SIGCOMM</a:t>
            </a:r>
            <a:r>
              <a:rPr lang="en-US" sz="1200" dirty="0">
                <a:solidFill>
                  <a:schemeClr val="dk1"/>
                </a:solidFill>
              </a:rPr>
              <a:t>. August 2008.</a:t>
            </a:r>
            <a:endParaRPr lang="en-US" sz="12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314-3D61-7447-9346-7EA6A363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Predicting Behavior: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53C4-4FC4-864E-BCE1-EC9D971D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Typical what-if scenario is a modification to an existing, baseline setup 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Implication:</a:t>
            </a:r>
            <a:r>
              <a:rPr lang="en-US" altLang="en-US"/>
              <a:t> we have a good sense of “starting-point” from dataset of existing deployment</a:t>
            </a:r>
          </a:p>
          <a:p>
            <a:endParaRPr lang="en-US" altLang="en-US"/>
          </a:p>
          <a:p>
            <a:r>
              <a:rPr lang="en-US" altLang="en-US"/>
              <a:t>Response-time function is a black-box but there is a lot of data to learn about the system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Implication:</a:t>
            </a:r>
            <a:r>
              <a:rPr lang="en-US" altLang="en-US"/>
              <a:t> use machine learning instead of analytical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565-7B9A-384C-9E68-974745C3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2D1261-1DC0-1946-A793-A2937CBA44FF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01731F2-5056-634E-92D3-DCB472C1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51" y="333376"/>
            <a:ext cx="8761413" cy="122237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WISE: “What If” Scenario Evaluator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F6AC1EF-B4A2-8C46-B9A1-56ECEB23441F}"/>
              </a:ext>
            </a:extLst>
          </p:cNvPr>
          <p:cNvSpPr>
            <a:spLocks/>
          </p:cNvSpPr>
          <p:nvPr/>
        </p:nvSpPr>
        <p:spPr bwMode="auto">
          <a:xfrm>
            <a:off x="4727576" y="1527176"/>
            <a:ext cx="2905125" cy="1535113"/>
          </a:xfrm>
          <a:prstGeom prst="rect">
            <a:avLst/>
          </a:prstGeom>
          <a:solidFill>
            <a:srgbClr val="BBE0E3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  <a:cs typeface="Gill Sans" charset="0"/>
              </a:rPr>
              <a:t>Service Response-time Estimation Function </a:t>
            </a:r>
            <a:br>
              <a:rPr lang="en-US" sz="2200" b="1" dirty="0">
                <a:solidFill>
                  <a:srgbClr val="FF0000"/>
                </a:solidFill>
                <a:cs typeface="Gill Sans" charset="0"/>
              </a:rPr>
            </a:br>
            <a:r>
              <a:rPr lang="en-US" sz="2200" b="1" i="1" dirty="0" err="1">
                <a:solidFill>
                  <a:srgbClr val="FF0000"/>
                </a:solidFill>
                <a:latin typeface="Times New Roman" charset="0"/>
                <a:cs typeface="Times New Roman" charset="0"/>
                <a:sym typeface="Times New Roman" charset="0"/>
              </a:rPr>
              <a:t>rt</a:t>
            </a:r>
            <a:r>
              <a:rPr lang="en-US" sz="2200" b="1" i="1" dirty="0">
                <a:solidFill>
                  <a:srgbClr val="FF0000"/>
                </a:solidFill>
                <a:latin typeface="Times New Roman" charset="0"/>
                <a:cs typeface="Times New Roman" charset="0"/>
                <a:sym typeface="Times New Roman" charset="0"/>
              </a:rPr>
              <a:t> = f (X)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E340A409-1584-6E48-AA36-429273223C9C}"/>
              </a:ext>
            </a:extLst>
          </p:cNvPr>
          <p:cNvGrpSpPr>
            <a:grpSpLocks/>
          </p:cNvGrpSpPr>
          <p:nvPr/>
        </p:nvGrpSpPr>
        <p:grpSpPr bwMode="auto">
          <a:xfrm>
            <a:off x="1641476" y="1611313"/>
            <a:ext cx="3014663" cy="1357312"/>
            <a:chOff x="-198" y="0"/>
            <a:chExt cx="2701" cy="1216"/>
          </a:xfrm>
        </p:grpSpPr>
        <p:sp>
          <p:nvSpPr>
            <p:cNvPr id="19460" name="Line 4">
              <a:extLst>
                <a:ext uri="{FF2B5EF4-FFF2-40B4-BE49-F238E27FC236}">
                  <a16:creationId xmlns:a16="http://schemas.microsoft.com/office/drawing/2014/main" id="{BC3BC70B-B4AD-E443-8C57-466BF7C50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614"/>
              <a:ext cx="552" cy="4"/>
            </a:xfrm>
            <a:prstGeom prst="line">
              <a:avLst/>
            </a:prstGeom>
            <a:ln>
              <a:headEnd type="stealth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037E7183-394B-764F-B108-6ED79D2CB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" y="0"/>
              <a:ext cx="2088" cy="121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Distribution of input variables X</a:t>
              </a:r>
              <a:b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</a:br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under the 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“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what-if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”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conditions</a:t>
              </a:r>
              <a:endParaRPr lang="en-US" altLang="en-US" sz="22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462" name="Group 6">
            <a:extLst>
              <a:ext uri="{FF2B5EF4-FFF2-40B4-BE49-F238E27FC236}">
                <a16:creationId xmlns:a16="http://schemas.microsoft.com/office/drawing/2014/main" id="{8EE962E2-3C3D-F941-A554-A5521C4021B8}"/>
              </a:ext>
            </a:extLst>
          </p:cNvPr>
          <p:cNvGrpSpPr>
            <a:grpSpLocks/>
          </p:cNvGrpSpPr>
          <p:nvPr/>
        </p:nvGrpSpPr>
        <p:grpSpPr bwMode="auto">
          <a:xfrm>
            <a:off x="7627938" y="1620838"/>
            <a:ext cx="2940050" cy="1357312"/>
            <a:chOff x="0" y="0"/>
            <a:chExt cx="2634" cy="1216"/>
          </a:xfrm>
        </p:grpSpPr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8C4C5A2B-0B12-DE45-B37C-2006FC3C2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602"/>
              <a:ext cx="506" cy="7"/>
            </a:xfrm>
            <a:prstGeom prst="line">
              <a:avLst/>
            </a:prstGeom>
            <a:ln>
              <a:headEnd type="stealth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4" name="Rectangle 8">
              <a:extLst>
                <a:ext uri="{FF2B5EF4-FFF2-40B4-BE49-F238E27FC236}">
                  <a16:creationId xmlns:a16="http://schemas.microsoft.com/office/drawing/2014/main" id="{A7AA14B3-FBE9-9749-B1D6-80632AF8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0"/>
              <a:ext cx="2160" cy="121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Distribution of </a:t>
              </a:r>
              <a:b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</a:br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response-time under the 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“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what-if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”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conditions</a:t>
              </a:r>
              <a:endParaRPr lang="en-US" altLang="en-US" sz="22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9465" name="Rectangle 9">
            <a:extLst>
              <a:ext uri="{FF2B5EF4-FFF2-40B4-BE49-F238E27FC236}">
                <a16:creationId xmlns:a16="http://schemas.microsoft.com/office/drawing/2014/main" id="{E972B230-BCBF-D249-8B44-FA1998045811}"/>
              </a:ext>
            </a:extLst>
          </p:cNvPr>
          <p:cNvSpPr>
            <a:spLocks/>
          </p:cNvSpPr>
          <p:nvPr/>
        </p:nvSpPr>
        <p:spPr bwMode="auto">
          <a:xfrm>
            <a:off x="1781176" y="3559176"/>
            <a:ext cx="4117975" cy="392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cs typeface="Gill Sans" charset="0"/>
              </a:rPr>
              <a:t>What are the variables (X)?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C5BD0DA6-9455-B54C-B5BA-AD1A93948DE5}"/>
              </a:ext>
            </a:extLst>
          </p:cNvPr>
          <p:cNvSpPr>
            <a:spLocks/>
          </p:cNvSpPr>
          <p:nvPr/>
        </p:nvSpPr>
        <p:spPr bwMode="auto">
          <a:xfrm>
            <a:off x="6567488" y="3559176"/>
            <a:ext cx="3778250" cy="392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>
                <a:solidFill>
                  <a:srgbClr val="FF0000"/>
                </a:solidFill>
                <a:cs typeface="Gill Sans" charset="0"/>
              </a:rPr>
              <a:t>What is this function?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E57C8FBD-C9D0-9B4D-AC59-5C04A3CFA59E}"/>
              </a:ext>
            </a:extLst>
          </p:cNvPr>
          <p:cNvSpPr>
            <a:spLocks/>
          </p:cNvSpPr>
          <p:nvPr/>
        </p:nvSpPr>
        <p:spPr bwMode="auto">
          <a:xfrm>
            <a:off x="2157413" y="4022726"/>
            <a:ext cx="4679950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 dirty="0">
                <a:solidFill>
                  <a:srgbClr val="000080"/>
                </a:solidFill>
                <a:cs typeface="Gill Sans" charset="0"/>
              </a:rPr>
              <a:t>Sufficient to determine the response-time (domain knowledge)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5CEE181F-2EC2-DF4D-8408-011FFEBB39AE}"/>
              </a:ext>
            </a:extLst>
          </p:cNvPr>
          <p:cNvSpPr>
            <a:spLocks/>
          </p:cNvSpPr>
          <p:nvPr/>
        </p:nvSpPr>
        <p:spPr bwMode="auto">
          <a:xfrm>
            <a:off x="2122489" y="5791201"/>
            <a:ext cx="8447087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Existing deployment = Distribution of existing conditions</a:t>
            </a:r>
          </a:p>
          <a:p>
            <a:pPr eaLnBrk="1" hangingPunct="1"/>
            <a:r>
              <a:rPr lang="en-US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How to transform current scenario to </a:t>
            </a:r>
            <a:r>
              <a:rPr lang="ja-JP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what-if</a:t>
            </a:r>
            <a:r>
              <a:rPr lang="ja-JP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?</a:t>
            </a:r>
            <a:endParaRPr lang="en-US" altLang="en-US" sz="2200">
              <a:solidFill>
                <a:srgbClr val="00008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0755BA6B-1163-B544-ACBB-4D78080C6FA3}"/>
              </a:ext>
            </a:extLst>
          </p:cNvPr>
          <p:cNvSpPr>
            <a:spLocks/>
          </p:cNvSpPr>
          <p:nvPr/>
        </p:nvSpPr>
        <p:spPr bwMode="auto">
          <a:xfrm>
            <a:off x="1738313" y="5148264"/>
            <a:ext cx="4545012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distribution under </a:t>
            </a:r>
            <a:r>
              <a:rPr lang="ja-JP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what-if</a:t>
            </a:r>
            <a:r>
              <a:rPr lang="ja-JP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 conditions?</a:t>
            </a:r>
            <a:endParaRPr lang="en-US" altLang="en-US" sz="22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171CA5D5-2D86-AB4E-88DB-B2A6CCB98744}"/>
              </a:ext>
            </a:extLst>
          </p:cNvPr>
          <p:cNvSpPr>
            <a:spLocks/>
          </p:cNvSpPr>
          <p:nvPr/>
        </p:nvSpPr>
        <p:spPr bwMode="auto">
          <a:xfrm>
            <a:off x="6926264" y="4005263"/>
            <a:ext cx="3652837" cy="1035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 dirty="0">
                <a:solidFill>
                  <a:srgbClr val="000080"/>
                </a:solidFill>
                <a:cs typeface="Gill Sans" charset="0"/>
              </a:rPr>
              <a:t>Statistically learned using the data from the existing deployment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C3B899AE-A1AD-874B-AC74-9963659F5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6" y="2884488"/>
            <a:ext cx="568325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23CAED5D-BAE9-5F46-8F49-9BCCFF96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8925" y="6581776"/>
            <a:ext cx="1603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FCE16C5-A374-5D4D-8693-087684889F5E}" type="slidenum">
              <a:rPr lang="en-US" altLang="en-US" sz="1300">
                <a:latin typeface="Gill Sans" panose="020B0502020104020203" pitchFamily="34" charset="-79"/>
                <a:ea typeface="ＭＳ Ｐゴシック" panose="020B0600070205080204" pitchFamily="34" charset="-128"/>
              </a:rPr>
              <a:pPr algn="ctr" eaLnBrk="1" hangingPunct="1"/>
              <a:t>6</a:t>
            </a:fld>
            <a:endParaRPr lang="en-US" altLang="en-US" sz="1300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65" grpId="0" animBg="1" autoUpdateAnimBg="0"/>
      <p:bldP spid="19466" grpId="0" animBg="1" autoUpdateAnimBg="0"/>
      <p:bldP spid="19467" grpId="0" animBg="1" autoUpdateAnimBg="0"/>
      <p:bldP spid="19468" grpId="0" animBg="1" autoUpdateAnimBg="0"/>
      <p:bldP spid="19469" grpId="0" animBg="1" autoUpdateAnimBg="0"/>
      <p:bldP spid="1947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EA24-A713-5541-B7F5-F383DAC3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Scenario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EBDA-282F-E345-BBAF-5348D44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1B4756-3C0F-7345-8F38-094A9FE1E76D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CBBEEEC4-8E39-FB49-BE4B-00CBDCC8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12876"/>
            <a:ext cx="818356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01B7-4F9B-1A40-AA65-F182603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Causal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62FFD-FAAE-A043-B331-A6A099D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1AEA3-63A8-CE4E-B3B6-1AF6ADFF4041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C15E2AE5-7957-3E40-94DB-502C8DF3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341438"/>
            <a:ext cx="799623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27ED-226D-2142-813F-08771AF1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Guiding Transformation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7D362-2347-E34E-9A01-8125B4AE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0C897-D4D7-5546-BE8E-DDB09B36367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6924AB1A-8BCF-E845-827F-C6C72D19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84313"/>
            <a:ext cx="817245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332</Words>
  <Application>Microsoft Macintosh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Open Sans</vt:lpstr>
      <vt:lpstr>Times New Roman</vt:lpstr>
      <vt:lpstr>Office Theme</vt:lpstr>
      <vt:lpstr>Machine Learning for Computer Systems</vt:lpstr>
      <vt:lpstr>Resource Allocation</vt:lpstr>
      <vt:lpstr>Adapt Video Quality Based on Changing Conditions </vt:lpstr>
      <vt:lpstr>WISE: “What If” Scenario Evaluator</vt:lpstr>
      <vt:lpstr>Predicting Behavior: Observations</vt:lpstr>
      <vt:lpstr>WISE: “What If” Scenario Evaluator</vt:lpstr>
      <vt:lpstr>Scenario Specification</vt:lpstr>
      <vt:lpstr>Learning Causal Structure</vt:lpstr>
      <vt:lpstr>Guiding Transformation</vt:lpstr>
      <vt:lpstr>Google Web Service</vt:lpstr>
      <vt:lpstr>Propagating Changes</vt:lpstr>
      <vt:lpstr>Example: “Draining” a Data Center</vt:lpstr>
      <vt:lpstr>High Prediction Accuracy</vt:lpstr>
      <vt:lpstr>Predicting Network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2</cp:revision>
  <dcterms:created xsi:type="dcterms:W3CDTF">2022-10-04T14:41:56Z</dcterms:created>
  <dcterms:modified xsi:type="dcterms:W3CDTF">2022-10-06T15:23:37Z</dcterms:modified>
</cp:coreProperties>
</file>