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453" r:id="rId2"/>
    <p:sldId id="457" r:id="rId3"/>
    <p:sldId id="458" r:id="rId4"/>
    <p:sldId id="454" r:id="rId5"/>
    <p:sldId id="456" r:id="rId6"/>
    <p:sldId id="459" r:id="rId7"/>
    <p:sldId id="45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163"/>
  </p:normalViewPr>
  <p:slideViewPr>
    <p:cSldViewPr snapToGrid="0" snapToObjects="1">
      <p:cViewPr varScale="1">
        <p:scale>
          <a:sx n="104" d="100"/>
          <a:sy n="104" d="100"/>
        </p:scale>
        <p:origin x="232" y="3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83F6B-6C97-DD44-B778-B7200B9B0205}" type="datetimeFigureOut">
              <a:rPr lang="en-US" smtClean="0"/>
              <a:t>11/29/22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81B79-C773-3E49-9E35-0B8AFF72700E}" type="slidenum">
              <a:rPr lang="en-US" smtClean="0"/>
              <a:t>‹#›</a:t>
            </a:fld>
            <a:endParaRPr lang="en-US"/>
          </a:p>
        </p:txBody>
      </p:sp>
    </p:spTree>
    <p:extLst>
      <p:ext uri="{BB962C8B-B14F-4D97-AF65-F5344CB8AC3E}">
        <p14:creationId xmlns:p14="http://schemas.microsoft.com/office/powerpoint/2010/main" val="3698107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Linear_regress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Normal_distributi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DB452-00BF-924C-9465-03C1104CE954}" type="slidenum">
              <a:rPr lang="en-US" smtClean="0"/>
              <a:t>4</a:t>
            </a:fld>
            <a:endParaRPr lang="en-US"/>
          </a:p>
        </p:txBody>
      </p:sp>
    </p:spTree>
    <p:extLst>
      <p:ext uri="{BB962C8B-B14F-4D97-AF65-F5344CB8AC3E}">
        <p14:creationId xmlns:p14="http://schemas.microsoft.com/office/powerpoint/2010/main" val="24528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autoregressive model specifies that the output variable depends linearly on its own previous values and on a stochastic term (an imperfectly predictable term); thus the model is in the form of a stochastic difference equation (or recurrence relation which should not be confused with differential equation). </a:t>
            </a:r>
          </a:p>
          <a:p>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Autoregressive models implicitly assume that the future will resemble the past.</a:t>
            </a:r>
          </a:p>
          <a:p>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Thus, a moving-average model is conceptually a </a:t>
            </a:r>
            <a:r>
              <a:rPr lang="en-US" b="0" i="0" u="none" strike="noStrike" dirty="0">
                <a:solidFill>
                  <a:srgbClr val="0645AD"/>
                </a:solidFill>
                <a:effectLst/>
                <a:latin typeface="Arial" panose="020B0604020202020204" pitchFamily="34" charset="0"/>
                <a:hlinkClick r:id="rId3" tooltip="Linear regression"/>
              </a:rPr>
              <a:t>linear regression</a:t>
            </a:r>
            <a:r>
              <a:rPr lang="en-US" b="0" i="0" dirty="0">
                <a:solidFill>
                  <a:srgbClr val="202122"/>
                </a:solidFill>
                <a:effectLst/>
                <a:latin typeface="Arial" panose="020B0604020202020204" pitchFamily="34" charset="0"/>
              </a:rPr>
              <a:t> of the current value of the series against current and previous (observed) white noise error terms or random shocks. The random shocks at each point are assumed to be mutually independent and to come from the same distribution, typically a </a:t>
            </a:r>
            <a:r>
              <a:rPr lang="en-US" b="0" i="0" u="none" strike="noStrike" dirty="0">
                <a:solidFill>
                  <a:srgbClr val="0645AD"/>
                </a:solidFill>
                <a:effectLst/>
                <a:latin typeface="Arial" panose="020B0604020202020204" pitchFamily="34" charset="0"/>
                <a:hlinkClick r:id="rId4" tooltip="Normal distribution"/>
              </a:rPr>
              <a:t>normal distribution</a:t>
            </a:r>
            <a:r>
              <a:rPr lang="en-US" b="0" i="0" dirty="0">
                <a:solidFill>
                  <a:srgbClr val="202122"/>
                </a:solidFill>
                <a:effectLst/>
                <a:latin typeface="Arial" panose="020B0604020202020204" pitchFamily="34" charset="0"/>
              </a:rPr>
              <a:t>, with location at zero and constant scale.</a:t>
            </a:r>
            <a:endParaRPr lang="en-US" dirty="0"/>
          </a:p>
        </p:txBody>
      </p:sp>
      <p:sp>
        <p:nvSpPr>
          <p:cNvPr id="4" name="Slide Number Placeholder 3"/>
          <p:cNvSpPr>
            <a:spLocks noGrp="1"/>
          </p:cNvSpPr>
          <p:nvPr>
            <p:ph type="sldNum" sz="quarter" idx="5"/>
          </p:nvPr>
        </p:nvSpPr>
        <p:spPr/>
        <p:txBody>
          <a:bodyPr/>
          <a:lstStyle/>
          <a:p>
            <a:fld id="{4BA81B79-C773-3E49-9E35-0B8AFF72700E}" type="slidenum">
              <a:rPr lang="en-US" smtClean="0"/>
              <a:t>5</a:t>
            </a:fld>
            <a:endParaRPr lang="en-US"/>
          </a:p>
        </p:txBody>
      </p:sp>
    </p:spTree>
    <p:extLst>
      <p:ext uri="{BB962C8B-B14F-4D97-AF65-F5344CB8AC3E}">
        <p14:creationId xmlns:p14="http://schemas.microsoft.com/office/powerpoint/2010/main" val="126469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source-serif-pro"/>
              </a:rPr>
              <a:t>In order to discern which pieces to include, it is useful to look at the seasonal decomposition</a:t>
            </a:r>
            <a:r>
              <a:rPr lang="en-US" b="1" i="0" dirty="0">
                <a:solidFill>
                  <a:srgbClr val="292929"/>
                </a:solidFill>
                <a:effectLst/>
                <a:latin typeface="source-serif-pro"/>
              </a:rPr>
              <a:t> </a:t>
            </a:r>
            <a:r>
              <a:rPr lang="en-US" b="0" i="0" dirty="0">
                <a:solidFill>
                  <a:srgbClr val="292929"/>
                </a:solidFill>
                <a:effectLst/>
                <a:latin typeface="source-serif-pro"/>
              </a:rPr>
              <a:t>of the data.</a:t>
            </a:r>
          </a:p>
          <a:p>
            <a:endParaRPr lang="en-US" dirty="0"/>
          </a:p>
        </p:txBody>
      </p:sp>
      <p:sp>
        <p:nvSpPr>
          <p:cNvPr id="4" name="Slide Number Placeholder 3"/>
          <p:cNvSpPr>
            <a:spLocks noGrp="1"/>
          </p:cNvSpPr>
          <p:nvPr>
            <p:ph type="sldNum" sz="quarter" idx="5"/>
          </p:nvPr>
        </p:nvSpPr>
        <p:spPr/>
        <p:txBody>
          <a:bodyPr/>
          <a:lstStyle/>
          <a:p>
            <a:fld id="{4BA81B79-C773-3E49-9E35-0B8AFF72700E}" type="slidenum">
              <a:rPr lang="en-US" smtClean="0"/>
              <a:t>7</a:t>
            </a:fld>
            <a:endParaRPr lang="en-US"/>
          </a:p>
        </p:txBody>
      </p:sp>
    </p:spTree>
    <p:extLst>
      <p:ext uri="{BB962C8B-B14F-4D97-AF65-F5344CB8AC3E}">
        <p14:creationId xmlns:p14="http://schemas.microsoft.com/office/powerpoint/2010/main" val="49248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042D-B9F4-2BC9-4F23-6B7C9EDB2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83986A-4C74-92BF-91F0-3C4515EC0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EA81C-CEC8-2DC3-0E29-9EA79C8713FC}"/>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6C642FFE-24A9-0282-6804-61FE9E040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1C1F2-5159-AF90-F5D2-376578C4BED9}"/>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51293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C25B-D310-0083-0158-8587BC621B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5F15B1-847D-0F0D-2EAA-5BFB98984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AD836-9874-23B6-C243-C1C385CB950D}"/>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F956BE2B-2A9F-9A78-A466-FA307FB43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3BAC2-30B3-53A6-EA2C-BABD808C2C05}"/>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366490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A5B9F5-00EC-0619-068C-AA97CEC458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9B4AC6-D8FC-1757-6EF8-6A1812FAEC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52136-6CBB-3110-72BB-E725ACE3F885}"/>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15130E64-E5A7-B4D1-B68B-DAD70CAC6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5E242-3D75-A3B7-FBF5-72199C09F190}"/>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62389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5934-54C7-6F63-23B6-FF1D6A898A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37F75-FD06-D4C2-A820-CCE947A0E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8BC97-7D0A-CAF6-3EC6-541C172028F6}"/>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5A6333E8-06A0-D888-55F8-E31D1931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09D41-8EEB-3462-859E-B8F82522581B}"/>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6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BECD-E415-AC1B-60CC-C333287DB4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F70622-7E6F-06A6-4AF8-98D3B987B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72083C-9ABA-51FD-983B-6B40FB1A49BB}"/>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609E74A4-75AF-965A-722E-C78D5FE3D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D2289-8494-74B0-E176-57282B68B3FF}"/>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81380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5790-17DB-5D98-E0FF-23EADE9DB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E2F83-2EFA-1016-6CB4-EF57F9B14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534DAA-70FF-18BB-66E4-6C39F41AB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50FA24-6562-A924-D687-10C2BC325D08}"/>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9B0D4B5B-DE10-C6FB-8C78-C9337F47C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FE6D7-880D-F6BA-DF0A-B4561AB5D916}"/>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43740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EA7C-AD67-FD14-4F53-752064C07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D8EA28-A9FB-56D6-BCCF-4BD69E3E48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BCD01-268E-5233-6038-3DE0D2F076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82A779-C066-0B31-40F8-96DB8B3B3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25169A-1021-A6A5-614C-363AB48AB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BD5AD0-AE01-3027-002F-EBE9546587E6}"/>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8" name="Footer Placeholder 7">
            <a:extLst>
              <a:ext uri="{FF2B5EF4-FFF2-40B4-BE49-F238E27FC236}">
                <a16:creationId xmlns:a16="http://schemas.microsoft.com/office/drawing/2014/main" id="{418E69F0-1E44-8735-47E9-63384374E8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C3CEE-0108-CD58-6682-244D939EF8B6}"/>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53095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B242-E829-AC0B-4AE7-F3F13D29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0D2086-4426-5121-8D23-8539C0D721A0}"/>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4" name="Footer Placeholder 3">
            <a:extLst>
              <a:ext uri="{FF2B5EF4-FFF2-40B4-BE49-F238E27FC236}">
                <a16:creationId xmlns:a16="http://schemas.microsoft.com/office/drawing/2014/main" id="{325F0F61-817F-E3DC-CD89-1555EFA0F6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9E360-A875-C8F5-F5A9-5974BA7BE7C3}"/>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339891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37C6-1967-9E65-8B03-95BEDCD6BFE1}"/>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3" name="Footer Placeholder 2">
            <a:extLst>
              <a:ext uri="{FF2B5EF4-FFF2-40B4-BE49-F238E27FC236}">
                <a16:creationId xmlns:a16="http://schemas.microsoft.com/office/drawing/2014/main" id="{934D830B-B3D2-F7B3-61FD-EAE971BC0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D1E7D8-BDF4-E693-153A-067298325F99}"/>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48287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A23D-5B7E-5FD4-2CF6-CB9254B98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A8799-7C56-4744-7CA9-25AF39A0FD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0ECB3D-03F1-6DC6-0C8C-87E440123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3C6D8-1F40-84B0-F195-9558E437A4FD}"/>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172EECA0-262B-EAC4-8258-8DE080AF5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3A35E-A91E-840D-A125-BEB8E26CF062}"/>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240172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DDC1-6A0C-B986-39AF-66AE7265A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5F0A00-4F81-AFEF-F0DE-1D28DCC65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C7BB13-C804-8192-D3DD-44C1FAC43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0B343-3DFF-E510-37BA-308A8CB4D88E}"/>
              </a:ext>
            </a:extLst>
          </p:cNvPr>
          <p:cNvSpPr>
            <a:spLocks noGrp="1"/>
          </p:cNvSpPr>
          <p:nvPr>
            <p:ph type="dt" sz="half" idx="10"/>
          </p:nvPr>
        </p:nvSpPr>
        <p:spPr/>
        <p:txBody>
          <a:bodyPr/>
          <a:lstStyle/>
          <a:p>
            <a:fld id="{8D4C0E33-DBD2-5D49-9F86-0B4793E92510}" type="datetimeFigureOut">
              <a:rPr lang="en-US" smtClean="0"/>
              <a:t>11/29/22</a:t>
            </a:fld>
            <a:endParaRPr lang="en-US"/>
          </a:p>
        </p:txBody>
      </p:sp>
      <p:sp>
        <p:nvSpPr>
          <p:cNvPr id="6" name="Footer Placeholder 5">
            <a:extLst>
              <a:ext uri="{FF2B5EF4-FFF2-40B4-BE49-F238E27FC236}">
                <a16:creationId xmlns:a16="http://schemas.microsoft.com/office/drawing/2014/main" id="{BB740D65-BFF4-0ED2-CF5B-8BD6D4DA7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43F1A-8605-18EC-5052-6BE941961242}"/>
              </a:ext>
            </a:extLst>
          </p:cNvPr>
          <p:cNvSpPr>
            <a:spLocks noGrp="1"/>
          </p:cNvSpPr>
          <p:nvPr>
            <p:ph type="sldNum" sz="quarter" idx="12"/>
          </p:nvPr>
        </p:nvSpPr>
        <p:spPr/>
        <p:txBody>
          <a:bodyPr/>
          <a:lstStyle/>
          <a:p>
            <a:fld id="{0E6CEA23-CACA-B04D-8E36-F8BABC366BA4}" type="slidenum">
              <a:rPr lang="en-US" smtClean="0"/>
              <a:t>‹#›</a:t>
            </a:fld>
            <a:endParaRPr lang="en-US"/>
          </a:p>
        </p:txBody>
      </p:sp>
    </p:spTree>
    <p:extLst>
      <p:ext uri="{BB962C8B-B14F-4D97-AF65-F5344CB8AC3E}">
        <p14:creationId xmlns:p14="http://schemas.microsoft.com/office/powerpoint/2010/main" val="120514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2CD57-4288-CD0E-6FBF-37E9FFA93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C71368-1F66-FD88-F163-C4327DE90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D7D11-A862-AC9F-081B-48A884CA25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C0E33-DBD2-5D49-9F86-0B4793E92510}" type="datetimeFigureOut">
              <a:rPr lang="en-US" smtClean="0"/>
              <a:t>11/29/22</a:t>
            </a:fld>
            <a:endParaRPr lang="en-US"/>
          </a:p>
        </p:txBody>
      </p:sp>
      <p:sp>
        <p:nvSpPr>
          <p:cNvPr id="5" name="Footer Placeholder 4">
            <a:extLst>
              <a:ext uri="{FF2B5EF4-FFF2-40B4-BE49-F238E27FC236}">
                <a16:creationId xmlns:a16="http://schemas.microsoft.com/office/drawing/2014/main" id="{058AA7BA-296A-DAA5-BD7D-369502AAB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D6715A-3C12-88DE-A4D0-67FFB43C8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CEA23-CACA-B04D-8E36-F8BABC366BA4}" type="slidenum">
              <a:rPr lang="en-US" smtClean="0"/>
              <a:t>‹#›</a:t>
            </a:fld>
            <a:endParaRPr lang="en-US"/>
          </a:p>
        </p:txBody>
      </p:sp>
    </p:spTree>
    <p:extLst>
      <p:ext uri="{BB962C8B-B14F-4D97-AF65-F5344CB8AC3E}">
        <p14:creationId xmlns:p14="http://schemas.microsoft.com/office/powerpoint/2010/main" val="1372076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A81C87-CDE2-A472-E71F-4F471E18CCA6}"/>
              </a:ext>
            </a:extLst>
          </p:cNvPr>
          <p:cNvPicPr>
            <a:picLocks noChangeAspect="1"/>
          </p:cNvPicPr>
          <p:nvPr/>
        </p:nvPicPr>
        <p:blipFill>
          <a:blip r:embed="rId2"/>
          <a:stretch>
            <a:fillRect/>
          </a:stretch>
        </p:blipFill>
        <p:spPr>
          <a:xfrm>
            <a:off x="1013255" y="427635"/>
            <a:ext cx="9539416" cy="6430365"/>
          </a:xfrm>
          <a:prstGeom prst="rect">
            <a:avLst/>
          </a:prstGeom>
        </p:spPr>
      </p:pic>
    </p:spTree>
    <p:extLst>
      <p:ext uri="{BB962C8B-B14F-4D97-AF65-F5344CB8AC3E}">
        <p14:creationId xmlns:p14="http://schemas.microsoft.com/office/powerpoint/2010/main" val="133096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DB5C07-B678-C61E-DDD6-E75C7D34881D}"/>
              </a:ext>
            </a:extLst>
          </p:cNvPr>
          <p:cNvSpPr>
            <a:spLocks noGrp="1"/>
          </p:cNvSpPr>
          <p:nvPr>
            <p:ph type="title"/>
          </p:nvPr>
        </p:nvSpPr>
        <p:spPr/>
        <p:txBody>
          <a:bodyPr/>
          <a:lstStyle/>
          <a:p>
            <a:r>
              <a:rPr lang="en-US" dirty="0"/>
              <a:t>Anomaly Detection</a:t>
            </a:r>
          </a:p>
        </p:txBody>
      </p:sp>
      <p:sp>
        <p:nvSpPr>
          <p:cNvPr id="4" name="Content Placeholder 3">
            <a:extLst>
              <a:ext uri="{FF2B5EF4-FFF2-40B4-BE49-F238E27FC236}">
                <a16:creationId xmlns:a16="http://schemas.microsoft.com/office/drawing/2014/main" id="{8257C0CB-51E4-AFF8-6104-E5CB711952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444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8C7B-6237-0942-88D7-C2ED2E53F0D8}"/>
              </a:ext>
            </a:extLst>
          </p:cNvPr>
          <p:cNvSpPr>
            <a:spLocks noGrp="1"/>
          </p:cNvSpPr>
          <p:nvPr>
            <p:ph type="title"/>
          </p:nvPr>
        </p:nvSpPr>
        <p:spPr>
          <a:xfrm>
            <a:off x="723900" y="1765300"/>
            <a:ext cx="10515600" cy="1325563"/>
          </a:xfrm>
        </p:spPr>
        <p:txBody>
          <a:bodyPr>
            <a:normAutofit/>
          </a:bodyPr>
          <a:lstStyle/>
          <a:p>
            <a:pPr algn="ctr"/>
            <a:r>
              <a:rPr lang="en-US" sz="4800" dirty="0"/>
              <a:t>Timeseries Analysis</a:t>
            </a:r>
          </a:p>
        </p:txBody>
      </p:sp>
    </p:spTree>
    <p:extLst>
      <p:ext uri="{BB962C8B-B14F-4D97-AF65-F5344CB8AC3E}">
        <p14:creationId xmlns:p14="http://schemas.microsoft.com/office/powerpoint/2010/main" val="330423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7D43-E031-51BC-E484-6DDECB237182}"/>
              </a:ext>
            </a:extLst>
          </p:cNvPr>
          <p:cNvSpPr>
            <a:spLocks noGrp="1"/>
          </p:cNvSpPr>
          <p:nvPr>
            <p:ph type="title"/>
          </p:nvPr>
        </p:nvSpPr>
        <p:spPr/>
        <p:txBody>
          <a:bodyPr>
            <a:normAutofit/>
          </a:bodyPr>
          <a:lstStyle/>
          <a:p>
            <a:r>
              <a:rPr lang="en-US" b="0" i="0" dirty="0">
                <a:solidFill>
                  <a:srgbClr val="000000"/>
                </a:solidFill>
                <a:effectLst/>
                <a:latin typeface="Linux Libertine"/>
              </a:rPr>
              <a:t>Autoregressive–moving-average (ARMA)</a:t>
            </a:r>
            <a:endParaRPr lang="en-US" dirty="0"/>
          </a:p>
        </p:txBody>
      </p:sp>
      <p:sp>
        <p:nvSpPr>
          <p:cNvPr id="3" name="Content Placeholder 2">
            <a:extLst>
              <a:ext uri="{FF2B5EF4-FFF2-40B4-BE49-F238E27FC236}">
                <a16:creationId xmlns:a16="http://schemas.microsoft.com/office/drawing/2014/main" id="{B7EDCD38-ECF5-BFD3-8CFE-74FF927E21F6}"/>
              </a:ext>
            </a:extLst>
          </p:cNvPr>
          <p:cNvSpPr>
            <a:spLocks noGrp="1"/>
          </p:cNvSpPr>
          <p:nvPr>
            <p:ph idx="1"/>
          </p:nvPr>
        </p:nvSpPr>
        <p:spPr>
          <a:xfrm>
            <a:off x="838200" y="1825625"/>
            <a:ext cx="10515600" cy="2894656"/>
          </a:xfrm>
        </p:spPr>
        <p:txBody>
          <a:bodyPr/>
          <a:lstStyle/>
          <a:p>
            <a:r>
              <a:rPr lang="en-US" dirty="0"/>
              <a:t>Describes timeseries in terms </a:t>
            </a:r>
            <a:r>
              <a:rPr lang="en-US" dirty="0" err="1"/>
              <a:t>ot</a:t>
            </a:r>
            <a:r>
              <a:rPr lang="en-US" dirty="0"/>
              <a:t> two polynomials:</a:t>
            </a:r>
          </a:p>
          <a:p>
            <a:pPr lvl="1"/>
            <a:r>
              <a:rPr lang="en-US" dirty="0"/>
              <a:t>Autoregression (AR)</a:t>
            </a:r>
          </a:p>
          <a:p>
            <a:pPr lvl="1"/>
            <a:r>
              <a:rPr lang="en-US" dirty="0"/>
              <a:t>Moving average (MA)</a:t>
            </a:r>
          </a:p>
          <a:p>
            <a:pPr lvl="1"/>
            <a:endParaRPr lang="en-US" dirty="0"/>
          </a:p>
          <a:p>
            <a:pPr lvl="1"/>
            <a:endParaRPr lang="en-US" dirty="0"/>
          </a:p>
          <a:p>
            <a:r>
              <a:rPr lang="en-US" dirty="0"/>
              <a:t>Tool for understanding (and predicting) future timeseries values.</a:t>
            </a:r>
          </a:p>
        </p:txBody>
      </p:sp>
      <p:pic>
        <p:nvPicPr>
          <p:cNvPr id="4" name="Picture 3">
            <a:extLst>
              <a:ext uri="{FF2B5EF4-FFF2-40B4-BE49-F238E27FC236}">
                <a16:creationId xmlns:a16="http://schemas.microsoft.com/office/drawing/2014/main" id="{66673CD4-68C1-E755-F978-FCFF22B19CFD}"/>
              </a:ext>
            </a:extLst>
          </p:cNvPr>
          <p:cNvPicPr>
            <a:picLocks noChangeAspect="1"/>
          </p:cNvPicPr>
          <p:nvPr/>
        </p:nvPicPr>
        <p:blipFill>
          <a:blip r:embed="rId3"/>
          <a:stretch>
            <a:fillRect/>
          </a:stretch>
        </p:blipFill>
        <p:spPr>
          <a:xfrm>
            <a:off x="3323110" y="4898467"/>
            <a:ext cx="4483100" cy="990600"/>
          </a:xfrm>
          <a:prstGeom prst="rect">
            <a:avLst/>
          </a:prstGeom>
        </p:spPr>
      </p:pic>
      <p:pic>
        <p:nvPicPr>
          <p:cNvPr id="5" name="Picture 4">
            <a:extLst>
              <a:ext uri="{FF2B5EF4-FFF2-40B4-BE49-F238E27FC236}">
                <a16:creationId xmlns:a16="http://schemas.microsoft.com/office/drawing/2014/main" id="{3755F7B3-12B5-72B7-0D11-AB21340CAFA7}"/>
              </a:ext>
            </a:extLst>
          </p:cNvPr>
          <p:cNvPicPr>
            <a:picLocks noChangeAspect="1"/>
          </p:cNvPicPr>
          <p:nvPr/>
        </p:nvPicPr>
        <p:blipFill>
          <a:blip r:embed="rId4"/>
          <a:stretch>
            <a:fillRect/>
          </a:stretch>
        </p:blipFill>
        <p:spPr>
          <a:xfrm>
            <a:off x="4683210" y="2660550"/>
            <a:ext cx="2118669" cy="762272"/>
          </a:xfrm>
          <a:prstGeom prst="rect">
            <a:avLst/>
          </a:prstGeom>
        </p:spPr>
      </p:pic>
      <p:pic>
        <p:nvPicPr>
          <p:cNvPr id="6" name="Picture 5">
            <a:extLst>
              <a:ext uri="{FF2B5EF4-FFF2-40B4-BE49-F238E27FC236}">
                <a16:creationId xmlns:a16="http://schemas.microsoft.com/office/drawing/2014/main" id="{F8127C02-90FE-EAC2-8C50-061ADC585639}"/>
              </a:ext>
            </a:extLst>
          </p:cNvPr>
          <p:cNvPicPr>
            <a:picLocks noChangeAspect="1"/>
          </p:cNvPicPr>
          <p:nvPr/>
        </p:nvPicPr>
        <p:blipFill>
          <a:blip r:embed="rId5"/>
          <a:stretch>
            <a:fillRect/>
          </a:stretch>
        </p:blipFill>
        <p:spPr>
          <a:xfrm>
            <a:off x="4505325" y="2183697"/>
            <a:ext cx="2118669" cy="597334"/>
          </a:xfrm>
          <a:prstGeom prst="rect">
            <a:avLst/>
          </a:prstGeom>
        </p:spPr>
      </p:pic>
    </p:spTree>
    <p:extLst>
      <p:ext uri="{BB962C8B-B14F-4D97-AF65-F5344CB8AC3E}">
        <p14:creationId xmlns:p14="http://schemas.microsoft.com/office/powerpoint/2010/main" val="185050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8EEA-127C-6A8F-9481-AD254ED3B9A4}"/>
              </a:ext>
            </a:extLst>
          </p:cNvPr>
          <p:cNvSpPr>
            <a:spLocks noGrp="1"/>
          </p:cNvSpPr>
          <p:nvPr>
            <p:ph type="title"/>
          </p:nvPr>
        </p:nvSpPr>
        <p:spPr/>
        <p:txBody>
          <a:bodyPr/>
          <a:lstStyle/>
          <a:p>
            <a:r>
              <a:rPr lang="en-US" dirty="0"/>
              <a:t>ARIMA Parameters</a:t>
            </a:r>
          </a:p>
        </p:txBody>
      </p:sp>
      <p:sp>
        <p:nvSpPr>
          <p:cNvPr id="3" name="Content Placeholder 2">
            <a:extLst>
              <a:ext uri="{FF2B5EF4-FFF2-40B4-BE49-F238E27FC236}">
                <a16:creationId xmlns:a16="http://schemas.microsoft.com/office/drawing/2014/main" id="{A99C3F5E-FA5A-8ED1-EFBA-531A6A5F42BB}"/>
              </a:ext>
            </a:extLst>
          </p:cNvPr>
          <p:cNvSpPr>
            <a:spLocks noGrp="1"/>
          </p:cNvSpPr>
          <p:nvPr>
            <p:ph idx="1"/>
          </p:nvPr>
        </p:nvSpPr>
        <p:spPr/>
        <p:txBody>
          <a:bodyPr>
            <a:normAutofit lnSpcReduction="10000"/>
          </a:bodyPr>
          <a:lstStyle/>
          <a:p>
            <a:pPr algn="l"/>
            <a:r>
              <a:rPr lang="en-US" b="0" i="0" dirty="0">
                <a:solidFill>
                  <a:srgbClr val="111111"/>
                </a:solidFill>
                <a:effectLst/>
                <a:latin typeface="SourceSansPro"/>
              </a:rPr>
              <a:t>Each component in ARIMA functions as a parameter with a standard notation. For ARIMA models, a standard notation would be ARIMA with p, d, and q, where integer values substitute for the parameters to indicate the type of ARIMA model used. The parameters can be defined as:</a:t>
            </a:r>
          </a:p>
          <a:p>
            <a:pPr algn="l">
              <a:buFont typeface="Arial" panose="020B0604020202020204" pitchFamily="34" charset="0"/>
              <a:buChar char="•"/>
            </a:pPr>
            <a:r>
              <a:rPr lang="en-US" b="0" i="1" dirty="0">
                <a:solidFill>
                  <a:srgbClr val="111111"/>
                </a:solidFill>
                <a:effectLst/>
                <a:latin typeface="SourceSansPro"/>
              </a:rPr>
              <a:t>p</a:t>
            </a:r>
            <a:r>
              <a:rPr lang="en-US" b="0" i="0" dirty="0">
                <a:solidFill>
                  <a:srgbClr val="111111"/>
                </a:solidFill>
                <a:effectLst/>
                <a:latin typeface="SourceSansPro"/>
              </a:rPr>
              <a:t>: the number of lag observations in the model; also known as the lag order.</a:t>
            </a:r>
          </a:p>
          <a:p>
            <a:pPr algn="l">
              <a:buFont typeface="Arial" panose="020B0604020202020204" pitchFamily="34" charset="0"/>
              <a:buChar char="•"/>
            </a:pPr>
            <a:r>
              <a:rPr lang="en-US" b="0" i="1" dirty="0">
                <a:solidFill>
                  <a:srgbClr val="111111"/>
                </a:solidFill>
                <a:effectLst/>
                <a:latin typeface="SourceSansPro"/>
              </a:rPr>
              <a:t>d</a:t>
            </a:r>
            <a:r>
              <a:rPr lang="en-US" b="0" i="0" dirty="0">
                <a:solidFill>
                  <a:srgbClr val="111111"/>
                </a:solidFill>
                <a:effectLst/>
                <a:latin typeface="SourceSansPro"/>
              </a:rPr>
              <a:t>: the number of times that the raw observations are differenced; also known as the degree of differencing.</a:t>
            </a:r>
          </a:p>
          <a:p>
            <a:pPr algn="l">
              <a:buFont typeface="Arial" panose="020B0604020202020204" pitchFamily="34" charset="0"/>
              <a:buChar char="•"/>
            </a:pPr>
            <a:r>
              <a:rPr lang="en-US" b="0" i="0" dirty="0">
                <a:solidFill>
                  <a:srgbClr val="111111"/>
                </a:solidFill>
                <a:effectLst/>
                <a:latin typeface="SourceSansPro"/>
              </a:rPr>
              <a:t>q: the size of the moving average window; also known as the order of the moving average.</a:t>
            </a:r>
          </a:p>
          <a:p>
            <a:endParaRPr lang="en-US" dirty="0"/>
          </a:p>
        </p:txBody>
      </p:sp>
    </p:spTree>
    <p:extLst>
      <p:ext uri="{BB962C8B-B14F-4D97-AF65-F5344CB8AC3E}">
        <p14:creationId xmlns:p14="http://schemas.microsoft.com/office/powerpoint/2010/main" val="84242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195AE6-F077-ADD5-4FAA-07A602598200}"/>
              </a:ext>
            </a:extLst>
          </p:cNvPr>
          <p:cNvSpPr>
            <a:spLocks noGrp="1"/>
          </p:cNvSpPr>
          <p:nvPr>
            <p:ph type="title"/>
          </p:nvPr>
        </p:nvSpPr>
        <p:spPr/>
        <p:txBody>
          <a:bodyPr/>
          <a:lstStyle/>
          <a:p>
            <a:r>
              <a:rPr lang="en-US" dirty="0"/>
              <a:t>Seasonal ARIMA</a:t>
            </a:r>
          </a:p>
        </p:txBody>
      </p:sp>
      <p:sp>
        <p:nvSpPr>
          <p:cNvPr id="4" name="Content Placeholder 3">
            <a:extLst>
              <a:ext uri="{FF2B5EF4-FFF2-40B4-BE49-F238E27FC236}">
                <a16:creationId xmlns:a16="http://schemas.microsoft.com/office/drawing/2014/main" id="{0660327C-9012-66B9-3148-1E5384736ED1}"/>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C00000"/>
                </a:solidFill>
                <a:effectLst/>
                <a:latin typeface="source-serif-pro"/>
              </a:rPr>
              <a:t>Autoregressive (AR) : </a:t>
            </a:r>
            <a:r>
              <a:rPr lang="en-US" b="0" i="0" dirty="0">
                <a:solidFill>
                  <a:srgbClr val="292929"/>
                </a:solidFill>
                <a:effectLst/>
                <a:latin typeface="source-serif-pro"/>
              </a:rPr>
              <a:t>Accounts for any long-term trends in the data by regressing future values on past values.</a:t>
            </a:r>
          </a:p>
          <a:p>
            <a:pPr algn="l">
              <a:buFont typeface="Arial" panose="020B0604020202020204" pitchFamily="34" charset="0"/>
              <a:buChar char="•"/>
            </a:pPr>
            <a:r>
              <a:rPr lang="en-US" b="1" i="0" dirty="0">
                <a:solidFill>
                  <a:srgbClr val="C00000"/>
                </a:solidFill>
                <a:effectLst/>
                <a:latin typeface="source-serif-pro"/>
              </a:rPr>
              <a:t>Moving Average (MA): </a:t>
            </a:r>
            <a:r>
              <a:rPr lang="en-US" b="0" i="0" dirty="0">
                <a:solidFill>
                  <a:srgbClr val="292929"/>
                </a:solidFill>
                <a:effectLst/>
                <a:latin typeface="source-serif-pro"/>
              </a:rPr>
              <a:t>Accounts for any sudden shocks in the data by regressing future values on past errors.</a:t>
            </a:r>
          </a:p>
          <a:p>
            <a:r>
              <a:rPr lang="en-US" b="1" i="0" dirty="0">
                <a:solidFill>
                  <a:srgbClr val="C00000"/>
                </a:solidFill>
                <a:effectLst/>
                <a:latin typeface="source-serif-pro"/>
              </a:rPr>
              <a:t>Integrated (I): </a:t>
            </a:r>
            <a:r>
              <a:rPr lang="en-US" b="0" i="0" dirty="0">
                <a:solidFill>
                  <a:srgbClr val="292929"/>
                </a:solidFill>
                <a:effectLst/>
                <a:latin typeface="source-serif-pro"/>
              </a:rPr>
              <a:t>Ensures stationarity in the data (replace values by differences in the values)</a:t>
            </a:r>
            <a:endParaRPr lang="en-US" b="1" i="0" dirty="0">
              <a:solidFill>
                <a:srgbClr val="C00000"/>
              </a:solidFill>
              <a:effectLst/>
              <a:latin typeface="source-serif-pro"/>
            </a:endParaRPr>
          </a:p>
          <a:p>
            <a:r>
              <a:rPr lang="en-US" b="1" i="0" dirty="0">
                <a:solidFill>
                  <a:srgbClr val="C00000"/>
                </a:solidFill>
                <a:effectLst/>
                <a:latin typeface="source-serif-pro"/>
              </a:rPr>
              <a:t>Seasonal (S): </a:t>
            </a:r>
            <a:r>
              <a:rPr lang="en-US" b="0" i="0" dirty="0">
                <a:solidFill>
                  <a:srgbClr val="292929"/>
                </a:solidFill>
                <a:effectLst/>
                <a:latin typeface="source-serif-pro"/>
              </a:rPr>
              <a:t>Accounts for seasonality that occurs over a fixed time period.</a:t>
            </a:r>
          </a:p>
          <a:p>
            <a:pPr algn="l"/>
            <a:r>
              <a:rPr lang="en-US" b="1" i="0" dirty="0">
                <a:solidFill>
                  <a:srgbClr val="292929"/>
                </a:solidFill>
                <a:effectLst/>
                <a:latin typeface="source-serif-pro"/>
              </a:rPr>
              <a:t>Seasonal decomposition</a:t>
            </a:r>
            <a:r>
              <a:rPr lang="en-US" b="0" i="0" dirty="0">
                <a:solidFill>
                  <a:srgbClr val="292929"/>
                </a:solidFill>
                <a:effectLst/>
                <a:latin typeface="source-serif-pro"/>
              </a:rPr>
              <a:t> allows you to break (or “decompose”) time series data into its seasonal, trend, and residual components. By analyzing these components, we are able to identify some pieces of our SARIMA model to include.</a:t>
            </a:r>
          </a:p>
          <a:p>
            <a:pPr algn="l"/>
            <a:endParaRPr lang="en-US" b="0" i="0" dirty="0">
              <a:effectLst/>
              <a:latin typeface="medium-content-sans-serif-font"/>
            </a:endParaRPr>
          </a:p>
        </p:txBody>
      </p:sp>
    </p:spTree>
    <p:extLst>
      <p:ext uri="{BB962C8B-B14F-4D97-AF65-F5344CB8AC3E}">
        <p14:creationId xmlns:p14="http://schemas.microsoft.com/office/powerpoint/2010/main" val="2849115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27232</TotalTime>
  <Words>437</Words>
  <Application>Microsoft Macintosh PowerPoint</Application>
  <PresentationFormat>Widescreen</PresentationFormat>
  <Paragraphs>32</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Linux Libertine</vt:lpstr>
      <vt:lpstr>medium-content-sans-serif-font</vt:lpstr>
      <vt:lpstr>source-serif-pro</vt:lpstr>
      <vt:lpstr>SourceSansPro</vt:lpstr>
      <vt:lpstr>Office Theme</vt:lpstr>
      <vt:lpstr>Machine Learning for Computer Systems</vt:lpstr>
      <vt:lpstr>PowerPoint Presentation</vt:lpstr>
      <vt:lpstr>Anomaly Detection</vt:lpstr>
      <vt:lpstr>Timeseries Analysis</vt:lpstr>
      <vt:lpstr>Autoregressive–moving-average (ARMA)</vt:lpstr>
      <vt:lpstr>ARIMA Parameters</vt:lpstr>
      <vt:lpstr>Seasonal ARIMA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7</cp:revision>
  <dcterms:created xsi:type="dcterms:W3CDTF">2022-11-17T17:45:18Z</dcterms:created>
  <dcterms:modified xsi:type="dcterms:W3CDTF">2022-12-06T16:26:16Z</dcterms:modified>
</cp:coreProperties>
</file>