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1"/>
  </p:notesMasterIdLst>
  <p:handoutMasterIdLst>
    <p:handoutMasterId r:id="rId22"/>
  </p:handoutMasterIdLst>
  <p:sldIdLst>
    <p:sldId id="442" r:id="rId2"/>
    <p:sldId id="2565" r:id="rId3"/>
    <p:sldId id="443" r:id="rId4"/>
    <p:sldId id="2562" r:id="rId5"/>
    <p:sldId id="2563" r:id="rId6"/>
    <p:sldId id="274" r:id="rId7"/>
    <p:sldId id="300" r:id="rId8"/>
    <p:sldId id="302" r:id="rId9"/>
    <p:sldId id="304" r:id="rId10"/>
    <p:sldId id="277" r:id="rId11"/>
    <p:sldId id="278" r:id="rId12"/>
    <p:sldId id="280" r:id="rId13"/>
    <p:sldId id="279" r:id="rId14"/>
    <p:sldId id="444" r:id="rId15"/>
    <p:sldId id="258" r:id="rId16"/>
    <p:sldId id="259" r:id="rId17"/>
    <p:sldId id="260" r:id="rId18"/>
    <p:sldId id="261" r:id="rId19"/>
    <p:sldId id="262"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nie Kim" initials="" lastIdx="1" clrIdx="0"/>
  <p:cmAuthor id="1" name="Joshua Valdez"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p:restoredTop sz="94694"/>
  </p:normalViewPr>
  <p:slideViewPr>
    <p:cSldViewPr snapToGrid="0" snapToObjects="1">
      <p:cViewPr varScale="1">
        <p:scale>
          <a:sx n="161" d="100"/>
          <a:sy n="161" d="100"/>
        </p:scale>
        <p:origin x="776" y="200"/>
      </p:cViewPr>
      <p:guideLst>
        <p:guide orient="horz" pos="1620"/>
        <p:guide pos="2880"/>
      </p:guideLst>
    </p:cSldViewPr>
  </p:slideViewPr>
  <p:notesTextViewPr>
    <p:cViewPr>
      <p:scale>
        <a:sx n="100" d="100"/>
        <a:sy n="100" d="100"/>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647723-25B9-CF47-A216-173A2D9E2DD6}" type="datetimeFigureOut">
              <a:rPr lang="en-US" smtClean="0"/>
              <a:t>10/18/22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1ED432-F69C-4949-8970-D779AC031FC4}" type="slidenum">
              <a:rPr lang="en-US" smtClean="0"/>
              <a:t>‹#›</a:t>
            </a:fld>
            <a:endParaRPr lang="en-US"/>
          </a:p>
        </p:txBody>
      </p:sp>
    </p:spTree>
    <p:extLst>
      <p:ext uri="{BB962C8B-B14F-4D97-AF65-F5344CB8AC3E}">
        <p14:creationId xmlns:p14="http://schemas.microsoft.com/office/powerpoint/2010/main" val="4195215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ECFB24-C06C-DE40-B28C-DA8348A9C824}" type="datetimeFigureOut">
              <a:rPr lang="en-US" smtClean="0"/>
              <a:t>10/18/22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BA5088-F3D2-6C40-98C2-10A301698875}" type="slidenum">
              <a:rPr lang="en-US" smtClean="0"/>
              <a:t>‹#›</a:t>
            </a:fld>
            <a:endParaRPr lang="en-US"/>
          </a:p>
        </p:txBody>
      </p:sp>
    </p:spTree>
    <p:extLst>
      <p:ext uri="{BB962C8B-B14F-4D97-AF65-F5344CB8AC3E}">
        <p14:creationId xmlns:p14="http://schemas.microsoft.com/office/powerpoint/2010/main" val="37183162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Shape 405"/>
          <p:cNvSpPr>
            <a:spLocks noGrp="1" noRot="1" noChangeAspect="1"/>
          </p:cNvSpPr>
          <p:nvPr>
            <p:ph type="sldImg"/>
          </p:nvPr>
        </p:nvSpPr>
        <p:spPr>
          <a:xfrm>
            <a:off x="381000" y="685800"/>
            <a:ext cx="6096000" cy="3429000"/>
          </a:xfrm>
          <a:prstGeom prst="rect">
            <a:avLst/>
          </a:prstGeom>
        </p:spPr>
        <p:txBody>
          <a:bodyPr/>
          <a:lstStyle/>
          <a:p>
            <a:endParaRPr/>
          </a:p>
        </p:txBody>
      </p:sp>
      <p:sp>
        <p:nvSpPr>
          <p:cNvPr id="406" name="Shape 406"/>
          <p:cNvSpPr>
            <a:spLocks noGrp="1"/>
          </p:cNvSpPr>
          <p:nvPr>
            <p:ph type="body" sz="quarter" idx="1"/>
          </p:nvPr>
        </p:nvSpPr>
        <p:spPr>
          <a:prstGeom prst="rect">
            <a:avLst/>
          </a:prstGeom>
        </p:spPr>
        <p:txBody>
          <a:bodyPr/>
          <a:lstStyle/>
          <a:p>
            <a:r>
              <a:t>Our pipeline works, but what if we want to make the representation even smaller?</a:t>
            </a:r>
          </a:p>
          <a:p>
            <a:endParaRPr/>
          </a:p>
          <a:p>
            <a:r>
              <a:t>Faster training</a:t>
            </a:r>
          </a:p>
          <a:p>
            <a:r>
              <a:t>Faster transformation</a:t>
            </a:r>
          </a:p>
        </p:txBody>
      </p:sp>
    </p:spTree>
    <p:extLst>
      <p:ext uri="{BB962C8B-B14F-4D97-AF65-F5344CB8AC3E}">
        <p14:creationId xmlns:p14="http://schemas.microsoft.com/office/powerpoint/2010/main" val="3703313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5c746a26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5c746a26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3588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5c746a26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5c746a26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140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16DAE-669F-3546-9A68-DB1260F5EB98}" type="slidenum">
              <a:rPr lang="en-US" smtClean="0"/>
              <a:t>6</a:t>
            </a:fld>
            <a:endParaRPr lang="en-US"/>
          </a:p>
        </p:txBody>
      </p:sp>
    </p:spTree>
    <p:extLst>
      <p:ext uri="{BB962C8B-B14F-4D97-AF65-F5344CB8AC3E}">
        <p14:creationId xmlns:p14="http://schemas.microsoft.com/office/powerpoint/2010/main" val="4228602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C042-A0D1-024E-9A9A-892557BE68F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91ADD4D-1390-E94C-91EF-C0AE0D0386A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EC96B88-C795-EA46-8831-F7C10D34298C}"/>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5" name="Footer Placeholder 4">
            <a:extLst>
              <a:ext uri="{FF2B5EF4-FFF2-40B4-BE49-F238E27FC236}">
                <a16:creationId xmlns:a16="http://schemas.microsoft.com/office/drawing/2014/main" id="{1D0641A2-9F5A-8248-97B4-D98C8464E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B65F4-135E-FD48-9984-FD3A6AFE5184}"/>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79909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9D4B-86C7-084B-90CD-8FA47323A8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9146CF-4063-104D-848E-033361B785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D3E173-D468-CD43-B368-25428B3CA8BF}"/>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5" name="Footer Placeholder 4">
            <a:extLst>
              <a:ext uri="{FF2B5EF4-FFF2-40B4-BE49-F238E27FC236}">
                <a16:creationId xmlns:a16="http://schemas.microsoft.com/office/drawing/2014/main" id="{241143FF-B672-954A-8903-1B24B4E1A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E90F4-640D-7849-A431-28138E433FBF}"/>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373359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1DA319-6007-674B-98CA-56701FCFB4E7}"/>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F40784-3C97-4347-A45E-66233D83DC5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9345D-DD3D-BB44-BF96-55AC6657C59F}"/>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5" name="Footer Placeholder 4">
            <a:extLst>
              <a:ext uri="{FF2B5EF4-FFF2-40B4-BE49-F238E27FC236}">
                <a16:creationId xmlns:a16="http://schemas.microsoft.com/office/drawing/2014/main" id="{E86356CC-F8DB-3040-81B0-1B20AE7B8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6C0B0-EF1E-4D49-B6C9-5A55CA331E96}"/>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2345022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902300"/>
            <a:ext cx="8520600" cy="3666600"/>
          </a:xfrm>
          <a:prstGeom prst="rect">
            <a:avLst/>
          </a:prstGeom>
        </p:spPr>
        <p:txBody>
          <a:bodyPr spcFirstLastPara="1" wrap="square" lIns="91425" tIns="91425" rIns="91425" bIns="91425" anchor="t" anchorCtr="0">
            <a:noAutofit/>
          </a:bodyPr>
          <a:lstStyle>
            <a:lvl1pPr marL="457189" lvl="0" indent="-342892">
              <a:spcBef>
                <a:spcPts val="0"/>
              </a:spcBef>
              <a:spcAft>
                <a:spcPts val="0"/>
              </a:spcAft>
              <a:buClr>
                <a:srgbClr val="000000"/>
              </a:buClr>
              <a:buSzPts val="1800"/>
              <a:buChar char="●"/>
              <a:defRPr>
                <a:solidFill>
                  <a:srgbClr val="000000"/>
                </a:solidFill>
              </a:defRPr>
            </a:lvl1pPr>
            <a:lvl2pPr marL="914378" lvl="1" indent="-317492">
              <a:spcBef>
                <a:spcPts val="1600"/>
              </a:spcBef>
              <a:spcAft>
                <a:spcPts val="0"/>
              </a:spcAft>
              <a:buClr>
                <a:srgbClr val="000000"/>
              </a:buClr>
              <a:buSzPts val="1400"/>
              <a:buChar char="○"/>
              <a:defRPr>
                <a:solidFill>
                  <a:srgbClr val="000000"/>
                </a:solidFill>
              </a:defRPr>
            </a:lvl2pPr>
            <a:lvl3pPr marL="1371566" lvl="2" indent="-317492">
              <a:spcBef>
                <a:spcPts val="1600"/>
              </a:spcBef>
              <a:spcAft>
                <a:spcPts val="0"/>
              </a:spcAft>
              <a:buClr>
                <a:srgbClr val="000000"/>
              </a:buClr>
              <a:buSzPts val="1400"/>
              <a:buChar char="■"/>
              <a:defRPr>
                <a:solidFill>
                  <a:srgbClr val="000000"/>
                </a:solidFill>
              </a:defRPr>
            </a:lvl3pPr>
            <a:lvl4pPr marL="1828754" lvl="3" indent="-317492">
              <a:spcBef>
                <a:spcPts val="1600"/>
              </a:spcBef>
              <a:spcAft>
                <a:spcPts val="0"/>
              </a:spcAft>
              <a:buClr>
                <a:srgbClr val="000000"/>
              </a:buClr>
              <a:buSzPts val="1400"/>
              <a:buChar char="●"/>
              <a:defRPr>
                <a:solidFill>
                  <a:srgbClr val="000000"/>
                </a:solidFill>
              </a:defRPr>
            </a:lvl4pPr>
            <a:lvl5pPr marL="2285943" lvl="4" indent="-317492">
              <a:spcBef>
                <a:spcPts val="1600"/>
              </a:spcBef>
              <a:spcAft>
                <a:spcPts val="0"/>
              </a:spcAft>
              <a:buClr>
                <a:srgbClr val="000000"/>
              </a:buClr>
              <a:buSzPts val="1400"/>
              <a:buChar char="○"/>
              <a:defRPr>
                <a:solidFill>
                  <a:srgbClr val="000000"/>
                </a:solidFill>
              </a:defRPr>
            </a:lvl5pPr>
            <a:lvl6pPr marL="2743132" lvl="5" indent="-317492">
              <a:spcBef>
                <a:spcPts val="1600"/>
              </a:spcBef>
              <a:spcAft>
                <a:spcPts val="0"/>
              </a:spcAft>
              <a:buClr>
                <a:srgbClr val="000000"/>
              </a:buClr>
              <a:buSzPts val="1400"/>
              <a:buChar char="■"/>
              <a:defRPr>
                <a:solidFill>
                  <a:srgbClr val="000000"/>
                </a:solidFill>
              </a:defRPr>
            </a:lvl6pPr>
            <a:lvl7pPr marL="3200320" lvl="6" indent="-317492">
              <a:spcBef>
                <a:spcPts val="1600"/>
              </a:spcBef>
              <a:spcAft>
                <a:spcPts val="0"/>
              </a:spcAft>
              <a:buClr>
                <a:srgbClr val="000000"/>
              </a:buClr>
              <a:buSzPts val="1400"/>
              <a:buChar char="●"/>
              <a:defRPr>
                <a:solidFill>
                  <a:srgbClr val="000000"/>
                </a:solidFill>
              </a:defRPr>
            </a:lvl7pPr>
            <a:lvl8pPr marL="3657509" lvl="7" indent="-317492">
              <a:spcBef>
                <a:spcPts val="1600"/>
              </a:spcBef>
              <a:spcAft>
                <a:spcPts val="0"/>
              </a:spcAft>
              <a:buClr>
                <a:srgbClr val="000000"/>
              </a:buClr>
              <a:buSzPts val="1400"/>
              <a:buChar char="○"/>
              <a:defRPr>
                <a:solidFill>
                  <a:srgbClr val="000000"/>
                </a:solidFill>
              </a:defRPr>
            </a:lvl8pPr>
            <a:lvl9pPr marL="4114697" lvl="8" indent="-317492">
              <a:spcBef>
                <a:spcPts val="1600"/>
              </a:spcBef>
              <a:spcAft>
                <a:spcPts val="1600"/>
              </a:spcAft>
              <a:buClr>
                <a:srgbClr val="000000"/>
              </a:buClr>
              <a:buSzPts val="1400"/>
              <a:buChar char="■"/>
              <a:defRPr>
                <a:solidFill>
                  <a:srgbClr val="000000"/>
                </a:solidFill>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9015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2F0E6-35EF-6D4F-A7CE-78883C21CB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8E596D-4247-7F43-B1CE-8BF8BD86B1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7B982A-66C7-3C40-BC19-562A5F69E157}"/>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5" name="Footer Placeholder 4">
            <a:extLst>
              <a:ext uri="{FF2B5EF4-FFF2-40B4-BE49-F238E27FC236}">
                <a16:creationId xmlns:a16="http://schemas.microsoft.com/office/drawing/2014/main" id="{5FE8E62E-5118-1946-9B06-078BF26DD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AB116-4A33-834B-9B10-08D34149A317}"/>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256294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D564-DC4D-5446-9FFC-D63F5FABBE50}"/>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2A10FD8-EEAE-794B-9144-D5CDE803677E}"/>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3FCFA4-1755-BA47-902C-D7E0744B4710}"/>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5" name="Footer Placeholder 4">
            <a:extLst>
              <a:ext uri="{FF2B5EF4-FFF2-40B4-BE49-F238E27FC236}">
                <a16:creationId xmlns:a16="http://schemas.microsoft.com/office/drawing/2014/main" id="{814333F9-E117-1F46-94EF-E00092172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38AD1-5095-C048-885F-8B4E283F9830}"/>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1481800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8D62-D13D-C240-A9A6-EEC42B190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56A4C-2AF1-D74D-9A56-5E8E7D57BEA7}"/>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E3D1F9-BE16-944A-985B-0BED81D05BF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B66B29-D150-7440-BF82-A4AD1FD98B3D}"/>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6" name="Footer Placeholder 5">
            <a:extLst>
              <a:ext uri="{FF2B5EF4-FFF2-40B4-BE49-F238E27FC236}">
                <a16:creationId xmlns:a16="http://schemas.microsoft.com/office/drawing/2014/main" id="{887F53FA-8292-A64F-BB30-93626CE499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C92756-1AFF-5C44-A580-E7E28BF65410}"/>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32353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F88FF-9972-C84C-8E2E-F4D9DC69691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23DD30-C06A-304B-BD04-05DCA9C3044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D3FC931-AF5D-AC4E-9C88-A9E16EDF31D9}"/>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7A7034-08C6-5348-9829-18E5649CFA3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85C8D90-594A-A74E-92FF-57BBFFE49FB3}"/>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A8979A-64B0-CC42-944B-75DB7323F2D4}"/>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8" name="Footer Placeholder 7">
            <a:extLst>
              <a:ext uri="{FF2B5EF4-FFF2-40B4-BE49-F238E27FC236}">
                <a16:creationId xmlns:a16="http://schemas.microsoft.com/office/drawing/2014/main" id="{39607191-6180-964E-896B-3A44E23970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4A8304-5011-354C-8E54-D49170BE2522}"/>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2615666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A051-07E1-9941-A48F-9A8A7661D4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BEFA18-F8EF-CB43-A205-8EB1DF0F7908}"/>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4" name="Footer Placeholder 3">
            <a:extLst>
              <a:ext uri="{FF2B5EF4-FFF2-40B4-BE49-F238E27FC236}">
                <a16:creationId xmlns:a16="http://schemas.microsoft.com/office/drawing/2014/main" id="{AF796C34-2EE4-F648-B015-F99AF3E682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E39C56-2F85-224A-9EBF-3622B699BD56}"/>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193496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39D773-9900-8945-A09E-65D9F5273564}"/>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3" name="Footer Placeholder 2">
            <a:extLst>
              <a:ext uri="{FF2B5EF4-FFF2-40B4-BE49-F238E27FC236}">
                <a16:creationId xmlns:a16="http://schemas.microsoft.com/office/drawing/2014/main" id="{B919C262-FC13-774E-885F-6784602D41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03A355-7CE4-7E40-A986-20136A3DA682}"/>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4051623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1DA05-3A6C-6640-88E5-475A79B1C1C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91D1B43-51C2-0645-8AFC-A519EAFC88B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23E076-57F8-794A-A6E2-317D3F4827D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A3B4684-3489-3C47-9436-A88B09D89F9C}"/>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6" name="Footer Placeholder 5">
            <a:extLst>
              <a:ext uri="{FF2B5EF4-FFF2-40B4-BE49-F238E27FC236}">
                <a16:creationId xmlns:a16="http://schemas.microsoft.com/office/drawing/2014/main" id="{DB89EAF6-C24F-CA4B-9ADA-B7921E8CDF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79AFD3-AF3D-E64D-9038-6B7D4F5669FE}"/>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326436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DB85-0A4B-9E43-8E0F-B8234FCD34A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D7FE2FA-EE8C-624D-A65C-ECC71263EA8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BE2C3B7-073A-1544-8C89-82B389AA205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6DA69C3-772A-F841-9857-D4421101626F}"/>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6" name="Footer Placeholder 5">
            <a:extLst>
              <a:ext uri="{FF2B5EF4-FFF2-40B4-BE49-F238E27FC236}">
                <a16:creationId xmlns:a16="http://schemas.microsoft.com/office/drawing/2014/main" id="{FAFB06C7-D4B3-0B43-BF34-89AF805BC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16A1E-D7C3-C34B-9419-DCD909ED946D}"/>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111940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80E0DD-1507-6B47-98F3-2193F87ACE1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B0BCC2-B75D-3D4D-A61B-8F0BE6F4569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2CFF32-0C48-F348-9827-DE7DE5C598B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9A5E26F-99F5-6042-9D19-5B565D0B360D}" type="datetimeFigureOut">
              <a:rPr lang="en-US" smtClean="0"/>
              <a:t>10/18/22</a:t>
            </a:fld>
            <a:endParaRPr lang="en-US"/>
          </a:p>
        </p:txBody>
      </p:sp>
      <p:sp>
        <p:nvSpPr>
          <p:cNvPr id="5" name="Footer Placeholder 4">
            <a:extLst>
              <a:ext uri="{FF2B5EF4-FFF2-40B4-BE49-F238E27FC236}">
                <a16:creationId xmlns:a16="http://schemas.microsoft.com/office/drawing/2014/main" id="{45564BDD-913F-0742-9DEE-0A7D579C675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369A64-3F6E-3349-9BEE-AB6CC50FA42C}"/>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955D543-3F19-C443-A91D-7D86C4241FF7}" type="slidenum">
              <a:rPr lang="en-US" smtClean="0"/>
              <a:t>‹#›</a:t>
            </a:fld>
            <a:endParaRPr lang="en-US"/>
          </a:p>
        </p:txBody>
      </p:sp>
    </p:spTree>
    <p:extLst>
      <p:ext uri="{BB962C8B-B14F-4D97-AF65-F5344CB8AC3E}">
        <p14:creationId xmlns:p14="http://schemas.microsoft.com/office/powerpoint/2010/main" val="397513513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2.xml"/><Relationship Id="rId4" Type="http://schemas.openxmlformats.org/officeDocument/2006/relationships/image" Target="../media/image9.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10B-9BFD-AD4E-8A62-A7500E20A781}"/>
              </a:ext>
            </a:extLst>
          </p:cNvPr>
          <p:cNvSpPr>
            <a:spLocks noGrp="1"/>
          </p:cNvSpPr>
          <p:nvPr>
            <p:ph type="ctrTitle"/>
          </p:nvPr>
        </p:nvSpPr>
        <p:spPr/>
        <p:txBody>
          <a:bodyPr/>
          <a:lstStyle/>
          <a:p>
            <a:r>
              <a:rPr lang="en-US" dirty="0"/>
              <a:t>Machine Learning for Computer Systems</a:t>
            </a:r>
          </a:p>
        </p:txBody>
      </p:sp>
      <p:sp>
        <p:nvSpPr>
          <p:cNvPr id="3" name="Subtitle 2">
            <a:extLst>
              <a:ext uri="{FF2B5EF4-FFF2-40B4-BE49-F238E27FC236}">
                <a16:creationId xmlns:a16="http://schemas.microsoft.com/office/drawing/2014/main" id="{45C15F90-D55C-CC43-8C63-FDA27F7FBDCC}"/>
              </a:ext>
            </a:extLst>
          </p:cNvPr>
          <p:cNvSpPr>
            <a:spLocks noGrp="1"/>
          </p:cNvSpPr>
          <p:nvPr>
            <p:ph type="subTitle" idx="1"/>
          </p:nvPr>
        </p:nvSpPr>
        <p:spPr/>
        <p:txBody>
          <a:bodyPr/>
          <a:lstStyle/>
          <a:p>
            <a:r>
              <a:rPr lang="en-US" dirty="0"/>
              <a:t>Nick Feamster</a:t>
            </a:r>
            <a:br>
              <a:rPr lang="en-US" dirty="0"/>
            </a:br>
            <a:r>
              <a:rPr lang="en-US" dirty="0"/>
              <a:t>University of Chicago</a:t>
            </a:r>
          </a:p>
        </p:txBody>
      </p:sp>
    </p:spTree>
    <p:extLst>
      <p:ext uri="{BB962C8B-B14F-4D97-AF65-F5344CB8AC3E}">
        <p14:creationId xmlns:p14="http://schemas.microsoft.com/office/powerpoint/2010/main" val="159586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Normalization</a:t>
            </a:r>
          </a:p>
        </p:txBody>
      </p:sp>
      <p:sp>
        <p:nvSpPr>
          <p:cNvPr id="2" name="Content Placeholder 1"/>
          <p:cNvSpPr>
            <a:spLocks noGrp="1"/>
          </p:cNvSpPr>
          <p:nvPr>
            <p:ph type="body" idx="1"/>
          </p:nvPr>
        </p:nvSpPr>
        <p:spPr/>
        <p:txBody>
          <a:bodyPr/>
          <a:lstStyle/>
          <a:p>
            <a:r>
              <a:rPr lang="en-US" dirty="0"/>
              <a:t>Often a good idea to scale features to have similar range:  [-1,1] or [0,1] for example</a:t>
            </a:r>
          </a:p>
          <a:p>
            <a:pPr lvl="1"/>
            <a:r>
              <a:rPr lang="en-US" sz="2100" dirty="0"/>
              <a:t>Be careful with outliers</a:t>
            </a:r>
          </a:p>
          <a:p>
            <a:pPr lvl="1"/>
            <a:endParaRPr lang="en-US" sz="2100" dirty="0"/>
          </a:p>
          <a:p>
            <a:r>
              <a:rPr lang="en-US" dirty="0"/>
              <a:t>Standardize/Normalize</a:t>
            </a:r>
          </a:p>
          <a:p>
            <a:pPr lvl="1"/>
            <a:r>
              <a:rPr lang="en-US" sz="2100" dirty="0"/>
              <a:t>Zero mean and unit variance</a:t>
            </a:r>
          </a:p>
          <a:p>
            <a:pPr lvl="1"/>
            <a:r>
              <a:rPr lang="en-US" sz="2100" dirty="0" err="1"/>
              <a:t>Sklearn.preprocessing.normalize</a:t>
            </a:r>
            <a:endParaRPr lang="en-US" sz="2100" dirty="0"/>
          </a:p>
        </p:txBody>
      </p:sp>
      <p:pic>
        <p:nvPicPr>
          <p:cNvPr id="4" name="Picture 3"/>
          <p:cNvPicPr>
            <a:picLocks noChangeAspect="1"/>
          </p:cNvPicPr>
          <p:nvPr/>
        </p:nvPicPr>
        <p:blipFill>
          <a:blip r:embed="rId2"/>
          <a:stretch>
            <a:fillRect/>
          </a:stretch>
        </p:blipFill>
        <p:spPr>
          <a:xfrm>
            <a:off x="5418754" y="3012656"/>
            <a:ext cx="1905000" cy="828675"/>
          </a:xfrm>
          <a:prstGeom prst="rect">
            <a:avLst/>
          </a:prstGeom>
        </p:spPr>
      </p:pic>
    </p:spTree>
    <p:extLst>
      <p:ext uri="{BB962C8B-B14F-4D97-AF65-F5344CB8AC3E}">
        <p14:creationId xmlns:p14="http://schemas.microsoft.com/office/powerpoint/2010/main" val="1008191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Feature Transformations</a:t>
            </a:r>
          </a:p>
        </p:txBody>
      </p:sp>
      <p:sp>
        <p:nvSpPr>
          <p:cNvPr id="2" name="Content Placeholder 1"/>
          <p:cNvSpPr>
            <a:spLocks noGrp="1"/>
          </p:cNvSpPr>
          <p:nvPr>
            <p:ph idx="1"/>
          </p:nvPr>
        </p:nvSpPr>
        <p:spPr/>
        <p:txBody>
          <a:bodyPr/>
          <a:lstStyle/>
          <a:p>
            <a:r>
              <a:rPr lang="en-US" dirty="0"/>
              <a:t>Non-linear </a:t>
            </a:r>
          </a:p>
          <a:p>
            <a:endParaRPr lang="en-US" dirty="0"/>
          </a:p>
          <a:p>
            <a:pPr lvl="1"/>
            <a:r>
              <a:rPr lang="en-US" dirty="0"/>
              <a:t>Log (decreasing marginal utility)</a:t>
            </a:r>
          </a:p>
          <a:p>
            <a:pPr marL="342900" lvl="1" indent="0">
              <a:buNone/>
            </a:pPr>
            <a:endParaRPr lang="en-US" dirty="0"/>
          </a:p>
          <a:p>
            <a:pPr lvl="1"/>
            <a:r>
              <a:rPr lang="en-US" dirty="0"/>
              <a:t>(Square) Root</a:t>
            </a:r>
          </a:p>
          <a:p>
            <a:pPr lvl="1"/>
            <a:endParaRPr lang="en-US" dirty="0"/>
          </a:p>
          <a:p>
            <a:pPr lvl="1"/>
            <a:r>
              <a:rPr lang="en-US" dirty="0"/>
              <a:t>Squared</a:t>
            </a:r>
          </a:p>
        </p:txBody>
      </p:sp>
      <p:pic>
        <p:nvPicPr>
          <p:cNvPr id="4" name="Picture 3"/>
          <p:cNvPicPr>
            <a:picLocks noChangeAspect="1"/>
          </p:cNvPicPr>
          <p:nvPr/>
        </p:nvPicPr>
        <p:blipFill>
          <a:blip r:embed="rId2"/>
          <a:stretch>
            <a:fillRect/>
          </a:stretch>
        </p:blipFill>
        <p:spPr>
          <a:xfrm>
            <a:off x="6806589" y="3419683"/>
            <a:ext cx="1531984" cy="1249776"/>
          </a:xfrm>
          <a:prstGeom prst="rect">
            <a:avLst/>
          </a:prstGeom>
        </p:spPr>
      </p:pic>
      <p:pic>
        <p:nvPicPr>
          <p:cNvPr id="5" name="Picture 4"/>
          <p:cNvPicPr>
            <a:picLocks noChangeAspect="1"/>
          </p:cNvPicPr>
          <p:nvPr/>
        </p:nvPicPr>
        <p:blipFill>
          <a:blip r:embed="rId3"/>
          <a:stretch>
            <a:fillRect/>
          </a:stretch>
        </p:blipFill>
        <p:spPr>
          <a:xfrm>
            <a:off x="4436028" y="3260015"/>
            <a:ext cx="1876910" cy="1460364"/>
          </a:xfrm>
          <a:prstGeom prst="rect">
            <a:avLst/>
          </a:prstGeom>
        </p:spPr>
      </p:pic>
      <p:pic>
        <p:nvPicPr>
          <p:cNvPr id="6" name="Picture 5"/>
          <p:cNvPicPr>
            <a:picLocks noChangeAspect="1"/>
          </p:cNvPicPr>
          <p:nvPr/>
        </p:nvPicPr>
        <p:blipFill>
          <a:blip r:embed="rId4"/>
          <a:stretch>
            <a:fillRect/>
          </a:stretch>
        </p:blipFill>
        <p:spPr>
          <a:xfrm>
            <a:off x="2981930" y="3475109"/>
            <a:ext cx="1314612" cy="1396775"/>
          </a:xfrm>
          <a:prstGeom prst="rect">
            <a:avLst/>
          </a:prstGeom>
        </p:spPr>
      </p:pic>
    </p:spTree>
    <p:extLst>
      <p:ext uri="{BB962C8B-B14F-4D97-AF65-F5344CB8AC3E}">
        <p14:creationId xmlns:p14="http://schemas.microsoft.com/office/powerpoint/2010/main" val="328259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Aggregation</a:t>
            </a:r>
          </a:p>
        </p:txBody>
      </p:sp>
      <p:sp>
        <p:nvSpPr>
          <p:cNvPr id="2" name="Content Placeholder 1"/>
          <p:cNvSpPr>
            <a:spLocks noGrp="1"/>
          </p:cNvSpPr>
          <p:nvPr>
            <p:ph idx="1"/>
          </p:nvPr>
        </p:nvSpPr>
        <p:spPr/>
        <p:txBody>
          <a:bodyPr>
            <a:normAutofit/>
          </a:bodyPr>
          <a:lstStyle/>
          <a:p>
            <a:r>
              <a:rPr lang="en-US" sz="2700" dirty="0"/>
              <a:t>Date differences (# of days since…)</a:t>
            </a:r>
          </a:p>
          <a:p>
            <a:r>
              <a:rPr lang="en-US" sz="2700" dirty="0"/>
              <a:t>Aggregates over different time periods</a:t>
            </a:r>
          </a:p>
          <a:p>
            <a:r>
              <a:rPr lang="en-US" sz="2700" dirty="0"/>
              <a:t>Relative aggregates</a:t>
            </a:r>
          </a:p>
          <a:p>
            <a:r>
              <a:rPr lang="en-US" sz="2700" dirty="0"/>
              <a:t>Distances</a:t>
            </a:r>
          </a:p>
          <a:p>
            <a:r>
              <a:rPr lang="en-US" sz="2700" dirty="0"/>
              <a:t>Aggregates over different distances</a:t>
            </a:r>
          </a:p>
          <a:p>
            <a:r>
              <a:rPr lang="en-US" sz="2700" dirty="0"/>
              <a:t>Seasonality</a:t>
            </a:r>
          </a:p>
          <a:p>
            <a:endParaRPr lang="en-US" sz="2700" dirty="0"/>
          </a:p>
          <a:p>
            <a:endParaRPr lang="en-US" sz="2700" dirty="0"/>
          </a:p>
          <a:p>
            <a:endParaRPr lang="en-US" sz="2700" dirty="0"/>
          </a:p>
        </p:txBody>
      </p:sp>
    </p:spTree>
    <p:extLst>
      <p:ext uri="{BB962C8B-B14F-4D97-AF65-F5344CB8AC3E}">
        <p14:creationId xmlns:p14="http://schemas.microsoft.com/office/powerpoint/2010/main" val="3227679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solidFill>
                  <a:schemeClr val="tx1"/>
                </a:solidFill>
              </a:rPr>
              <a:t>Combining Features</a:t>
            </a:r>
            <a:endParaRPr lang="en-US" dirty="0">
              <a:solidFill>
                <a:schemeClr val="tx1"/>
              </a:solidFill>
            </a:endParaRPr>
          </a:p>
        </p:txBody>
      </p:sp>
      <p:sp>
        <p:nvSpPr>
          <p:cNvPr id="2" name="Content Placeholder 1"/>
          <p:cNvSpPr>
            <a:spLocks noGrp="1"/>
          </p:cNvSpPr>
          <p:nvPr>
            <p:ph idx="1"/>
          </p:nvPr>
        </p:nvSpPr>
        <p:spPr/>
        <p:txBody>
          <a:bodyPr/>
          <a:lstStyle/>
          <a:p>
            <a:r>
              <a:rPr lang="en-US" dirty="0"/>
              <a:t>Generate features for combination of features (product of two features)</a:t>
            </a:r>
            <a:br>
              <a:rPr lang="en-US" dirty="0"/>
            </a:br>
            <a:endParaRPr lang="en-US" dirty="0"/>
          </a:p>
          <a:p>
            <a:r>
              <a:rPr lang="en-US" dirty="0"/>
              <a:t>Can use linear models but still model non-linear relationships</a:t>
            </a:r>
          </a:p>
          <a:p>
            <a:endParaRPr lang="en-US" dirty="0"/>
          </a:p>
          <a:p>
            <a:r>
              <a:rPr lang="en-US" dirty="0"/>
              <a:t>Random Forests are one way of discovering useful interactions</a:t>
            </a:r>
          </a:p>
        </p:txBody>
      </p:sp>
    </p:spTree>
    <p:extLst>
      <p:ext uri="{BB962C8B-B14F-4D97-AF65-F5344CB8AC3E}">
        <p14:creationId xmlns:p14="http://schemas.microsoft.com/office/powerpoint/2010/main" val="2835794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F04B-7C0A-9C4A-BB06-32579D454B02}"/>
              </a:ext>
            </a:extLst>
          </p:cNvPr>
          <p:cNvSpPr>
            <a:spLocks noGrp="1"/>
          </p:cNvSpPr>
          <p:nvPr>
            <p:ph type="title"/>
          </p:nvPr>
        </p:nvSpPr>
        <p:spPr>
          <a:xfrm>
            <a:off x="628650" y="1385039"/>
            <a:ext cx="7886700" cy="994172"/>
          </a:xfrm>
        </p:spPr>
        <p:txBody>
          <a:bodyPr/>
          <a:lstStyle/>
          <a:p>
            <a:pPr algn="ctr"/>
            <a:r>
              <a:rPr lang="en-US" dirty="0"/>
              <a:t>Pitfalls with Training Data</a:t>
            </a:r>
          </a:p>
        </p:txBody>
      </p:sp>
    </p:spTree>
    <p:extLst>
      <p:ext uri="{BB962C8B-B14F-4D97-AF65-F5344CB8AC3E}">
        <p14:creationId xmlns:p14="http://schemas.microsoft.com/office/powerpoint/2010/main" val="885527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169C-B7EB-C540-B0BB-B2066E2D10C0}"/>
              </a:ext>
            </a:extLst>
          </p:cNvPr>
          <p:cNvSpPr>
            <a:spLocks noGrp="1"/>
          </p:cNvSpPr>
          <p:nvPr>
            <p:ph type="title"/>
          </p:nvPr>
        </p:nvSpPr>
        <p:spPr/>
        <p:txBody>
          <a:bodyPr/>
          <a:lstStyle/>
          <a:p>
            <a:r>
              <a:rPr lang="en-US" dirty="0"/>
              <a:t>Challenges with Machine Learning</a:t>
            </a:r>
          </a:p>
        </p:txBody>
      </p:sp>
      <p:sp>
        <p:nvSpPr>
          <p:cNvPr id="3" name="Content Placeholder 2">
            <a:extLst>
              <a:ext uri="{FF2B5EF4-FFF2-40B4-BE49-F238E27FC236}">
                <a16:creationId xmlns:a16="http://schemas.microsoft.com/office/drawing/2014/main" id="{E482A4B0-B02E-0E4E-9A76-82DB634A0308}"/>
              </a:ext>
            </a:extLst>
          </p:cNvPr>
          <p:cNvSpPr>
            <a:spLocks noGrp="1"/>
          </p:cNvSpPr>
          <p:nvPr>
            <p:ph idx="1"/>
          </p:nvPr>
        </p:nvSpPr>
        <p:spPr/>
        <p:txBody>
          <a:bodyPr/>
          <a:lstStyle/>
          <a:p>
            <a:r>
              <a:rPr lang="en-US" dirty="0"/>
              <a:t>Insufficient quantity of training data</a:t>
            </a:r>
          </a:p>
          <a:p>
            <a:r>
              <a:rPr lang="en-US" dirty="0"/>
              <a:t>Nonrepresentative training data</a:t>
            </a:r>
          </a:p>
          <a:p>
            <a:r>
              <a:rPr lang="en-US" dirty="0"/>
              <a:t>Poor quality data</a:t>
            </a:r>
          </a:p>
          <a:p>
            <a:r>
              <a:rPr lang="en-US" dirty="0"/>
              <a:t>Irrelevant features</a:t>
            </a:r>
          </a:p>
          <a:p>
            <a:r>
              <a:rPr lang="en-US" dirty="0"/>
              <a:t>Overfitting/Underfitting</a:t>
            </a:r>
          </a:p>
        </p:txBody>
      </p:sp>
    </p:spTree>
    <p:extLst>
      <p:ext uri="{BB962C8B-B14F-4D97-AF65-F5344CB8AC3E}">
        <p14:creationId xmlns:p14="http://schemas.microsoft.com/office/powerpoint/2010/main" val="342678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4521-BCAE-B04A-9E82-BA4E3576A90C}"/>
              </a:ext>
            </a:extLst>
          </p:cNvPr>
          <p:cNvSpPr>
            <a:spLocks noGrp="1"/>
          </p:cNvSpPr>
          <p:nvPr>
            <p:ph type="title"/>
          </p:nvPr>
        </p:nvSpPr>
        <p:spPr/>
        <p:txBody>
          <a:bodyPr/>
          <a:lstStyle/>
          <a:p>
            <a:r>
              <a:rPr lang="en-US" dirty="0"/>
              <a:t>Insufficient Quantity of Training Data</a:t>
            </a:r>
          </a:p>
        </p:txBody>
      </p:sp>
      <p:sp>
        <p:nvSpPr>
          <p:cNvPr id="3" name="Content Placeholder 2">
            <a:extLst>
              <a:ext uri="{FF2B5EF4-FFF2-40B4-BE49-F238E27FC236}">
                <a16:creationId xmlns:a16="http://schemas.microsoft.com/office/drawing/2014/main" id="{36310A14-FF6D-5940-B558-C572B9FC3163}"/>
              </a:ext>
            </a:extLst>
          </p:cNvPr>
          <p:cNvSpPr>
            <a:spLocks noGrp="1"/>
          </p:cNvSpPr>
          <p:nvPr>
            <p:ph idx="1"/>
          </p:nvPr>
        </p:nvSpPr>
        <p:spPr>
          <a:xfrm>
            <a:off x="628650" y="1369219"/>
            <a:ext cx="3838318" cy="3263504"/>
          </a:xfrm>
        </p:spPr>
        <p:txBody>
          <a:bodyPr/>
          <a:lstStyle/>
          <a:p>
            <a:r>
              <a:rPr lang="en-US" dirty="0"/>
              <a:t>Machine learning models learn patterns from data to predict future outcomes </a:t>
            </a:r>
          </a:p>
          <a:p>
            <a:endParaRPr lang="en-US" dirty="0"/>
          </a:p>
          <a:p>
            <a:r>
              <a:rPr lang="en-US" dirty="0"/>
              <a:t>Most models require significant amounts of data to train (especially deep learning models)</a:t>
            </a:r>
          </a:p>
        </p:txBody>
      </p:sp>
      <p:pic>
        <p:nvPicPr>
          <p:cNvPr id="4" name="Picture 3">
            <a:extLst>
              <a:ext uri="{FF2B5EF4-FFF2-40B4-BE49-F238E27FC236}">
                <a16:creationId xmlns:a16="http://schemas.microsoft.com/office/drawing/2014/main" id="{428E97A5-2E35-5444-82F1-7D60630A4316}"/>
              </a:ext>
            </a:extLst>
          </p:cNvPr>
          <p:cNvPicPr>
            <a:picLocks noChangeAspect="1"/>
          </p:cNvPicPr>
          <p:nvPr/>
        </p:nvPicPr>
        <p:blipFill>
          <a:blip r:embed="rId2"/>
          <a:stretch>
            <a:fillRect/>
          </a:stretch>
        </p:blipFill>
        <p:spPr>
          <a:xfrm>
            <a:off x="4572001" y="1268017"/>
            <a:ext cx="4004453" cy="3263504"/>
          </a:xfrm>
          <a:prstGeom prst="rect">
            <a:avLst/>
          </a:prstGeom>
        </p:spPr>
      </p:pic>
      <p:pic>
        <p:nvPicPr>
          <p:cNvPr id="5" name="Picture 4">
            <a:extLst>
              <a:ext uri="{FF2B5EF4-FFF2-40B4-BE49-F238E27FC236}">
                <a16:creationId xmlns:a16="http://schemas.microsoft.com/office/drawing/2014/main" id="{F8333984-9993-8B43-9726-7476DE509A28}"/>
              </a:ext>
            </a:extLst>
          </p:cNvPr>
          <p:cNvPicPr>
            <a:picLocks noChangeAspect="1"/>
          </p:cNvPicPr>
          <p:nvPr/>
        </p:nvPicPr>
        <p:blipFill>
          <a:blip r:embed="rId3"/>
          <a:stretch>
            <a:fillRect/>
          </a:stretch>
        </p:blipFill>
        <p:spPr>
          <a:xfrm>
            <a:off x="2261287" y="4632722"/>
            <a:ext cx="6400800" cy="247650"/>
          </a:xfrm>
          <a:prstGeom prst="rect">
            <a:avLst/>
          </a:prstGeom>
        </p:spPr>
      </p:pic>
      <p:sp>
        <p:nvSpPr>
          <p:cNvPr id="6" name="TextBox 5">
            <a:extLst>
              <a:ext uri="{FF2B5EF4-FFF2-40B4-BE49-F238E27FC236}">
                <a16:creationId xmlns:a16="http://schemas.microsoft.com/office/drawing/2014/main" id="{99EA8EDB-7735-144B-AA6F-F0509CD99D2C}"/>
              </a:ext>
            </a:extLst>
          </p:cNvPr>
          <p:cNvSpPr txBox="1"/>
          <p:nvPr/>
        </p:nvSpPr>
        <p:spPr>
          <a:xfrm>
            <a:off x="5538651" y="1002559"/>
            <a:ext cx="3259183" cy="553998"/>
          </a:xfrm>
          <a:prstGeom prst="rect">
            <a:avLst/>
          </a:prstGeom>
          <a:solidFill>
            <a:schemeClr val="bg1">
              <a:lumMod val="75000"/>
            </a:schemeClr>
          </a:solidFill>
        </p:spPr>
        <p:txBody>
          <a:bodyPr wrap="square" rtlCol="0">
            <a:spAutoFit/>
          </a:bodyPr>
          <a:lstStyle/>
          <a:p>
            <a:r>
              <a:rPr lang="en-US" sz="750" i="1" dirty="0"/>
              <a:t>Michele </a:t>
            </a:r>
            <a:r>
              <a:rPr lang="en-US" sz="750" i="1" dirty="0" err="1"/>
              <a:t>Banko</a:t>
            </a:r>
            <a:r>
              <a:rPr lang="en-US" sz="750" i="1" dirty="0"/>
              <a:t> and Eric Brill. 2001. Scaling to very very large corpora for natural language disambiguation. In Proceedings of the 39th Annual Meeting on Association for Computational Linguistics (ACL '01). Association for Computational Linguistics, USA, 26–33.</a:t>
            </a:r>
            <a:endParaRPr lang="en-US" sz="750" dirty="0"/>
          </a:p>
        </p:txBody>
      </p:sp>
    </p:spTree>
    <p:extLst>
      <p:ext uri="{BB962C8B-B14F-4D97-AF65-F5344CB8AC3E}">
        <p14:creationId xmlns:p14="http://schemas.microsoft.com/office/powerpoint/2010/main" val="885364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8DD5-3D42-A143-83A4-3945CD471E22}"/>
              </a:ext>
            </a:extLst>
          </p:cNvPr>
          <p:cNvSpPr>
            <a:spLocks noGrp="1"/>
          </p:cNvSpPr>
          <p:nvPr>
            <p:ph type="title"/>
          </p:nvPr>
        </p:nvSpPr>
        <p:spPr/>
        <p:txBody>
          <a:bodyPr/>
          <a:lstStyle/>
          <a:p>
            <a:r>
              <a:rPr lang="en-US" dirty="0"/>
              <a:t>Non-Representative Training Data</a:t>
            </a:r>
          </a:p>
        </p:txBody>
      </p:sp>
      <p:sp>
        <p:nvSpPr>
          <p:cNvPr id="3" name="Content Placeholder 2">
            <a:extLst>
              <a:ext uri="{FF2B5EF4-FFF2-40B4-BE49-F238E27FC236}">
                <a16:creationId xmlns:a16="http://schemas.microsoft.com/office/drawing/2014/main" id="{72E68DCA-4F04-B840-A251-818FD55CEDFF}"/>
              </a:ext>
            </a:extLst>
          </p:cNvPr>
          <p:cNvSpPr>
            <a:spLocks noGrp="1"/>
          </p:cNvSpPr>
          <p:nvPr>
            <p:ph idx="1"/>
          </p:nvPr>
        </p:nvSpPr>
        <p:spPr>
          <a:xfrm>
            <a:off x="628651" y="1461895"/>
            <a:ext cx="4931891" cy="3263504"/>
          </a:xfrm>
        </p:spPr>
        <p:txBody>
          <a:bodyPr>
            <a:normAutofit fontScale="92500" lnSpcReduction="20000"/>
          </a:bodyPr>
          <a:lstStyle/>
          <a:p>
            <a:r>
              <a:rPr lang="en-US" dirty="0"/>
              <a:t>Data must be representative of the new cases one wants to generalize to.</a:t>
            </a:r>
          </a:p>
          <a:p>
            <a:endParaRPr lang="en-US" dirty="0"/>
          </a:p>
          <a:p>
            <a:r>
              <a:rPr lang="en-US" dirty="0"/>
              <a:t>Datasets that are missing certain populations, segments, or are otherwise not representative can lead to poor predictions.</a:t>
            </a:r>
          </a:p>
          <a:p>
            <a:endParaRPr lang="en-US" dirty="0"/>
          </a:p>
          <a:p>
            <a:r>
              <a:rPr lang="en-US" dirty="0"/>
              <a:t>Well-studied phenomenon in statistics.</a:t>
            </a:r>
          </a:p>
          <a:p>
            <a:endParaRPr lang="en-US" dirty="0"/>
          </a:p>
          <a:p>
            <a:r>
              <a:rPr lang="en-US" dirty="0"/>
              <a:t>Also affects predictions in machine learning. Becoming especially more prominent in areas of algorithmic fairness.</a:t>
            </a:r>
          </a:p>
        </p:txBody>
      </p:sp>
      <p:pic>
        <p:nvPicPr>
          <p:cNvPr id="5" name="Picture 4">
            <a:extLst>
              <a:ext uri="{FF2B5EF4-FFF2-40B4-BE49-F238E27FC236}">
                <a16:creationId xmlns:a16="http://schemas.microsoft.com/office/drawing/2014/main" id="{C4F98E50-DED7-714D-AB07-A312FD9FFC32}"/>
              </a:ext>
            </a:extLst>
          </p:cNvPr>
          <p:cNvPicPr>
            <a:picLocks noChangeAspect="1"/>
          </p:cNvPicPr>
          <p:nvPr/>
        </p:nvPicPr>
        <p:blipFill>
          <a:blip r:embed="rId2"/>
          <a:stretch>
            <a:fillRect/>
          </a:stretch>
        </p:blipFill>
        <p:spPr>
          <a:xfrm>
            <a:off x="5704341" y="1461895"/>
            <a:ext cx="3180167" cy="2539829"/>
          </a:xfrm>
          <a:prstGeom prst="rect">
            <a:avLst/>
          </a:prstGeom>
        </p:spPr>
      </p:pic>
    </p:spTree>
    <p:extLst>
      <p:ext uri="{BB962C8B-B14F-4D97-AF65-F5344CB8AC3E}">
        <p14:creationId xmlns:p14="http://schemas.microsoft.com/office/powerpoint/2010/main" val="3623895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B40D-8C22-3E40-A0D6-2AE84D504F72}"/>
              </a:ext>
            </a:extLst>
          </p:cNvPr>
          <p:cNvSpPr>
            <a:spLocks noGrp="1"/>
          </p:cNvSpPr>
          <p:nvPr>
            <p:ph type="title"/>
          </p:nvPr>
        </p:nvSpPr>
        <p:spPr/>
        <p:txBody>
          <a:bodyPr/>
          <a:lstStyle/>
          <a:p>
            <a:r>
              <a:rPr lang="en-US" dirty="0"/>
              <a:t>Poor Quality Training Data</a:t>
            </a:r>
          </a:p>
        </p:txBody>
      </p:sp>
      <p:sp>
        <p:nvSpPr>
          <p:cNvPr id="3" name="Content Placeholder 2">
            <a:extLst>
              <a:ext uri="{FF2B5EF4-FFF2-40B4-BE49-F238E27FC236}">
                <a16:creationId xmlns:a16="http://schemas.microsoft.com/office/drawing/2014/main" id="{F327FC2F-CC65-8B4B-959D-2615C53A9F44}"/>
              </a:ext>
            </a:extLst>
          </p:cNvPr>
          <p:cNvSpPr>
            <a:spLocks noGrp="1"/>
          </p:cNvSpPr>
          <p:nvPr>
            <p:ph idx="1"/>
          </p:nvPr>
        </p:nvSpPr>
        <p:spPr/>
        <p:txBody>
          <a:bodyPr/>
          <a:lstStyle/>
          <a:p>
            <a:r>
              <a:rPr lang="en-US" dirty="0"/>
              <a:t>Erroneous or corrupt data</a:t>
            </a:r>
          </a:p>
          <a:p>
            <a:endParaRPr lang="en-US" dirty="0"/>
          </a:p>
          <a:p>
            <a:r>
              <a:rPr lang="en-US" dirty="0"/>
              <a:t>Data with obvious outliers</a:t>
            </a:r>
          </a:p>
          <a:p>
            <a:pPr lvl="1"/>
            <a:r>
              <a:rPr lang="en-US" dirty="0"/>
              <a:t>Try to understand the outliers</a:t>
            </a:r>
          </a:p>
          <a:p>
            <a:pPr lvl="1"/>
            <a:r>
              <a:rPr lang="en-US" dirty="0"/>
              <a:t>Are they systemic? Can they be explained by a phenomenon you </a:t>
            </a:r>
            <a:r>
              <a:rPr lang="en-US" i="1" dirty="0"/>
              <a:t>want</a:t>
            </a:r>
            <a:r>
              <a:rPr lang="en-US" dirty="0"/>
              <a:t> to model?  If not, consider fixing or removing them.</a:t>
            </a:r>
          </a:p>
          <a:p>
            <a:pPr lvl="1"/>
            <a:endParaRPr lang="en-US" dirty="0"/>
          </a:p>
          <a:p>
            <a:r>
              <a:rPr lang="en-US" dirty="0"/>
              <a:t>Data with missing attributes</a:t>
            </a:r>
          </a:p>
          <a:p>
            <a:pPr lvl="1"/>
            <a:r>
              <a:rPr lang="en-US" dirty="0"/>
              <a:t>Either you need to fill these in (impute) or perhaps ignore the feature altogether</a:t>
            </a:r>
          </a:p>
        </p:txBody>
      </p:sp>
    </p:spTree>
    <p:extLst>
      <p:ext uri="{BB962C8B-B14F-4D97-AF65-F5344CB8AC3E}">
        <p14:creationId xmlns:p14="http://schemas.microsoft.com/office/powerpoint/2010/main" val="95933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AC9A2-69C3-8F4D-809F-90D49BAD616B}"/>
              </a:ext>
            </a:extLst>
          </p:cNvPr>
          <p:cNvSpPr>
            <a:spLocks noGrp="1"/>
          </p:cNvSpPr>
          <p:nvPr>
            <p:ph type="title"/>
          </p:nvPr>
        </p:nvSpPr>
        <p:spPr/>
        <p:txBody>
          <a:bodyPr/>
          <a:lstStyle/>
          <a:p>
            <a:r>
              <a:rPr lang="en-US" dirty="0"/>
              <a:t>Irrelevant Features</a:t>
            </a:r>
          </a:p>
        </p:txBody>
      </p:sp>
      <p:sp>
        <p:nvSpPr>
          <p:cNvPr id="3" name="Content Placeholder 2">
            <a:extLst>
              <a:ext uri="{FF2B5EF4-FFF2-40B4-BE49-F238E27FC236}">
                <a16:creationId xmlns:a16="http://schemas.microsoft.com/office/drawing/2014/main" id="{D83035E4-57E6-3543-856D-5725351BB3FA}"/>
              </a:ext>
            </a:extLst>
          </p:cNvPr>
          <p:cNvSpPr>
            <a:spLocks noGrp="1"/>
          </p:cNvSpPr>
          <p:nvPr>
            <p:ph idx="1"/>
          </p:nvPr>
        </p:nvSpPr>
        <p:spPr>
          <a:xfrm>
            <a:off x="628651" y="1044854"/>
            <a:ext cx="4802144" cy="3824802"/>
          </a:xfrm>
        </p:spPr>
        <p:txBody>
          <a:bodyPr>
            <a:normAutofit lnSpcReduction="10000"/>
          </a:bodyPr>
          <a:lstStyle/>
          <a:p>
            <a:r>
              <a:rPr lang="en-US" dirty="0"/>
              <a:t>Machine learning models that are fed features that are irrelevant to the underlying prediction.</a:t>
            </a:r>
          </a:p>
          <a:p>
            <a:endParaRPr lang="en-US" dirty="0"/>
          </a:p>
          <a:p>
            <a:r>
              <a:rPr lang="en-US" dirty="0"/>
              <a:t>When combined with non-representativeness, can be fatal to a good model.</a:t>
            </a:r>
          </a:p>
          <a:p>
            <a:endParaRPr lang="en-US" dirty="0"/>
          </a:p>
          <a:p>
            <a:r>
              <a:rPr lang="en-US" dirty="0"/>
              <a:t>Example: Computer vision algorithm that only had pictures of wolves in snow. Algorithm learned to see snow rather than distinguish huskies vs. wolves</a:t>
            </a:r>
          </a:p>
        </p:txBody>
      </p:sp>
      <p:pic>
        <p:nvPicPr>
          <p:cNvPr id="4" name="Picture 3">
            <a:extLst>
              <a:ext uri="{FF2B5EF4-FFF2-40B4-BE49-F238E27FC236}">
                <a16:creationId xmlns:a16="http://schemas.microsoft.com/office/drawing/2014/main" id="{353B3C3D-620D-8143-8684-7F89708940E4}"/>
              </a:ext>
            </a:extLst>
          </p:cNvPr>
          <p:cNvPicPr>
            <a:picLocks noChangeAspect="1"/>
          </p:cNvPicPr>
          <p:nvPr/>
        </p:nvPicPr>
        <p:blipFill>
          <a:blip r:embed="rId2"/>
          <a:stretch>
            <a:fillRect/>
          </a:stretch>
        </p:blipFill>
        <p:spPr>
          <a:xfrm>
            <a:off x="5430795" y="1918471"/>
            <a:ext cx="3443159" cy="2077568"/>
          </a:xfrm>
          <a:prstGeom prst="rect">
            <a:avLst/>
          </a:prstGeom>
        </p:spPr>
      </p:pic>
      <p:sp>
        <p:nvSpPr>
          <p:cNvPr id="5" name="TextBox 4">
            <a:extLst>
              <a:ext uri="{FF2B5EF4-FFF2-40B4-BE49-F238E27FC236}">
                <a16:creationId xmlns:a16="http://schemas.microsoft.com/office/drawing/2014/main" id="{C22061E6-42BA-9142-A27C-C4C3C575BC09}"/>
              </a:ext>
            </a:extLst>
          </p:cNvPr>
          <p:cNvSpPr txBox="1"/>
          <p:nvPr/>
        </p:nvSpPr>
        <p:spPr>
          <a:xfrm>
            <a:off x="5474944" y="4323329"/>
            <a:ext cx="3354860" cy="669414"/>
          </a:xfrm>
          <a:prstGeom prst="rect">
            <a:avLst/>
          </a:prstGeom>
          <a:noFill/>
        </p:spPr>
        <p:txBody>
          <a:bodyPr wrap="square" rtlCol="0">
            <a:spAutoFit/>
          </a:bodyPr>
          <a:lstStyle/>
          <a:p>
            <a:r>
              <a:rPr lang="en-US" sz="750" dirty="0"/>
              <a:t>Marco Tulio Ribeiro, Sameer Singh, and Carlos </a:t>
            </a:r>
            <a:r>
              <a:rPr lang="en-US" sz="750" dirty="0" err="1"/>
              <a:t>Guestrin</a:t>
            </a:r>
            <a:r>
              <a:rPr lang="en-US" sz="750" dirty="0"/>
              <a:t>. 2016. "Why Should I Trust You?": Explaining the Predictions of Any Classifier. In &gt;Proceedings of the 22nd ACM SIGKDD International Conference on Knowledge Discovery and Data Mining (KDD '16. Association for Computing Machinery, New York, NY, USA, 1135–1144. </a:t>
            </a:r>
            <a:r>
              <a:rPr lang="en-US" sz="750" dirty="0" err="1"/>
              <a:t>DOI:https</a:t>
            </a:r>
            <a:r>
              <a:rPr lang="en-US" sz="750" dirty="0"/>
              <a:t>://</a:t>
            </a:r>
            <a:r>
              <a:rPr lang="en-US" sz="750" dirty="0" err="1"/>
              <a:t>doi.org</a:t>
            </a:r>
            <a:r>
              <a:rPr lang="en-US" sz="750" dirty="0"/>
              <a:t>/10.1145/2939672.2939778</a:t>
            </a:r>
          </a:p>
        </p:txBody>
      </p:sp>
    </p:spTree>
    <p:extLst>
      <p:ext uri="{BB962C8B-B14F-4D97-AF65-F5344CB8AC3E}">
        <p14:creationId xmlns:p14="http://schemas.microsoft.com/office/powerpoint/2010/main" val="1757361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ipeline"/>
          <p:cNvSpPr txBox="1">
            <a:spLocks noGrp="1"/>
          </p:cNvSpPr>
          <p:nvPr>
            <p:ph type="title"/>
          </p:nvPr>
        </p:nvSpPr>
        <p:spPr>
          <a:xfrm>
            <a:off x="340478" y="83020"/>
            <a:ext cx="7886700" cy="994172"/>
          </a:xfrm>
          <a:prstGeom prst="rect">
            <a:avLst/>
          </a:prstGeom>
        </p:spPr>
        <p:txBody>
          <a:bodyPr>
            <a:normAutofit/>
          </a:bodyPr>
          <a:lstStyle/>
          <a:p>
            <a:r>
              <a:rPr lang="en-US" sz="3600" dirty="0"/>
              <a:t>Machine Learning Framework</a:t>
            </a:r>
            <a:endParaRPr sz="3600" dirty="0"/>
          </a:p>
        </p:txBody>
      </p:sp>
      <p:sp>
        <p:nvSpPr>
          <p:cNvPr id="3" name="Content Placeholder 2">
            <a:extLst>
              <a:ext uri="{FF2B5EF4-FFF2-40B4-BE49-F238E27FC236}">
                <a16:creationId xmlns:a16="http://schemas.microsoft.com/office/drawing/2014/main" id="{94768CC8-67C3-ED45-BA58-58D4F235F38C}"/>
              </a:ext>
            </a:extLst>
          </p:cNvPr>
          <p:cNvSpPr>
            <a:spLocks noGrp="1"/>
          </p:cNvSpPr>
          <p:nvPr>
            <p:ph idx="1"/>
          </p:nvPr>
        </p:nvSpPr>
        <p:spPr>
          <a:xfrm>
            <a:off x="666450" y="3288471"/>
            <a:ext cx="7886700" cy="1231328"/>
          </a:xfrm>
        </p:spPr>
        <p:txBody>
          <a:bodyPr>
            <a:normAutofit fontScale="85000" lnSpcReduction="10000"/>
          </a:bodyPr>
          <a:lstStyle/>
          <a:p>
            <a:r>
              <a:rPr lang="en-US" dirty="0"/>
              <a:t>Each step has an associated cost.</a:t>
            </a:r>
          </a:p>
          <a:p>
            <a:r>
              <a:rPr lang="en-US" dirty="0"/>
              <a:t>Goals:</a:t>
            </a:r>
          </a:p>
          <a:p>
            <a:pPr lvl="1"/>
            <a:r>
              <a:rPr lang="en-US" dirty="0"/>
              <a:t>Explore general capabilities, capturing the limits of what is possible in traffic analysis</a:t>
            </a:r>
          </a:p>
          <a:p>
            <a:pPr lvl="1"/>
            <a:r>
              <a:rPr lang="en-US" dirty="0"/>
              <a:t>Consider cost-accuracy tradeoffs</a:t>
            </a:r>
          </a:p>
        </p:txBody>
      </p:sp>
      <p:pic>
        <p:nvPicPr>
          <p:cNvPr id="387" name="Image" descr="Image"/>
          <p:cNvPicPr>
            <a:picLocks noChangeAspect="1"/>
          </p:cNvPicPr>
          <p:nvPr/>
        </p:nvPicPr>
        <p:blipFill>
          <a:blip r:embed="rId3"/>
          <a:stretch>
            <a:fillRect/>
          </a:stretch>
        </p:blipFill>
        <p:spPr>
          <a:xfrm>
            <a:off x="409867" y="1677717"/>
            <a:ext cx="609657" cy="609657"/>
          </a:xfrm>
          <a:prstGeom prst="rect">
            <a:avLst/>
          </a:prstGeom>
          <a:ln w="12700">
            <a:miter lim="400000"/>
          </a:ln>
        </p:spPr>
      </p:pic>
      <p:sp>
        <p:nvSpPr>
          <p:cNvPr id="388" name="Input…"/>
          <p:cNvSpPr txBox="1"/>
          <p:nvPr/>
        </p:nvSpPr>
        <p:spPr>
          <a:xfrm>
            <a:off x="299107" y="2342924"/>
            <a:ext cx="650499" cy="4425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ctr">
              <a:defRPr sz="3500"/>
            </a:pPr>
            <a:r>
              <a:rPr sz="1313"/>
              <a:t>Input</a:t>
            </a:r>
          </a:p>
          <a:p>
            <a:pPr algn="ctr">
              <a:defRPr sz="3500"/>
            </a:pPr>
            <a:r>
              <a:rPr sz="1313"/>
              <a:t>(Packets)</a:t>
            </a:r>
          </a:p>
        </p:txBody>
      </p:sp>
      <p:sp>
        <p:nvSpPr>
          <p:cNvPr id="389" name="Line"/>
          <p:cNvSpPr/>
          <p:nvPr/>
        </p:nvSpPr>
        <p:spPr>
          <a:xfrm>
            <a:off x="1146376" y="1982546"/>
            <a:ext cx="483624" cy="1"/>
          </a:xfrm>
          <a:prstGeom prst="line">
            <a:avLst/>
          </a:prstGeom>
          <a:ln w="101600">
            <a:solidFill>
              <a:srgbClr val="000000"/>
            </a:solidFill>
            <a:miter lim="400000"/>
            <a:tailEnd type="triangle"/>
          </a:ln>
        </p:spPr>
        <p:txBody>
          <a:bodyPr lIns="19050" tIns="19050" rIns="19050" bIns="19050" anchor="ctr"/>
          <a:lstStyle/>
          <a:p>
            <a:pPr algn="ctr"/>
            <a:endParaRPr sz="675"/>
          </a:p>
        </p:txBody>
      </p:sp>
      <p:pic>
        <p:nvPicPr>
          <p:cNvPr id="390" name="Image" descr="Image"/>
          <p:cNvPicPr>
            <a:picLocks noChangeAspect="1"/>
          </p:cNvPicPr>
          <p:nvPr/>
        </p:nvPicPr>
        <p:blipFill>
          <a:blip r:embed="rId4"/>
          <a:stretch>
            <a:fillRect/>
          </a:stretch>
        </p:blipFill>
        <p:spPr>
          <a:xfrm>
            <a:off x="6557387" y="1677717"/>
            <a:ext cx="609657" cy="609657"/>
          </a:xfrm>
          <a:prstGeom prst="rect">
            <a:avLst/>
          </a:prstGeom>
          <a:ln w="12700">
            <a:miter lim="400000"/>
          </a:ln>
        </p:spPr>
      </p:pic>
      <p:pic>
        <p:nvPicPr>
          <p:cNvPr id="391" name="Image" descr="Image"/>
          <p:cNvPicPr>
            <a:picLocks noChangeAspect="1"/>
          </p:cNvPicPr>
          <p:nvPr/>
        </p:nvPicPr>
        <p:blipFill>
          <a:blip r:embed="rId5"/>
          <a:stretch>
            <a:fillRect/>
          </a:stretch>
        </p:blipFill>
        <p:spPr>
          <a:xfrm>
            <a:off x="8004094" y="1677717"/>
            <a:ext cx="609657" cy="609657"/>
          </a:xfrm>
          <a:prstGeom prst="rect">
            <a:avLst/>
          </a:prstGeom>
          <a:ln w="12700">
            <a:miter lim="400000"/>
          </a:ln>
        </p:spPr>
      </p:pic>
      <p:sp>
        <p:nvSpPr>
          <p:cNvPr id="392" name="Line"/>
          <p:cNvSpPr/>
          <p:nvPr/>
        </p:nvSpPr>
        <p:spPr>
          <a:xfrm>
            <a:off x="7345986" y="1982546"/>
            <a:ext cx="479167" cy="1"/>
          </a:xfrm>
          <a:prstGeom prst="line">
            <a:avLst/>
          </a:prstGeom>
          <a:ln w="101600">
            <a:solidFill>
              <a:srgbClr val="000000"/>
            </a:solidFill>
            <a:miter lim="400000"/>
            <a:tailEnd type="triangle"/>
          </a:ln>
        </p:spPr>
        <p:txBody>
          <a:bodyPr lIns="19050" tIns="19050" rIns="19050" bIns="19050" anchor="ctr"/>
          <a:lstStyle/>
          <a:p>
            <a:pPr algn="ctr"/>
            <a:endParaRPr sz="675"/>
          </a:p>
        </p:txBody>
      </p:sp>
      <p:sp>
        <p:nvSpPr>
          <p:cNvPr id="393" name="Model…"/>
          <p:cNvSpPr txBox="1"/>
          <p:nvPr/>
        </p:nvSpPr>
        <p:spPr>
          <a:xfrm>
            <a:off x="6473032" y="2342924"/>
            <a:ext cx="577595" cy="4425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ctr">
              <a:defRPr sz="3500"/>
            </a:pPr>
            <a:r>
              <a:rPr sz="1313"/>
              <a:t>Model </a:t>
            </a:r>
          </a:p>
          <a:p>
            <a:pPr algn="ctr">
              <a:defRPr sz="3500"/>
            </a:pPr>
            <a:r>
              <a:rPr sz="1313"/>
              <a:t>Training</a:t>
            </a:r>
          </a:p>
        </p:txBody>
      </p:sp>
      <p:sp>
        <p:nvSpPr>
          <p:cNvPr id="394" name="Output…"/>
          <p:cNvSpPr txBox="1"/>
          <p:nvPr/>
        </p:nvSpPr>
        <p:spPr>
          <a:xfrm>
            <a:off x="7602849" y="2342924"/>
            <a:ext cx="1127425" cy="4425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ctr">
              <a:defRPr sz="3500"/>
            </a:pPr>
            <a:r>
              <a:rPr sz="1313"/>
              <a:t>Output</a:t>
            </a:r>
          </a:p>
          <a:p>
            <a:pPr algn="ctr">
              <a:defRPr sz="3500"/>
            </a:pPr>
            <a:r>
              <a:rPr sz="1313"/>
              <a:t>(Trained Model)</a:t>
            </a:r>
          </a:p>
        </p:txBody>
      </p:sp>
      <p:sp>
        <p:nvSpPr>
          <p:cNvPr id="395" name="Line"/>
          <p:cNvSpPr/>
          <p:nvPr/>
        </p:nvSpPr>
        <p:spPr>
          <a:xfrm>
            <a:off x="6862216" y="1370899"/>
            <a:ext cx="1" cy="276226"/>
          </a:xfrm>
          <a:prstGeom prst="line">
            <a:avLst/>
          </a:prstGeom>
          <a:ln w="101600">
            <a:solidFill>
              <a:srgbClr val="000000"/>
            </a:solidFill>
            <a:miter lim="400000"/>
            <a:tailEnd type="triangle"/>
          </a:ln>
        </p:spPr>
        <p:txBody>
          <a:bodyPr lIns="19050" tIns="19050" rIns="19050" bIns="19050" anchor="ctr"/>
          <a:lstStyle/>
          <a:p>
            <a:pPr algn="ctr"/>
            <a:endParaRPr sz="675"/>
          </a:p>
        </p:txBody>
      </p:sp>
      <p:sp>
        <p:nvSpPr>
          <p:cNvPr id="396" name="Labels"/>
          <p:cNvSpPr txBox="1"/>
          <p:nvPr/>
        </p:nvSpPr>
        <p:spPr>
          <a:xfrm>
            <a:off x="6567293" y="1124799"/>
            <a:ext cx="476092" cy="2405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500"/>
            </a:lvl1pPr>
          </a:lstStyle>
          <a:p>
            <a:pPr algn="ctr"/>
            <a:r>
              <a:rPr sz="1313" b="1" dirty="0">
                <a:solidFill>
                  <a:srgbClr val="C00000"/>
                </a:solidFill>
              </a:rPr>
              <a:t>Labels</a:t>
            </a:r>
          </a:p>
        </p:txBody>
      </p:sp>
      <p:pic>
        <p:nvPicPr>
          <p:cNvPr id="397" name="Image" descr="Image"/>
          <p:cNvPicPr>
            <a:picLocks noChangeAspect="1"/>
          </p:cNvPicPr>
          <p:nvPr/>
        </p:nvPicPr>
        <p:blipFill>
          <a:blip r:embed="rId6"/>
          <a:stretch>
            <a:fillRect/>
          </a:stretch>
        </p:blipFill>
        <p:spPr>
          <a:xfrm>
            <a:off x="3255647" y="1677717"/>
            <a:ext cx="609657" cy="609657"/>
          </a:xfrm>
          <a:prstGeom prst="rect">
            <a:avLst/>
          </a:prstGeom>
          <a:ln w="12700">
            <a:miter lim="400000"/>
          </a:ln>
        </p:spPr>
      </p:pic>
      <p:sp>
        <p:nvSpPr>
          <p:cNvPr id="398" name="Line"/>
          <p:cNvSpPr/>
          <p:nvPr/>
        </p:nvSpPr>
        <p:spPr>
          <a:xfrm>
            <a:off x="5899280" y="1982546"/>
            <a:ext cx="479167" cy="1"/>
          </a:xfrm>
          <a:prstGeom prst="line">
            <a:avLst/>
          </a:prstGeom>
          <a:ln w="101600">
            <a:solidFill>
              <a:srgbClr val="000000"/>
            </a:solidFill>
            <a:miter lim="400000"/>
            <a:tailEnd type="triangle"/>
          </a:ln>
        </p:spPr>
        <p:txBody>
          <a:bodyPr lIns="19050" tIns="19050" rIns="19050" bIns="19050" anchor="ctr"/>
          <a:lstStyle/>
          <a:p>
            <a:pPr algn="ctr"/>
            <a:endParaRPr sz="675"/>
          </a:p>
        </p:txBody>
      </p:sp>
      <p:sp>
        <p:nvSpPr>
          <p:cNvPr id="399" name="Data…"/>
          <p:cNvSpPr txBox="1"/>
          <p:nvPr/>
        </p:nvSpPr>
        <p:spPr>
          <a:xfrm>
            <a:off x="2899362" y="2342924"/>
            <a:ext cx="1078117" cy="4425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ctr">
              <a:defRPr sz="3500"/>
            </a:pPr>
            <a:r>
              <a:rPr sz="1313"/>
              <a:t>Data </a:t>
            </a:r>
          </a:p>
          <a:p>
            <a:pPr algn="ctr">
              <a:defRPr sz="3500"/>
            </a:pPr>
            <a:r>
              <a:rPr sz="1313"/>
              <a:t>Representation</a:t>
            </a:r>
          </a:p>
        </p:txBody>
      </p:sp>
      <p:pic>
        <p:nvPicPr>
          <p:cNvPr id="400" name="Image" descr="Image"/>
          <p:cNvPicPr>
            <a:picLocks noChangeAspect="1"/>
          </p:cNvPicPr>
          <p:nvPr/>
        </p:nvPicPr>
        <p:blipFill>
          <a:blip r:embed="rId7"/>
          <a:stretch>
            <a:fillRect/>
          </a:stretch>
        </p:blipFill>
        <p:spPr>
          <a:xfrm>
            <a:off x="1808942" y="1677717"/>
            <a:ext cx="609657" cy="609657"/>
          </a:xfrm>
          <a:prstGeom prst="rect">
            <a:avLst/>
          </a:prstGeom>
          <a:ln w="12700">
            <a:miter lim="400000"/>
          </a:ln>
        </p:spPr>
      </p:pic>
      <p:sp>
        <p:nvSpPr>
          <p:cNvPr id="401" name="Packet…"/>
          <p:cNvSpPr txBox="1"/>
          <p:nvPr/>
        </p:nvSpPr>
        <p:spPr>
          <a:xfrm>
            <a:off x="1419390" y="2342924"/>
            <a:ext cx="1077539" cy="4425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ctr">
              <a:defRPr sz="3500"/>
            </a:pPr>
            <a:r>
              <a:rPr sz="1313"/>
              <a:t>Packet </a:t>
            </a:r>
          </a:p>
          <a:p>
            <a:pPr algn="ctr">
              <a:defRPr sz="3500"/>
            </a:pPr>
            <a:r>
              <a:rPr sz="1313"/>
              <a:t>Transformation</a:t>
            </a:r>
          </a:p>
        </p:txBody>
      </p:sp>
      <p:sp>
        <p:nvSpPr>
          <p:cNvPr id="402" name="Line"/>
          <p:cNvSpPr/>
          <p:nvPr/>
        </p:nvSpPr>
        <p:spPr>
          <a:xfrm>
            <a:off x="2597540" y="1982546"/>
            <a:ext cx="479167" cy="1"/>
          </a:xfrm>
          <a:prstGeom prst="line">
            <a:avLst/>
          </a:prstGeom>
          <a:ln w="101600">
            <a:solidFill>
              <a:srgbClr val="000000"/>
            </a:solidFill>
            <a:miter lim="400000"/>
            <a:tailEnd type="triangle"/>
          </a:ln>
        </p:spPr>
        <p:txBody>
          <a:bodyPr lIns="19050" tIns="19050" rIns="19050" bIns="19050" anchor="ctr"/>
          <a:lstStyle/>
          <a:p>
            <a:pPr algn="ctr"/>
            <a:endParaRPr sz="675"/>
          </a:p>
        </p:txBody>
      </p:sp>
      <p:sp>
        <p:nvSpPr>
          <p:cNvPr id="403" name="Line"/>
          <p:cNvSpPr/>
          <p:nvPr/>
        </p:nvSpPr>
        <p:spPr>
          <a:xfrm>
            <a:off x="4044246" y="1982546"/>
            <a:ext cx="479167" cy="1"/>
          </a:xfrm>
          <a:prstGeom prst="line">
            <a:avLst/>
          </a:prstGeom>
          <a:ln w="101600">
            <a:solidFill>
              <a:srgbClr val="000000"/>
            </a:solidFill>
            <a:miter lim="400000"/>
            <a:tailEnd type="triangle"/>
          </a:ln>
        </p:spPr>
        <p:txBody>
          <a:bodyPr lIns="19050" tIns="19050" rIns="19050" bIns="19050" anchor="ctr"/>
          <a:lstStyle/>
          <a:p>
            <a:pPr algn="ctr"/>
            <a:endParaRPr sz="675"/>
          </a:p>
        </p:txBody>
      </p:sp>
      <p:sp>
        <p:nvSpPr>
          <p:cNvPr id="404" name="Representation…"/>
          <p:cNvSpPr txBox="1"/>
          <p:nvPr/>
        </p:nvSpPr>
        <p:spPr>
          <a:xfrm>
            <a:off x="4510728" y="1660246"/>
            <a:ext cx="1116588" cy="644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ctr">
              <a:defRPr sz="3500"/>
            </a:pPr>
            <a:r>
              <a:rPr sz="1313" dirty="0"/>
              <a:t>Representation </a:t>
            </a:r>
          </a:p>
          <a:p>
            <a:pPr algn="ctr">
              <a:defRPr sz="3500"/>
            </a:pPr>
            <a:r>
              <a:rPr sz="1313" dirty="0"/>
              <a:t>Compression</a:t>
            </a:r>
          </a:p>
          <a:p>
            <a:pPr algn="ctr">
              <a:defRPr sz="3500"/>
            </a:pPr>
            <a:r>
              <a:rPr sz="1313" dirty="0"/>
              <a:t>(Optional)</a:t>
            </a:r>
          </a:p>
        </p:txBody>
      </p:sp>
    </p:spTree>
    <p:extLst>
      <p:ext uri="{BB962C8B-B14F-4D97-AF65-F5344CB8AC3E}">
        <p14:creationId xmlns:p14="http://schemas.microsoft.com/office/powerpoint/2010/main" val="330523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F04B-7C0A-9C4A-BB06-32579D454B02}"/>
              </a:ext>
            </a:extLst>
          </p:cNvPr>
          <p:cNvSpPr>
            <a:spLocks noGrp="1"/>
          </p:cNvSpPr>
          <p:nvPr>
            <p:ph type="title"/>
          </p:nvPr>
        </p:nvSpPr>
        <p:spPr>
          <a:xfrm>
            <a:off x="628650" y="1385039"/>
            <a:ext cx="7886700" cy="994172"/>
          </a:xfrm>
        </p:spPr>
        <p:txBody>
          <a:bodyPr/>
          <a:lstStyle/>
          <a:p>
            <a:pPr algn="ctr"/>
            <a:r>
              <a:rPr lang="en-US" dirty="0"/>
              <a:t>Data Preparation: Features and Labels</a:t>
            </a:r>
          </a:p>
        </p:txBody>
      </p:sp>
    </p:spTree>
    <p:extLst>
      <p:ext uri="{BB962C8B-B14F-4D97-AF65-F5344CB8AC3E}">
        <p14:creationId xmlns:p14="http://schemas.microsoft.com/office/powerpoint/2010/main" val="693527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628649" y="205741"/>
            <a:ext cx="7886700" cy="788432"/>
          </a:xfrm>
          <a:prstGeom prst="rect">
            <a:avLst/>
          </a:prstGeom>
        </p:spPr>
        <p:txBody>
          <a:bodyPr spcFirstLastPara="1" vert="horz" wrap="square" lIns="91425" tIns="91425" rIns="91425" bIns="91425" numCol="1" rtlCol="0" anchor="t" anchorCtr="0" compatLnSpc="1">
            <a:prstTxWarp prst="textNoShape">
              <a:avLst/>
            </a:prstTxWarp>
            <a:noAutofit/>
          </a:bodyPr>
          <a:lstStyle/>
          <a:p>
            <a:r>
              <a:rPr lang="en" dirty="0"/>
              <a:t>Modeling: Data Representation</a:t>
            </a:r>
            <a:endParaRPr dirty="0"/>
          </a:p>
        </p:txBody>
      </p:sp>
      <p:sp>
        <p:nvSpPr>
          <p:cNvPr id="185" name="Google Shape;185;p22"/>
          <p:cNvSpPr txBox="1">
            <a:spLocks noGrp="1"/>
          </p:cNvSpPr>
          <p:nvPr>
            <p:ph idx="1"/>
          </p:nvPr>
        </p:nvSpPr>
        <p:spPr>
          <a:xfrm>
            <a:off x="412650" y="899499"/>
            <a:ext cx="8454150" cy="4244002"/>
          </a:xfrm>
          <a:prstGeom prst="rect">
            <a:avLst/>
          </a:prstGeom>
        </p:spPr>
        <p:txBody>
          <a:bodyPr spcFirstLastPara="1" vert="horz" wrap="square" lIns="91425" tIns="91425" rIns="91425" bIns="91425" numCol="1" rtlCol="0" anchor="t" anchorCtr="0" compatLnSpc="1">
            <a:prstTxWarp prst="textNoShape">
              <a:avLst/>
            </a:prstTxWarp>
            <a:noAutofit/>
          </a:bodyPr>
          <a:lstStyle/>
          <a:p>
            <a:pPr marL="506241" indent="-317492"/>
            <a:r>
              <a:rPr lang="en" sz="1800" dirty="0"/>
              <a:t>We aim for general representations, with </a:t>
            </a:r>
            <a:r>
              <a:rPr lang="en" sz="1800" b="1" dirty="0">
                <a:solidFill>
                  <a:srgbClr val="C00000"/>
                </a:solidFill>
              </a:rPr>
              <a:t>consideration of cost/complexity </a:t>
            </a:r>
            <a:r>
              <a:rPr lang="en" sz="1800" dirty="0"/>
              <a:t>as part of the optimization.</a:t>
            </a:r>
          </a:p>
          <a:p>
            <a:pPr marL="457189" indent="-342892"/>
            <a:r>
              <a:rPr lang="en" sz="1800" dirty="0"/>
              <a:t>Many </a:t>
            </a:r>
            <a:r>
              <a:rPr lang="en" sz="1800" b="1" dirty="0">
                <a:solidFill>
                  <a:srgbClr val="C00000"/>
                </a:solidFill>
              </a:rPr>
              <a:t>challenges</a:t>
            </a:r>
            <a:r>
              <a:rPr lang="en" sz="1800" dirty="0"/>
              <a:t> for representing the data</a:t>
            </a:r>
            <a:endParaRPr sz="1800" dirty="0"/>
          </a:p>
          <a:p>
            <a:pPr marL="914378" lvl="1" indent="-317492">
              <a:spcBef>
                <a:spcPts val="0"/>
              </a:spcBef>
            </a:pPr>
            <a:r>
              <a:rPr lang="en" dirty="0"/>
              <a:t>Scale (constantly generated)</a:t>
            </a:r>
          </a:p>
          <a:p>
            <a:pPr marL="914378" lvl="1" indent="-317492">
              <a:spcBef>
                <a:spcPts val="0"/>
              </a:spcBef>
            </a:pPr>
            <a:r>
              <a:rPr lang="en" dirty="0"/>
              <a:t>Sequential dependencies (handshakes, parameter negotiation)</a:t>
            </a:r>
            <a:endParaRPr dirty="0"/>
          </a:p>
          <a:p>
            <a:pPr marL="914378" lvl="1" indent="-317492">
              <a:spcBef>
                <a:spcPts val="0"/>
              </a:spcBef>
            </a:pPr>
            <a:r>
              <a:rPr lang="en-US" dirty="0"/>
              <a:t>Non-uniform timeseries (network traffic is “</a:t>
            </a:r>
            <a:r>
              <a:rPr lang="en-US" dirty="0" err="1"/>
              <a:t>bursty</a:t>
            </a:r>
            <a:r>
              <a:rPr lang="en-US" dirty="0"/>
              <a:t>”)</a:t>
            </a:r>
          </a:p>
          <a:p>
            <a:pPr marL="914378" lvl="1" indent="-317492">
              <a:spcBef>
                <a:spcPts val="0"/>
              </a:spcBef>
            </a:pPr>
            <a:r>
              <a:rPr lang="en" dirty="0"/>
              <a:t>Cross-flow dependencies (applications don’t use one flow)</a:t>
            </a:r>
            <a:endParaRPr dirty="0"/>
          </a:p>
          <a:p>
            <a:pPr marL="457189" indent="-342892"/>
            <a:r>
              <a:rPr lang="en" sz="1800" dirty="0"/>
              <a:t>Many </a:t>
            </a:r>
            <a:r>
              <a:rPr lang="en" sz="1800" b="1" dirty="0">
                <a:solidFill>
                  <a:srgbClr val="C00000"/>
                </a:solidFill>
              </a:rPr>
              <a:t>choices</a:t>
            </a:r>
            <a:r>
              <a:rPr lang="en" sz="1800" dirty="0"/>
              <a:t> for representing traffic data, with different </a:t>
            </a:r>
            <a:r>
              <a:rPr lang="en" sz="1800" b="1" dirty="0">
                <a:solidFill>
                  <a:srgbClr val="C00000"/>
                </a:solidFill>
              </a:rPr>
              <a:t>costs</a:t>
            </a:r>
            <a:r>
              <a:rPr lang="en" sz="1800" b="1" dirty="0"/>
              <a:t>.</a:t>
            </a:r>
            <a:endParaRPr lang="en" sz="1800" dirty="0"/>
          </a:p>
          <a:p>
            <a:pPr marL="914378" lvl="1" indent="-317492">
              <a:spcBef>
                <a:spcPts val="0"/>
              </a:spcBef>
            </a:pPr>
            <a:r>
              <a:rPr lang="en-US" b="1" dirty="0">
                <a:solidFill>
                  <a:srgbClr val="C00000"/>
                </a:solidFill>
              </a:rPr>
              <a:t>Packet: </a:t>
            </a:r>
            <a:r>
              <a:rPr lang="en-US" dirty="0">
                <a:solidFill>
                  <a:srgbClr val="C00000"/>
                </a:solidFill>
              </a:rPr>
              <a:t>Each packet is raw input to the model.</a:t>
            </a:r>
            <a:endParaRPr lang="en-US" b="1" dirty="0">
              <a:solidFill>
                <a:srgbClr val="C00000"/>
              </a:solidFill>
            </a:endParaRPr>
          </a:p>
          <a:p>
            <a:pPr marL="914378" lvl="1" indent="-317492">
              <a:spcBef>
                <a:spcPts val="0"/>
              </a:spcBef>
            </a:pPr>
            <a:r>
              <a:rPr lang="en" b="1" dirty="0"/>
              <a:t>Event:</a:t>
            </a:r>
            <a:r>
              <a:rPr lang="en" dirty="0"/>
              <a:t> Each “traffic event” is a data point (e.g., spike in traffic). (Could also sub-select on only anomalous events, such as deviation from moving average.)</a:t>
            </a:r>
            <a:endParaRPr dirty="0"/>
          </a:p>
          <a:p>
            <a:pPr marL="914378" lvl="1" indent="-317492">
              <a:spcBef>
                <a:spcPts val="0"/>
              </a:spcBef>
            </a:pPr>
            <a:r>
              <a:rPr lang="en" b="1" dirty="0"/>
              <a:t>Time: </a:t>
            </a:r>
            <a:r>
              <a:rPr lang="en" dirty="0"/>
              <a:t>Traffic statistics are grouped/binned in time (challenge: bin size)</a:t>
            </a:r>
            <a:endParaRPr dirty="0"/>
          </a:p>
          <a:p>
            <a:pPr marL="914378" lvl="1" indent="-317492">
              <a:spcBef>
                <a:spcPts val="0"/>
              </a:spcBef>
            </a:pPr>
            <a:r>
              <a:rPr lang="en" b="1" dirty="0"/>
              <a:t>Volume: </a:t>
            </a:r>
            <a:r>
              <a:rPr lang="en" dirty="0"/>
              <a:t>Bins based on volume (non-uniform intervals). (Standardizes events.)</a:t>
            </a:r>
          </a:p>
          <a:p>
            <a:pPr marL="0" indent="0">
              <a:spcBef>
                <a:spcPts val="1600"/>
              </a:spcBef>
              <a:spcAft>
                <a:spcPts val="1600"/>
              </a:spcAft>
              <a:buNone/>
            </a:pPr>
            <a:endParaRPr sz="1800" dirty="0"/>
          </a:p>
        </p:txBody>
      </p:sp>
    </p:spTree>
    <p:extLst>
      <p:ext uri="{BB962C8B-B14F-4D97-AF65-F5344CB8AC3E}">
        <p14:creationId xmlns:p14="http://schemas.microsoft.com/office/powerpoint/2010/main" val="669658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572989" y="79970"/>
            <a:ext cx="7886700" cy="739274"/>
          </a:xfrm>
          <a:prstGeom prst="rect">
            <a:avLst/>
          </a:prstGeom>
        </p:spPr>
        <p:txBody>
          <a:bodyPr spcFirstLastPara="1" vert="horz" wrap="square" lIns="91425" tIns="91425" rIns="91425" bIns="91425" numCol="1" rtlCol="0" anchor="t" anchorCtr="0" compatLnSpc="1">
            <a:prstTxWarp prst="textNoShape">
              <a:avLst/>
            </a:prstTxWarp>
            <a:noAutofit/>
          </a:bodyPr>
          <a:lstStyle/>
          <a:p>
            <a:r>
              <a:rPr lang="en" dirty="0"/>
              <a:t>(Looking Ahead) </a:t>
            </a:r>
            <a:br>
              <a:rPr lang="en" dirty="0"/>
            </a:br>
            <a:r>
              <a:rPr lang="en" dirty="0"/>
              <a:t>Modeling: Model Selection</a:t>
            </a:r>
            <a:endParaRPr dirty="0"/>
          </a:p>
        </p:txBody>
      </p:sp>
      <p:sp>
        <p:nvSpPr>
          <p:cNvPr id="191" name="Google Shape;191;p23"/>
          <p:cNvSpPr txBox="1">
            <a:spLocks noGrp="1"/>
          </p:cNvSpPr>
          <p:nvPr>
            <p:ph idx="1"/>
          </p:nvPr>
        </p:nvSpPr>
        <p:spPr>
          <a:xfrm>
            <a:off x="408510" y="939998"/>
            <a:ext cx="8499436" cy="3263504"/>
          </a:xfrm>
          <a:prstGeom prst="rect">
            <a:avLst/>
          </a:prstGeom>
        </p:spPr>
        <p:txBody>
          <a:bodyPr spcFirstLastPara="1" vert="horz" wrap="square" lIns="91425" tIns="91425" rIns="91425" bIns="91425" numCol="1" rtlCol="0" anchor="t" anchorCtr="0" compatLnSpc="1">
            <a:prstTxWarp prst="textNoShape">
              <a:avLst/>
            </a:prstTxWarp>
            <a:noAutofit/>
          </a:bodyPr>
          <a:lstStyle/>
          <a:p>
            <a:pPr marL="457189" indent="-342892"/>
            <a:r>
              <a:rPr lang="en-US" sz="2400" dirty="0"/>
              <a:t>Consider problems with different levels of </a:t>
            </a:r>
            <a:r>
              <a:rPr lang="en-US" sz="2400" b="1" dirty="0">
                <a:solidFill>
                  <a:srgbClr val="C00000"/>
                </a:solidFill>
              </a:rPr>
              <a:t>complexity</a:t>
            </a:r>
            <a:r>
              <a:rPr lang="en-US" sz="2400" dirty="0"/>
              <a:t>.</a:t>
            </a:r>
            <a:endParaRPr lang="en-US" sz="1800" dirty="0"/>
          </a:p>
          <a:p>
            <a:pPr marL="457189" indent="-342892"/>
            <a:r>
              <a:rPr lang="en" sz="2400" b="1" dirty="0">
                <a:solidFill>
                  <a:srgbClr val="C00000"/>
                </a:solidFill>
              </a:rPr>
              <a:t>Simple Detectors: </a:t>
            </a:r>
            <a:r>
              <a:rPr lang="en" sz="2400" dirty="0"/>
              <a:t>Non-Temporal Models</a:t>
            </a:r>
            <a:endParaRPr sz="2400" dirty="0"/>
          </a:p>
          <a:p>
            <a:pPr marL="914378" lvl="1" indent="-317492">
              <a:spcBef>
                <a:spcPts val="0"/>
              </a:spcBef>
            </a:pPr>
            <a:r>
              <a:rPr lang="en" b="1" dirty="0">
                <a:solidFill>
                  <a:srgbClr val="C00000"/>
                </a:solidFill>
              </a:rPr>
              <a:t>Random forest</a:t>
            </a:r>
            <a:r>
              <a:rPr lang="en" dirty="0"/>
              <a:t>, SVM</a:t>
            </a:r>
          </a:p>
          <a:p>
            <a:pPr marL="914378" lvl="1" indent="-317492">
              <a:spcBef>
                <a:spcPts val="0"/>
              </a:spcBef>
            </a:pPr>
            <a:r>
              <a:rPr lang="en" b="1" dirty="0">
                <a:solidFill>
                  <a:srgbClr val="C00000"/>
                </a:solidFill>
              </a:rPr>
              <a:t>Convolutional Neural Network</a:t>
            </a:r>
            <a:endParaRPr b="1" dirty="0">
              <a:solidFill>
                <a:srgbClr val="C00000"/>
              </a:solidFill>
            </a:endParaRPr>
          </a:p>
          <a:p>
            <a:pPr marL="914378" lvl="1" indent="-317492">
              <a:spcBef>
                <a:spcPts val="0"/>
              </a:spcBef>
            </a:pPr>
            <a:r>
              <a:rPr lang="en" dirty="0"/>
              <a:t>Work on some representations (volume based)</a:t>
            </a:r>
            <a:endParaRPr dirty="0"/>
          </a:p>
          <a:p>
            <a:pPr marL="914378" lvl="1" indent="-317492">
              <a:spcBef>
                <a:spcPts val="0"/>
              </a:spcBef>
            </a:pPr>
            <a:r>
              <a:rPr lang="en" dirty="0"/>
              <a:t>Challenge: </a:t>
            </a:r>
            <a:r>
              <a:rPr lang="en" b="1" dirty="0"/>
              <a:t>Do not capture temporal features</a:t>
            </a:r>
            <a:endParaRPr dirty="0"/>
          </a:p>
          <a:p>
            <a:pPr marL="457189" indent="-342892"/>
            <a:r>
              <a:rPr lang="en-US" sz="2400" b="1" dirty="0">
                <a:solidFill>
                  <a:srgbClr val="C00000"/>
                </a:solidFill>
              </a:rPr>
              <a:t>More Complex Detectors:</a:t>
            </a:r>
            <a:r>
              <a:rPr lang="en-US" sz="2400" dirty="0"/>
              <a:t> Temporal Models</a:t>
            </a:r>
            <a:endParaRPr sz="2400" dirty="0"/>
          </a:p>
          <a:p>
            <a:pPr marL="914378" lvl="1" indent="-317492">
              <a:spcBef>
                <a:spcPts val="0"/>
              </a:spcBef>
            </a:pPr>
            <a:r>
              <a:rPr lang="en" dirty="0"/>
              <a:t>Long Short-Term Memory (LSTM), Gated Recurrent Units (GRU)</a:t>
            </a:r>
            <a:endParaRPr dirty="0"/>
          </a:p>
          <a:p>
            <a:pPr marL="914378" lvl="1" indent="-317492">
              <a:spcBef>
                <a:spcPts val="0"/>
              </a:spcBef>
            </a:pPr>
            <a:r>
              <a:rPr lang="en" dirty="0"/>
              <a:t>Can be used to capture temporal information from the features</a:t>
            </a:r>
            <a:br>
              <a:rPr lang="en" dirty="0"/>
            </a:br>
            <a:endParaRPr dirty="0"/>
          </a:p>
          <a:p>
            <a:pPr marL="0" indent="0">
              <a:spcBef>
                <a:spcPts val="1600"/>
              </a:spcBef>
              <a:spcAft>
                <a:spcPts val="1600"/>
              </a:spcAft>
              <a:buNone/>
            </a:pPr>
            <a:endParaRPr sz="2400" dirty="0"/>
          </a:p>
        </p:txBody>
      </p:sp>
    </p:spTree>
    <p:extLst>
      <p:ext uri="{BB962C8B-B14F-4D97-AF65-F5344CB8AC3E}">
        <p14:creationId xmlns:p14="http://schemas.microsoft.com/office/powerpoint/2010/main" val="3767115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Features: What and Why?</a:t>
            </a:r>
          </a:p>
        </p:txBody>
      </p:sp>
      <p:sp>
        <p:nvSpPr>
          <p:cNvPr id="2" name="Content Placeholder 1"/>
          <p:cNvSpPr>
            <a:spLocks noGrp="1"/>
          </p:cNvSpPr>
          <p:nvPr>
            <p:ph idx="1"/>
          </p:nvPr>
        </p:nvSpPr>
        <p:spPr/>
        <p:txBody>
          <a:bodyPr>
            <a:normAutofit/>
          </a:bodyPr>
          <a:lstStyle/>
          <a:p>
            <a:r>
              <a:rPr lang="en-US" dirty="0"/>
              <a:t>Features are hints/rules of thumb you give your model</a:t>
            </a:r>
          </a:p>
          <a:p>
            <a:pPr lvl="1"/>
            <a:r>
              <a:rPr lang="en-US" sz="2100" dirty="0"/>
              <a:t>Encoding domain knowledge for the model to use</a:t>
            </a:r>
          </a:p>
          <a:p>
            <a:endParaRPr lang="en-US" dirty="0"/>
          </a:p>
          <a:p>
            <a:r>
              <a:rPr lang="en-US" dirty="0"/>
              <a:t>Feature generation is one of the most important part of the machine learning modeling process.</a:t>
            </a:r>
          </a:p>
          <a:p>
            <a:endParaRPr lang="en-US" dirty="0"/>
          </a:p>
          <a:p>
            <a:r>
              <a:rPr lang="en-US" dirty="0"/>
              <a:t>Reducing complexity in features may allow us to use less complex models that are faster to run, easier to understand, and easier to maintain.</a:t>
            </a:r>
          </a:p>
          <a:p>
            <a:endParaRPr lang="en-US" dirty="0"/>
          </a:p>
          <a:p>
            <a:endParaRPr lang="en-US" dirty="0"/>
          </a:p>
        </p:txBody>
      </p:sp>
    </p:spTree>
    <p:extLst>
      <p:ext uri="{BB962C8B-B14F-4D97-AF65-F5344CB8AC3E}">
        <p14:creationId xmlns:p14="http://schemas.microsoft.com/office/powerpoint/2010/main" val="837826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Generating Features</a:t>
            </a:r>
          </a:p>
        </p:txBody>
      </p:sp>
      <p:sp>
        <p:nvSpPr>
          <p:cNvPr id="2" name="Content Placeholder 1"/>
          <p:cNvSpPr>
            <a:spLocks noGrp="1"/>
          </p:cNvSpPr>
          <p:nvPr>
            <p:ph idx="1"/>
          </p:nvPr>
        </p:nvSpPr>
        <p:spPr/>
        <p:txBody>
          <a:bodyPr>
            <a:normAutofit fontScale="92500" lnSpcReduction="20000"/>
          </a:bodyPr>
          <a:lstStyle/>
          <a:p>
            <a:r>
              <a:rPr lang="en-US" dirty="0"/>
              <a:t>Categorical to Binary (Dummies)</a:t>
            </a:r>
          </a:p>
          <a:p>
            <a:r>
              <a:rPr lang="en-US" dirty="0"/>
              <a:t>Features for missing values</a:t>
            </a:r>
          </a:p>
          <a:p>
            <a:r>
              <a:rPr lang="en-US" dirty="0"/>
              <a:t>Discretization</a:t>
            </a:r>
          </a:p>
          <a:p>
            <a:r>
              <a:rPr lang="en-US" dirty="0"/>
              <a:t>Date/Time Features</a:t>
            </a:r>
          </a:p>
          <a:p>
            <a:r>
              <a:rPr lang="en-US" dirty="0"/>
              <a:t>Scaling/Normalizing</a:t>
            </a:r>
          </a:p>
          <a:p>
            <a:r>
              <a:rPr lang="en-US" dirty="0"/>
              <a:t>Transformations</a:t>
            </a:r>
          </a:p>
          <a:p>
            <a:r>
              <a:rPr lang="en-US" dirty="0"/>
              <a:t>Aggregations (space, time, space and time)</a:t>
            </a:r>
          </a:p>
          <a:p>
            <a:r>
              <a:rPr lang="en-US" dirty="0"/>
              <a:t>Relative (compared to the average</a:t>
            </a:r>
            <a:r>
              <a:rPr lang="mr-IN" dirty="0"/>
              <a:t>…</a:t>
            </a:r>
            <a:r>
              <a:rPr lang="en-US" dirty="0"/>
              <a:t>)</a:t>
            </a:r>
          </a:p>
          <a:p>
            <a:r>
              <a:rPr lang="en-US" dirty="0"/>
              <a:t>Interactions</a:t>
            </a:r>
          </a:p>
          <a:p>
            <a:r>
              <a:rPr lang="en-US" dirty="0"/>
              <a:t>One-Hot Encoding</a:t>
            </a:r>
          </a:p>
        </p:txBody>
      </p:sp>
    </p:spTree>
    <p:extLst>
      <p:ext uri="{BB962C8B-B14F-4D97-AF65-F5344CB8AC3E}">
        <p14:creationId xmlns:p14="http://schemas.microsoft.com/office/powerpoint/2010/main" val="27318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Categorical to Binary</a:t>
            </a:r>
          </a:p>
        </p:txBody>
      </p:sp>
      <p:sp>
        <p:nvSpPr>
          <p:cNvPr id="2" name="Content Placeholder 1"/>
          <p:cNvSpPr>
            <a:spLocks noGrp="1"/>
          </p:cNvSpPr>
          <p:nvPr>
            <p:ph idx="1"/>
          </p:nvPr>
        </p:nvSpPr>
        <p:spPr/>
        <p:txBody>
          <a:bodyPr/>
          <a:lstStyle/>
          <a:p>
            <a:endParaRPr lang="en-US" dirty="0"/>
          </a:p>
          <a:p>
            <a:r>
              <a:rPr lang="en-US" dirty="0"/>
              <a:t>One vs. All (Dummy Variables)</a:t>
            </a:r>
          </a:p>
          <a:p>
            <a:r>
              <a:rPr lang="en-US" dirty="0"/>
              <a:t>Groups</a:t>
            </a:r>
          </a:p>
          <a:p>
            <a:r>
              <a:rPr lang="en-US" dirty="0"/>
              <a:t>Presence vs. Absence</a:t>
            </a:r>
          </a:p>
        </p:txBody>
      </p:sp>
    </p:spTree>
    <p:extLst>
      <p:ext uri="{BB962C8B-B14F-4D97-AF65-F5344CB8AC3E}">
        <p14:creationId xmlns:p14="http://schemas.microsoft.com/office/powerpoint/2010/main" val="241978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Discretization</a:t>
            </a:r>
          </a:p>
        </p:txBody>
      </p:sp>
      <p:sp>
        <p:nvSpPr>
          <p:cNvPr id="2" name="Content Placeholder 1"/>
          <p:cNvSpPr>
            <a:spLocks noGrp="1"/>
          </p:cNvSpPr>
          <p:nvPr>
            <p:ph idx="1"/>
          </p:nvPr>
        </p:nvSpPr>
        <p:spPr/>
        <p:txBody>
          <a:bodyPr/>
          <a:lstStyle/>
          <a:p>
            <a:r>
              <a:rPr lang="en-US" dirty="0"/>
              <a:t>Equal width bins</a:t>
            </a:r>
          </a:p>
          <a:p>
            <a:r>
              <a:rPr lang="en-US" dirty="0"/>
              <a:t>Equal size bins</a:t>
            </a:r>
          </a:p>
          <a:p>
            <a:r>
              <a:rPr lang="en-US" dirty="0"/>
              <a:t>Entropy-based bins</a:t>
            </a:r>
          </a:p>
          <a:p>
            <a:r>
              <a:rPr lang="en-US" dirty="0"/>
              <a:t>Domain-Specific bins to incorporate domain specific discontinuities</a:t>
            </a:r>
          </a:p>
          <a:p>
            <a:pPr lvl="1"/>
            <a:r>
              <a:rPr lang="en-US" dirty="0"/>
              <a:t>Age in general</a:t>
            </a:r>
          </a:p>
          <a:p>
            <a:pPr lvl="1"/>
            <a:r>
              <a:rPr lang="en-US" dirty="0"/>
              <a:t>Education/school data</a:t>
            </a:r>
          </a:p>
          <a:p>
            <a:pPr lvl="1"/>
            <a:r>
              <a:rPr lang="en-US" dirty="0"/>
              <a:t>High school data</a:t>
            </a:r>
          </a:p>
          <a:p>
            <a:pPr lvl="1"/>
            <a:r>
              <a:rPr lang="en-US" dirty="0"/>
              <a:t>Lead poisoning problem</a:t>
            </a:r>
          </a:p>
        </p:txBody>
      </p:sp>
    </p:spTree>
    <p:extLst>
      <p:ext uri="{BB962C8B-B14F-4D97-AF65-F5344CB8AC3E}">
        <p14:creationId xmlns:p14="http://schemas.microsoft.com/office/powerpoint/2010/main" val="235460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4673</TotalTime>
  <Words>916</Words>
  <Application>Microsoft Macintosh PowerPoint</Application>
  <PresentationFormat>On-screen Show (16:9)</PresentationFormat>
  <Paragraphs>145</Paragraphs>
  <Slides>19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Machine Learning for Computer Systems</vt:lpstr>
      <vt:lpstr>Machine Learning Framework</vt:lpstr>
      <vt:lpstr>Data Preparation: Features and Labels</vt:lpstr>
      <vt:lpstr>Modeling: Data Representation</vt:lpstr>
      <vt:lpstr>(Looking Ahead)  Modeling: Model Selection</vt:lpstr>
      <vt:lpstr>Features: What and Why?</vt:lpstr>
      <vt:lpstr>Generating Features</vt:lpstr>
      <vt:lpstr>Categorical to Binary</vt:lpstr>
      <vt:lpstr>Discretization</vt:lpstr>
      <vt:lpstr>Normalization</vt:lpstr>
      <vt:lpstr>Feature Transformations</vt:lpstr>
      <vt:lpstr>Aggregation</vt:lpstr>
      <vt:lpstr>Combining Features</vt:lpstr>
      <vt:lpstr>Pitfalls with Training Data</vt:lpstr>
      <vt:lpstr>Challenges with Machine Learning</vt:lpstr>
      <vt:lpstr>Insufficient Quantity of Training Data</vt:lpstr>
      <vt:lpstr>Non-Representative Training Data</vt:lpstr>
      <vt:lpstr>Poor Quality Training Data</vt:lpstr>
      <vt:lpstr>Irrelevant Features</vt:lpstr>
    </vt:vector>
  </TitlesOfParts>
  <Company>Georgia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Operations and Management: Overview</dc:title>
  <dc:creator>Nick Feamster</dc:creator>
  <cp:lastModifiedBy>Nick Feamster</cp:lastModifiedBy>
  <cp:revision>82</cp:revision>
  <cp:lastPrinted>2017-03-27T16:12:01Z</cp:lastPrinted>
  <dcterms:created xsi:type="dcterms:W3CDTF">2013-10-03T05:20:04Z</dcterms:created>
  <dcterms:modified xsi:type="dcterms:W3CDTF">2022-10-18T17:25:51Z</dcterms:modified>
</cp:coreProperties>
</file>