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445" r:id="rId3"/>
    <p:sldId id="442" r:id="rId4"/>
    <p:sldId id="257" r:id="rId5"/>
    <p:sldId id="443" r:id="rId6"/>
    <p:sldId id="326" r:id="rId7"/>
    <p:sldId id="258" r:id="rId8"/>
    <p:sldId id="259" r:id="rId9"/>
    <p:sldId id="260" r:id="rId10"/>
    <p:sldId id="269" r:id="rId11"/>
    <p:sldId id="261" r:id="rId12"/>
    <p:sldId id="268" r:id="rId13"/>
    <p:sldId id="284" r:id="rId14"/>
    <p:sldId id="283" r:id="rId15"/>
    <p:sldId id="264" r:id="rId16"/>
    <p:sldId id="265" r:id="rId17"/>
    <p:sldId id="263" r:id="rId18"/>
    <p:sldId id="262" r:id="rId19"/>
    <p:sldId id="266" r:id="rId20"/>
    <p:sldId id="271" r:id="rId21"/>
    <p:sldId id="448" r:id="rId22"/>
    <p:sldId id="446" r:id="rId23"/>
    <p:sldId id="447" r:id="rId24"/>
    <p:sldId id="449" r:id="rId25"/>
    <p:sldId id="450" r:id="rId26"/>
    <p:sldId id="310" r:id="rId27"/>
    <p:sldId id="444"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p:restoredTop sz="79739"/>
  </p:normalViewPr>
  <p:slideViewPr>
    <p:cSldViewPr snapToGrid="0" snapToObjects="1">
      <p:cViewPr varScale="1">
        <p:scale>
          <a:sx n="117" d="100"/>
          <a:sy n="117" d="100"/>
        </p:scale>
        <p:origin x="752"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74f7e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74f7e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Video streaming traffic is by far the dominant application traffic on today’s Internet, and the total volume of traffic generated by these type of services is still constantly increasing</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Forecasting reports like the one from Cisco shown in the figure, predict that by 2022 we will see a more than 60% additional increase in traffic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amount of traffic has become so high that during the lockdown we are currently experiencing we heard from multiple services like </a:t>
            </a:r>
            <a:r>
              <a:rPr lang="en-GB" dirty="0"/>
              <a:t>N</a:t>
            </a:r>
            <a:r>
              <a:rPr lang="en" dirty="0" err="1"/>
              <a:t>etflix</a:t>
            </a:r>
            <a:r>
              <a:rPr lang="en" dirty="0"/>
              <a:t> and </a:t>
            </a:r>
            <a:r>
              <a:rPr lang="en" dirty="0" err="1"/>
              <a:t>youtube</a:t>
            </a:r>
            <a:r>
              <a:rPr lang="en" dirty="0"/>
              <a:t> that they would have reduced their quality </a:t>
            </a:r>
            <a:r>
              <a:rPr lang="en-US" dirty="0"/>
              <a:t>to avoid over running the resources available in the network</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14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4f7e8b8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4f7e8b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then study the accuracy for each video service using the the best performing model, the one using network plus application features.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see that overall the precision and recall are above 81% across all services. The accuracy of the resolution inference model is particularly high for YouTube and Twitch with average precision of 0.98 for both services.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accuracy is slightly lower for Amazon and Netflix, but this is probably due to the fact that these services change the resolution more frequently to adapt to playing conditions, whereas YouTube and Twitch often stick to a single, most likely lower, resolution for a longer period of time making it easier for the model to correctly infer the current quality.</a:t>
            </a:r>
            <a:endParaRPr dirty="0"/>
          </a:p>
        </p:txBody>
      </p:sp>
    </p:spTree>
    <p:extLst>
      <p:ext uri="{BB962C8B-B14F-4D97-AF65-F5344CB8AC3E}">
        <p14:creationId xmlns:p14="http://schemas.microsoft.com/office/powerpoint/2010/main" val="18524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c9f696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c9f696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evaluate the generality of our models. In this case, we refer to the generality as the ability of generating a single model using data from multiple services and that can work across multiple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In this figure, we see three possible solutions.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 composite model—a model trained using data from all services and used to predict the quality of any video the services used for training.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An excluded model-- which is trained with data from three services, in this case Amazon, YouTube, and Twitch, and is tested on a fourth one, in this case Netflix. This scenario is ideal as it removes the requirement to collect data with ground truth for a large number of services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a specific model, which is the model used in the previous slides that uses a single service for training and test.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Our evaluation shows that the composite model performs nearly as well as specific models that rely only on sessions from a single service across both quality metrics. This result raises hopes that the composite model can generalize to a wide variety of video streaming services. When we train models using a subset of the services and evaluate it against the left out one (excluded models), however, the accuracy of both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delay and resolution models degrades significantly, rendering the models unusable. This result highlights that although our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 method is general in that it achieves good accuracy across four video services, the training set used to infer quality metrics should include all services that one aims to do prediction for. </a:t>
            </a:r>
            <a:endParaRPr lang="en-GB"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6711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74f7e8b8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74f7e8b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reinforce the obtained result, we explore the GINI Index for feature importance in prediction obtained for the </a:t>
            </a:r>
            <a:r>
              <a:rPr lang="en-GB" sz="1100" b="0" i="0" u="none" strike="noStrike" cap="none" dirty="0" err="1">
                <a:solidFill>
                  <a:srgbClr val="000000"/>
                </a:solidFill>
                <a:effectLst/>
                <a:latin typeface="Arial"/>
                <a:ea typeface="Arial"/>
                <a:cs typeface="Arial"/>
                <a:sym typeface="Arial"/>
              </a:rPr>
              <a:t>Net+App</a:t>
            </a:r>
            <a:r>
              <a:rPr lang="en-GB" sz="1100" b="0" i="0" u="none" strike="noStrike" cap="none" dirty="0">
                <a:solidFill>
                  <a:srgbClr val="000000"/>
                </a:solidFill>
                <a:effectLst/>
                <a:latin typeface="Arial"/>
                <a:ea typeface="Arial"/>
                <a:cs typeface="Arial"/>
                <a:sym typeface="Arial"/>
              </a:rPr>
              <a:t> model </a:t>
            </a: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report here the results for Netflix and YouTube but the same conclusions are observed for the other services. We observe that most features at the top of the ranking are related to segment size. This result confirms the general intuition that given similar content, a higher resolution implies more pixels-per-inch, thereby requiring more data to be delivered per video segment. In fact, without segment-related information and features, these models achieve comparatively lower precision and recall </a:t>
            </a: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342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7c9f6962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77c9f6962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first show the results, expressed in terms of precision and recall of the inference models for resolution.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Remember that we divide each video session into ten-second time intervals. We then conduct the inference on each time bin. Each line corresponds to the random forest multi-class classifier trained for each feature. In this specific plot we present  the aggregated results for the different layers across the studied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results show that models that rely on network- and application-layer features outperform models that rely on network- and transport-layer features across all services.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do not show other possible combinations, for example the one that uses transport features only, because we assume that network features are the easiest to collect and would hence be used in any scenario.</a:t>
            </a:r>
          </a:p>
          <a:p>
            <a:pPr marL="0" lvl="0" indent="0" algn="l" rtl="0">
              <a:spcBef>
                <a:spcPts val="0"/>
              </a:spcBef>
              <a:spcAft>
                <a:spcPts val="0"/>
              </a:spcAft>
              <a:buNone/>
            </a:pPr>
            <a:endParaRPr lang="en-GB"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The obtained results are in contrast with prior work which provided models that rely on transport-layer features </a:t>
            </a:r>
            <a:r>
              <a:rPr lang="en-GB" dirty="0">
                <a:solidFill>
                  <a:schemeClr val="dk1"/>
                </a:solidFill>
              </a:rPr>
              <a:t>This differs from previous attempts that really estimated a bad or good metric.</a:t>
            </a:r>
            <a:endParaRPr lang="en-GB" dirty="0"/>
          </a:p>
          <a:p>
            <a:pPr marL="0" lvl="0" indent="0" algn="l" rtl="0">
              <a:spcBef>
                <a:spcPts val="0"/>
              </a:spcBef>
              <a:spcAft>
                <a:spcPts val="0"/>
              </a:spcAft>
              <a:buNone/>
            </a:pPr>
            <a:endParaRPr lang="en-GB" dirty="0"/>
          </a:p>
          <a:p>
            <a:pPr marL="0" lvl="0" indent="0" algn="l" rtl="0">
              <a:lnSpc>
                <a:spcPct val="100000"/>
              </a:lnSpc>
              <a:spcBef>
                <a:spcPts val="360"/>
              </a:spcBef>
              <a:spcAft>
                <a:spcPts val="0"/>
              </a:spcAft>
              <a:buSzPts val="1400"/>
              <a:buNone/>
            </a:pPr>
            <a:endParaRPr dirty="0"/>
          </a:p>
        </p:txBody>
      </p:sp>
      <p:sp>
        <p:nvSpPr>
          <p:cNvPr id="142" name="Google Shape;142;g77c9f69620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18</a:t>
            </a:fld>
            <a:endParaRPr/>
          </a:p>
        </p:txBody>
      </p:sp>
    </p:spTree>
    <p:extLst>
      <p:ext uri="{BB962C8B-B14F-4D97-AF65-F5344CB8AC3E}">
        <p14:creationId xmlns:p14="http://schemas.microsoft.com/office/powerpoint/2010/main" val="153271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74f7e8b8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74f7e8b8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The data granularity problem arises from the fact that (CLICK) the training data that we collected has a precise session start time that corresponds to the precise beginning of the session. This start time affects the location (CLICK) of the intervals that are used for aggregating the features used in the inference.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But an operational monitoring system cannot export information about each individual packet. It is hence common practice to report traffic statistics in fixed time intervals or time bins. Due to this limitation (CLICK), the data collected from a deployed system will only have data collected in time intervals that are not bound the precise session start time.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ea typeface="Arial"/>
                <a:cs typeface="Arial"/>
                <a:sym typeface="Arial"/>
              </a:rPr>
              <a:t>(CLICK) This corresponding mismatch in granularity creates a challenge for the inference models as the initial error propagates across time bins affecting the underlying statistics used by the models.</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To address This challenge we decided to introduce the same type of noise that might be present in the data collected in the real world into the training data itself. So that it more closely resembles the data collected from the deployment.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The techniques that we apply are grounded in the general theory of domain adaptation. (CLICK) To achieve this goal we pre-process our training data and artificially adjust each session start time over a window of -5 to +5 seconds from the actual start value in increments of 0.5 seconds. For each new artificial start time, we recalculate all metrics based on this value for the entire session. This technique has two benefits: it makes the model more robust to noise, and it increases the volume of training data.</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3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b2a42683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b2a42683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we developed a new set of models that infer startup delay and resolution delay more precisely and with more granular indicators than previous work. Our models are robust to deployment settings thanks to the application of techniques such as domain adaptation. We applied these models to 16 months of traffic from 66 homes to demonstrate the applicability of our models in practice, and our study on the relationship between access link capacity and video quality found, surprisingly, that higher access speeds provide only marginal improvements to video quality.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work points to several avenues for future work. First, our composite models perform poorly for services that are not in the training set; a truly general model that can predict video quality for arbitrary services remains an open problem. Second, more work remains to be done to fully understand the potential of domain adaptation for network inference problems.</a:t>
            </a:r>
            <a:endParaRPr dirty="0"/>
          </a:p>
        </p:txBody>
      </p:sp>
    </p:spTree>
    <p:extLst>
      <p:ext uri="{BB962C8B-B14F-4D97-AF65-F5344CB8AC3E}">
        <p14:creationId xmlns:p14="http://schemas.microsoft.com/office/powerpoint/2010/main" val="370432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87cfd6f318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cfd6f318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cfd6f318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cfd6f318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809a53495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809a53495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74f7e8b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74f7e8b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order to cope with these large amounts of traffic, ISPs were able in the past  to perform a number of optimizations on the video traffic traversing their networks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why do we hear only video service providers telling us that they will reduce their quality rather than hearing from ISPs?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Well, with the now widespread adoption of encryption it has become basically impossible for them to apply any of the optimization techniques mentioned in this slide</a:t>
            </a:r>
            <a:endParaRPr dirty="0"/>
          </a:p>
        </p:txBody>
      </p:sp>
    </p:spTree>
    <p:extLst>
      <p:ext uri="{BB962C8B-B14F-4D97-AF65-F5344CB8AC3E}">
        <p14:creationId xmlns:p14="http://schemas.microsoft.com/office/powerpoint/2010/main" val="255188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74f7e8b8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74f7e8b8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encryption is used, operators are left to observe raw features of the traffic, like for example the throughput of the flows that are generated by a service.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example, in this figure, we see a sample </a:t>
            </a:r>
            <a:r>
              <a:rPr lang="en-GB" dirty="0"/>
              <a:t>N</a:t>
            </a:r>
            <a:r>
              <a:rPr lang="en" dirty="0" err="1"/>
              <a:t>etflix</a:t>
            </a:r>
            <a:r>
              <a:rPr lang="en" dirty="0"/>
              <a:t> session and the throughput generated every second by different flows, each identified by a different color.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From it we can observe that there is a certain amount of information that can still be extracted like for example the initial peak of traffic generated by the service to fill up the player buffer or  how we can identify by observing the magnitude of the flows’ throughput the difference between the flows carrying the audio (in red in the picture) and the ones carrying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But aside for these piece of information we have no sense of what is the underlying quality of the content that is being transmitted. Furthermore, here we are showing a very clean session but normally they are a much more </a:t>
            </a:r>
            <a:r>
              <a:rPr lang="en" dirty="0" err="1"/>
              <a:t>colo</a:t>
            </a:r>
            <a:r>
              <a:rPr lang="en-GB" dirty="0"/>
              <a:t>rf</a:t>
            </a:r>
            <a:r>
              <a:rPr lang="en" dirty="0"/>
              <a:t>ul mess.</a:t>
            </a:r>
          </a:p>
        </p:txBody>
      </p:sp>
    </p:spTree>
    <p:extLst>
      <p:ext uri="{BB962C8B-B14F-4D97-AF65-F5344CB8AC3E}">
        <p14:creationId xmlns:p14="http://schemas.microsoft.com/office/powerpoint/2010/main" val="27234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520b833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520b833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what do we refer to when we say video quality. Inferring the video streaming quality from encrypted network traffic consists in determining a number of metrics that impact the experience quality a user is perceiving during a session. Here we show two examples of this.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startup delay which is the time that takes from the moment the user clicks the link of the video his interested in watch</a:t>
            </a:r>
            <a:r>
              <a:rPr lang="en-GB" dirty="0" err="1"/>
              <a:t>i</a:t>
            </a:r>
            <a:r>
              <a:rPr lang="en" dirty="0"/>
              <a:t>ng and the moment the video actually starts playing. And the resolution which is the common amount of pixels that constitute each frame of the video.</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To infer these metrics from the traffic, we are then left with a number of features that can be collected by monitoring the traffic flowing through the network. In our work, we aggregated these features into three categories: </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t>- The network layer features which are the features that </a:t>
            </a:r>
            <a:r>
              <a:rPr lang="en-GB" sz="1100" b="0" i="0" u="none" strike="noStrike" cap="none" dirty="0">
                <a:solidFill>
                  <a:srgbClr val="000000"/>
                </a:solidFill>
                <a:effectLst/>
                <a:latin typeface="Arial"/>
                <a:ea typeface="Arial"/>
                <a:cs typeface="Arial"/>
                <a:sym typeface="Arial"/>
              </a:rPr>
              <a:t>solely rely on information available from observation of a network flow (identified by the IP/port four-tuple)</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The transport layer features that are the ones that are extracted from observe layer 4 headers and possible keep track of the state that these protocols use to deliver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cs typeface="Arial"/>
                <a:sym typeface="Arial"/>
              </a:rPr>
              <a:t>Finally, the application layer features which i</a:t>
            </a:r>
            <a:r>
              <a:rPr lang="en-GB" sz="1100" b="0" i="0" u="none" strike="noStrike" cap="none" dirty="0">
                <a:solidFill>
                  <a:srgbClr val="000000"/>
                </a:solidFill>
                <a:effectLst/>
                <a:latin typeface="Arial"/>
                <a:ea typeface="Arial"/>
                <a:cs typeface="Arial"/>
                <a:sym typeface="Arial"/>
              </a:rPr>
              <a:t>nclude any feature related to the application data that can be deduced by observing the patterns of the traffic. For example for video we can identify individual video segments as they are downloaded. All of this does not involve any sort of deep packet inspection</a:t>
            </a:r>
            <a:endParaRPr lang="en-GB" dirty="0"/>
          </a:p>
          <a:p>
            <a:pPr marL="0" lvl="0" indent="0" algn="l" rtl="0">
              <a:spcBef>
                <a:spcPts val="0"/>
              </a:spcBef>
              <a:spcAft>
                <a:spcPts val="0"/>
              </a:spcAft>
              <a:buNone/>
            </a:pPr>
            <a:endParaRPr dirty="0"/>
          </a:p>
          <a:p>
            <a:pPr marL="0" lvl="0" indent="0" algn="l" rtl="0">
              <a:spcBef>
                <a:spcPts val="0"/>
              </a:spcBef>
              <a:spcAft>
                <a:spcPts val="0"/>
              </a:spcAft>
              <a:buNone/>
            </a:pPr>
            <a:r>
              <a:rPr lang="en" dirty="0"/>
              <a:t>An important thing to notice is that not all features are created equal. In particular, transport layer features are particularly expensive to track because they require to maintain</a:t>
            </a:r>
            <a:endParaRPr dirty="0"/>
          </a:p>
          <a:p>
            <a:pPr marL="0" lvl="0" indent="0" algn="l" rtl="0">
              <a:spcBef>
                <a:spcPts val="0"/>
              </a:spcBef>
              <a:spcAft>
                <a:spcPts val="0"/>
              </a:spcAft>
              <a:buNone/>
            </a:pPr>
            <a:r>
              <a:rPr lang="en" dirty="0"/>
              <a:t>a lot of state which is not trivial when done at line right</a:t>
            </a:r>
            <a:endParaRPr dirty="0"/>
          </a:p>
        </p:txBody>
      </p:sp>
    </p:spTree>
    <p:extLst>
      <p:ext uri="{BB962C8B-B14F-4D97-AF65-F5344CB8AC3E}">
        <p14:creationId xmlns:p14="http://schemas.microsoft.com/office/powerpoint/2010/main" val="107007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74f7e8b8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74f7e8b8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the newly generated models, we then tried to answer the question of what could an ISP would be able to learn about itself if it used these inferences in its network</a:t>
            </a:r>
          </a:p>
          <a:p>
            <a:pPr marL="0" lvl="0" indent="0" algn="l" rtl="0">
              <a:spcBef>
                <a:spcPts val="0"/>
              </a:spcBef>
              <a:spcAft>
                <a:spcPts val="0"/>
              </a:spcAft>
              <a:buNone/>
            </a:pPr>
            <a:endParaRPr dirty="0"/>
          </a:p>
          <a:p>
            <a:pPr marL="0" lvl="0" indent="0" algn="l" rtl="0">
              <a:spcBef>
                <a:spcPts val="0"/>
              </a:spcBef>
              <a:spcAft>
                <a:spcPts val="0"/>
              </a:spcAft>
              <a:buNone/>
            </a:pPr>
            <a:r>
              <a:rPr lang="en" dirty="0">
                <a:solidFill>
                  <a:schemeClr val="dk1"/>
                </a:solidFill>
              </a:rPr>
              <a:t>To a</a:t>
            </a:r>
            <a:r>
              <a:rPr lang="en-GB" dirty="0">
                <a:solidFill>
                  <a:schemeClr val="dk1"/>
                </a:solidFill>
              </a:rPr>
              <a:t>ns</a:t>
            </a:r>
            <a:r>
              <a:rPr lang="en" dirty="0" err="1">
                <a:solidFill>
                  <a:schemeClr val="dk1"/>
                </a:solidFill>
              </a:rPr>
              <a:t>wer</a:t>
            </a:r>
            <a:r>
              <a:rPr lang="en" dirty="0">
                <a:solidFill>
                  <a:schemeClr val="dk1"/>
                </a:solidFill>
              </a:rPr>
              <a:t> this questions we studied how the inferred quality metrics related to the speeds of the homes in our dataset. We employed two metrics of “capacity”: the nominal download subscription speed that users reported for each home, and the 95th percentile of active throughput measurements. In this particular plot we use Netflix as an example. 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Even though the majority of the homes in our deployment had high to very high speeds, we surprisingly didn’t observe that the vast majority of sessions were experiencing HD and FHD resolutions</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We then concluded that this is because video resolution is dependent on more factors than simply the network conditions. For example, the device type can influence the max achievable resolution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We did observe and increase in quality as speeds go up, especially when studying results generated using active throughput. Netflix and YouTube in the highest speed tier achieve about 40% more 1080p. To understand whether this was due to possible network issues with these homes, we looked then in the actual results of active tests, but we found out that operators actually over provision their networks. Meaning that </a:t>
            </a:r>
            <a:r>
              <a:rPr lang="en-GB" dirty="0" err="1"/>
              <a:t>th</a:t>
            </a:r>
            <a:r>
              <a:rPr lang="en" dirty="0"/>
              <a:t>is result was to be rec</a:t>
            </a:r>
            <a:r>
              <a:rPr lang="en-GB" dirty="0"/>
              <a:t>o</a:t>
            </a:r>
            <a:r>
              <a:rPr lang="en" dirty="0" err="1"/>
              <a:t>llected</a:t>
            </a:r>
            <a:r>
              <a:rPr lang="en" dirty="0"/>
              <a:t> to other causes.</a:t>
            </a:r>
            <a:endParaRPr dirty="0"/>
          </a:p>
        </p:txBody>
      </p:sp>
    </p:spTree>
    <p:extLst>
      <p:ext uri="{BB962C8B-B14F-4D97-AF65-F5344CB8AC3E}">
        <p14:creationId xmlns:p14="http://schemas.microsoft.com/office/powerpoint/2010/main" val="2353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In our work, to design models that infer the aforementioned quality metrics, we collected these three categories of features for 13 thousand video sessions for four of the major video streaming services: Netflix, YouTube, Amazon Prime Video, and Twitch. In particular, we used a  controlled lab environment to collect data for different network conditions as well to obtain the ground truth of the video sessions.</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rPr>
              <a:t>We aim to infer the two quality metrics at 10 second intervals, a good tradeoff between </a:t>
            </a:r>
            <a:r>
              <a:rPr lang="en-GB" sz="1100" b="0" i="0" u="none" strike="noStrike" cap="none" dirty="0">
                <a:solidFill>
                  <a:srgbClr val="000000"/>
                </a:solidFill>
                <a:effectLst/>
                <a:latin typeface="Arial"/>
                <a:ea typeface="Arial"/>
                <a:cs typeface="Arial"/>
                <a:sym typeface="Arial"/>
              </a:rPr>
              <a:t>the precision of inferring the </a:t>
            </a:r>
            <a:r>
              <a:rPr lang="en-GB" sz="1100" b="0" i="0" u="none" strike="noStrike" cap="none" dirty="0" err="1">
                <a:solidFill>
                  <a:srgbClr val="000000"/>
                </a:solidFill>
                <a:effectLst/>
                <a:latin typeface="Arial"/>
                <a:ea typeface="Arial"/>
                <a:cs typeface="Arial"/>
                <a:sym typeface="Arial"/>
              </a:rPr>
              <a:t>mtrics</a:t>
            </a:r>
            <a:r>
              <a:rPr lang="en-GB" sz="1100" b="0" i="0" u="none" strike="noStrike" cap="none" dirty="0">
                <a:solidFill>
                  <a:srgbClr val="000000"/>
                </a:solidFill>
                <a:effectLst/>
                <a:latin typeface="Arial"/>
                <a:ea typeface="Arial"/>
                <a:cs typeface="Arial"/>
                <a:sym typeface="Arial"/>
              </a:rPr>
              <a:t> and the likelihood that each time bin to contain complete video segment downloads. We infer the </a:t>
            </a:r>
            <a:r>
              <a:rPr lang="en-GB" sz="1100" b="0" i="0" u="none" strike="noStrike" cap="none" dirty="0" err="1">
                <a:solidFill>
                  <a:srgbClr val="000000"/>
                </a:solidFill>
                <a:effectLst/>
                <a:latin typeface="Arial"/>
                <a:ea typeface="Arial"/>
                <a:cs typeface="Arial"/>
                <a:sym typeface="Arial"/>
              </a:rPr>
              <a:t>startup</a:t>
            </a:r>
            <a:r>
              <a:rPr lang="en-GB" sz="1100" b="0" i="0" u="none" strike="noStrike" cap="none" dirty="0">
                <a:solidFill>
                  <a:srgbClr val="000000"/>
                </a:solidFill>
                <a:effectLst/>
                <a:latin typeface="Arial"/>
                <a:ea typeface="Arial"/>
                <a:cs typeface="Arial"/>
                <a:sym typeface="Arial"/>
              </a:rPr>
              <a:t> in seconds using the features extracted for the first ten seconds of the session and classify the resolution for the </a:t>
            </a:r>
            <a:r>
              <a:rPr lang="en-GB" sz="1100" b="0" i="0" u="none" strike="noStrike" cap="none" dirty="0" err="1">
                <a:solidFill>
                  <a:srgbClr val="000000"/>
                </a:solidFill>
                <a:effectLst/>
                <a:latin typeface="Arial"/>
                <a:ea typeface="Arial"/>
                <a:cs typeface="Arial"/>
                <a:sym typeface="Arial"/>
              </a:rPr>
              <a:t>remainin</a:t>
            </a:r>
            <a:r>
              <a:rPr lang="en-GB" sz="1100" b="0" i="0" u="none" strike="noStrike" cap="none" dirty="0">
                <a:solidFill>
                  <a:srgbClr val="000000"/>
                </a:solidFill>
                <a:effectLst/>
                <a:latin typeface="Arial"/>
                <a:ea typeface="Arial"/>
                <a:cs typeface="Arial"/>
                <a:sym typeface="Arial"/>
              </a:rPr>
              <a:t> intervals.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evaluate the accuracy of models relying on different feature sets for predicting the metrics, using all possible combinations of the three groups presented in the previous slide.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We also experimented with different regression methods and classification methods, but finally picked random forest as our model for both metrics as it lead to the best results.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194258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b2a42683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b2a4268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Using the generated models, we analysed the data collected during a year long study in 66 homes across the United States and France. To gather the data used by the models, we  developed a network monitoring that collects the features used during the inference.  </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Our dataset was very diverse as it included homes from different operators and with downstream throughputs ranging from 18 Mbps all the way to 1 Gbps. During the duration of the deployment, we have recorded a total of 216,173 video sessions from the four major video service providers we had developed models for: Netflix, YouTube, Amazon, and Twitch.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But testing our models in a long-running deployment raised a new set of challenges that are not faced by offline models that operate on curated traces in controlled lab settings. Two factors, in particular, affected the accuracy of the models: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granularity of training data versus what is practical to collect in an operational system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GB" sz="1100" b="0" i="0" u="none" strike="noStrike" cap="none" dirty="0">
                <a:solidFill>
                  <a:srgbClr val="000000"/>
                </a:solidFill>
                <a:effectLst/>
                <a:latin typeface="Arial"/>
                <a:ea typeface="Arial"/>
                <a:cs typeface="Arial"/>
                <a:sym typeface="Arial"/>
              </a:rPr>
              <a:t>the challenge of accurately detecting the start and end of a video session in the presence of unrelated cross-traffic</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n-GB"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i="0" u="none" strike="noStrike" cap="none" dirty="0">
                <a:solidFill>
                  <a:srgbClr val="000000"/>
                </a:solidFill>
                <a:effectLst/>
                <a:latin typeface="Arial"/>
                <a:cs typeface="Arial"/>
                <a:sym typeface="Arial"/>
              </a:rPr>
              <a:t>Here we discuss only the first problem. We refer to the paper for further information on how we solved the second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6508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0c6f1cfc1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70c6f1cfc1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cfd6f318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cfd6f31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2885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203067"/>
            <a:ext cx="11360800" cy="48888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rgbClr val="000000"/>
              </a:buClr>
              <a:buSzPts val="1800"/>
              <a:buChar char="●"/>
              <a:defRPr>
                <a:solidFill>
                  <a:srgbClr val="000000"/>
                </a:solidFill>
              </a:defRPr>
            </a:lvl1pPr>
            <a:lvl2pPr marL="1219170" lvl="1" indent="-423323">
              <a:spcBef>
                <a:spcPts val="2133"/>
              </a:spcBef>
              <a:spcAft>
                <a:spcPts val="0"/>
              </a:spcAft>
              <a:buClr>
                <a:srgbClr val="000000"/>
              </a:buClr>
              <a:buSzPts val="1400"/>
              <a:buChar char="○"/>
              <a:defRPr>
                <a:solidFill>
                  <a:srgbClr val="000000"/>
                </a:solidFill>
              </a:defRPr>
            </a:lvl2pPr>
            <a:lvl3pPr marL="1828754" lvl="2" indent="-423323">
              <a:spcBef>
                <a:spcPts val="2133"/>
              </a:spcBef>
              <a:spcAft>
                <a:spcPts val="0"/>
              </a:spcAft>
              <a:buClr>
                <a:srgbClr val="000000"/>
              </a:buClr>
              <a:buSzPts val="1400"/>
              <a:buChar char="■"/>
              <a:defRPr>
                <a:solidFill>
                  <a:srgbClr val="000000"/>
                </a:solidFill>
              </a:defRPr>
            </a:lvl3pPr>
            <a:lvl4pPr marL="2438339" lvl="3" indent="-423323">
              <a:spcBef>
                <a:spcPts val="2133"/>
              </a:spcBef>
              <a:spcAft>
                <a:spcPts val="0"/>
              </a:spcAft>
              <a:buClr>
                <a:srgbClr val="000000"/>
              </a:buClr>
              <a:buSzPts val="1400"/>
              <a:buChar char="●"/>
              <a:defRPr>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Clr>
                <a:srgbClr val="000000"/>
              </a:buClr>
              <a:buSzPts val="1400"/>
              <a:buChar char="■"/>
              <a:defRPr>
                <a:solidFill>
                  <a:srgbClr val="000000"/>
                </a:solidFill>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474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87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10/4/23</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10/4/23</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t>Result:</a:t>
            </a:r>
            <a:br>
              <a:rPr lang="en" sz="3600" dirty="0"/>
            </a:br>
            <a:r>
              <a:rPr lang="en" sz="3600" dirty="0"/>
              <a:t>How Does Access Link Capacity Relate to Resolution?</a:t>
            </a:r>
            <a:endParaRPr sz="3600" dirty="0"/>
          </a:p>
        </p:txBody>
      </p:sp>
      <p:sp>
        <p:nvSpPr>
          <p:cNvPr id="242" name="Google Shape;242;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243" name="Google Shape;243;p27"/>
          <p:cNvPicPr preferRelativeResize="0"/>
          <p:nvPr/>
        </p:nvPicPr>
        <p:blipFill>
          <a:blip r:embed="rId3">
            <a:alphaModFix/>
          </a:blip>
          <a:stretch>
            <a:fillRect/>
          </a:stretch>
        </p:blipFill>
        <p:spPr>
          <a:xfrm>
            <a:off x="1638867" y="1846867"/>
            <a:ext cx="4002149" cy="4023359"/>
          </a:xfrm>
          <a:prstGeom prst="rect">
            <a:avLst/>
          </a:prstGeom>
          <a:noFill/>
          <a:ln>
            <a:noFill/>
          </a:ln>
        </p:spPr>
      </p:pic>
      <p:pic>
        <p:nvPicPr>
          <p:cNvPr id="244" name="Google Shape;244;p27"/>
          <p:cNvPicPr preferRelativeResize="0"/>
          <p:nvPr/>
        </p:nvPicPr>
        <p:blipFill>
          <a:blip r:embed="rId4">
            <a:alphaModFix/>
          </a:blip>
          <a:stretch>
            <a:fillRect/>
          </a:stretch>
        </p:blipFill>
        <p:spPr>
          <a:xfrm>
            <a:off x="6550978" y="1846867"/>
            <a:ext cx="4002149" cy="4023359"/>
          </a:xfrm>
          <a:prstGeom prst="rect">
            <a:avLst/>
          </a:prstGeom>
          <a:noFill/>
          <a:ln>
            <a:noFill/>
          </a:ln>
        </p:spPr>
      </p:pic>
      <p:sp>
        <p:nvSpPr>
          <p:cNvPr id="245" name="Google Shape;245;p27"/>
          <p:cNvSpPr txBox="1"/>
          <p:nvPr/>
        </p:nvSpPr>
        <p:spPr>
          <a:xfrm>
            <a:off x="2479133" y="1404892"/>
            <a:ext cx="3249600" cy="366400"/>
          </a:xfrm>
          <a:prstGeom prst="rect">
            <a:avLst/>
          </a:prstGeom>
          <a:noFill/>
          <a:ln>
            <a:noFill/>
          </a:ln>
        </p:spPr>
        <p:txBody>
          <a:bodyPr spcFirstLastPara="1" wrap="square" lIns="121900" tIns="121900" rIns="121900" bIns="121900" anchor="t" anchorCtr="0">
            <a:noAutofit/>
          </a:bodyPr>
          <a:lstStyle/>
          <a:p>
            <a:pPr algn="ctr"/>
            <a:r>
              <a:rPr lang="en" sz="2133" b="1"/>
              <a:t>Nominal Speed</a:t>
            </a:r>
            <a:endParaRPr sz="2133" b="1"/>
          </a:p>
        </p:txBody>
      </p:sp>
      <p:sp>
        <p:nvSpPr>
          <p:cNvPr id="246" name="Google Shape;246;p27"/>
          <p:cNvSpPr txBox="1"/>
          <p:nvPr/>
        </p:nvSpPr>
        <p:spPr>
          <a:xfrm>
            <a:off x="6944659" y="1404900"/>
            <a:ext cx="4002149" cy="366400"/>
          </a:xfrm>
          <a:prstGeom prst="rect">
            <a:avLst/>
          </a:prstGeom>
          <a:noFill/>
          <a:ln>
            <a:noFill/>
          </a:ln>
        </p:spPr>
        <p:txBody>
          <a:bodyPr spcFirstLastPara="1" wrap="square" lIns="121900" tIns="121900" rIns="121900" bIns="121900" anchor="t" anchorCtr="0">
            <a:noAutofit/>
          </a:bodyPr>
          <a:lstStyle/>
          <a:p>
            <a:pPr algn="ctr"/>
            <a:r>
              <a:rPr lang="en" sz="2133" b="1"/>
              <a:t>95</a:t>
            </a:r>
            <a:r>
              <a:rPr lang="en" sz="2133" b="1" baseline="30000"/>
              <a:t>th </a:t>
            </a:r>
            <a:r>
              <a:rPr lang="en" sz="2133" b="1"/>
              <a:t>%ile Active Throughput</a:t>
            </a:r>
            <a:endParaRPr sz="2133" b="1"/>
          </a:p>
        </p:txBody>
      </p:sp>
    </p:spTree>
    <p:extLst>
      <p:ext uri="{BB962C8B-B14F-4D97-AF65-F5344CB8AC3E}">
        <p14:creationId xmlns:p14="http://schemas.microsoft.com/office/powerpoint/2010/main" val="23842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Method and Modeling</a:t>
            </a:r>
            <a:endParaRPr dirty="0"/>
          </a:p>
        </p:txBody>
      </p:sp>
      <p:sp>
        <p:nvSpPr>
          <p:cNvPr id="137" name="Google Shape;137;p19"/>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indent="-482588">
              <a:lnSpc>
                <a:spcPct val="200000"/>
              </a:lnSpc>
              <a:buClr>
                <a:schemeClr val="dk1"/>
              </a:buClr>
              <a:buSzPts val="2100"/>
            </a:pPr>
            <a:r>
              <a:rPr lang="en" dirty="0">
                <a:solidFill>
                  <a:schemeClr val="dk1"/>
                </a:solidFill>
              </a:rPr>
              <a:t>13k lab video sessions </a:t>
            </a:r>
            <a:endParaRPr sz="2267" dirty="0">
              <a:solidFill>
                <a:schemeClr val="dk1"/>
              </a:solidFill>
            </a:endParaRPr>
          </a:p>
          <a:p>
            <a:pPr indent="-482588">
              <a:lnSpc>
                <a:spcPct val="200000"/>
              </a:lnSpc>
              <a:buClr>
                <a:schemeClr val="dk1"/>
              </a:buClr>
              <a:buSzPts val="2100"/>
            </a:pPr>
            <a:r>
              <a:rPr lang="en" dirty="0">
                <a:solidFill>
                  <a:schemeClr val="dk1"/>
                </a:solidFill>
              </a:rPr>
              <a:t>Infer metrics every 10 seconds </a:t>
            </a:r>
            <a:endParaRPr sz="2267" dirty="0"/>
          </a:p>
          <a:p>
            <a:pPr indent="-482588">
              <a:lnSpc>
                <a:spcPct val="200000"/>
              </a:lnSpc>
              <a:buSzPts val="2100"/>
            </a:pPr>
            <a:r>
              <a:rPr lang="en" dirty="0"/>
              <a:t>Different combinations of input features</a:t>
            </a:r>
          </a:p>
          <a:p>
            <a:pPr indent="-482588">
              <a:lnSpc>
                <a:spcPct val="200000"/>
              </a:lnSpc>
              <a:buSzPts val="2100"/>
            </a:pPr>
            <a:r>
              <a:rPr lang="en" dirty="0"/>
              <a:t>Limitation: Browser-based playback only</a:t>
            </a:r>
            <a:endParaRPr dirty="0"/>
          </a:p>
          <a:p>
            <a:pPr indent="-482588">
              <a:lnSpc>
                <a:spcPct val="200000"/>
              </a:lnSpc>
              <a:buSzPts val="2100"/>
            </a:pPr>
            <a:r>
              <a:rPr lang="en" dirty="0"/>
              <a:t>Random forest</a:t>
            </a:r>
            <a:endParaRPr dirty="0"/>
          </a:p>
        </p:txBody>
      </p:sp>
      <p:sp>
        <p:nvSpPr>
          <p:cNvPr id="138" name="Google Shape;138;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299146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Model Deployed in U.S. and France</a:t>
            </a:r>
            <a:endParaRPr dirty="0"/>
          </a:p>
        </p:txBody>
      </p:sp>
      <p:sp>
        <p:nvSpPr>
          <p:cNvPr id="228" name="Google Shape;228;p26"/>
          <p:cNvSpPr txBox="1">
            <a:spLocks noGrp="1"/>
          </p:cNvSpPr>
          <p:nvPr>
            <p:ph type="body" idx="1"/>
          </p:nvPr>
        </p:nvSpPr>
        <p:spPr>
          <a:xfrm>
            <a:off x="415600" y="2010467"/>
            <a:ext cx="11360800" cy="1447600"/>
          </a:xfrm>
          <a:prstGeom prst="rect">
            <a:avLst/>
          </a:prstGeom>
        </p:spPr>
        <p:txBody>
          <a:bodyPr spcFirstLastPara="1" vert="horz" wrap="square" lIns="121900" tIns="121900" rIns="121900" bIns="121900" rtlCol="0" anchor="t" anchorCtr="0">
            <a:noAutofit/>
          </a:bodyPr>
          <a:lstStyle/>
          <a:p>
            <a:r>
              <a:rPr lang="en" dirty="0"/>
              <a:t>~60 in the US, ~10 in Paris</a:t>
            </a:r>
            <a:endParaRPr dirty="0"/>
          </a:p>
          <a:p>
            <a:r>
              <a:rPr lang="en" dirty="0"/>
              <a:t>~210k video sessions, over 14 months</a:t>
            </a:r>
            <a:endParaRPr dirty="0"/>
          </a:p>
        </p:txBody>
      </p:sp>
      <p:sp>
        <p:nvSpPr>
          <p:cNvPr id="229" name="Google Shape;229;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pic>
        <p:nvPicPr>
          <p:cNvPr id="230" name="Google Shape;230;p26"/>
          <p:cNvPicPr preferRelativeResize="0"/>
          <p:nvPr/>
        </p:nvPicPr>
        <p:blipFill>
          <a:blip r:embed="rId3">
            <a:alphaModFix/>
          </a:blip>
          <a:stretch>
            <a:fillRect/>
          </a:stretch>
        </p:blipFill>
        <p:spPr>
          <a:xfrm>
            <a:off x="7178434" y="3505867"/>
            <a:ext cx="2620167" cy="2721368"/>
          </a:xfrm>
          <a:prstGeom prst="rect">
            <a:avLst/>
          </a:prstGeom>
          <a:noFill/>
          <a:ln>
            <a:noFill/>
          </a:ln>
        </p:spPr>
      </p:pic>
      <p:pic>
        <p:nvPicPr>
          <p:cNvPr id="231" name="Google Shape;231;p26"/>
          <p:cNvPicPr preferRelativeResize="0"/>
          <p:nvPr/>
        </p:nvPicPr>
        <p:blipFill>
          <a:blip r:embed="rId4">
            <a:alphaModFix/>
          </a:blip>
          <a:stretch>
            <a:fillRect/>
          </a:stretch>
        </p:blipFill>
        <p:spPr>
          <a:xfrm>
            <a:off x="1816634" y="3458301"/>
            <a:ext cx="4497431" cy="2816500"/>
          </a:xfrm>
          <a:prstGeom prst="rect">
            <a:avLst/>
          </a:prstGeom>
          <a:noFill/>
          <a:ln>
            <a:noFill/>
          </a:ln>
        </p:spPr>
      </p:pic>
      <p:pic>
        <p:nvPicPr>
          <p:cNvPr id="232" name="Google Shape;232;p26"/>
          <p:cNvPicPr preferRelativeResize="0"/>
          <p:nvPr/>
        </p:nvPicPr>
        <p:blipFill>
          <a:blip r:embed="rId5">
            <a:alphaModFix/>
          </a:blip>
          <a:stretch>
            <a:fillRect/>
          </a:stretch>
        </p:blipFill>
        <p:spPr>
          <a:xfrm>
            <a:off x="8224400" y="4813134"/>
            <a:ext cx="199533" cy="337300"/>
          </a:xfrm>
          <a:prstGeom prst="rect">
            <a:avLst/>
          </a:prstGeom>
          <a:noFill/>
          <a:ln>
            <a:noFill/>
          </a:ln>
        </p:spPr>
      </p:pic>
      <p:pic>
        <p:nvPicPr>
          <p:cNvPr id="233" name="Google Shape;233;p26"/>
          <p:cNvPicPr preferRelativeResize="0"/>
          <p:nvPr/>
        </p:nvPicPr>
        <p:blipFill>
          <a:blip r:embed="rId5">
            <a:alphaModFix/>
          </a:blip>
          <a:stretch>
            <a:fillRect/>
          </a:stretch>
        </p:blipFill>
        <p:spPr>
          <a:xfrm>
            <a:off x="5726867" y="4564567"/>
            <a:ext cx="199533" cy="337300"/>
          </a:xfrm>
          <a:prstGeom prst="rect">
            <a:avLst/>
          </a:prstGeom>
          <a:noFill/>
          <a:ln>
            <a:noFill/>
          </a:ln>
        </p:spPr>
      </p:pic>
      <p:pic>
        <p:nvPicPr>
          <p:cNvPr id="234" name="Google Shape;234;p26"/>
          <p:cNvPicPr preferRelativeResize="0"/>
          <p:nvPr/>
        </p:nvPicPr>
        <p:blipFill>
          <a:blip r:embed="rId5">
            <a:alphaModFix/>
          </a:blip>
          <a:stretch>
            <a:fillRect/>
          </a:stretch>
        </p:blipFill>
        <p:spPr>
          <a:xfrm>
            <a:off x="4608634" y="4564567"/>
            <a:ext cx="199533" cy="337300"/>
          </a:xfrm>
          <a:prstGeom prst="rect">
            <a:avLst/>
          </a:prstGeom>
          <a:noFill/>
          <a:ln>
            <a:noFill/>
          </a:ln>
        </p:spPr>
      </p:pic>
      <p:pic>
        <p:nvPicPr>
          <p:cNvPr id="235" name="Google Shape;235;p26"/>
          <p:cNvPicPr preferRelativeResize="0"/>
          <p:nvPr/>
        </p:nvPicPr>
        <p:blipFill>
          <a:blip r:embed="rId5">
            <a:alphaModFix/>
          </a:blip>
          <a:stretch>
            <a:fillRect/>
          </a:stretch>
        </p:blipFill>
        <p:spPr>
          <a:xfrm>
            <a:off x="2033867" y="4901867"/>
            <a:ext cx="199533" cy="337300"/>
          </a:xfrm>
          <a:prstGeom prst="rect">
            <a:avLst/>
          </a:prstGeom>
          <a:noFill/>
          <a:ln>
            <a:noFill/>
          </a:ln>
        </p:spPr>
      </p:pic>
      <p:pic>
        <p:nvPicPr>
          <p:cNvPr id="236" name="Google Shape;236;p26"/>
          <p:cNvPicPr preferRelativeResize="0"/>
          <p:nvPr/>
        </p:nvPicPr>
        <p:blipFill>
          <a:blip r:embed="rId5">
            <a:alphaModFix/>
          </a:blip>
          <a:stretch>
            <a:fillRect/>
          </a:stretch>
        </p:blipFill>
        <p:spPr>
          <a:xfrm>
            <a:off x="4155934" y="4169767"/>
            <a:ext cx="199533" cy="337300"/>
          </a:xfrm>
          <a:prstGeom prst="rect">
            <a:avLst/>
          </a:prstGeom>
          <a:noFill/>
          <a:ln>
            <a:noFill/>
          </a:ln>
        </p:spPr>
      </p:pic>
    </p:spTree>
    <p:extLst>
      <p:ext uri="{BB962C8B-B14F-4D97-AF65-F5344CB8AC3E}">
        <p14:creationId xmlns:p14="http://schemas.microsoft.com/office/powerpoint/2010/main" val="40996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Model validation</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545" name="Google Shape;545;p42"/>
          <p:cNvSpPr txBox="1">
            <a:spLocks noGrp="1"/>
          </p:cNvSpPr>
          <p:nvPr>
            <p:ph idx="1"/>
          </p:nvPr>
        </p:nvSpPr>
        <p:spPr>
          <a:prstGeom prst="rect">
            <a:avLst/>
          </a:prstGeom>
        </p:spPr>
        <p:txBody>
          <a:bodyPr spcFirstLastPara="1" vert="horz" wrap="square" lIns="121900" tIns="121900" rIns="121900" bIns="121900" rtlCol="0" anchor="ctr"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Infer quality metrics at periodic time intervals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10 seconds</a:t>
            </a:r>
            <a:endParaRPr dirty="0">
              <a:latin typeface="Open Sans" panose="020B0606030504020204" pitchFamily="34" charset="0"/>
              <a:ea typeface="Open Sans" panose="020B0606030504020204" pitchFamily="34" charset="0"/>
              <a:cs typeface="Open Sans" panose="020B0606030504020204" pitchFamily="34" charset="0"/>
            </a:endParaRPr>
          </a:p>
          <a:p>
            <a:pPr>
              <a:spcBef>
                <a:spcPts val="1333"/>
              </a:spcBef>
            </a:pPr>
            <a:r>
              <a:rPr lang="en" dirty="0">
                <a:latin typeface="Open Sans" panose="020B0606030504020204" pitchFamily="34" charset="0"/>
                <a:ea typeface="Open Sans" panose="020B0606030504020204" pitchFamily="34" charset="0"/>
                <a:cs typeface="Open Sans" panose="020B0606030504020204" pitchFamily="34" charset="0"/>
              </a:rPr>
              <a:t>Different sets of input features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Net, Tran, App, </a:t>
            </a:r>
            <a:r>
              <a:rPr lang="en" dirty="0" err="1">
                <a:latin typeface="Open Sans" panose="020B0606030504020204" pitchFamily="34" charset="0"/>
                <a:ea typeface="Open Sans" panose="020B0606030504020204" pitchFamily="34" charset="0"/>
                <a:cs typeface="Open Sans" panose="020B0606030504020204" pitchFamily="34" charset="0"/>
              </a:rPr>
              <a:t>Net+Tran</a:t>
            </a:r>
            <a:r>
              <a:rPr lang="en" dirty="0">
                <a:latin typeface="Open Sans" panose="020B0606030504020204" pitchFamily="34" charset="0"/>
                <a:ea typeface="Open Sans" panose="020B0606030504020204" pitchFamily="34" charset="0"/>
                <a:cs typeface="Open Sans" panose="020B0606030504020204" pitchFamily="34" charset="0"/>
              </a:rPr>
              <a:t>, </a:t>
            </a:r>
            <a:r>
              <a:rPr lang="en" dirty="0" err="1">
                <a:latin typeface="Open Sans" panose="020B0606030504020204" pitchFamily="34" charset="0"/>
                <a:ea typeface="Open Sans" panose="020B0606030504020204" pitchFamily="34" charset="0"/>
                <a:cs typeface="Open Sans" panose="020B0606030504020204" pitchFamily="34" charset="0"/>
              </a:rPr>
              <a:t>Net+App</a:t>
            </a:r>
            <a:r>
              <a:rPr lang="en" dirty="0">
                <a:latin typeface="Open Sans" panose="020B0606030504020204" pitchFamily="34" charset="0"/>
                <a:ea typeface="Open Sans" panose="020B0606030504020204" pitchFamily="34" charset="0"/>
                <a:cs typeface="Open Sans" panose="020B0606030504020204" pitchFamily="34" charset="0"/>
              </a:rPr>
              <a:t>, All</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sets of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Specific: train one service - test same service</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Combined: train on all services - test on one of the services</a:t>
            </a:r>
            <a:endParaRPr dirty="0">
              <a:latin typeface="Open Sans" panose="020B0606030504020204" pitchFamily="34" charset="0"/>
              <a:ea typeface="Open Sans" panose="020B0606030504020204" pitchFamily="34" charset="0"/>
              <a:cs typeface="Open Sans" panose="020B0606030504020204" pitchFamily="34" charset="0"/>
            </a:endParaRPr>
          </a:p>
          <a:p>
            <a:pPr lvl="1">
              <a:lnSpc>
                <a:spcPct val="200000"/>
              </a:lnSpc>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Excluded: train on three out of four services - test on the remaining one</a:t>
            </a:r>
            <a:endParaRPr dirty="0">
              <a:latin typeface="Open Sans" panose="020B0606030504020204" pitchFamily="34" charset="0"/>
              <a:ea typeface="Open Sans" panose="020B0606030504020204" pitchFamily="34" charset="0"/>
              <a:cs typeface="Open Sans" panose="020B0606030504020204" pitchFamily="34" charset="0"/>
            </a:endParaRPr>
          </a:p>
          <a:p>
            <a:r>
              <a:rPr lang="en" dirty="0">
                <a:latin typeface="Open Sans" panose="020B0606030504020204" pitchFamily="34" charset="0"/>
                <a:ea typeface="Open Sans" panose="020B0606030504020204" pitchFamily="34" charset="0"/>
                <a:cs typeface="Open Sans" panose="020B0606030504020204" pitchFamily="34" charset="0"/>
              </a:rPr>
              <a:t>Different models</a:t>
            </a:r>
            <a:endParaRPr dirty="0">
              <a:latin typeface="Open Sans" panose="020B0606030504020204" pitchFamily="34" charset="0"/>
              <a:ea typeface="Open Sans" panose="020B0606030504020204" pitchFamily="34" charset="0"/>
              <a:cs typeface="Open Sans" panose="020B0606030504020204" pitchFamily="34" charset="0"/>
            </a:endParaRPr>
          </a:p>
          <a:p>
            <a:pPr lvl="1">
              <a:spcBef>
                <a:spcPts val="0"/>
              </a:spcBef>
            </a:pPr>
            <a:r>
              <a:rPr lang="en" dirty="0">
                <a:latin typeface="Open Sans" panose="020B0606030504020204" pitchFamily="34" charset="0"/>
                <a:ea typeface="Open Sans" panose="020B0606030504020204" pitchFamily="34" charset="0"/>
                <a:cs typeface="Open Sans" panose="020B0606030504020204" pitchFamily="34" charset="0"/>
              </a:rPr>
              <a:t>Selected random forest (for both regression and classification)</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46" name="Google Shape;546;p4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13</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Designing a Model: Lots of Questions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Google Shape;538;p41"/>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ctr" anchorCtr="0">
            <a:noAutofit/>
          </a:bodyPr>
          <a:lstStyle/>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Time granularity for inference?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features to use?</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Create one model per service or a single one for all services?</a:t>
            </a:r>
            <a:endParaRPr dirty="0">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en" dirty="0">
                <a:latin typeface="Open Sans" panose="020B0606030504020204" pitchFamily="34" charset="0"/>
                <a:ea typeface="Open Sans" panose="020B0606030504020204" pitchFamily="34" charset="0"/>
                <a:cs typeface="Open Sans" panose="020B0606030504020204" pitchFamily="34" charset="0"/>
              </a:rPr>
              <a:t>Which model to use?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539" name="Google Shape;539;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14</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Generality Across Services</a:t>
            </a:r>
            <a:endParaRPr dirty="0"/>
          </a:p>
        </p:txBody>
      </p:sp>
      <p:sp>
        <p:nvSpPr>
          <p:cNvPr id="160" name="Google Shape;160;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pic>
        <p:nvPicPr>
          <p:cNvPr id="161" name="Google Shape;161;p22"/>
          <p:cNvPicPr preferRelativeResize="0"/>
          <p:nvPr/>
        </p:nvPicPr>
        <p:blipFill>
          <a:blip r:embed="rId3">
            <a:alphaModFix/>
          </a:blip>
          <a:stretch>
            <a:fillRect/>
          </a:stretch>
        </p:blipFill>
        <p:spPr>
          <a:xfrm>
            <a:off x="1292484" y="1849067"/>
            <a:ext cx="9607032" cy="4178933"/>
          </a:xfrm>
          <a:prstGeom prst="rect">
            <a:avLst/>
          </a:prstGeom>
          <a:noFill/>
          <a:ln>
            <a:noFill/>
          </a:ln>
        </p:spPr>
      </p:pic>
    </p:spTree>
    <p:extLst>
      <p:ext uri="{BB962C8B-B14F-4D97-AF65-F5344CB8AC3E}">
        <p14:creationId xmlns:p14="http://schemas.microsoft.com/office/powerpoint/2010/main" val="60376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a:t>
            </a:r>
            <a:br>
              <a:rPr lang="en" dirty="0"/>
            </a:br>
            <a:r>
              <a:rPr lang="en" dirty="0"/>
              <a:t>Generality Across Services</a:t>
            </a:r>
            <a:endParaRPr dirty="0"/>
          </a:p>
        </p:txBody>
      </p:sp>
      <p:sp>
        <p:nvSpPr>
          <p:cNvPr id="167" name="Google Shape;167;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168" name="Google Shape;168;p23"/>
          <p:cNvPicPr preferRelativeResize="0"/>
          <p:nvPr/>
        </p:nvPicPr>
        <p:blipFill>
          <a:blip r:embed="rId3">
            <a:alphaModFix/>
          </a:blip>
          <a:stretch>
            <a:fillRect/>
          </a:stretch>
        </p:blipFill>
        <p:spPr>
          <a:xfrm>
            <a:off x="1406935" y="2020800"/>
            <a:ext cx="9378131" cy="4107000"/>
          </a:xfrm>
          <a:prstGeom prst="rect">
            <a:avLst/>
          </a:prstGeom>
          <a:noFill/>
          <a:ln>
            <a:noFill/>
          </a:ln>
        </p:spPr>
      </p:pic>
    </p:spTree>
    <p:extLst>
      <p:ext uri="{BB962C8B-B14F-4D97-AF65-F5344CB8AC3E}">
        <p14:creationId xmlns:p14="http://schemas.microsoft.com/office/powerpoint/2010/main" val="210747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Systems Consideration: </a:t>
            </a:r>
            <a:br>
              <a:rPr lang="en" dirty="0"/>
            </a:br>
            <a:r>
              <a:rPr lang="en" dirty="0"/>
              <a:t>Lightweight Features</a:t>
            </a:r>
            <a:endParaRPr dirty="0"/>
          </a:p>
        </p:txBody>
      </p:sp>
      <p:sp>
        <p:nvSpPr>
          <p:cNvPr id="152" name="Google Shape;15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pic>
        <p:nvPicPr>
          <p:cNvPr id="153" name="Google Shape;153;p21"/>
          <p:cNvPicPr preferRelativeResize="0"/>
          <p:nvPr/>
        </p:nvPicPr>
        <p:blipFill>
          <a:blip r:embed="rId3">
            <a:alphaModFix/>
          </a:blip>
          <a:stretch>
            <a:fillRect/>
          </a:stretch>
        </p:blipFill>
        <p:spPr>
          <a:xfrm>
            <a:off x="203200" y="2271367"/>
            <a:ext cx="11785600" cy="2651760"/>
          </a:xfrm>
          <a:prstGeom prst="rect">
            <a:avLst/>
          </a:prstGeom>
          <a:noFill/>
          <a:ln>
            <a:noFill/>
          </a:ln>
        </p:spPr>
      </p:pic>
      <p:sp>
        <p:nvSpPr>
          <p:cNvPr id="154" name="Google Shape;154;p21"/>
          <p:cNvSpPr/>
          <p:nvPr/>
        </p:nvSpPr>
        <p:spPr>
          <a:xfrm>
            <a:off x="3517900" y="5288423"/>
            <a:ext cx="6463800" cy="92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Most important features based on video segment size and interarrival times</a:t>
            </a:r>
            <a:endParaRPr sz="2400"/>
          </a:p>
        </p:txBody>
      </p:sp>
    </p:spTree>
    <p:extLst>
      <p:ext uri="{BB962C8B-B14F-4D97-AF65-F5344CB8AC3E}">
        <p14:creationId xmlns:p14="http://schemas.microsoft.com/office/powerpoint/2010/main" val="273086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1292517" y="1885185"/>
            <a:ext cx="9606968" cy="4178900"/>
          </a:xfrm>
          <a:prstGeom prst="rect">
            <a:avLst/>
          </a:prstGeom>
          <a:noFill/>
          <a:ln>
            <a:noFill/>
          </a:ln>
        </p:spPr>
      </p:pic>
      <p:sp>
        <p:nvSpPr>
          <p:cNvPr id="145" name="Google Shape;145;p20"/>
          <p:cNvSpPr txBox="1">
            <a:spLocks noGrp="1"/>
          </p:cNvSpPr>
          <p:nvPr>
            <p:ph type="title"/>
          </p:nvPr>
        </p:nvSpPr>
        <p:spPr>
          <a:xfrm>
            <a:off x="415600" y="288567"/>
            <a:ext cx="11360800" cy="763600"/>
          </a:xfrm>
          <a:prstGeom prst="rect">
            <a:avLst/>
          </a:prstGeom>
          <a:noFill/>
          <a:ln>
            <a:noFill/>
          </a:ln>
        </p:spPr>
        <p:txBody>
          <a:bodyPr spcFirstLastPara="1" vert="horz" wrap="square" lIns="121900" tIns="121900" rIns="121900" bIns="121900" rtlCol="0" anchor="t" anchorCtr="0">
            <a:noAutofit/>
          </a:bodyPr>
          <a:lstStyle/>
          <a:p>
            <a:pPr>
              <a:buSzPts val="1100"/>
            </a:pPr>
            <a:r>
              <a:rPr lang="en" dirty="0"/>
              <a:t>Goal: Lightweight Features</a:t>
            </a:r>
            <a:endParaRPr dirty="0"/>
          </a:p>
        </p:txBody>
      </p:sp>
      <p:sp>
        <p:nvSpPr>
          <p:cNvPr id="146" name="Google Shape;146;p20"/>
          <p:cNvSpPr txBox="1">
            <a:spLocks noGrp="1"/>
          </p:cNvSpPr>
          <p:nvPr>
            <p:ph type="sldNum" idx="12"/>
          </p:nvPr>
        </p:nvSpPr>
        <p:spPr>
          <a:xfrm>
            <a:off x="11296611" y="6217623"/>
            <a:ext cx="731600" cy="524800"/>
          </a:xfrm>
          <a:prstGeom prst="rect">
            <a:avLst/>
          </a:prstGeom>
          <a:noFill/>
          <a:ln>
            <a:noFill/>
          </a:ln>
        </p:spPr>
        <p:txBody>
          <a:bodyPr spcFirstLastPara="1" vert="horz" wrap="square" lIns="121900" tIns="121900" rIns="121900" bIns="121900" rtlCol="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46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Data Granularity Affects Model Performance:</a:t>
            </a:r>
            <a:br>
              <a:rPr lang="en" dirty="0"/>
            </a:br>
            <a:r>
              <a:rPr lang="en" dirty="0"/>
              <a:t>Domain Adaptation</a:t>
            </a:r>
            <a:endParaRPr dirty="0"/>
          </a:p>
        </p:txBody>
      </p:sp>
      <p:sp>
        <p:nvSpPr>
          <p:cNvPr id="174" name="Google Shape;174;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grpSp>
        <p:nvGrpSpPr>
          <p:cNvPr id="175" name="Google Shape;175;p24"/>
          <p:cNvGrpSpPr/>
          <p:nvPr/>
        </p:nvGrpSpPr>
        <p:grpSpPr>
          <a:xfrm>
            <a:off x="864868" y="1766419"/>
            <a:ext cx="10462267" cy="3887780"/>
            <a:chOff x="648651" y="943814"/>
            <a:chExt cx="7846700" cy="2915835"/>
          </a:xfrm>
        </p:grpSpPr>
        <p:pic>
          <p:nvPicPr>
            <p:cNvPr id="176" name="Google Shape;176;p24"/>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77" name="Google Shape;177;p24"/>
            <p:cNvSpPr txBox="1"/>
            <p:nvPr/>
          </p:nvSpPr>
          <p:spPr>
            <a:xfrm>
              <a:off x="1540875" y="943814"/>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sp>
        <p:nvSpPr>
          <p:cNvPr id="178" name="Google Shape;178;p24"/>
          <p:cNvSpPr/>
          <p:nvPr/>
        </p:nvSpPr>
        <p:spPr>
          <a:xfrm>
            <a:off x="25946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9;p24"/>
          <p:cNvSpPr/>
          <p:nvPr/>
        </p:nvSpPr>
        <p:spPr>
          <a:xfrm>
            <a:off x="31946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80;p24"/>
          <p:cNvSpPr/>
          <p:nvPr/>
        </p:nvSpPr>
        <p:spPr>
          <a:xfrm>
            <a:off x="37945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4"/>
          <p:cNvSpPr/>
          <p:nvPr/>
        </p:nvSpPr>
        <p:spPr>
          <a:xfrm>
            <a:off x="43945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txBox="1"/>
          <p:nvPr/>
        </p:nvSpPr>
        <p:spPr>
          <a:xfrm>
            <a:off x="2594667"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83" name="Google Shape;183;p24"/>
          <p:cNvSpPr txBox="1"/>
          <p:nvPr/>
        </p:nvSpPr>
        <p:spPr>
          <a:xfrm>
            <a:off x="3194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1</a:t>
            </a:r>
            <a:endParaRPr sz="2400" b="1" baseline="-25000"/>
          </a:p>
        </p:txBody>
      </p:sp>
      <p:sp>
        <p:nvSpPr>
          <p:cNvPr id="184" name="Google Shape;184;p24"/>
          <p:cNvSpPr txBox="1"/>
          <p:nvPr/>
        </p:nvSpPr>
        <p:spPr>
          <a:xfrm>
            <a:off x="3792633"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2</a:t>
            </a:r>
            <a:endParaRPr sz="2400" b="1" baseline="-25000"/>
          </a:p>
        </p:txBody>
      </p:sp>
      <p:sp>
        <p:nvSpPr>
          <p:cNvPr id="185" name="Google Shape;185;p24"/>
          <p:cNvSpPr txBox="1"/>
          <p:nvPr/>
        </p:nvSpPr>
        <p:spPr>
          <a:xfrm>
            <a:off x="4392600" y="5085317"/>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3</a:t>
            </a:r>
            <a:endParaRPr sz="2400" b="1" baseline="-25000"/>
          </a:p>
        </p:txBody>
      </p:sp>
      <p:sp>
        <p:nvSpPr>
          <p:cNvPr id="186" name="Google Shape;186;p24"/>
          <p:cNvSpPr/>
          <p:nvPr/>
        </p:nvSpPr>
        <p:spPr>
          <a:xfrm>
            <a:off x="49945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187;p24"/>
          <p:cNvSpPr/>
          <p:nvPr/>
        </p:nvSpPr>
        <p:spPr>
          <a:xfrm>
            <a:off x="55944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p:nvPr/>
        </p:nvSpPr>
        <p:spPr>
          <a:xfrm>
            <a:off x="61944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89;p24"/>
          <p:cNvSpPr/>
          <p:nvPr/>
        </p:nvSpPr>
        <p:spPr>
          <a:xfrm>
            <a:off x="67943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p:nvPr/>
        </p:nvSpPr>
        <p:spPr>
          <a:xfrm>
            <a:off x="73942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4"/>
          <p:cNvSpPr/>
          <p:nvPr/>
        </p:nvSpPr>
        <p:spPr>
          <a:xfrm>
            <a:off x="2391467"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4"/>
          <p:cNvSpPr/>
          <p:nvPr/>
        </p:nvSpPr>
        <p:spPr>
          <a:xfrm>
            <a:off x="2991421"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4"/>
          <p:cNvSpPr/>
          <p:nvPr/>
        </p:nvSpPr>
        <p:spPr>
          <a:xfrm>
            <a:off x="359137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94;p24"/>
          <p:cNvSpPr/>
          <p:nvPr/>
        </p:nvSpPr>
        <p:spPr>
          <a:xfrm>
            <a:off x="419132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4"/>
          <p:cNvSpPr txBox="1"/>
          <p:nvPr/>
        </p:nvSpPr>
        <p:spPr>
          <a:xfrm>
            <a:off x="2391467"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196" name="Google Shape;196;p24"/>
          <p:cNvSpPr txBox="1"/>
          <p:nvPr/>
        </p:nvSpPr>
        <p:spPr>
          <a:xfrm>
            <a:off x="2991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197" name="Google Shape;197;p24"/>
          <p:cNvSpPr txBox="1"/>
          <p:nvPr/>
        </p:nvSpPr>
        <p:spPr>
          <a:xfrm>
            <a:off x="3589433"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198" name="Google Shape;198;p24"/>
          <p:cNvSpPr txBox="1"/>
          <p:nvPr/>
        </p:nvSpPr>
        <p:spPr>
          <a:xfrm>
            <a:off x="4189400" y="5075672"/>
            <a:ext cx="5980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199" name="Google Shape;199;p24"/>
          <p:cNvSpPr/>
          <p:nvPr/>
        </p:nvSpPr>
        <p:spPr>
          <a:xfrm>
            <a:off x="2391467" y="2205633"/>
            <a:ext cx="209600" cy="2768400"/>
          </a:xfrm>
          <a:prstGeom prst="rect">
            <a:avLst/>
          </a:prstGeom>
          <a:solidFill>
            <a:srgbClr val="E00000">
              <a:alpha val="20110"/>
            </a:srgbClr>
          </a:solidFill>
          <a:ln>
            <a:noFill/>
          </a:ln>
        </p:spPr>
        <p:txBody>
          <a:bodyPr spcFirstLastPara="1" wrap="square" lIns="121900" tIns="121900" rIns="121900" bIns="121900" anchor="ctr" anchorCtr="0">
            <a:noAutofit/>
          </a:bodyPr>
          <a:lstStyle/>
          <a:p>
            <a:endParaRPr sz="2400"/>
          </a:p>
        </p:txBody>
      </p:sp>
      <p:sp>
        <p:nvSpPr>
          <p:cNvPr id="200" name="Google Shape;200;p24"/>
          <p:cNvSpPr/>
          <p:nvPr/>
        </p:nvSpPr>
        <p:spPr>
          <a:xfrm>
            <a:off x="4791300"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201;p24"/>
          <p:cNvSpPr/>
          <p:nvPr/>
        </p:nvSpPr>
        <p:spPr>
          <a:xfrm>
            <a:off x="5391255"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202;p24"/>
          <p:cNvSpPr/>
          <p:nvPr/>
        </p:nvSpPr>
        <p:spPr>
          <a:xfrm>
            <a:off x="5991209"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203;p24"/>
          <p:cNvSpPr/>
          <p:nvPr/>
        </p:nvSpPr>
        <p:spPr>
          <a:xfrm>
            <a:off x="6591163"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204;p24"/>
          <p:cNvSpPr/>
          <p:nvPr/>
        </p:nvSpPr>
        <p:spPr>
          <a:xfrm>
            <a:off x="7191096" y="2205633"/>
            <a:ext cx="598000" cy="2768400"/>
          </a:xfrm>
          <a:prstGeom prst="rect">
            <a:avLst/>
          </a:prstGeom>
          <a:solidFill>
            <a:srgbClr val="93C47D">
              <a:alpha val="201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5" name="Google Shape;205;p24"/>
          <p:cNvSpPr txBox="1"/>
          <p:nvPr/>
        </p:nvSpPr>
        <p:spPr>
          <a:xfrm>
            <a:off x="2594667" y="5380472"/>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06" name="Google Shape;206;p24"/>
          <p:cNvSpPr txBox="1"/>
          <p:nvPr/>
        </p:nvSpPr>
        <p:spPr>
          <a:xfrm>
            <a:off x="3194633" y="5380472"/>
            <a:ext cx="687233"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1</a:t>
            </a:r>
            <a:endParaRPr sz="2400" b="1" baseline="-25000" dirty="0"/>
          </a:p>
        </p:txBody>
      </p:sp>
      <p:sp>
        <p:nvSpPr>
          <p:cNvPr id="207" name="Google Shape;207;p24"/>
          <p:cNvSpPr txBox="1"/>
          <p:nvPr/>
        </p:nvSpPr>
        <p:spPr>
          <a:xfrm>
            <a:off x="3792633" y="5380472"/>
            <a:ext cx="687232" cy="462800"/>
          </a:xfrm>
          <a:prstGeom prst="rect">
            <a:avLst/>
          </a:prstGeom>
          <a:noFill/>
          <a:ln>
            <a:noFill/>
          </a:ln>
        </p:spPr>
        <p:txBody>
          <a:bodyPr spcFirstLastPara="1" wrap="square" lIns="121900" tIns="121900" rIns="121900" bIns="121900" anchor="t" anchorCtr="0">
            <a:noAutofit/>
          </a:bodyPr>
          <a:lstStyle/>
          <a:p>
            <a:r>
              <a:rPr lang="en" sz="2400" b="1" dirty="0"/>
              <a:t>F</a:t>
            </a:r>
            <a:r>
              <a:rPr lang="en" sz="2400" b="1" dirty="0">
                <a:solidFill>
                  <a:schemeClr val="dk1"/>
                </a:solidFill>
              </a:rPr>
              <a:t>’’</a:t>
            </a:r>
            <a:r>
              <a:rPr lang="en" sz="2400" b="1" baseline="-25000" dirty="0"/>
              <a:t>2</a:t>
            </a:r>
            <a:endParaRPr sz="2400" b="1" baseline="-25000" dirty="0"/>
          </a:p>
        </p:txBody>
      </p:sp>
      <p:sp>
        <p:nvSpPr>
          <p:cNvPr id="208" name="Google Shape;208;p24"/>
          <p:cNvSpPr txBox="1"/>
          <p:nvPr/>
        </p:nvSpPr>
        <p:spPr>
          <a:xfrm>
            <a:off x="4392600" y="5380472"/>
            <a:ext cx="801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sp>
        <p:nvSpPr>
          <p:cNvPr id="209" name="Google Shape;209;p24"/>
          <p:cNvSpPr txBox="1"/>
          <p:nvPr/>
        </p:nvSpPr>
        <p:spPr>
          <a:xfrm>
            <a:off x="2797867"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baseline="-25000"/>
              <a:t>0</a:t>
            </a:r>
            <a:endParaRPr sz="2400" b="1" baseline="-25000"/>
          </a:p>
        </p:txBody>
      </p:sp>
      <p:sp>
        <p:nvSpPr>
          <p:cNvPr id="210" name="Google Shape;210;p24"/>
          <p:cNvSpPr txBox="1"/>
          <p:nvPr/>
        </p:nvSpPr>
        <p:spPr>
          <a:xfrm>
            <a:off x="3397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1</a:t>
            </a:r>
            <a:endParaRPr sz="2400" b="1" baseline="-25000"/>
          </a:p>
        </p:txBody>
      </p:sp>
      <p:sp>
        <p:nvSpPr>
          <p:cNvPr id="211" name="Google Shape;211;p24"/>
          <p:cNvSpPr txBox="1"/>
          <p:nvPr/>
        </p:nvSpPr>
        <p:spPr>
          <a:xfrm>
            <a:off x="3995833"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2</a:t>
            </a:r>
            <a:endParaRPr sz="2400" b="1" baseline="-25000"/>
          </a:p>
        </p:txBody>
      </p:sp>
      <p:sp>
        <p:nvSpPr>
          <p:cNvPr id="212" name="Google Shape;212;p24"/>
          <p:cNvSpPr txBox="1"/>
          <p:nvPr/>
        </p:nvSpPr>
        <p:spPr>
          <a:xfrm>
            <a:off x="4595800" y="5685267"/>
            <a:ext cx="689200" cy="462800"/>
          </a:xfrm>
          <a:prstGeom prst="rect">
            <a:avLst/>
          </a:prstGeom>
          <a:noFill/>
          <a:ln>
            <a:noFill/>
          </a:ln>
        </p:spPr>
        <p:txBody>
          <a:bodyPr spcFirstLastPara="1" wrap="square" lIns="121900" tIns="121900" rIns="121900" bIns="121900" anchor="t" anchorCtr="0">
            <a:noAutofit/>
          </a:bodyPr>
          <a:lstStyle/>
          <a:p>
            <a:r>
              <a:rPr lang="en" sz="2400" b="1"/>
              <a:t>F</a:t>
            </a:r>
            <a:r>
              <a:rPr lang="en" sz="2400" b="1">
                <a:solidFill>
                  <a:schemeClr val="dk1"/>
                </a:solidFill>
              </a:rPr>
              <a:t>’’’</a:t>
            </a:r>
            <a:r>
              <a:rPr lang="en" sz="2400" b="1" baseline="-25000"/>
              <a:t>3</a:t>
            </a:r>
            <a:endParaRPr sz="2400" b="1" baseline="-25000"/>
          </a:p>
        </p:txBody>
      </p:sp>
      <p:cxnSp>
        <p:nvCxnSpPr>
          <p:cNvPr id="213" name="Google Shape;213;p24"/>
          <p:cNvCxnSpPr/>
          <p:nvPr/>
        </p:nvCxnSpPr>
        <p:spPr>
          <a:xfrm>
            <a:off x="2597867" y="2205633"/>
            <a:ext cx="0" cy="2768400"/>
          </a:xfrm>
          <a:prstGeom prst="straightConnector1">
            <a:avLst/>
          </a:prstGeom>
          <a:noFill/>
          <a:ln w="28575" cap="flat" cmpd="sng">
            <a:solidFill>
              <a:srgbClr val="FF0000"/>
            </a:solidFill>
            <a:prstDash val="solid"/>
            <a:round/>
            <a:headEnd type="none" w="med" len="med"/>
            <a:tailEnd type="none" w="med" len="med"/>
          </a:ln>
        </p:spPr>
      </p:cxnSp>
      <p:cxnSp>
        <p:nvCxnSpPr>
          <p:cNvPr id="214" name="Google Shape;214;p24"/>
          <p:cNvCxnSpPr/>
          <p:nvPr/>
        </p:nvCxnSpPr>
        <p:spPr>
          <a:xfrm>
            <a:off x="2394667" y="2205633"/>
            <a:ext cx="0" cy="2768400"/>
          </a:xfrm>
          <a:prstGeom prst="straightConnector1">
            <a:avLst/>
          </a:prstGeom>
          <a:noFill/>
          <a:ln w="28575" cap="flat" cmpd="sng">
            <a:solidFill>
              <a:srgbClr val="FF0000"/>
            </a:solidFill>
            <a:prstDash val="solid"/>
            <a:round/>
            <a:headEnd type="none" w="med" len="med"/>
            <a:tailEnd type="none" w="med" len="med"/>
          </a:ln>
        </p:spPr>
      </p:cxnSp>
      <p:sp>
        <p:nvSpPr>
          <p:cNvPr id="215" name="Google Shape;215;p24"/>
          <p:cNvSpPr/>
          <p:nvPr/>
        </p:nvSpPr>
        <p:spPr>
          <a:xfrm>
            <a:off x="7380768" y="5423457"/>
            <a:ext cx="4251933" cy="1318966"/>
          </a:xfrm>
          <a:prstGeom prst="roundRect">
            <a:avLst>
              <a:gd name="adj" fmla="val 16667"/>
            </a:avLst>
          </a:prstGeom>
          <a:solidFill>
            <a:srgbClr val="EFEFEF"/>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pPr marL="0" lvl="1" algn="ctr"/>
            <a:r>
              <a:rPr lang="en" sz="2400" dirty="0"/>
              <a:t>Generate models that include error information</a:t>
            </a:r>
            <a:endParaRPr sz="2400" dirty="0">
              <a:solidFill>
                <a:srgbClr val="000000"/>
              </a:solidFill>
            </a:endParaRPr>
          </a:p>
        </p:txBody>
      </p:sp>
    </p:spTree>
    <p:extLst>
      <p:ext uri="{BB962C8B-B14F-4D97-AF65-F5344CB8AC3E}">
        <p14:creationId xmlns:p14="http://schemas.microsoft.com/office/powerpoint/2010/main" val="26546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7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8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8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8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8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89"/>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0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childTnLst>
                                </p:cTn>
                              </p:par>
                              <p:par>
                                <p:cTn id="119" presetID="10" presetClass="entr" presetSubtype="0" fill="hold"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fade">
                                      <p:cBhvr>
                                        <p:cTn id="121" dur="1"/>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3AC-83DB-4E4B-9BC8-67169CBCCEE8}"/>
              </a:ext>
            </a:extLst>
          </p:cNvPr>
          <p:cNvSpPr>
            <a:spLocks noGrp="1"/>
          </p:cNvSpPr>
          <p:nvPr>
            <p:ph type="title"/>
          </p:nvPr>
        </p:nvSpPr>
        <p:spPr/>
        <p:txBody>
          <a:bodyPr/>
          <a:lstStyle/>
          <a:p>
            <a:r>
              <a:rPr lang="en-US" dirty="0"/>
              <a:t>Application Identification</a:t>
            </a:r>
          </a:p>
        </p:txBody>
      </p:sp>
      <p:sp>
        <p:nvSpPr>
          <p:cNvPr id="3" name="Content Placeholder 2">
            <a:extLst>
              <a:ext uri="{FF2B5EF4-FFF2-40B4-BE49-F238E27FC236}">
                <a16:creationId xmlns:a16="http://schemas.microsoft.com/office/drawing/2014/main" id="{B003B6F0-B916-084B-B7E9-B363AF3D3BA8}"/>
              </a:ext>
            </a:extLst>
          </p:cNvPr>
          <p:cNvSpPr>
            <a:spLocks noGrp="1"/>
          </p:cNvSpPr>
          <p:nvPr>
            <p:ph idx="1"/>
          </p:nvPr>
        </p:nvSpPr>
        <p:spPr/>
        <p:txBody>
          <a:bodyPr/>
          <a:lstStyle/>
          <a:p>
            <a:r>
              <a:rPr lang="en-US" dirty="0"/>
              <a:t>Goal: Identify applications based on features in the network traffic trace.</a:t>
            </a:r>
          </a:p>
          <a:p>
            <a:endParaRPr lang="en-US" dirty="0"/>
          </a:p>
          <a:p>
            <a:r>
              <a:rPr lang="en-US" dirty="0"/>
              <a:t>Applications:</a:t>
            </a:r>
          </a:p>
          <a:p>
            <a:pPr lvl="1"/>
            <a:r>
              <a:rPr lang="en-US" dirty="0"/>
              <a:t> …</a:t>
            </a:r>
          </a:p>
        </p:txBody>
      </p:sp>
    </p:spTree>
    <p:extLst>
      <p:ext uri="{BB962C8B-B14F-4D97-AF65-F5344CB8AC3E}">
        <p14:creationId xmlns:p14="http://schemas.microsoft.com/office/powerpoint/2010/main" val="285320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Looking Ahead</a:t>
            </a:r>
            <a:endParaRPr dirty="0"/>
          </a:p>
        </p:txBody>
      </p:sp>
      <p:sp>
        <p:nvSpPr>
          <p:cNvPr id="261" name="Google Shape;261;p29"/>
          <p:cNvSpPr txBox="1">
            <a:spLocks noGrp="1"/>
          </p:cNvSpPr>
          <p:nvPr>
            <p:ph type="body" idx="1"/>
          </p:nvPr>
        </p:nvSpPr>
        <p:spPr>
          <a:xfrm>
            <a:off x="415600" y="1203067"/>
            <a:ext cx="11360800" cy="4214400"/>
          </a:xfrm>
          <a:prstGeom prst="rect">
            <a:avLst/>
          </a:prstGeom>
        </p:spPr>
        <p:txBody>
          <a:bodyPr spcFirstLastPara="1" vert="horz" wrap="square" lIns="121900" tIns="121900" rIns="121900" bIns="121900" rtlCol="0" anchor="ctr" anchorCtr="0">
            <a:noAutofit/>
          </a:bodyPr>
          <a:lstStyle/>
          <a:p>
            <a:r>
              <a:rPr lang="en"/>
              <a:t>Key takeaways</a:t>
            </a:r>
            <a:endParaRPr/>
          </a:p>
          <a:p>
            <a:pPr lvl="1">
              <a:spcBef>
                <a:spcPts val="0"/>
              </a:spcBef>
            </a:pPr>
            <a:r>
              <a:rPr lang="en"/>
              <a:t>Improved state of the art in inference of startup delay and resolution</a:t>
            </a:r>
            <a:endParaRPr/>
          </a:p>
          <a:p>
            <a:pPr lvl="1">
              <a:spcBef>
                <a:spcPts val="0"/>
              </a:spcBef>
            </a:pPr>
            <a:r>
              <a:rPr lang="en"/>
              <a:t>More robust models in deployment settings</a:t>
            </a:r>
            <a:endParaRPr/>
          </a:p>
          <a:p>
            <a:pPr lvl="1">
              <a:spcBef>
                <a:spcPts val="0"/>
              </a:spcBef>
            </a:pPr>
            <a:r>
              <a:rPr lang="en"/>
              <a:t>Higher access speeds provide marginal improvements to video quality</a:t>
            </a:r>
            <a:endParaRPr/>
          </a:p>
          <a:p>
            <a:r>
              <a:rPr lang="en"/>
              <a:t>Future directions</a:t>
            </a:r>
            <a:endParaRPr/>
          </a:p>
          <a:p>
            <a:pPr lvl="1">
              <a:spcBef>
                <a:spcPts val="0"/>
              </a:spcBef>
            </a:pPr>
            <a:r>
              <a:rPr lang="en"/>
              <a:t>Develop a truly general model for arbitrary services</a:t>
            </a:r>
            <a:endParaRPr/>
          </a:p>
          <a:p>
            <a:pPr lvl="1">
              <a:spcBef>
                <a:spcPts val="0"/>
              </a:spcBef>
            </a:pPr>
            <a:r>
              <a:rPr lang="en"/>
              <a:t>Mitigate counter effects of domain adaptation</a:t>
            </a:r>
            <a:endParaRPr>
              <a:solidFill>
                <a:schemeClr val="dk1"/>
              </a:solidFill>
            </a:endParaRPr>
          </a:p>
        </p:txBody>
      </p:sp>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
        <p:nvSpPr>
          <p:cNvPr id="263" name="Google Shape;263;p29"/>
          <p:cNvSpPr txBox="1">
            <a:spLocks noGrp="1"/>
          </p:cNvSpPr>
          <p:nvPr>
            <p:ph type="title"/>
          </p:nvPr>
        </p:nvSpPr>
        <p:spPr>
          <a:xfrm>
            <a:off x="541600" y="5056333"/>
            <a:ext cx="11360800" cy="1284800"/>
          </a:xfrm>
          <a:prstGeom prst="rect">
            <a:avLst/>
          </a:prstGeom>
        </p:spPr>
        <p:txBody>
          <a:bodyPr spcFirstLastPara="1" vert="horz" wrap="square" lIns="121900" tIns="121900" rIns="121900" bIns="121900" rtlCol="0" anchor="t" anchorCtr="0">
            <a:noAutofit/>
          </a:bodyPr>
          <a:lstStyle/>
          <a:p>
            <a:pPr algn="ctr">
              <a:buClr>
                <a:schemeClr val="dk1"/>
              </a:buClr>
              <a:buSzPts val="1100"/>
            </a:pPr>
            <a:endParaRPr sz="2133" dirty="0">
              <a:solidFill>
                <a:srgbClr val="434343"/>
              </a:solidFill>
              <a:latin typeface="Nunito Sans"/>
              <a:ea typeface="Nunito Sans"/>
              <a:cs typeface="Nunito Sans"/>
              <a:sym typeface="Nunito Sans"/>
            </a:endParaRPr>
          </a:p>
        </p:txBody>
      </p:sp>
    </p:spTree>
    <p:extLst>
      <p:ext uri="{BB962C8B-B14F-4D97-AF65-F5344CB8AC3E}">
        <p14:creationId xmlns:p14="http://schemas.microsoft.com/office/powerpoint/2010/main" val="3981235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ECEE8-E568-80D2-E4E9-97537929693F}"/>
              </a:ext>
            </a:extLst>
          </p:cNvPr>
          <p:cNvSpPr>
            <a:spLocks noGrp="1"/>
          </p:cNvSpPr>
          <p:nvPr>
            <p:ph type="title"/>
          </p:nvPr>
        </p:nvSpPr>
        <p:spPr>
          <a:xfrm>
            <a:off x="838200" y="1845582"/>
            <a:ext cx="10515600" cy="1325563"/>
          </a:xfrm>
        </p:spPr>
        <p:txBody>
          <a:bodyPr/>
          <a:lstStyle/>
          <a:p>
            <a:pPr algn="ctr"/>
            <a:r>
              <a:rPr lang="en-US" dirty="0"/>
              <a:t>Inferring </a:t>
            </a:r>
            <a:r>
              <a:rPr lang="en-US" dirty="0" err="1"/>
              <a:t>QoE</a:t>
            </a:r>
            <a:r>
              <a:rPr lang="en-US" dirty="0"/>
              <a:t> for </a:t>
            </a:r>
            <a:br>
              <a:rPr lang="en-US" dirty="0"/>
            </a:br>
            <a:r>
              <a:rPr lang="en-US" dirty="0"/>
              <a:t>Video Conference Applications</a:t>
            </a:r>
          </a:p>
        </p:txBody>
      </p:sp>
    </p:spTree>
    <p:extLst>
      <p:ext uri="{BB962C8B-B14F-4D97-AF65-F5344CB8AC3E}">
        <p14:creationId xmlns:p14="http://schemas.microsoft.com/office/powerpoint/2010/main" val="4106847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60581D-520B-D291-DF7C-7F9BFB8337B7}"/>
              </a:ext>
            </a:extLst>
          </p:cNvPr>
          <p:cNvSpPr>
            <a:spLocks noGrp="1"/>
          </p:cNvSpPr>
          <p:nvPr>
            <p:ph type="title"/>
          </p:nvPr>
        </p:nvSpPr>
        <p:spPr/>
        <p:txBody>
          <a:bodyPr/>
          <a:lstStyle/>
          <a:p>
            <a:r>
              <a:rPr lang="en-US" dirty="0"/>
              <a:t>Inferring WebRTC Quality</a:t>
            </a:r>
          </a:p>
        </p:txBody>
      </p:sp>
      <p:sp>
        <p:nvSpPr>
          <p:cNvPr id="5" name="Content Placeholder 4">
            <a:extLst>
              <a:ext uri="{FF2B5EF4-FFF2-40B4-BE49-F238E27FC236}">
                <a16:creationId xmlns:a16="http://schemas.microsoft.com/office/drawing/2014/main" id="{A7792B4A-D286-183A-829E-04C82025F72B}"/>
              </a:ext>
            </a:extLst>
          </p:cNvPr>
          <p:cNvSpPr>
            <a:spLocks noGrp="1"/>
          </p:cNvSpPr>
          <p:nvPr>
            <p:ph idx="1"/>
          </p:nvPr>
        </p:nvSpPr>
        <p:spPr/>
        <p:txBody>
          <a:bodyPr/>
          <a:lstStyle/>
          <a:p>
            <a:r>
              <a:rPr lang="en-US" dirty="0"/>
              <a:t>Video bitrate</a:t>
            </a:r>
          </a:p>
          <a:p>
            <a:endParaRPr lang="en-US" dirty="0"/>
          </a:p>
          <a:p>
            <a:r>
              <a:rPr lang="en-US" dirty="0"/>
              <a:t>Frame rate</a:t>
            </a:r>
          </a:p>
          <a:p>
            <a:endParaRPr lang="en-US" dirty="0"/>
          </a:p>
          <a:p>
            <a:r>
              <a:rPr lang="en-US" dirty="0"/>
              <a:t>Frame jitter</a:t>
            </a:r>
          </a:p>
          <a:p>
            <a:endParaRPr lang="en-US" dirty="0"/>
          </a:p>
          <a:p>
            <a:r>
              <a:rPr lang="en-US" dirty="0"/>
              <a:t>Resolution</a:t>
            </a:r>
          </a:p>
        </p:txBody>
      </p:sp>
    </p:spTree>
    <p:extLst>
      <p:ext uri="{BB962C8B-B14F-4D97-AF65-F5344CB8AC3E}">
        <p14:creationId xmlns:p14="http://schemas.microsoft.com/office/powerpoint/2010/main" val="4120995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C9AD-EBF7-6BCF-DDDD-80579DE81BDA}"/>
              </a:ext>
            </a:extLst>
          </p:cNvPr>
          <p:cNvSpPr>
            <a:spLocks noGrp="1"/>
          </p:cNvSpPr>
          <p:nvPr>
            <p:ph type="title"/>
          </p:nvPr>
        </p:nvSpPr>
        <p:spPr/>
        <p:txBody>
          <a:bodyPr/>
          <a:lstStyle/>
          <a:p>
            <a:r>
              <a:rPr lang="en-US" dirty="0"/>
              <a:t>Key Insight: Packet Size Differences</a:t>
            </a:r>
          </a:p>
        </p:txBody>
      </p:sp>
      <p:pic>
        <p:nvPicPr>
          <p:cNvPr id="4" name="Picture 3">
            <a:extLst>
              <a:ext uri="{FF2B5EF4-FFF2-40B4-BE49-F238E27FC236}">
                <a16:creationId xmlns:a16="http://schemas.microsoft.com/office/drawing/2014/main" id="{2B039528-125C-D582-AAFF-4257ECADCC7D}"/>
              </a:ext>
            </a:extLst>
          </p:cNvPr>
          <p:cNvPicPr>
            <a:picLocks noChangeAspect="1"/>
          </p:cNvPicPr>
          <p:nvPr/>
        </p:nvPicPr>
        <p:blipFill>
          <a:blip r:embed="rId2"/>
          <a:stretch>
            <a:fillRect/>
          </a:stretch>
        </p:blipFill>
        <p:spPr>
          <a:xfrm>
            <a:off x="1477004" y="1690688"/>
            <a:ext cx="9876796" cy="4430712"/>
          </a:xfrm>
          <a:prstGeom prst="rect">
            <a:avLst/>
          </a:prstGeom>
        </p:spPr>
      </p:pic>
    </p:spTree>
    <p:extLst>
      <p:ext uri="{BB962C8B-B14F-4D97-AF65-F5344CB8AC3E}">
        <p14:creationId xmlns:p14="http://schemas.microsoft.com/office/powerpoint/2010/main" val="140388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C69-94AF-610A-7EBF-20726E4246B0}"/>
              </a:ext>
            </a:extLst>
          </p:cNvPr>
          <p:cNvSpPr>
            <a:spLocks noGrp="1"/>
          </p:cNvSpPr>
          <p:nvPr>
            <p:ph type="title"/>
          </p:nvPr>
        </p:nvSpPr>
        <p:spPr/>
        <p:txBody>
          <a:bodyPr/>
          <a:lstStyle/>
          <a:p>
            <a:r>
              <a:rPr lang="en-US" dirty="0"/>
              <a:t>Input Features and Models</a:t>
            </a:r>
          </a:p>
        </p:txBody>
      </p:sp>
      <p:sp>
        <p:nvSpPr>
          <p:cNvPr id="5" name="Content Placeholder 4">
            <a:extLst>
              <a:ext uri="{FF2B5EF4-FFF2-40B4-BE49-F238E27FC236}">
                <a16:creationId xmlns:a16="http://schemas.microsoft.com/office/drawing/2014/main" id="{0BBA4C7A-3FF5-5FA7-9F1C-06C39414F83A}"/>
              </a:ext>
            </a:extLst>
          </p:cNvPr>
          <p:cNvSpPr>
            <a:spLocks noGrp="1"/>
          </p:cNvSpPr>
          <p:nvPr>
            <p:ph idx="1"/>
          </p:nvPr>
        </p:nvSpPr>
        <p:spPr>
          <a:xfrm>
            <a:off x="838200" y="3841749"/>
            <a:ext cx="10515600" cy="2335213"/>
          </a:xfrm>
        </p:spPr>
        <p:txBody>
          <a:bodyPr/>
          <a:lstStyle/>
          <a:p>
            <a:endParaRPr lang="en-US" dirty="0"/>
          </a:p>
        </p:txBody>
      </p:sp>
      <p:pic>
        <p:nvPicPr>
          <p:cNvPr id="4" name="Picture 3">
            <a:extLst>
              <a:ext uri="{FF2B5EF4-FFF2-40B4-BE49-F238E27FC236}">
                <a16:creationId xmlns:a16="http://schemas.microsoft.com/office/drawing/2014/main" id="{1A53DD64-4721-4AD4-4ECB-764265DA5788}"/>
              </a:ext>
            </a:extLst>
          </p:cNvPr>
          <p:cNvPicPr>
            <a:picLocks noChangeAspect="1"/>
          </p:cNvPicPr>
          <p:nvPr/>
        </p:nvPicPr>
        <p:blipFill>
          <a:blip r:embed="rId2"/>
          <a:stretch>
            <a:fillRect/>
          </a:stretch>
        </p:blipFill>
        <p:spPr>
          <a:xfrm>
            <a:off x="289247" y="2103438"/>
            <a:ext cx="11613506" cy="1325562"/>
          </a:xfrm>
          <a:prstGeom prst="rect">
            <a:avLst/>
          </a:prstGeom>
        </p:spPr>
      </p:pic>
    </p:spTree>
    <p:extLst>
      <p:ext uri="{BB962C8B-B14F-4D97-AF65-F5344CB8AC3E}">
        <p14:creationId xmlns:p14="http://schemas.microsoft.com/office/powerpoint/2010/main" val="340136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5E1398-257C-5E8A-FF48-14824D78AA3A}"/>
              </a:ext>
            </a:extLst>
          </p:cNvPr>
          <p:cNvPicPr>
            <a:picLocks noChangeAspect="1"/>
          </p:cNvPicPr>
          <p:nvPr/>
        </p:nvPicPr>
        <p:blipFill>
          <a:blip r:embed="rId2"/>
          <a:stretch>
            <a:fillRect/>
          </a:stretch>
        </p:blipFill>
        <p:spPr>
          <a:xfrm>
            <a:off x="1701800" y="1820233"/>
            <a:ext cx="7772400" cy="4208133"/>
          </a:xfrm>
          <a:prstGeom prst="rect">
            <a:avLst/>
          </a:prstGeom>
        </p:spPr>
      </p:pic>
      <p:sp>
        <p:nvSpPr>
          <p:cNvPr id="4" name="Title 3">
            <a:extLst>
              <a:ext uri="{FF2B5EF4-FFF2-40B4-BE49-F238E27FC236}">
                <a16:creationId xmlns:a16="http://schemas.microsoft.com/office/drawing/2014/main" id="{B0839CED-C0A9-9DAA-EA62-6E969652F5BB}"/>
              </a:ext>
            </a:extLst>
          </p:cNvPr>
          <p:cNvSpPr>
            <a:spLocks noGrp="1"/>
          </p:cNvSpPr>
          <p:nvPr>
            <p:ph type="title"/>
          </p:nvPr>
        </p:nvSpPr>
        <p:spPr/>
        <p:txBody>
          <a:bodyPr/>
          <a:lstStyle/>
          <a:p>
            <a:r>
              <a:rPr lang="en-US" dirty="0"/>
              <a:t>Inference Errors: Frame Rate</a:t>
            </a:r>
          </a:p>
        </p:txBody>
      </p:sp>
    </p:spTree>
    <p:extLst>
      <p:ext uri="{BB962C8B-B14F-4D97-AF65-F5344CB8AC3E}">
        <p14:creationId xmlns:p14="http://schemas.microsoft.com/office/powerpoint/2010/main" val="4275337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
                <a:latin typeface="Open Sans" panose="020B0606030504020204" pitchFamily="34" charset="0"/>
                <a:ea typeface="Open Sans" panose="020B0606030504020204" pitchFamily="34" charset="0"/>
                <a:cs typeface="Open Sans" panose="020B0606030504020204" pitchFamily="34" charset="0"/>
              </a:rPr>
              <a:t>Hands-on exercises</a:t>
            </a:r>
            <a:endParaRPr>
              <a:latin typeface="Open Sans" panose="020B0606030504020204" pitchFamily="34" charset="0"/>
              <a:ea typeface="Open Sans" panose="020B0606030504020204" pitchFamily="34" charset="0"/>
              <a:cs typeface="Open Sans" panose="020B0606030504020204" pitchFamily="34" charset="0"/>
            </a:endParaRPr>
          </a:p>
        </p:txBody>
      </p:sp>
      <p:sp>
        <p:nvSpPr>
          <p:cNvPr id="848" name="Google Shape;848;p6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26</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6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3600" dirty="0">
                <a:latin typeface="Open Sans" panose="020B0606030504020204" pitchFamily="34" charset="0"/>
                <a:ea typeface="Open Sans" panose="020B0606030504020204" pitchFamily="34" charset="0"/>
                <a:cs typeface="Open Sans" panose="020B0606030504020204" pitchFamily="34" charset="0"/>
              </a:rPr>
              <a:t>Hands-On: </a:t>
            </a:r>
            <a:br>
              <a:rPr lang="en" sz="3600" dirty="0">
                <a:latin typeface="Open Sans" panose="020B0606030504020204" pitchFamily="34" charset="0"/>
                <a:ea typeface="Open Sans" panose="020B0606030504020204" pitchFamily="34" charset="0"/>
                <a:cs typeface="Open Sans" panose="020B0606030504020204" pitchFamily="34" charset="0"/>
              </a:rPr>
            </a:br>
            <a:r>
              <a:rPr lang="en" sz="3600" dirty="0">
                <a:latin typeface="Open Sans" panose="020B0606030504020204" pitchFamily="34" charset="0"/>
                <a:ea typeface="Open Sans" panose="020B0606030504020204" pitchFamily="34" charset="0"/>
                <a:cs typeface="Open Sans" panose="020B0606030504020204" pitchFamily="34" charset="0"/>
              </a:rPr>
              <a:t>Extracting Features from Network Traffic</a:t>
            </a:r>
            <a:endParaRPr sz="3600" dirty="0">
              <a:latin typeface="Open Sans" panose="020B0606030504020204" pitchFamily="34" charset="0"/>
              <a:ea typeface="Open Sans" panose="020B0606030504020204" pitchFamily="34" charset="0"/>
              <a:cs typeface="Open Sans" panose="020B0606030504020204" pitchFamily="34" charset="0"/>
            </a:endParaRPr>
          </a:p>
        </p:txBody>
      </p:sp>
      <p:sp>
        <p:nvSpPr>
          <p:cNvPr id="855" name="Google Shape;855;p6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27</a:t>
            </a:fld>
            <a:endParaRPr>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EED80ED-2B21-DD47-BB74-ADFABF96583C}"/>
              </a:ext>
            </a:extLst>
          </p:cNvPr>
          <p:cNvPicPr>
            <a:picLocks noChangeAspect="1"/>
          </p:cNvPicPr>
          <p:nvPr/>
        </p:nvPicPr>
        <p:blipFill>
          <a:blip r:embed="rId3"/>
          <a:stretch>
            <a:fillRect/>
          </a:stretch>
        </p:blipFill>
        <p:spPr>
          <a:xfrm>
            <a:off x="1200149" y="1917700"/>
            <a:ext cx="8496527" cy="3746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7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Open Sans" panose="020B0606030504020204" pitchFamily="34" charset="0"/>
                <a:ea typeface="Open Sans" panose="020B0606030504020204" pitchFamily="34" charset="0"/>
                <a:cs typeface="Open Sans" panose="020B0606030504020204" pitchFamily="34" charset="0"/>
              </a:rPr>
              <a:t>Problem Set 1: Video Inference</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861" name="Google Shape;861;p70"/>
          <p:cNvSpPr txBox="1">
            <a:spLocks noGrp="1"/>
          </p:cNvSpPr>
          <p:nvPr>
            <p:ph type="body" idx="1"/>
          </p:nvPr>
        </p:nvSpPr>
        <p:spPr>
          <a:xfrm>
            <a:off x="415600" y="1203067"/>
            <a:ext cx="11360800" cy="4888800"/>
          </a:xfrm>
          <a:prstGeom prst="rect">
            <a:avLst/>
          </a:prstGeom>
        </p:spPr>
        <p:txBody>
          <a:bodyPr spcFirstLastPara="1" vert="horz" wrap="square" lIns="121900" tIns="121900" rIns="121900" bIns="121900" rtlCol="0" anchor="t" anchorCtr="0">
            <a:noAutofit/>
          </a:bodyPr>
          <a:lstStyle/>
          <a:p>
            <a:pPr marL="0" indent="0">
              <a:spcBef>
                <a:spcPts val="2133"/>
              </a:spcBef>
              <a:buClr>
                <a:schemeClr val="dk1"/>
              </a:buClr>
              <a:buSzPts val="1100"/>
              <a:buNone/>
            </a:pPr>
            <a:r>
              <a:rPr lang="en" sz="2400" b="1" dirty="0">
                <a:solidFill>
                  <a:schemeClr val="dk1"/>
                </a:solidFill>
                <a:latin typeface="Open Sans" panose="020B0606030504020204" pitchFamily="34" charset="0"/>
                <a:ea typeface="Open Sans" panose="020B0606030504020204" pitchFamily="34" charset="0"/>
                <a:cs typeface="Open Sans" panose="020B0606030504020204" pitchFamily="34" charset="0"/>
              </a:rPr>
              <a:t>GOAL: </a:t>
            </a: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learn the basics of how to create a video resolution inference model using network traffic statistics</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spcBef>
                <a:spcPts val="2133"/>
              </a:spcBef>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Clean the dataset</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Simple resolution inference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Feature importance</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buClr>
                <a:schemeClr val="dk1"/>
              </a:buClr>
              <a:buAutoNum type="arabicPeriod"/>
            </a:pPr>
            <a:r>
              <a:rPr lang="en" sz="2400" dirty="0">
                <a:solidFill>
                  <a:schemeClr val="dk1"/>
                </a:solidFill>
                <a:latin typeface="Open Sans" panose="020B0606030504020204" pitchFamily="34" charset="0"/>
                <a:ea typeface="Open Sans" panose="020B0606030504020204" pitchFamily="34" charset="0"/>
                <a:cs typeface="Open Sans" panose="020B0606030504020204" pitchFamily="34" charset="0"/>
              </a:rPr>
              <a:t>The impact of different layers on the inference accuracy</a:t>
            </a:r>
            <a:endParaRPr sz="2400" dirty="0">
              <a:solidFill>
                <a:schemeClr val="dk1"/>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2133"/>
              </a:spcBef>
              <a:spcAft>
                <a:spcPts val="2133"/>
              </a:spcAft>
              <a:buNone/>
            </a:pPr>
            <a:endParaRPr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862" name="Google Shape;862;p7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Open Sans" panose="020B0606030504020204" pitchFamily="34" charset="0"/>
                <a:ea typeface="Open Sans" panose="020B0606030504020204" pitchFamily="34" charset="0"/>
                <a:cs typeface="Open Sans" panose="020B0606030504020204" pitchFamily="34" charset="0"/>
              </a:rPr>
              <a:pPr/>
              <a:t>28</a:t>
            </a:fld>
            <a:endParaRPr>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4142E-D355-C640-B38E-3FA03B9E7F20}"/>
              </a:ext>
            </a:extLst>
          </p:cNvPr>
          <p:cNvSpPr>
            <a:spLocks noGrp="1"/>
          </p:cNvSpPr>
          <p:nvPr>
            <p:ph type="title"/>
          </p:nvPr>
        </p:nvSpPr>
        <p:spPr>
          <a:xfrm>
            <a:off x="838200" y="2103437"/>
            <a:ext cx="10515600" cy="1325563"/>
          </a:xfrm>
        </p:spPr>
        <p:txBody>
          <a:bodyPr/>
          <a:lstStyle/>
          <a:p>
            <a:pPr algn="ctr"/>
            <a:r>
              <a:rPr lang="en-US" dirty="0"/>
              <a:t>Performance </a:t>
            </a:r>
            <a:r>
              <a:rPr lang="en-US"/>
              <a:t>Inference and </a:t>
            </a:r>
            <a:br>
              <a:rPr lang="en-US"/>
            </a:br>
            <a:r>
              <a:rPr lang="en-US"/>
              <a:t>Optimization</a:t>
            </a:r>
            <a:endParaRPr lang="en-US" dirty="0"/>
          </a:p>
        </p:txBody>
      </p:sp>
    </p:spTree>
    <p:extLst>
      <p:ext uri="{BB962C8B-B14F-4D97-AF65-F5344CB8AC3E}">
        <p14:creationId xmlns:p14="http://schemas.microsoft.com/office/powerpoint/2010/main" val="149485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sz="4000" dirty="0"/>
              <a:t>Increasing Amount of Video Traffic in ISP Networks</a:t>
            </a:r>
            <a:endParaRPr sz="4000" dirty="0"/>
          </a:p>
        </p:txBody>
      </p:sp>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pic>
        <p:nvPicPr>
          <p:cNvPr id="69" name="Google Shape;69;p15"/>
          <p:cNvPicPr preferRelativeResize="0"/>
          <p:nvPr/>
        </p:nvPicPr>
        <p:blipFill>
          <a:blip r:embed="rId3">
            <a:alphaModFix/>
          </a:blip>
          <a:stretch>
            <a:fillRect/>
          </a:stretch>
        </p:blipFill>
        <p:spPr>
          <a:xfrm>
            <a:off x="884432" y="1860434"/>
            <a:ext cx="10258395" cy="3904701"/>
          </a:xfrm>
          <a:prstGeom prst="rect">
            <a:avLst/>
          </a:prstGeom>
          <a:noFill/>
          <a:ln>
            <a:noFill/>
          </a:ln>
        </p:spPr>
      </p:pic>
      <p:sp>
        <p:nvSpPr>
          <p:cNvPr id="70" name="Google Shape;70;p15"/>
          <p:cNvSpPr txBox="1"/>
          <p:nvPr/>
        </p:nvSpPr>
        <p:spPr>
          <a:xfrm>
            <a:off x="8068800" y="4873233"/>
            <a:ext cx="4114000" cy="376000"/>
          </a:xfrm>
          <a:prstGeom prst="rect">
            <a:avLst/>
          </a:prstGeom>
          <a:noFill/>
          <a:ln>
            <a:noFill/>
          </a:ln>
        </p:spPr>
        <p:txBody>
          <a:bodyPr spcFirstLastPara="1" wrap="square" lIns="121900" tIns="121900" rIns="121900" bIns="121900" anchor="t" anchorCtr="0">
            <a:noAutofit/>
          </a:bodyPr>
          <a:lstStyle/>
          <a:p>
            <a:r>
              <a:rPr lang="en" sz="1333"/>
              <a:t>*Cisco Visual Networking Index: Forecast and Trends, 2017–2022 White Paper</a:t>
            </a:r>
            <a:endParaRPr sz="1333"/>
          </a:p>
        </p:txBody>
      </p:sp>
    </p:spTree>
    <p:extLst>
      <p:ext uri="{BB962C8B-B14F-4D97-AF65-F5344CB8AC3E}">
        <p14:creationId xmlns:p14="http://schemas.microsoft.com/office/powerpoint/2010/main" val="339925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How Much Traffic Does Video Consume?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5</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3" name="video_usage" descr="video_usage">
            <a:hlinkClick r:id="" action="ppaction://media"/>
            <a:extLst>
              <a:ext uri="{FF2B5EF4-FFF2-40B4-BE49-F238E27FC236}">
                <a16:creationId xmlns:a16="http://schemas.microsoft.com/office/drawing/2014/main" id="{EF4C7964-A848-EB42-A58D-3C68E6DC3BF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001184"/>
            <a:ext cx="12192000" cy="5856817"/>
          </a:xfrm>
          <a:prstGeom prst="rect">
            <a:avLst/>
          </a:prstGeom>
        </p:spPr>
      </p:pic>
    </p:spTree>
    <p:extLst>
      <p:ext uri="{BB962C8B-B14F-4D97-AF65-F5344CB8AC3E}">
        <p14:creationId xmlns:p14="http://schemas.microsoft.com/office/powerpoint/2010/main" val="33618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9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26FE-A154-1A4E-8C88-61534808152E}"/>
              </a:ext>
            </a:extLst>
          </p:cNvPr>
          <p:cNvSpPr>
            <a:spLocks noGrp="1"/>
          </p:cNvSpPr>
          <p:nvPr>
            <p:ph type="title"/>
          </p:nvPr>
        </p:nvSpPr>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What “Speed” Is Needed for App Performance?</a:t>
            </a:r>
          </a:p>
        </p:txBody>
      </p:sp>
      <p:sp>
        <p:nvSpPr>
          <p:cNvPr id="4" name="Slide Number Placeholder 3">
            <a:extLst>
              <a:ext uri="{FF2B5EF4-FFF2-40B4-BE49-F238E27FC236}">
                <a16:creationId xmlns:a16="http://schemas.microsoft.com/office/drawing/2014/main" id="{7E9736BC-D80D-B647-838D-8278EC3D4048}"/>
              </a:ext>
            </a:extLst>
          </p:cNvPr>
          <p:cNvSpPr>
            <a:spLocks noGrp="1"/>
          </p:cNvSpPr>
          <p:nvPr>
            <p:ph type="sldNum" idx="12"/>
          </p:nvPr>
        </p:nvSpPr>
        <p:spPr/>
        <p:txBody>
          <a:bodyPr/>
          <a:lstStyle/>
          <a:p>
            <a:fld id="{00000000-1234-1234-1234-123412341234}" type="slidenum">
              <a:rPr lang="en" smtClean="0">
                <a:latin typeface="Open Sans" panose="020B0606030504020204" pitchFamily="34" charset="0"/>
                <a:ea typeface="Open Sans" panose="020B0606030504020204" pitchFamily="34" charset="0"/>
                <a:cs typeface="Open Sans" panose="020B0606030504020204" pitchFamily="34" charset="0"/>
              </a:rPr>
              <a:pPr/>
              <a:t>6</a:t>
            </a:fld>
            <a:endParaRPr lang="en">
              <a:latin typeface="Open Sans" panose="020B0606030504020204" pitchFamily="34" charset="0"/>
              <a:ea typeface="Open Sans" panose="020B0606030504020204" pitchFamily="34" charset="0"/>
              <a:cs typeface="Open Sans" panose="020B0606030504020204" pitchFamily="34" charset="0"/>
            </a:endParaRPr>
          </a:p>
        </p:txBody>
      </p:sp>
      <p:pic>
        <p:nvPicPr>
          <p:cNvPr id="5" name="Google Shape;834;p66">
            <a:extLst>
              <a:ext uri="{FF2B5EF4-FFF2-40B4-BE49-F238E27FC236}">
                <a16:creationId xmlns:a16="http://schemas.microsoft.com/office/drawing/2014/main" id="{43B249C2-130B-E44D-BD1C-81ACE4987D5D}"/>
              </a:ext>
            </a:extLst>
          </p:cNvPr>
          <p:cNvPicPr preferRelativeResize="0"/>
          <p:nvPr/>
        </p:nvPicPr>
        <p:blipFill rotWithShape="1">
          <a:blip r:embed="rId2">
            <a:alphaModFix/>
          </a:blip>
          <a:srcRect/>
          <a:stretch/>
        </p:blipFill>
        <p:spPr>
          <a:xfrm>
            <a:off x="2157707" y="1383141"/>
            <a:ext cx="7658475" cy="1062169"/>
          </a:xfrm>
          <a:prstGeom prst="rect">
            <a:avLst/>
          </a:prstGeom>
          <a:noFill/>
          <a:ln>
            <a:noFill/>
          </a:ln>
        </p:spPr>
      </p:pic>
      <p:pic>
        <p:nvPicPr>
          <p:cNvPr id="6" name="Google Shape;835;p66">
            <a:extLst>
              <a:ext uri="{FF2B5EF4-FFF2-40B4-BE49-F238E27FC236}">
                <a16:creationId xmlns:a16="http://schemas.microsoft.com/office/drawing/2014/main" id="{2394B4B2-30D8-B84B-9E6D-6860CD173D61}"/>
              </a:ext>
            </a:extLst>
          </p:cNvPr>
          <p:cNvPicPr preferRelativeResize="0"/>
          <p:nvPr/>
        </p:nvPicPr>
        <p:blipFill rotWithShape="1">
          <a:blip r:embed="rId3">
            <a:alphaModFix/>
          </a:blip>
          <a:srcRect/>
          <a:stretch/>
        </p:blipFill>
        <p:spPr>
          <a:xfrm>
            <a:off x="2157707" y="2558901"/>
            <a:ext cx="7291507" cy="2556593"/>
          </a:xfrm>
          <a:prstGeom prst="rect">
            <a:avLst/>
          </a:prstGeom>
          <a:noFill/>
          <a:ln>
            <a:noFill/>
          </a:ln>
        </p:spPr>
      </p:pic>
      <p:pic>
        <p:nvPicPr>
          <p:cNvPr id="7" name="Google Shape;836;p66">
            <a:extLst>
              <a:ext uri="{FF2B5EF4-FFF2-40B4-BE49-F238E27FC236}">
                <a16:creationId xmlns:a16="http://schemas.microsoft.com/office/drawing/2014/main" id="{8319402E-8A2A-AC4D-BD36-A7DB349851F2}"/>
              </a:ext>
            </a:extLst>
          </p:cNvPr>
          <p:cNvPicPr preferRelativeResize="0"/>
          <p:nvPr/>
        </p:nvPicPr>
        <p:blipFill rotWithShape="1">
          <a:blip r:embed="rId4">
            <a:alphaModFix/>
          </a:blip>
          <a:srcRect/>
          <a:stretch/>
        </p:blipFill>
        <p:spPr>
          <a:xfrm>
            <a:off x="826727" y="5463318"/>
            <a:ext cx="10817795" cy="1048763"/>
          </a:xfrm>
          <a:prstGeom prst="rect">
            <a:avLst/>
          </a:prstGeom>
          <a:noFill/>
          <a:ln>
            <a:noFill/>
          </a:ln>
        </p:spPr>
      </p:pic>
    </p:spTree>
    <p:extLst>
      <p:ext uri="{BB962C8B-B14F-4D97-AF65-F5344CB8AC3E}">
        <p14:creationId xmlns:p14="http://schemas.microsoft.com/office/powerpoint/2010/main" val="17622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ISPs Aim to Perform Network Optimizations</a:t>
            </a:r>
            <a:endParaRPr dirty="0"/>
          </a:p>
        </p:txBody>
      </p:sp>
      <p:sp>
        <p:nvSpPr>
          <p:cNvPr id="76" name="Google Shape;76;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pic>
        <p:nvPicPr>
          <p:cNvPr id="77" name="Google Shape;77;p16"/>
          <p:cNvPicPr preferRelativeResize="0"/>
          <p:nvPr/>
        </p:nvPicPr>
        <p:blipFill rotWithShape="1">
          <a:blip r:embed="rId3">
            <a:alphaModFix/>
          </a:blip>
          <a:srcRect/>
          <a:stretch/>
        </p:blipFill>
        <p:spPr>
          <a:xfrm>
            <a:off x="4019013" y="4118230"/>
            <a:ext cx="3004187" cy="1645607"/>
          </a:xfrm>
          <a:prstGeom prst="rect">
            <a:avLst/>
          </a:prstGeom>
          <a:noFill/>
          <a:ln>
            <a:noFill/>
          </a:ln>
        </p:spPr>
      </p:pic>
      <p:pic>
        <p:nvPicPr>
          <p:cNvPr id="78" name="Google Shape;78;p16"/>
          <p:cNvPicPr preferRelativeResize="0"/>
          <p:nvPr/>
        </p:nvPicPr>
        <p:blipFill rotWithShape="1">
          <a:blip r:embed="rId4">
            <a:alphaModFix/>
          </a:blip>
          <a:srcRect/>
          <a:stretch/>
        </p:blipFill>
        <p:spPr>
          <a:xfrm>
            <a:off x="6771400" y="3713225"/>
            <a:ext cx="2272299" cy="1222659"/>
          </a:xfrm>
          <a:prstGeom prst="rect">
            <a:avLst/>
          </a:prstGeom>
          <a:noFill/>
          <a:ln>
            <a:noFill/>
          </a:ln>
        </p:spPr>
      </p:pic>
      <p:pic>
        <p:nvPicPr>
          <p:cNvPr id="79" name="Google Shape;79;p16"/>
          <p:cNvPicPr preferRelativeResize="0"/>
          <p:nvPr/>
        </p:nvPicPr>
        <p:blipFill rotWithShape="1">
          <a:blip r:embed="rId5">
            <a:alphaModFix/>
          </a:blip>
          <a:srcRect/>
          <a:stretch/>
        </p:blipFill>
        <p:spPr>
          <a:xfrm>
            <a:off x="6656545" y="4133630"/>
            <a:ext cx="481513" cy="481513"/>
          </a:xfrm>
          <a:prstGeom prst="rect">
            <a:avLst/>
          </a:prstGeom>
          <a:noFill/>
          <a:ln>
            <a:noFill/>
          </a:ln>
        </p:spPr>
      </p:pic>
      <p:pic>
        <p:nvPicPr>
          <p:cNvPr id="80" name="Google Shape;80;p16"/>
          <p:cNvPicPr preferRelativeResize="0"/>
          <p:nvPr/>
        </p:nvPicPr>
        <p:blipFill rotWithShape="1">
          <a:blip r:embed="rId6">
            <a:alphaModFix/>
          </a:blip>
          <a:srcRect/>
          <a:stretch/>
        </p:blipFill>
        <p:spPr>
          <a:xfrm rot="-3502461">
            <a:off x="2764045" y="4299405"/>
            <a:ext cx="159319" cy="600507"/>
          </a:xfrm>
          <a:prstGeom prst="rect">
            <a:avLst/>
          </a:prstGeom>
          <a:noFill/>
          <a:ln>
            <a:noFill/>
          </a:ln>
        </p:spPr>
      </p:pic>
      <p:cxnSp>
        <p:nvCxnSpPr>
          <p:cNvPr id="81" name="Google Shape;81;p16"/>
          <p:cNvCxnSpPr/>
          <p:nvPr/>
        </p:nvCxnSpPr>
        <p:spPr>
          <a:xfrm rot="10800000">
            <a:off x="3316024" y="4950211"/>
            <a:ext cx="1274000" cy="0"/>
          </a:xfrm>
          <a:prstGeom prst="straightConnector1">
            <a:avLst/>
          </a:prstGeom>
          <a:noFill/>
          <a:ln w="38100" cap="flat" cmpd="sng">
            <a:solidFill>
              <a:srgbClr val="000000"/>
            </a:solidFill>
            <a:prstDash val="solid"/>
            <a:round/>
            <a:headEnd type="none" w="sm" len="sm"/>
            <a:tailEnd type="none" w="sm" len="sm"/>
          </a:ln>
        </p:spPr>
      </p:cxnSp>
      <p:pic>
        <p:nvPicPr>
          <p:cNvPr id="82" name="Google Shape;82;p16"/>
          <p:cNvPicPr preferRelativeResize="0"/>
          <p:nvPr/>
        </p:nvPicPr>
        <p:blipFill rotWithShape="1">
          <a:blip r:embed="rId7">
            <a:alphaModFix/>
          </a:blip>
          <a:srcRect/>
          <a:stretch/>
        </p:blipFill>
        <p:spPr>
          <a:xfrm>
            <a:off x="4251179" y="4700618"/>
            <a:ext cx="511635" cy="448985"/>
          </a:xfrm>
          <a:prstGeom prst="rect">
            <a:avLst/>
          </a:prstGeom>
          <a:noFill/>
          <a:ln>
            <a:noFill/>
          </a:ln>
        </p:spPr>
      </p:pic>
      <p:sp>
        <p:nvSpPr>
          <p:cNvPr id="83" name="Google Shape;83;p16"/>
          <p:cNvSpPr txBox="1"/>
          <p:nvPr/>
        </p:nvSpPr>
        <p:spPr>
          <a:xfrm>
            <a:off x="5200281" y="4853885"/>
            <a:ext cx="654400" cy="461600"/>
          </a:xfrm>
          <a:prstGeom prst="rect">
            <a:avLst/>
          </a:prstGeom>
          <a:noFill/>
          <a:ln>
            <a:noFill/>
          </a:ln>
        </p:spPr>
        <p:txBody>
          <a:bodyPr spcFirstLastPara="1" wrap="square" lIns="121900" tIns="60933" rIns="121900" bIns="60933" anchor="t" anchorCtr="0">
            <a:noAutofit/>
          </a:bodyPr>
          <a:lstStyle/>
          <a:p>
            <a:pPr>
              <a:buClr>
                <a:srgbClr val="000000"/>
              </a:buClr>
              <a:buSzPts val="1650"/>
            </a:pPr>
            <a:r>
              <a:rPr lang="en" sz="2200" b="1">
                <a:solidFill>
                  <a:srgbClr val="000000"/>
                </a:solidFill>
                <a:latin typeface="Calibri"/>
                <a:ea typeface="Calibri"/>
                <a:cs typeface="Calibri"/>
                <a:sym typeface="Calibri"/>
              </a:rPr>
              <a:t>ISP</a:t>
            </a:r>
            <a:endParaRPr sz="2200" b="1">
              <a:solidFill>
                <a:srgbClr val="000000"/>
              </a:solidFill>
              <a:latin typeface="Calibri"/>
              <a:ea typeface="Calibri"/>
              <a:cs typeface="Calibri"/>
              <a:sym typeface="Calibri"/>
            </a:endParaRPr>
          </a:p>
        </p:txBody>
      </p:sp>
      <p:sp>
        <p:nvSpPr>
          <p:cNvPr id="84" name="Google Shape;84;p16"/>
          <p:cNvSpPr txBox="1"/>
          <p:nvPr/>
        </p:nvSpPr>
        <p:spPr>
          <a:xfrm>
            <a:off x="8341751" y="2283792"/>
            <a:ext cx="2146000" cy="461600"/>
          </a:xfrm>
          <a:prstGeom prst="rect">
            <a:avLst/>
          </a:prstGeom>
          <a:noFill/>
          <a:ln>
            <a:noFill/>
          </a:ln>
        </p:spPr>
        <p:txBody>
          <a:bodyPr spcFirstLastPara="1" wrap="square" lIns="121900" tIns="60933" rIns="121900" bIns="60933" anchor="t" anchorCtr="0">
            <a:noAutofit/>
          </a:bodyPr>
          <a:lstStyle/>
          <a:p>
            <a:pPr algn="ctr">
              <a:buClr>
                <a:srgbClr val="000000"/>
              </a:buClr>
              <a:buSzPts val="1650"/>
            </a:pPr>
            <a:r>
              <a:rPr lang="en" sz="2200" b="1">
                <a:solidFill>
                  <a:srgbClr val="000000"/>
                </a:solidFill>
                <a:latin typeface="Calibri"/>
                <a:ea typeface="Calibri"/>
                <a:cs typeface="Calibri"/>
                <a:sym typeface="Calibri"/>
              </a:rPr>
              <a:t>Video Servers</a:t>
            </a:r>
            <a:endParaRPr sz="2400"/>
          </a:p>
        </p:txBody>
      </p:sp>
      <p:pic>
        <p:nvPicPr>
          <p:cNvPr id="85" name="Google Shape;85;p16"/>
          <p:cNvPicPr preferRelativeResize="0"/>
          <p:nvPr/>
        </p:nvPicPr>
        <p:blipFill rotWithShape="1">
          <a:blip r:embed="rId8">
            <a:alphaModFix/>
          </a:blip>
          <a:srcRect/>
          <a:stretch/>
        </p:blipFill>
        <p:spPr>
          <a:xfrm>
            <a:off x="3190543" y="4541301"/>
            <a:ext cx="266700" cy="600075"/>
          </a:xfrm>
          <a:prstGeom prst="rect">
            <a:avLst/>
          </a:prstGeom>
          <a:noFill/>
          <a:ln>
            <a:noFill/>
          </a:ln>
        </p:spPr>
      </p:pic>
      <p:cxnSp>
        <p:nvCxnSpPr>
          <p:cNvPr id="86" name="Google Shape;86;p16"/>
          <p:cNvCxnSpPr/>
          <p:nvPr/>
        </p:nvCxnSpPr>
        <p:spPr>
          <a:xfrm rot="10800000" flipH="1">
            <a:off x="8506544" y="3574308"/>
            <a:ext cx="291600" cy="243200"/>
          </a:xfrm>
          <a:prstGeom prst="straightConnector1">
            <a:avLst/>
          </a:prstGeom>
          <a:noFill/>
          <a:ln w="38100" cap="flat" cmpd="sng">
            <a:solidFill>
              <a:srgbClr val="000000"/>
            </a:solidFill>
            <a:prstDash val="solid"/>
            <a:round/>
            <a:headEnd type="none" w="sm" len="sm"/>
            <a:tailEnd type="none" w="sm" len="sm"/>
          </a:ln>
        </p:spPr>
      </p:cxnSp>
      <p:pic>
        <p:nvPicPr>
          <p:cNvPr id="87" name="Google Shape;87;p16"/>
          <p:cNvPicPr preferRelativeResize="0"/>
          <p:nvPr/>
        </p:nvPicPr>
        <p:blipFill rotWithShape="1">
          <a:blip r:embed="rId5">
            <a:alphaModFix/>
          </a:blip>
          <a:srcRect/>
          <a:stretch/>
        </p:blipFill>
        <p:spPr>
          <a:xfrm>
            <a:off x="8265789" y="3636718"/>
            <a:ext cx="481513" cy="481513"/>
          </a:xfrm>
          <a:prstGeom prst="rect">
            <a:avLst/>
          </a:prstGeom>
          <a:noFill/>
          <a:ln>
            <a:noFill/>
          </a:ln>
        </p:spPr>
      </p:pic>
      <p:sp>
        <p:nvSpPr>
          <p:cNvPr id="88" name="Google Shape;88;p16"/>
          <p:cNvSpPr txBox="1"/>
          <p:nvPr/>
        </p:nvSpPr>
        <p:spPr>
          <a:xfrm>
            <a:off x="3855468" y="2013400"/>
            <a:ext cx="2928000" cy="1651600"/>
          </a:xfrm>
          <a:prstGeom prst="rect">
            <a:avLst/>
          </a:prstGeom>
          <a:solidFill>
            <a:srgbClr val="FFFFFF"/>
          </a:solidFill>
          <a:ln w="28575" cap="flat" cmpd="sng">
            <a:solidFill>
              <a:srgbClr val="434343"/>
            </a:solidFill>
            <a:prstDash val="solid"/>
            <a:round/>
            <a:headEnd type="none" w="sm" len="sm"/>
            <a:tailEnd type="none" w="sm" len="sm"/>
          </a:ln>
        </p:spPr>
        <p:txBody>
          <a:bodyPr spcFirstLastPara="1" wrap="square" lIns="121900" tIns="60933" rIns="121900" bIns="60933" anchor="t" anchorCtr="0">
            <a:noAutofit/>
          </a:bodyPr>
          <a:lstStyle/>
          <a:p>
            <a:pPr algn="ctr"/>
            <a:r>
              <a:rPr lang="en" sz="2400">
                <a:solidFill>
                  <a:srgbClr val="000000"/>
                </a:solidFill>
                <a:latin typeface="Arial"/>
                <a:ea typeface="Arial"/>
                <a:cs typeface="Arial"/>
                <a:sym typeface="Arial"/>
              </a:rPr>
              <a:t> Bitrate changes </a:t>
            </a:r>
            <a:endParaRPr sz="2400"/>
          </a:p>
          <a:p>
            <a:pPr algn="ctr">
              <a:spcBef>
                <a:spcPts val="75"/>
              </a:spcBef>
            </a:pPr>
            <a:r>
              <a:rPr lang="en" sz="2400">
                <a:solidFill>
                  <a:srgbClr val="000000"/>
                </a:solidFill>
                <a:latin typeface="Arial"/>
                <a:ea typeface="Arial"/>
                <a:cs typeface="Arial"/>
                <a:sym typeface="Arial"/>
              </a:rPr>
              <a:t> Transcoding </a:t>
            </a:r>
            <a:endParaRPr sz="2400"/>
          </a:p>
          <a:p>
            <a:pPr algn="ctr">
              <a:spcBef>
                <a:spcPts val="75"/>
              </a:spcBef>
            </a:pPr>
            <a:r>
              <a:rPr lang="en" sz="2400">
                <a:solidFill>
                  <a:srgbClr val="000000"/>
                </a:solidFill>
                <a:latin typeface="Arial"/>
                <a:ea typeface="Arial"/>
                <a:cs typeface="Arial"/>
                <a:sym typeface="Arial"/>
              </a:rPr>
              <a:t> Compression</a:t>
            </a:r>
            <a:endParaRPr sz="2400"/>
          </a:p>
          <a:p>
            <a:pPr algn="ctr">
              <a:spcBef>
                <a:spcPts val="75"/>
              </a:spcBef>
            </a:pPr>
            <a:r>
              <a:rPr lang="en" sz="2400">
                <a:solidFill>
                  <a:srgbClr val="000000"/>
                </a:solidFill>
                <a:latin typeface="Arial"/>
                <a:ea typeface="Arial"/>
                <a:cs typeface="Arial"/>
                <a:sym typeface="Arial"/>
              </a:rPr>
              <a:t> Re-routing</a:t>
            </a:r>
            <a:endParaRPr sz="2400"/>
          </a:p>
        </p:txBody>
      </p:sp>
      <p:pic>
        <p:nvPicPr>
          <p:cNvPr id="89" name="Google Shape;89;p16"/>
          <p:cNvPicPr preferRelativeResize="0"/>
          <p:nvPr/>
        </p:nvPicPr>
        <p:blipFill rotWithShape="1">
          <a:blip r:embed="rId9">
            <a:alphaModFix/>
          </a:blip>
          <a:srcRect/>
          <a:stretch/>
        </p:blipFill>
        <p:spPr>
          <a:xfrm>
            <a:off x="1781162" y="3303682"/>
            <a:ext cx="1058993" cy="595684"/>
          </a:xfrm>
          <a:prstGeom prst="rect">
            <a:avLst/>
          </a:prstGeom>
          <a:noFill/>
          <a:ln>
            <a:noFill/>
          </a:ln>
        </p:spPr>
      </p:pic>
      <p:pic>
        <p:nvPicPr>
          <p:cNvPr id="90" name="Google Shape;90;p16"/>
          <p:cNvPicPr preferRelativeResize="0"/>
          <p:nvPr/>
        </p:nvPicPr>
        <p:blipFill>
          <a:blip r:embed="rId10">
            <a:alphaModFix/>
          </a:blip>
          <a:stretch>
            <a:fillRect/>
          </a:stretch>
        </p:blipFill>
        <p:spPr>
          <a:xfrm>
            <a:off x="2101118" y="4121367"/>
            <a:ext cx="419097" cy="406400"/>
          </a:xfrm>
          <a:prstGeom prst="rect">
            <a:avLst/>
          </a:prstGeom>
          <a:noFill/>
          <a:ln>
            <a:noFill/>
          </a:ln>
        </p:spPr>
      </p:pic>
      <p:sp>
        <p:nvSpPr>
          <p:cNvPr id="91" name="Google Shape;91;p16"/>
          <p:cNvSpPr/>
          <p:nvPr/>
        </p:nvSpPr>
        <p:spPr>
          <a:xfrm>
            <a:off x="2618700" y="3235401"/>
            <a:ext cx="6077333" cy="1349167"/>
          </a:xfrm>
          <a:custGeom>
            <a:avLst/>
            <a:gdLst/>
            <a:ahLst/>
            <a:cxnLst/>
            <a:rect l="l" t="t" r="r" b="b"/>
            <a:pathLst>
              <a:path w="182320" h="40475" extrusionOk="0">
                <a:moveTo>
                  <a:pt x="182320" y="0"/>
                </a:moveTo>
                <a:cubicBezTo>
                  <a:pt x="178170" y="2470"/>
                  <a:pt x="167991" y="10326"/>
                  <a:pt x="157417" y="14822"/>
                </a:cubicBezTo>
                <a:cubicBezTo>
                  <a:pt x="146843" y="19318"/>
                  <a:pt x="136369" y="22777"/>
                  <a:pt x="118878" y="26977"/>
                </a:cubicBezTo>
                <a:cubicBezTo>
                  <a:pt x="101387" y="31177"/>
                  <a:pt x="69024" y="38440"/>
                  <a:pt x="52472" y="40021"/>
                </a:cubicBezTo>
                <a:cubicBezTo>
                  <a:pt x="35920" y="41602"/>
                  <a:pt x="28311" y="37798"/>
                  <a:pt x="19566" y="36464"/>
                </a:cubicBezTo>
                <a:cubicBezTo>
                  <a:pt x="10821" y="35130"/>
                  <a:pt x="3261" y="32758"/>
                  <a:pt x="0" y="32017"/>
                </a:cubicBezTo>
              </a:path>
            </a:pathLst>
          </a:custGeom>
          <a:noFill/>
          <a:ln w="19050" cap="flat" cmpd="sng">
            <a:solidFill>
              <a:srgbClr val="980000"/>
            </a:solidFill>
            <a:prstDash val="solid"/>
            <a:round/>
            <a:headEnd type="none" w="med" len="med"/>
            <a:tailEnd type="triangle" w="med" len="med"/>
          </a:ln>
        </p:spPr>
      </p:sp>
      <p:sp>
        <p:nvSpPr>
          <p:cNvPr id="92" name="Google Shape;92;p16"/>
          <p:cNvSpPr/>
          <p:nvPr/>
        </p:nvSpPr>
        <p:spPr>
          <a:xfrm>
            <a:off x="8635308" y="2714681"/>
            <a:ext cx="1113200" cy="1007200"/>
          </a:xfrm>
          <a:prstGeom prst="ellipse">
            <a:avLst/>
          </a:prstGeom>
          <a:solidFill>
            <a:srgbClr val="EFEFEF"/>
          </a:solidFill>
          <a:ln w="9525" cap="flat" cmpd="sng">
            <a:solidFill>
              <a:srgbClr val="000000"/>
            </a:solidFill>
            <a:prstDash val="dot"/>
            <a:round/>
            <a:headEnd type="none" w="sm" len="sm"/>
            <a:tailEnd type="none" w="sm" len="sm"/>
          </a:ln>
        </p:spPr>
        <p:txBody>
          <a:bodyPr spcFirstLastPara="1" wrap="square" lIns="121900" tIns="60933" rIns="121900" bIns="60933" anchor="ctr" anchorCtr="0">
            <a:noAutofit/>
          </a:bodyPr>
          <a:lstStyle/>
          <a:p>
            <a:pPr algn="ctr">
              <a:buClr>
                <a:srgbClr val="000000"/>
              </a:buClr>
              <a:buSzPts val="1050"/>
            </a:pPr>
            <a:endParaRPr sz="1400">
              <a:solidFill>
                <a:srgbClr val="FFFFFF"/>
              </a:solidFill>
              <a:latin typeface="Arial"/>
              <a:ea typeface="Arial"/>
              <a:cs typeface="Arial"/>
              <a:sym typeface="Arial"/>
            </a:endParaRPr>
          </a:p>
        </p:txBody>
      </p:sp>
      <p:pic>
        <p:nvPicPr>
          <p:cNvPr id="93" name="Google Shape;93;p16"/>
          <p:cNvPicPr preferRelativeResize="0"/>
          <p:nvPr/>
        </p:nvPicPr>
        <p:blipFill rotWithShape="1">
          <a:blip r:embed="rId11">
            <a:alphaModFix/>
          </a:blip>
          <a:srcRect/>
          <a:stretch/>
        </p:blipFill>
        <p:spPr>
          <a:xfrm>
            <a:off x="8801187" y="2857761"/>
            <a:ext cx="768171" cy="721003"/>
          </a:xfrm>
          <a:prstGeom prst="rect">
            <a:avLst/>
          </a:prstGeom>
          <a:noFill/>
          <a:ln>
            <a:noFill/>
          </a:ln>
        </p:spPr>
      </p:pic>
      <p:pic>
        <p:nvPicPr>
          <p:cNvPr id="94" name="Google Shape;94;p16"/>
          <p:cNvPicPr preferRelativeResize="0"/>
          <p:nvPr/>
        </p:nvPicPr>
        <p:blipFill rotWithShape="1">
          <a:blip r:embed="rId12">
            <a:alphaModFix/>
          </a:blip>
          <a:srcRect/>
          <a:stretch/>
        </p:blipFill>
        <p:spPr>
          <a:xfrm>
            <a:off x="5122128" y="3937003"/>
            <a:ext cx="394659" cy="430800"/>
          </a:xfrm>
          <a:prstGeom prst="rect">
            <a:avLst/>
          </a:prstGeom>
          <a:noFill/>
          <a:ln>
            <a:noFill/>
          </a:ln>
        </p:spPr>
      </p:pic>
      <p:pic>
        <p:nvPicPr>
          <p:cNvPr id="95" name="Google Shape;95;p16"/>
          <p:cNvPicPr preferRelativeResize="0">
            <a:picLocks noChangeAspect="1"/>
          </p:cNvPicPr>
          <p:nvPr/>
        </p:nvPicPr>
        <p:blipFill>
          <a:blip r:embed="rId13">
            <a:alphaModFix/>
          </a:blip>
          <a:stretch>
            <a:fillRect/>
          </a:stretch>
        </p:blipFill>
        <p:spPr>
          <a:xfrm>
            <a:off x="3234120" y="1457171"/>
            <a:ext cx="3911840" cy="3911840"/>
          </a:xfrm>
          <a:prstGeom prst="rect">
            <a:avLst/>
          </a:prstGeom>
          <a:noFill/>
          <a:ln>
            <a:noFill/>
          </a:ln>
        </p:spPr>
      </p:pic>
    </p:spTree>
    <p:extLst>
      <p:ext uri="{BB962C8B-B14F-4D97-AF65-F5344CB8AC3E}">
        <p14:creationId xmlns:p14="http://schemas.microsoft.com/office/powerpoint/2010/main" val="9500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7"/>
          <p:cNvGrpSpPr/>
          <p:nvPr/>
        </p:nvGrpSpPr>
        <p:grpSpPr>
          <a:xfrm>
            <a:off x="961468" y="2050831"/>
            <a:ext cx="10462267" cy="3878135"/>
            <a:chOff x="648651" y="951048"/>
            <a:chExt cx="7846700" cy="2908601"/>
          </a:xfrm>
        </p:grpSpPr>
        <p:pic>
          <p:nvPicPr>
            <p:cNvPr id="101" name="Google Shape;101;p17"/>
            <p:cNvPicPr preferRelativeResize="0"/>
            <p:nvPr/>
          </p:nvPicPr>
          <p:blipFill rotWithShape="1">
            <a:blip r:embed="rId3">
              <a:alphaModFix/>
            </a:blip>
            <a:srcRect/>
            <a:stretch/>
          </p:blipFill>
          <p:spPr>
            <a:xfrm>
              <a:off x="648651" y="959349"/>
              <a:ext cx="7846700" cy="2900300"/>
            </a:xfrm>
            <a:prstGeom prst="rect">
              <a:avLst/>
            </a:prstGeom>
            <a:noFill/>
            <a:ln>
              <a:noFill/>
            </a:ln>
          </p:spPr>
        </p:pic>
        <p:sp>
          <p:nvSpPr>
            <p:cNvPr id="102" name="Google Shape;102;p17"/>
            <p:cNvSpPr txBox="1"/>
            <p:nvPr/>
          </p:nvSpPr>
          <p:spPr>
            <a:xfrm>
              <a:off x="1540875" y="951048"/>
              <a:ext cx="6489000" cy="2748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grpSp>
      <p:cxnSp>
        <p:nvCxnSpPr>
          <p:cNvPr id="103" name="Google Shape;103;p17"/>
          <p:cNvCxnSpPr/>
          <p:nvPr/>
        </p:nvCxnSpPr>
        <p:spPr>
          <a:xfrm rot="10800000">
            <a:off x="2910016" y="2622200"/>
            <a:ext cx="1021600" cy="84000"/>
          </a:xfrm>
          <a:prstGeom prst="straightConnector1">
            <a:avLst/>
          </a:prstGeom>
          <a:noFill/>
          <a:ln w="19050" cap="flat" cmpd="sng">
            <a:solidFill>
              <a:srgbClr val="000000"/>
            </a:solidFill>
            <a:prstDash val="solid"/>
            <a:miter lim="800000"/>
            <a:headEnd type="none" w="sm" len="sm"/>
            <a:tailEnd type="triangle" w="med" len="med"/>
          </a:ln>
        </p:spPr>
      </p:cxnSp>
      <p:sp>
        <p:nvSpPr>
          <p:cNvPr id="104" name="Google Shape;104;p17"/>
          <p:cNvSpPr txBox="1"/>
          <p:nvPr/>
        </p:nvSpPr>
        <p:spPr>
          <a:xfrm>
            <a:off x="3931616" y="2454452"/>
            <a:ext cx="17028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Initial burst to fill the buffer</a:t>
            </a:r>
            <a:endParaRPr sz="2400"/>
          </a:p>
        </p:txBody>
      </p:sp>
      <p:cxnSp>
        <p:nvCxnSpPr>
          <p:cNvPr id="105" name="Google Shape;105;p17"/>
          <p:cNvCxnSpPr/>
          <p:nvPr/>
        </p:nvCxnSpPr>
        <p:spPr>
          <a:xfrm flipH="1">
            <a:off x="5123420" y="4037109"/>
            <a:ext cx="170400" cy="775600"/>
          </a:xfrm>
          <a:prstGeom prst="straightConnector1">
            <a:avLst/>
          </a:prstGeom>
          <a:noFill/>
          <a:ln w="19050" cap="flat" cmpd="sng">
            <a:solidFill>
              <a:srgbClr val="000000"/>
            </a:solidFill>
            <a:prstDash val="solid"/>
            <a:miter lim="800000"/>
            <a:headEnd type="none" w="sm" len="sm"/>
            <a:tailEnd type="triangle" w="med" len="med"/>
          </a:ln>
        </p:spPr>
      </p:cxnSp>
      <p:sp>
        <p:nvSpPr>
          <p:cNvPr id="106" name="Google Shape;106;p17"/>
          <p:cNvSpPr txBox="1"/>
          <p:nvPr/>
        </p:nvSpPr>
        <p:spPr>
          <a:xfrm>
            <a:off x="5293820" y="3785361"/>
            <a:ext cx="2809600" cy="711600"/>
          </a:xfrm>
          <a:prstGeom prst="rect">
            <a:avLst/>
          </a:prstGeom>
          <a:noFill/>
          <a:ln>
            <a:noFill/>
          </a:ln>
        </p:spPr>
        <p:txBody>
          <a:bodyPr spcFirstLastPara="1" wrap="square" lIns="121900" tIns="60933" rIns="121900" bIns="60933" anchor="t" anchorCtr="0">
            <a:noAutofit/>
          </a:bodyPr>
          <a:lstStyle/>
          <a:p>
            <a:r>
              <a:rPr lang="en" sz="2400">
                <a:solidFill>
                  <a:srgbClr val="000000"/>
                </a:solidFill>
              </a:rPr>
              <a:t>Refill buffer as needed by the displayed bitrate</a:t>
            </a:r>
            <a:endParaRPr sz="2400">
              <a:solidFill>
                <a:srgbClr val="000000"/>
              </a:solidFill>
            </a:endParaRPr>
          </a:p>
        </p:txBody>
      </p:sp>
      <p:sp>
        <p:nvSpPr>
          <p:cNvPr id="107" name="Google Shape;107;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ISPs see with encryption</a:t>
            </a:r>
            <a:endParaRPr dirty="0"/>
          </a:p>
          <a:p>
            <a:endParaRPr dirty="0"/>
          </a:p>
        </p:txBody>
      </p:sp>
      <p:sp>
        <p:nvSpPr>
          <p:cNvPr id="108" name="Google Shape;108;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09" name="Google Shape;109;p17"/>
          <p:cNvSpPr txBox="1"/>
          <p:nvPr/>
        </p:nvSpPr>
        <p:spPr>
          <a:xfrm>
            <a:off x="0" y="3415549"/>
            <a:ext cx="1280800" cy="361600"/>
          </a:xfrm>
          <a:prstGeom prst="rect">
            <a:avLst/>
          </a:prstGeom>
          <a:noFill/>
          <a:ln>
            <a:noFill/>
          </a:ln>
        </p:spPr>
        <p:txBody>
          <a:bodyPr spcFirstLastPara="1" wrap="square" lIns="121900" tIns="60933" rIns="121900" bIns="60933" anchor="t" anchorCtr="0">
            <a:noAutofit/>
          </a:bodyPr>
          <a:lstStyle/>
          <a:p>
            <a:r>
              <a:rPr lang="en" sz="2133" dirty="0">
                <a:latin typeface="Calibri"/>
                <a:ea typeface="Calibri"/>
                <a:cs typeface="Calibri"/>
                <a:sym typeface="Calibri"/>
              </a:rPr>
              <a:t>MPD</a:t>
            </a:r>
            <a:endParaRPr sz="2133" dirty="0">
              <a:latin typeface="Calibri"/>
              <a:ea typeface="Calibri"/>
              <a:cs typeface="Calibri"/>
              <a:sym typeface="Calibri"/>
            </a:endParaRPr>
          </a:p>
          <a:p>
            <a:r>
              <a:rPr lang="en" sz="2133" dirty="0">
                <a:latin typeface="Calibri"/>
                <a:ea typeface="Calibri"/>
                <a:cs typeface="Calibri"/>
                <a:sym typeface="Calibri"/>
              </a:rPr>
              <a:t>Retrieval</a:t>
            </a:r>
            <a:endParaRPr sz="2133" dirty="0">
              <a:latin typeface="Calibri"/>
              <a:ea typeface="Calibri"/>
              <a:cs typeface="Calibri"/>
              <a:sym typeface="Calibri"/>
            </a:endParaRPr>
          </a:p>
        </p:txBody>
      </p:sp>
      <p:sp>
        <p:nvSpPr>
          <p:cNvPr id="110" name="Google Shape;110;p17"/>
          <p:cNvSpPr/>
          <p:nvPr/>
        </p:nvSpPr>
        <p:spPr>
          <a:xfrm>
            <a:off x="1475901" y="3464836"/>
            <a:ext cx="1118900" cy="1639101"/>
          </a:xfrm>
          <a:custGeom>
            <a:avLst/>
            <a:gdLst/>
            <a:ahLst/>
            <a:cxnLst/>
            <a:rect l="l" t="t" r="r" b="b"/>
            <a:pathLst>
              <a:path w="30963" h="27761" extrusionOk="0">
                <a:moveTo>
                  <a:pt x="0" y="850"/>
                </a:moveTo>
                <a:cubicBezTo>
                  <a:pt x="8056" y="500"/>
                  <a:pt x="18317" y="-1959"/>
                  <a:pt x="24018" y="3744"/>
                </a:cubicBezTo>
                <a:cubicBezTo>
                  <a:pt x="29909" y="9638"/>
                  <a:pt x="27867" y="20024"/>
                  <a:pt x="30963" y="27761"/>
                </a:cubicBezTo>
              </a:path>
            </a:pathLst>
          </a:custGeom>
          <a:noFill/>
          <a:ln w="19050" cap="flat" cmpd="sng">
            <a:solidFill>
              <a:srgbClr val="000000"/>
            </a:solidFill>
            <a:prstDash val="solid"/>
            <a:round/>
            <a:headEnd type="none" w="med" len="med"/>
            <a:tailEnd type="stealth" w="med" len="med"/>
          </a:ln>
        </p:spPr>
      </p:sp>
      <p:sp>
        <p:nvSpPr>
          <p:cNvPr id="111" name="Google Shape;111;p17"/>
          <p:cNvSpPr txBox="1"/>
          <p:nvPr/>
        </p:nvSpPr>
        <p:spPr>
          <a:xfrm>
            <a:off x="9253196" y="2526333"/>
            <a:ext cx="1923600" cy="711600"/>
          </a:xfrm>
          <a:prstGeom prst="rect">
            <a:avLst/>
          </a:prstGeom>
          <a:noFill/>
          <a:ln>
            <a:noFill/>
          </a:ln>
        </p:spPr>
        <p:txBody>
          <a:bodyPr spcFirstLastPara="1" wrap="square" lIns="121900" tIns="60933" rIns="121900" bIns="60933" anchor="t" anchorCtr="0">
            <a:noAutofit/>
          </a:bodyPr>
          <a:lstStyle/>
          <a:p>
            <a:r>
              <a:rPr lang="en" sz="2400"/>
              <a:t>*Each color/symbol represents a different flow</a:t>
            </a:r>
            <a:endParaRPr sz="2400">
              <a:solidFill>
                <a:srgbClr val="000000"/>
              </a:solidFill>
            </a:endParaRPr>
          </a:p>
        </p:txBody>
      </p:sp>
      <p:pic>
        <p:nvPicPr>
          <p:cNvPr id="112" name="Google Shape;112;p17"/>
          <p:cNvPicPr preferRelativeResize="0"/>
          <p:nvPr/>
        </p:nvPicPr>
        <p:blipFill rotWithShape="1">
          <a:blip r:embed="rId4">
            <a:alphaModFix/>
          </a:blip>
          <a:srcRect/>
          <a:stretch/>
        </p:blipFill>
        <p:spPr>
          <a:xfrm>
            <a:off x="1120668" y="2031068"/>
            <a:ext cx="10303067" cy="3829467"/>
          </a:xfrm>
          <a:prstGeom prst="rect">
            <a:avLst/>
          </a:prstGeom>
          <a:noFill/>
          <a:ln>
            <a:noFill/>
          </a:ln>
        </p:spPr>
      </p:pic>
      <p:sp>
        <p:nvSpPr>
          <p:cNvPr id="113" name="Google Shape;113;p17"/>
          <p:cNvSpPr txBox="1"/>
          <p:nvPr/>
        </p:nvSpPr>
        <p:spPr>
          <a:xfrm>
            <a:off x="2151100" y="2031068"/>
            <a:ext cx="8652000" cy="366400"/>
          </a:xfrm>
          <a:prstGeom prst="rect">
            <a:avLst/>
          </a:prstGeom>
          <a:solidFill>
            <a:schemeClr val="lt1"/>
          </a:solidFill>
          <a:ln>
            <a:noFill/>
          </a:ln>
        </p:spPr>
        <p:txBody>
          <a:bodyPr spcFirstLastPara="1" wrap="square" lIns="121900" tIns="121900" rIns="121900" bIns="121900" anchor="t" anchorCtr="0">
            <a:noAutofit/>
          </a:bodyPr>
          <a:lstStyle/>
          <a:p>
            <a:pPr algn="ctr"/>
            <a:r>
              <a:rPr lang="en" sz="2400"/>
              <a:t>Netflix Video Session</a:t>
            </a:r>
            <a:endParaRPr sz="2400"/>
          </a:p>
        </p:txBody>
      </p:sp>
    </p:spTree>
    <p:extLst>
      <p:ext uri="{BB962C8B-B14F-4D97-AF65-F5344CB8AC3E}">
        <p14:creationId xmlns:p14="http://schemas.microsoft.com/office/powerpoint/2010/main" val="305305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t>Goal: Infer Quality from Encrypted Traffic</a:t>
            </a:r>
            <a:endParaRPr dirty="0"/>
          </a:p>
        </p:txBody>
      </p:sp>
      <p:sp>
        <p:nvSpPr>
          <p:cNvPr id="119" name="Google Shape;119;p18"/>
          <p:cNvSpPr txBox="1">
            <a:spLocks noGrp="1"/>
          </p:cNvSpPr>
          <p:nvPr>
            <p:ph type="body" idx="1"/>
          </p:nvPr>
        </p:nvSpPr>
        <p:spPr>
          <a:xfrm>
            <a:off x="415600" y="1812667"/>
            <a:ext cx="2210400" cy="653200"/>
          </a:xfrm>
          <a:prstGeom prst="rect">
            <a:avLst/>
          </a:prstGeom>
        </p:spPr>
        <p:txBody>
          <a:bodyPr spcFirstLastPara="1" vert="horz" wrap="square" lIns="121900" tIns="121900" rIns="121900" bIns="121900" rtlCol="0" anchor="t" anchorCtr="0">
            <a:noAutofit/>
          </a:bodyPr>
          <a:lstStyle/>
          <a:p>
            <a:pPr>
              <a:lnSpc>
                <a:spcPct val="100000"/>
              </a:lnSpc>
            </a:pPr>
            <a:r>
              <a:rPr lang="en"/>
              <a:t>Target:</a:t>
            </a:r>
            <a:endParaRPr/>
          </a:p>
        </p:txBody>
      </p:sp>
      <p:sp>
        <p:nvSpPr>
          <p:cNvPr id="120" name="Google Shape;12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graphicFrame>
        <p:nvGraphicFramePr>
          <p:cNvPr id="121" name="Google Shape;121;p18"/>
          <p:cNvGraphicFramePr/>
          <p:nvPr/>
        </p:nvGraphicFramePr>
        <p:xfrm>
          <a:off x="367352" y="3897714"/>
          <a:ext cx="11360800" cy="2408011"/>
        </p:xfrm>
        <a:graphic>
          <a:graphicData uri="http://schemas.openxmlformats.org/drawingml/2006/table">
            <a:tbl>
              <a:tblPr firstRow="1" bandRow="1">
                <a:noFill/>
              </a:tblPr>
              <a:tblGrid>
                <a:gridCol w="3736067">
                  <a:extLst>
                    <a:ext uri="{9D8B030D-6E8A-4147-A177-3AD203B41FA5}">
                      <a16:colId xmlns:a16="http://schemas.microsoft.com/office/drawing/2014/main" val="20000"/>
                    </a:ext>
                  </a:extLst>
                </a:gridCol>
                <a:gridCol w="3821100">
                  <a:extLst>
                    <a:ext uri="{9D8B030D-6E8A-4147-A177-3AD203B41FA5}">
                      <a16:colId xmlns:a16="http://schemas.microsoft.com/office/drawing/2014/main" val="20001"/>
                    </a:ext>
                  </a:extLst>
                </a:gridCol>
                <a:gridCol w="3803633">
                  <a:extLst>
                    <a:ext uri="{9D8B030D-6E8A-4147-A177-3AD203B41FA5}">
                      <a16:colId xmlns:a16="http://schemas.microsoft.com/office/drawing/2014/main" val="20002"/>
                    </a:ext>
                  </a:extLst>
                </a:gridCol>
              </a:tblGrid>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Network layer (</a:t>
                      </a:r>
                      <a:r>
                        <a:rPr lang="en" sz="2300" i="1" u="none" strike="noStrike" cap="none"/>
                        <a:t>Net</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Transport layer (</a:t>
                      </a:r>
                      <a:r>
                        <a:rPr lang="en" sz="2300" i="1" u="none" strike="noStrike" cap="none"/>
                        <a:t>Tran</a:t>
                      </a:r>
                      <a:r>
                        <a:rPr lang="en" sz="2300" u="none" strike="noStrike" cap="none"/>
                        <a: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u="none" strike="noStrike" cap="none"/>
                        <a:t>Application layer (</a:t>
                      </a:r>
                      <a:r>
                        <a:rPr lang="en" sz="2300" i="1" u="none" strike="noStrike" cap="none"/>
                        <a:t>App</a:t>
                      </a:r>
                      <a:r>
                        <a:rPr lang="en" sz="2300" u="none" strike="noStrike" cap="none"/>
                        <a:t>)</a:t>
                      </a:r>
                      <a:endParaRPr sz="2300" u="none" strike="noStrike" cap="none"/>
                    </a:p>
                  </a:txBody>
                  <a:tcPr marL="91433" marR="91433" marT="45733" marB="45733"/>
                </a:tc>
                <a:extLst>
                  <a:ext uri="{0D108BD9-81ED-4DB2-BD59-A6C34878D82A}">
                    <a16:rowId xmlns:a16="http://schemas.microsoft.com/office/drawing/2014/main" val="10000"/>
                  </a:ext>
                </a:extLst>
              </a:tr>
              <a:tr h="640067">
                <a:tc>
                  <a:txBody>
                    <a:bodyPr/>
                    <a:lstStyle/>
                    <a:p>
                      <a:pPr marL="0" marR="0" lvl="0" indent="0" algn="l" rtl="0">
                        <a:lnSpc>
                          <a:spcPct val="100000"/>
                        </a:lnSpc>
                        <a:spcBef>
                          <a:spcPts val="0"/>
                        </a:spcBef>
                        <a:spcAft>
                          <a:spcPts val="0"/>
                        </a:spcAft>
                        <a:buClr>
                          <a:srgbClr val="000000"/>
                        </a:buClr>
                        <a:buSzPts val="1700"/>
                        <a:buFont typeface="Arial"/>
                        <a:buNone/>
                      </a:pPr>
                      <a:r>
                        <a:rPr lang="en" sz="2300"/>
                        <a:t>T</a:t>
                      </a:r>
                      <a:r>
                        <a:rPr lang="en" sz="2300" u="none" strike="noStrike" cap="none"/>
                        <a:t>hroughput</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dirty="0"/>
                        <a:t>F</a:t>
                      </a:r>
                      <a:r>
                        <a:rPr lang="en" sz="2300" u="none" strike="noStrike" cap="none" dirty="0"/>
                        <a:t>lags</a:t>
                      </a:r>
                      <a:endParaRPr sz="2300" u="none" strike="noStrike" cap="none" dirty="0"/>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a:t>
                      </a:r>
                      <a:r>
                        <a:rPr lang="en" sz="2300" u="none" strike="noStrike" cap="none"/>
                        <a:t>eg</a:t>
                      </a:r>
                      <a:r>
                        <a:rPr lang="en" sz="2300"/>
                        <a:t>ment</a:t>
                      </a:r>
                      <a:r>
                        <a:rPr lang="en" sz="2300" u="none" strike="noStrike" cap="none"/>
                        <a:t> sizes</a:t>
                      </a:r>
                      <a:endParaRPr sz="2300" u="none" strike="noStrike" cap="none"/>
                    </a:p>
                  </a:txBody>
                  <a:tcPr marL="91433" marR="91433" marT="45733" marB="45733"/>
                </a:tc>
                <a:extLst>
                  <a:ext uri="{0D108BD9-81ED-4DB2-BD59-A6C34878D82A}">
                    <a16:rowId xmlns:a16="http://schemas.microsoft.com/office/drawing/2014/main" val="10001"/>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Pkt counts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Retransmissions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Segment</a:t>
                      </a:r>
                      <a:r>
                        <a:rPr lang="en" sz="2300" u="none" strike="noStrike" cap="none"/>
                        <a:t> inter-arrivals</a:t>
                      </a:r>
                      <a:endParaRPr sz="2300" u="none" strike="noStrike" cap="none"/>
                    </a:p>
                  </a:txBody>
                  <a:tcPr marL="91433" marR="91433" marT="45733" marB="45733"/>
                </a:tc>
                <a:extLst>
                  <a:ext uri="{0D108BD9-81ED-4DB2-BD59-A6C34878D82A}">
                    <a16:rowId xmlns:a16="http://schemas.microsoft.com/office/drawing/2014/main" val="10002"/>
                  </a:ext>
                </a:extLst>
              </a:tr>
              <a:tr h="436907">
                <a:tc>
                  <a:txBody>
                    <a:bodyPr/>
                    <a:lstStyle/>
                    <a:p>
                      <a:pPr marL="0" marR="0" lvl="0" indent="0" algn="l" rtl="0">
                        <a:lnSpc>
                          <a:spcPct val="100000"/>
                        </a:lnSpc>
                        <a:spcBef>
                          <a:spcPts val="0"/>
                        </a:spcBef>
                        <a:spcAft>
                          <a:spcPts val="0"/>
                        </a:spcAft>
                        <a:buClr>
                          <a:srgbClr val="000000"/>
                        </a:buClr>
                        <a:buSzPts val="1700"/>
                        <a:buFont typeface="Arial"/>
                        <a:buNone/>
                      </a:pPr>
                      <a:r>
                        <a:rPr lang="en" sz="2300"/>
                        <a:t># of flows</a:t>
                      </a:r>
                      <a:endParaRPr sz="2300" u="none" strike="noStrike" cap="none"/>
                    </a:p>
                  </a:txBody>
                  <a:tcPr marL="91433" marR="91433" marT="45733" marB="45733"/>
                </a:tc>
                <a:tc>
                  <a:txBody>
                    <a:bodyPr/>
                    <a:lstStyle/>
                    <a:p>
                      <a:pPr marL="0" marR="0" lvl="0" indent="0" algn="l" rtl="0">
                        <a:lnSpc>
                          <a:spcPct val="100000"/>
                        </a:lnSpc>
                        <a:spcBef>
                          <a:spcPts val="0"/>
                        </a:spcBef>
                        <a:spcAft>
                          <a:spcPts val="0"/>
                        </a:spcAft>
                        <a:buClr>
                          <a:srgbClr val="000000"/>
                        </a:buClr>
                        <a:buSzPts val="1700"/>
                        <a:buFont typeface="Arial"/>
                        <a:buNone/>
                      </a:pPr>
                      <a:r>
                        <a:rPr lang="en" sz="2300"/>
                        <a:t>Goodput</a:t>
                      </a:r>
                      <a:endParaRPr sz="2300" u="none" strike="noStrike" cap="none"/>
                    </a:p>
                  </a:txBody>
                  <a:tcPr marL="91433" marR="91433" marT="45733" marB="45733"/>
                </a:tc>
                <a:tc>
                  <a:txBody>
                    <a:bodyPr/>
                    <a:lstStyle/>
                    <a:p>
                      <a:pPr marL="0" lvl="0" indent="0" algn="l" rtl="0">
                        <a:spcBef>
                          <a:spcPts val="0"/>
                        </a:spcBef>
                        <a:spcAft>
                          <a:spcPts val="0"/>
                        </a:spcAft>
                        <a:buClr>
                          <a:schemeClr val="dk1"/>
                        </a:buClr>
                        <a:buSzPts val="1700"/>
                        <a:buFont typeface="Arial"/>
                        <a:buNone/>
                      </a:pPr>
                      <a:r>
                        <a:rPr lang="en" sz="2300"/>
                        <a:t>#pending requests</a:t>
                      </a:r>
                      <a:endParaRPr sz="2300" u="none" strike="noStrike" cap="none"/>
                    </a:p>
                  </a:txBody>
                  <a:tcPr marL="91433" marR="91433" marT="45733" marB="45733"/>
                </a:tc>
                <a:extLst>
                  <a:ext uri="{0D108BD9-81ED-4DB2-BD59-A6C34878D82A}">
                    <a16:rowId xmlns:a16="http://schemas.microsoft.com/office/drawing/2014/main" val="10003"/>
                  </a:ext>
                </a:extLst>
              </a:tr>
              <a:tr h="436907">
                <a:tc gridSpan="3">
                  <a:txBody>
                    <a:bodyPr/>
                    <a:lstStyle/>
                    <a:p>
                      <a:pPr marL="0" lvl="0" indent="0" algn="ctr" rtl="0">
                        <a:spcBef>
                          <a:spcPts val="0"/>
                        </a:spcBef>
                        <a:spcAft>
                          <a:spcPts val="0"/>
                        </a:spcAft>
                        <a:buNone/>
                      </a:pPr>
                      <a:r>
                        <a:rPr lang="en" sz="2300" dirty="0"/>
                        <a:t>...</a:t>
                      </a:r>
                      <a:endParaRPr sz="2300" dirty="0">
                        <a:solidFill>
                          <a:schemeClr val="dk1"/>
                        </a:solidFill>
                      </a:endParaRPr>
                    </a:p>
                  </a:txBody>
                  <a:tcPr marL="91433" marR="91433" marT="45733" marB="45733"/>
                </a:tc>
                <a:tc hMerge="1">
                  <a:txBody>
                    <a:bodyPr/>
                    <a:lstStyle/>
                    <a:p>
                      <a:endParaRPr lang="en-FR"/>
                    </a:p>
                  </a:txBody>
                  <a:tcPr/>
                </a:tc>
                <a:tc hMerge="1">
                  <a:txBody>
                    <a:bodyPr/>
                    <a:lstStyle/>
                    <a:p>
                      <a:endParaRPr lang="en-FR"/>
                    </a:p>
                  </a:txBody>
                  <a:tcPr/>
                </a:tc>
                <a:extLst>
                  <a:ext uri="{0D108BD9-81ED-4DB2-BD59-A6C34878D82A}">
                    <a16:rowId xmlns:a16="http://schemas.microsoft.com/office/drawing/2014/main" val="10004"/>
                  </a:ext>
                </a:extLst>
              </a:tr>
            </a:tbl>
          </a:graphicData>
        </a:graphic>
      </p:graphicFrame>
      <p:sp>
        <p:nvSpPr>
          <p:cNvPr id="122" name="Google Shape;122;p18"/>
          <p:cNvSpPr txBox="1">
            <a:spLocks noGrp="1"/>
          </p:cNvSpPr>
          <p:nvPr>
            <p:ph type="body" idx="1"/>
          </p:nvPr>
        </p:nvSpPr>
        <p:spPr>
          <a:xfrm>
            <a:off x="415600" y="3148349"/>
            <a:ext cx="11360800" cy="570000"/>
          </a:xfrm>
          <a:prstGeom prst="rect">
            <a:avLst/>
          </a:prstGeom>
        </p:spPr>
        <p:txBody>
          <a:bodyPr spcFirstLastPara="1" vert="horz" wrap="square" lIns="121900" tIns="121900" rIns="121900" bIns="121900" rtlCol="0" anchor="t" anchorCtr="0">
            <a:noAutofit/>
          </a:bodyPr>
          <a:lstStyle/>
          <a:p>
            <a:pPr>
              <a:lnSpc>
                <a:spcPct val="100000"/>
              </a:lnSpc>
            </a:pPr>
            <a:r>
              <a:rPr lang="en" dirty="0"/>
              <a:t>Available features</a:t>
            </a:r>
            <a:endParaRPr dirty="0"/>
          </a:p>
        </p:txBody>
      </p:sp>
      <p:pic>
        <p:nvPicPr>
          <p:cNvPr id="123" name="Google Shape;123;p18"/>
          <p:cNvPicPr preferRelativeResize="0"/>
          <p:nvPr/>
        </p:nvPicPr>
        <p:blipFill>
          <a:blip r:embed="rId3">
            <a:alphaModFix/>
          </a:blip>
          <a:stretch>
            <a:fillRect/>
          </a:stretch>
        </p:blipFill>
        <p:spPr>
          <a:xfrm>
            <a:off x="3227323" y="1449867"/>
            <a:ext cx="1925892" cy="1083333"/>
          </a:xfrm>
          <a:prstGeom prst="rect">
            <a:avLst/>
          </a:prstGeom>
          <a:noFill/>
          <a:ln>
            <a:noFill/>
          </a:ln>
        </p:spPr>
      </p:pic>
      <p:sp>
        <p:nvSpPr>
          <p:cNvPr id="124" name="Google Shape;124;p18"/>
          <p:cNvSpPr txBox="1"/>
          <p:nvPr/>
        </p:nvSpPr>
        <p:spPr>
          <a:xfrm>
            <a:off x="3085067"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Startup delay</a:t>
            </a:r>
            <a:endParaRPr sz="2400"/>
          </a:p>
        </p:txBody>
      </p:sp>
      <p:pic>
        <p:nvPicPr>
          <p:cNvPr id="125" name="Google Shape;125;p18"/>
          <p:cNvPicPr preferRelativeResize="0"/>
          <p:nvPr/>
        </p:nvPicPr>
        <p:blipFill>
          <a:blip r:embed="rId4">
            <a:alphaModFix/>
          </a:blip>
          <a:stretch>
            <a:fillRect/>
          </a:stretch>
        </p:blipFill>
        <p:spPr>
          <a:xfrm>
            <a:off x="6977867" y="1449867"/>
            <a:ext cx="1925867" cy="1083303"/>
          </a:xfrm>
          <a:prstGeom prst="rect">
            <a:avLst/>
          </a:prstGeom>
          <a:noFill/>
          <a:ln>
            <a:noFill/>
          </a:ln>
        </p:spPr>
      </p:pic>
      <p:sp>
        <p:nvSpPr>
          <p:cNvPr id="126" name="Google Shape;126;p18"/>
          <p:cNvSpPr txBox="1"/>
          <p:nvPr/>
        </p:nvSpPr>
        <p:spPr>
          <a:xfrm>
            <a:off x="6794951" y="2461817"/>
            <a:ext cx="2210400" cy="524800"/>
          </a:xfrm>
          <a:prstGeom prst="rect">
            <a:avLst/>
          </a:prstGeom>
          <a:noFill/>
          <a:ln>
            <a:noFill/>
          </a:ln>
        </p:spPr>
        <p:txBody>
          <a:bodyPr spcFirstLastPara="1" wrap="square" lIns="121900" tIns="121900" rIns="121900" bIns="121900" anchor="t" anchorCtr="0">
            <a:noAutofit/>
          </a:bodyPr>
          <a:lstStyle/>
          <a:p>
            <a:pPr algn="ctr"/>
            <a:r>
              <a:rPr lang="en" sz="2400"/>
              <a:t>Resolution</a:t>
            </a:r>
            <a:endParaRPr sz="2400"/>
          </a:p>
        </p:txBody>
      </p:sp>
      <p:cxnSp>
        <p:nvCxnSpPr>
          <p:cNvPr id="127" name="Google Shape;127;p18"/>
          <p:cNvCxnSpPr/>
          <p:nvPr/>
        </p:nvCxnSpPr>
        <p:spPr>
          <a:xfrm>
            <a:off x="6814621" y="2937983"/>
            <a:ext cx="2210400" cy="0"/>
          </a:xfrm>
          <a:prstGeom prst="straightConnector1">
            <a:avLst/>
          </a:prstGeom>
          <a:noFill/>
          <a:ln w="28575" cap="flat" cmpd="sng">
            <a:solidFill>
              <a:srgbClr val="FF0000"/>
            </a:solidFill>
            <a:prstDash val="solid"/>
            <a:round/>
            <a:headEnd type="none" w="med" len="med"/>
            <a:tailEnd type="none" w="med" len="med"/>
          </a:ln>
        </p:spPr>
      </p:cxnSp>
      <p:grpSp>
        <p:nvGrpSpPr>
          <p:cNvPr id="128" name="Google Shape;128;p18"/>
          <p:cNvGrpSpPr/>
          <p:nvPr/>
        </p:nvGrpSpPr>
        <p:grpSpPr>
          <a:xfrm>
            <a:off x="4121900" y="4462677"/>
            <a:ext cx="3089533" cy="942667"/>
            <a:chOff x="3091425" y="3494925"/>
            <a:chExt cx="2317150" cy="707000"/>
          </a:xfrm>
        </p:grpSpPr>
        <p:sp>
          <p:nvSpPr>
            <p:cNvPr id="129" name="Google Shape;129;p18"/>
            <p:cNvSpPr txBox="1"/>
            <p:nvPr/>
          </p:nvSpPr>
          <p:spPr>
            <a:xfrm>
              <a:off x="3091425" y="3877025"/>
              <a:ext cx="1839000" cy="3249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endParaRPr sz="2400"/>
            </a:p>
          </p:txBody>
        </p:sp>
        <p:cxnSp>
          <p:nvCxnSpPr>
            <p:cNvPr id="130" name="Google Shape;130;p18"/>
            <p:cNvCxnSpPr>
              <a:cxnSpLocks/>
              <a:endCxn id="129" idx="0"/>
            </p:cNvCxnSpPr>
            <p:nvPr/>
          </p:nvCxnSpPr>
          <p:spPr>
            <a:xfrm flipH="1">
              <a:off x="4010925" y="3704225"/>
              <a:ext cx="564000" cy="172800"/>
            </a:xfrm>
            <a:prstGeom prst="straightConnector1">
              <a:avLst/>
            </a:prstGeom>
            <a:noFill/>
            <a:ln w="9525" cap="flat" cmpd="sng">
              <a:solidFill>
                <a:srgbClr val="FF0000"/>
              </a:solidFill>
              <a:prstDash val="solid"/>
              <a:round/>
              <a:headEnd type="none" w="med" len="med"/>
              <a:tailEnd type="triangle" w="med" len="med"/>
            </a:ln>
          </p:spPr>
        </p:cxnSp>
        <p:sp>
          <p:nvSpPr>
            <p:cNvPr id="131" name="Google Shape;131;p18"/>
            <p:cNvSpPr txBox="1"/>
            <p:nvPr/>
          </p:nvSpPr>
          <p:spPr>
            <a:xfrm>
              <a:off x="4520275" y="3494925"/>
              <a:ext cx="888300" cy="204300"/>
            </a:xfrm>
            <a:prstGeom prst="rect">
              <a:avLst/>
            </a:prstGeom>
            <a:noFill/>
            <a:ln>
              <a:noFill/>
            </a:ln>
          </p:spPr>
          <p:txBody>
            <a:bodyPr spcFirstLastPara="1" wrap="square" lIns="121900" tIns="121900" rIns="121900" bIns="121900" anchor="t" anchorCtr="0">
              <a:noAutofit/>
            </a:bodyPr>
            <a:lstStyle/>
            <a:p>
              <a:r>
                <a:rPr lang="en" sz="2400">
                  <a:solidFill>
                    <a:srgbClr val="FF0000"/>
                  </a:solidFill>
                </a:rPr>
                <a:t>Costly</a:t>
              </a:r>
              <a:endParaRPr sz="2400">
                <a:solidFill>
                  <a:srgbClr val="FF0000"/>
                </a:solidFill>
              </a:endParaRPr>
            </a:p>
          </p:txBody>
        </p:sp>
      </p:grpSp>
    </p:spTree>
    <p:extLst>
      <p:ext uri="{BB962C8B-B14F-4D97-AF65-F5344CB8AC3E}">
        <p14:creationId xmlns:p14="http://schemas.microsoft.com/office/powerpoint/2010/main" val="12536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1"/>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1"/>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1"/>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3635</TotalTime>
  <Words>3068</Words>
  <Application>Microsoft Macintosh PowerPoint</Application>
  <PresentationFormat>Widescreen</PresentationFormat>
  <Paragraphs>240</Paragraphs>
  <Slides>28</Slides>
  <Notes>18</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Nunito Sans</vt:lpstr>
      <vt:lpstr>Open Sans</vt:lpstr>
      <vt:lpstr>Office Theme</vt:lpstr>
      <vt:lpstr>Machine Learning for Computer Systems</vt:lpstr>
      <vt:lpstr>Application Identification</vt:lpstr>
      <vt:lpstr>Performance Inference and  Optimization</vt:lpstr>
      <vt:lpstr>Increasing Amount of Video Traffic in ISP Networks</vt:lpstr>
      <vt:lpstr>How Much Traffic Does Video Consume?</vt:lpstr>
      <vt:lpstr>What “Speed” Is Needed for App Performance?</vt:lpstr>
      <vt:lpstr>ISPs Aim to Perform Network Optimizations</vt:lpstr>
      <vt:lpstr>What ISPs see with encryption </vt:lpstr>
      <vt:lpstr>Goal: Infer Quality from Encrypted Traffic</vt:lpstr>
      <vt:lpstr>Result: How Does Access Link Capacity Relate to Resolution?</vt:lpstr>
      <vt:lpstr>Method and Modeling</vt:lpstr>
      <vt:lpstr>Model Deployed in U.S. and France</vt:lpstr>
      <vt:lpstr>Model validation</vt:lpstr>
      <vt:lpstr>Designing a Model: Lots of Questions</vt:lpstr>
      <vt:lpstr>Goal: Generality Across Services</vt:lpstr>
      <vt:lpstr>Goal: Generality Across Services</vt:lpstr>
      <vt:lpstr>Systems Consideration:  Lightweight Features</vt:lpstr>
      <vt:lpstr>Goal: Lightweight Features</vt:lpstr>
      <vt:lpstr>Data Granularity Affects Model Performance: Domain Adaptation</vt:lpstr>
      <vt:lpstr>Looking Ahead</vt:lpstr>
      <vt:lpstr>Inferring QoE for  Video Conference Applications</vt:lpstr>
      <vt:lpstr>Inferring WebRTC Quality</vt:lpstr>
      <vt:lpstr>Key Insight: Packet Size Differences</vt:lpstr>
      <vt:lpstr>Input Features and Models</vt:lpstr>
      <vt:lpstr>Inference Errors: Frame Rate</vt:lpstr>
      <vt:lpstr>Hands-on exercises</vt:lpstr>
      <vt:lpstr>Hands-On:  Extracting Features from Network Traffic</vt:lpstr>
      <vt:lpstr>Problem Set 1: Video Inference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101</cp:revision>
  <dcterms:created xsi:type="dcterms:W3CDTF">2022-09-27T15:31:02Z</dcterms:created>
  <dcterms:modified xsi:type="dcterms:W3CDTF">2023-10-04T21:20:43Z</dcterms:modified>
</cp:coreProperties>
</file>