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451" r:id="rId2"/>
    <p:sldId id="438" r:id="rId3"/>
    <p:sldId id="440" r:id="rId4"/>
    <p:sldId id="439" r:id="rId5"/>
    <p:sldId id="443" r:id="rId6"/>
    <p:sldId id="444" r:id="rId7"/>
    <p:sldId id="442" r:id="rId8"/>
    <p:sldId id="441" r:id="rId9"/>
    <p:sldId id="44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302"/>
    <p:restoredTop sz="94665"/>
  </p:normalViewPr>
  <p:slideViewPr>
    <p:cSldViewPr snapToGrid="0" snapToObjects="1">
      <p:cViewPr varScale="1">
        <p:scale>
          <a:sx n="89" d="100"/>
          <a:sy n="89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F8AF1-4148-3446-B5EA-7177AE387CFC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50573-CA6B-844C-821A-059DA3F9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5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ca-and-svd-explained-with-numpy-5d13b0d2a4d8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2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vectors represent the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 axes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data, and the length shown in Figure 5-81 is an indication of how “important” that axis is in describing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‐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data—more precisely, it is a measure of the variance of the data when pro‐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jected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onto that axis. The projection of each data point onto the principal axes are the “principal components” of the data.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50573-CA6B-844C-821A-059DA3F980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43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https://towardsdatascience.com/pca-and-svd-explained-with-numpy-5d13b0d2a4d8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50573-CA6B-844C-821A-059DA3F980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9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8594-293C-E14A-845A-A583EE337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19B59-5923-8C4F-AD64-8CE1EE18F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EA865-33EB-9340-89B5-18950019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BB5EC-FDC9-5344-98F5-B6FB69A0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3E30-11F0-904C-8EAB-DE95A40B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8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1F25-93D4-AC4B-BF4C-8DFCA78E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CC1F6-011B-9B4D-9B9A-463E53D0E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D8483-6D7B-5A43-931C-623AA920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0801-6166-274E-9902-5B378778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AD620-1803-BC45-B7CF-05392874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7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F6E5C-AE3F-5E45-884B-D141CBAC8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61B34-2B38-E145-828C-2A4E484B6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CC88C-3518-4849-94CE-9BC769DC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F19C5-7388-B447-AA21-84A42A30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33B08-F0A6-EA44-A211-A09F579B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CF7F-0C76-1840-A956-232595FB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5FD1-367F-B84C-85F6-63C4F20FC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ED876-EE22-4D4A-9B98-1DCCD347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84A67-CAC4-F342-9991-F978FAD4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C702D-EFDF-5A4C-B111-6C796DF9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2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16F3-0C00-654A-A9B5-4D9CCF42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972B1-543A-FE42-9A40-8F28D8FAE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D3AD1-6B1A-7946-90F0-18DBD341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576C0-2C78-B142-8331-5D7CFD9A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72931-6C29-4842-90E7-05E4BC77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7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0082-1F5A-1442-923A-E25C18FF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B17FA-C5C5-B340-9C06-5129EB911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B8C28-A17B-D849-B684-AAF2AA56B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B71AC-2A46-0443-8C1E-6666FA6A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765DD-5954-9947-AF25-1BEFD3CF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74ED3-7469-8647-8037-01386718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1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C3D8-753C-D547-99BA-490469C4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FD031-478B-2246-A9BB-125E9BA8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B636B-C1EE-284C-BA32-683361AA1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F09B0-B039-0847-8D8C-C39FC428C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1F277-7805-2648-BF86-0B92CB345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6DD3CB-8A4F-9148-8830-E95A4374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D04C8-BA05-5143-8E37-2E655602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19AEF-16FD-0447-B6AD-62A46875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4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F3CB-79D8-3C4E-B46E-EFDEEE4F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B6409-300C-A642-9343-842942FC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7692D-0B10-FB4B-B02E-9B6F1AC5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856D7-15A2-4643-A8F3-2FDD754E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6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24253-3B70-F147-9582-0F185BB5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56A67-9966-EE47-B75F-9467D3C9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F0AC3-B860-F04F-8179-CC889E80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7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5BCD-5BC8-EA4F-9DF5-DB298E8D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CCA3D-F352-5E4B-ACE9-E09273181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BCE0F-D027-E942-8B57-E71509856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41401-1AFE-3E4F-A00D-76F9C5B8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E5A11-B6EE-814E-B9C9-B610E4E8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E0571-729F-C341-951A-69A9BCE9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3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63306-9656-F34F-BFEB-2AB7CD45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F3E4E-079A-A443-980C-4C05B63A1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9DA63-840C-4E48-A764-E2F2808F9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26FD3-7A2D-FB4C-88B5-5CBAB196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43C73-AB0B-F142-8E03-C38EA71A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846E1-F611-9A4A-98D5-E6940428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7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2E9B2-6FA0-F34A-A11E-6CAD1DEC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603C2-C445-A443-ABF5-CA7F8928B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C5B24-42E5-7048-B5A7-65965D834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C2484-0CF3-A545-BBAF-2CDE268DB0D8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22C82-C51D-084C-A77E-6C6584315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4134E-0EF0-2B49-B8D9-49EA3B18A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9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7653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Principal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330423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B533-4EC3-0941-90EF-DE1ABDB4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Principal Component Analysis (PCA)?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98E33-D26C-B847-81D6-C94A314E9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data point can be represented as a </a:t>
            </a:r>
            <a:r>
              <a:rPr lang="en-US" b="1" dirty="0">
                <a:solidFill>
                  <a:srgbClr val="C00000"/>
                </a:solidFill>
              </a:rPr>
              <a:t>linear combination of vectors/features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PCA changes the set of component vectors to align in the directions that capture the most variance.</a:t>
            </a:r>
          </a:p>
          <a:p>
            <a:pPr lvl="1"/>
            <a:r>
              <a:rPr lang="en-US" dirty="0"/>
              <a:t>Principal components are linear combinations of the original vectors</a:t>
            </a:r>
          </a:p>
          <a:p>
            <a:pPr lvl="1"/>
            <a:r>
              <a:rPr lang="en-US" dirty="0"/>
              <a:t>Importance of principal components represented by “loading” vector.</a:t>
            </a:r>
          </a:p>
          <a:p>
            <a:pPr lvl="1"/>
            <a:endParaRPr lang="en-US" dirty="0"/>
          </a:p>
          <a:p>
            <a:r>
              <a:rPr lang="en-US" dirty="0"/>
              <a:t>In linear algebra terms, it is a </a:t>
            </a:r>
            <a:r>
              <a:rPr lang="en-US" b="1" dirty="0">
                <a:solidFill>
                  <a:srgbClr val="C00000"/>
                </a:solidFill>
              </a:rPr>
              <a:t>“change in basis”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011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EF7A-6D78-684E-B79E-C733F28E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Principal Component Analysis (PCA)?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9ECA0-F1B4-6749-B2D9-6DD628232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Goal: </a:t>
            </a:r>
            <a:r>
              <a:rPr lang="en-US" dirty="0"/>
              <a:t>Represent data in higher dimensions in a smaller number of dimensions.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Motivation: </a:t>
            </a:r>
            <a:r>
              <a:rPr lang="en-US" dirty="0"/>
              <a:t>Why is Principal Component Analysis helpful?</a:t>
            </a:r>
          </a:p>
          <a:p>
            <a:pPr lvl="1"/>
            <a:r>
              <a:rPr lang="en-US" b="1" dirty="0"/>
              <a:t>Simplification:</a:t>
            </a:r>
            <a:r>
              <a:rPr lang="en-US" dirty="0"/>
              <a:t> Reduce the dimension/complexity of the data while preserving variance (“interesting” properties of the data)</a:t>
            </a:r>
          </a:p>
          <a:p>
            <a:pPr lvl="1"/>
            <a:r>
              <a:rPr lang="en-US" b="1" dirty="0"/>
              <a:t>Visualization:</a:t>
            </a:r>
            <a:r>
              <a:rPr lang="en-US" dirty="0"/>
              <a:t> Easiest to visualize data in two dimensions, but visualizing all pairs may be prohibitive.</a:t>
            </a:r>
          </a:p>
          <a:p>
            <a:pPr lvl="1"/>
            <a:r>
              <a:rPr lang="en-US" b="1" dirty="0"/>
              <a:t>Noise reduction: </a:t>
            </a:r>
            <a:r>
              <a:rPr lang="en-US" dirty="0"/>
              <a:t>Keeping principal components that capture variance and removing the rest effectively filters noise.</a:t>
            </a:r>
          </a:p>
          <a:p>
            <a:pPr lvl="1"/>
            <a:r>
              <a:rPr lang="en-US" b="1" dirty="0"/>
              <a:t>Clustering:</a:t>
            </a:r>
            <a:r>
              <a:rPr lang="en-US" dirty="0"/>
              <a:t> Spectral clustering attempts to map data points into principal components with the highest contributions.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002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349E3-E0FE-E74D-9C21-372FDBF7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Views of Principal Component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9D5F8-8CDE-5F41-8E78-7AE1700FA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4194"/>
            <a:ext cx="5181600" cy="15933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Principal component is the vector that captures the most variance in the dataset.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993E53-3699-1F4B-B46B-112C376D0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64192"/>
            <a:ext cx="5181600" cy="15933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Principal component is the vector that is closest to the data points. (Minimize squared error to projection.)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AD46C-1E48-2E41-A9B3-57D004DAAF7B}"/>
              </a:ext>
            </a:extLst>
          </p:cNvPr>
          <p:cNvSpPr txBox="1"/>
          <p:nvPr/>
        </p:nvSpPr>
        <p:spPr>
          <a:xfrm>
            <a:off x="741405" y="1690688"/>
            <a:ext cx="511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Capturing Maximum Variance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CA5CD-60F6-E24B-98F0-8D9F6E9DFC4A}"/>
              </a:ext>
            </a:extLst>
          </p:cNvPr>
          <p:cNvSpPr txBox="1"/>
          <p:nvPr/>
        </p:nvSpPr>
        <p:spPr>
          <a:xfrm>
            <a:off x="6096000" y="1690688"/>
            <a:ext cx="511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Minimizing Distance to Projection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891DED-0BB4-0946-A6B6-E2F993FD9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80" y="3632200"/>
            <a:ext cx="5194300" cy="322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99602B-A04E-F14A-A6F1-4B34FAFAB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376" y="3779950"/>
            <a:ext cx="4703322" cy="293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6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B442-DC40-D842-A65E-9C570238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Principal Component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075F-2A71-0846-9EA4-2AD5A48C8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3237"/>
            <a:ext cx="10515600" cy="4351338"/>
          </a:xfrm>
        </p:spPr>
        <p:txBody>
          <a:bodyPr/>
          <a:lstStyle/>
          <a:p>
            <a:r>
              <a:rPr lang="en-US" dirty="0"/>
              <a:t>Projecting the data points onto the principal component yields the principal components themselves.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93967-C64C-C340-BABA-7BD662BC5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23" y="2592502"/>
            <a:ext cx="11721353" cy="426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6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9048-6149-A042-A777-1B1EB372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 Principal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55C4-39F2-B64F-89E6-198F4D54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475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Given:</a:t>
            </a:r>
            <a:r>
              <a:rPr lang="en-US" dirty="0"/>
              <a:t> An n x p dataset, </a:t>
            </a:r>
            <a:r>
              <a:rPr lang="en-US" b="1" dirty="0"/>
              <a:t>X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Want:</a:t>
            </a:r>
            <a:r>
              <a:rPr lang="en-US" dirty="0"/>
              <a:t> n x m vectors where m &lt;&lt; p, that capture most variance in </a:t>
            </a:r>
            <a:r>
              <a:rPr lang="en-US" b="1" dirty="0"/>
              <a:t>X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7487C-7A45-7F40-9461-D737093F7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170" y="2827337"/>
            <a:ext cx="5334000" cy="774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5C93FD-3AE2-3143-8007-12EA17ADE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006" y="3544094"/>
            <a:ext cx="7988300" cy="17018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63CD44-82B7-5B4B-894A-ECF007781D5B}"/>
              </a:ext>
            </a:extLst>
          </p:cNvPr>
          <p:cNvSpPr txBox="1">
            <a:spLocks/>
          </p:cNvSpPr>
          <p:nvPr/>
        </p:nvSpPr>
        <p:spPr>
          <a:xfrm>
            <a:off x="694765" y="5480052"/>
            <a:ext cx="10515600" cy="774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</a:rPr>
              <a:t>How: </a:t>
            </a:r>
            <a:r>
              <a:rPr lang="en-US" dirty="0"/>
              <a:t>Project onto the sorted eigenvectors of the </a:t>
            </a:r>
            <a:r>
              <a:rPr lang="en-US"/>
              <a:t>covariance matrix of </a:t>
            </a:r>
            <a:r>
              <a:rPr lang="en-US" b="1"/>
              <a:t>X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9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52D0-09FD-2A49-AEFC-BF486FB3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Principal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5E5B4-6630-2E45-95DC-D65AA0E68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129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Scree plot </a:t>
            </a:r>
            <a:r>
              <a:rPr lang="en-US" dirty="0"/>
              <a:t>shows the distribution of explained variance for the number of principal components (typically shown with eigenvalues).</a:t>
            </a:r>
          </a:p>
          <a:p>
            <a:r>
              <a:rPr lang="en-US" dirty="0"/>
              <a:t>Aim is to find a </a:t>
            </a:r>
            <a:r>
              <a:rPr lang="en-US" b="1" dirty="0">
                <a:solidFill>
                  <a:srgbClr val="C00000"/>
                </a:solidFill>
              </a:rPr>
              <a:t>small number of principal components </a:t>
            </a:r>
            <a:r>
              <a:rPr lang="en-US" dirty="0"/>
              <a:t>that capture the most variance.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CBF4E-4995-4143-A6E6-0A97BE700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101" y="3809242"/>
            <a:ext cx="4648200" cy="30487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89AE52-D346-DF49-B0D2-4B71706AA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81" y="3860014"/>
            <a:ext cx="4530539" cy="299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1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8D03-322C-3D42-9116-A31A84C5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8776A-1612-6742-9CED-2EB7567B8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Principal Component Analysis (PCA) </a:t>
            </a:r>
            <a:r>
              <a:rPr lang="en-US" dirty="0"/>
              <a:t>is a way of representing high-dimensional data in lower dimensions.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Method:</a:t>
            </a:r>
            <a:r>
              <a:rPr lang="en-US" dirty="0"/>
              <a:t> Projection of the data points onto the eigenvectors of the covariance matrix.</a:t>
            </a:r>
          </a:p>
          <a:p>
            <a:endParaRPr lang="en-US" dirty="0"/>
          </a:p>
          <a:p>
            <a:r>
              <a:rPr lang="en-US" dirty="0"/>
              <a:t>Useful for </a:t>
            </a:r>
            <a:r>
              <a:rPr lang="en-US" b="1" dirty="0">
                <a:solidFill>
                  <a:srgbClr val="C00000"/>
                </a:solidFill>
              </a:rPr>
              <a:t>dimensionality reduction</a:t>
            </a:r>
            <a:br>
              <a:rPr lang="en-US" dirty="0"/>
            </a:br>
            <a:r>
              <a:rPr lang="en-US" dirty="0"/>
              <a:t>(simplification, visualization, noise reduction)</a:t>
            </a:r>
          </a:p>
        </p:txBody>
      </p:sp>
    </p:spTree>
    <p:extLst>
      <p:ext uri="{BB962C8B-B14F-4D97-AF65-F5344CB8AC3E}">
        <p14:creationId xmlns:p14="http://schemas.microsoft.com/office/powerpoint/2010/main" val="136815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480</Words>
  <Application>Microsoft Macintosh PowerPoint</Application>
  <PresentationFormat>Widescreen</PresentationFormat>
  <Paragraphs>44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Machine Learning for Computer Systems</vt:lpstr>
      <vt:lpstr>Principal Component Analysis</vt:lpstr>
      <vt:lpstr>What is Principal Component Analysis (PCA)?</vt:lpstr>
      <vt:lpstr>Why Principal Component Analysis (PCA)?</vt:lpstr>
      <vt:lpstr>Two Views of Principal Component Analysis</vt:lpstr>
      <vt:lpstr>Interpreting Principal Component Projections</vt:lpstr>
      <vt:lpstr>How to Compute Principal Components?</vt:lpstr>
      <vt:lpstr>How Many Principal Components?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</dc:title>
  <dc:creator>Nick Feamster</dc:creator>
  <cp:lastModifiedBy>Nick Feamster</cp:lastModifiedBy>
  <cp:revision>22</cp:revision>
  <dcterms:created xsi:type="dcterms:W3CDTF">2020-05-24T20:21:27Z</dcterms:created>
  <dcterms:modified xsi:type="dcterms:W3CDTF">2022-11-08T17:23:58Z</dcterms:modified>
</cp:coreProperties>
</file>