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338" r:id="rId2"/>
    <p:sldId id="328" r:id="rId3"/>
    <p:sldId id="283" r:id="rId4"/>
    <p:sldId id="335" r:id="rId5"/>
    <p:sldId id="337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29" r:id="rId14"/>
    <p:sldId id="292" r:id="rId15"/>
    <p:sldId id="293" r:id="rId16"/>
    <p:sldId id="330" r:id="rId17"/>
    <p:sldId id="295" r:id="rId18"/>
    <p:sldId id="296" r:id="rId19"/>
    <p:sldId id="33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32" r:id="rId39"/>
    <p:sldId id="317" r:id="rId40"/>
    <p:sldId id="318" r:id="rId41"/>
    <p:sldId id="333" r:id="rId42"/>
    <p:sldId id="320" r:id="rId43"/>
    <p:sldId id="334" r:id="rId44"/>
    <p:sldId id="324" r:id="rId45"/>
    <p:sldId id="325" r:id="rId46"/>
    <p:sldId id="326" r:id="rId47"/>
    <p:sldId id="327" r:id="rId48"/>
    <p:sldId id="269" r:id="rId49"/>
    <p:sldId id="272" r:id="rId50"/>
    <p:sldId id="273" r:id="rId51"/>
    <p:sldId id="275" r:id="rId52"/>
    <p:sldId id="277" r:id="rId53"/>
    <p:sldId id="279" r:id="rId54"/>
    <p:sldId id="271" r:id="rId55"/>
    <p:sldId id="280" r:id="rId56"/>
    <p:sldId id="336" r:id="rId57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Wellcome" id="{E12BAEFE-7A93-4F99-B655-753B8CBA65B7}">
          <p14:sldIdLst>
            <p14:sldId id="338"/>
            <p14:sldId id="328"/>
          </p14:sldIdLst>
        </p14:section>
        <p14:section name="Overview" id="{CD9F9B28-FE70-4812-BD06-BF00A2DCA6E8}">
          <p14:sldIdLst>
            <p14:sldId id="283"/>
            <p14:sldId id="335"/>
            <p14:sldId id="337"/>
            <p14:sldId id="285"/>
            <p14:sldId id="286"/>
            <p14:sldId id="287"/>
            <p14:sldId id="288"/>
            <p14:sldId id="289"/>
            <p14:sldId id="290"/>
            <p14:sldId id="291"/>
            <p14:sldId id="329"/>
            <p14:sldId id="292"/>
            <p14:sldId id="293"/>
            <p14:sldId id="330"/>
            <p14:sldId id="295"/>
            <p14:sldId id="296"/>
            <p14:sldId id="331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32"/>
            <p14:sldId id="317"/>
            <p14:sldId id="318"/>
            <p14:sldId id="333"/>
            <p14:sldId id="320"/>
            <p14:sldId id="334"/>
            <p14:sldId id="324"/>
            <p14:sldId id="325"/>
            <p14:sldId id="326"/>
            <p14:sldId id="327"/>
          </p14:sldIdLst>
        </p14:section>
        <p14:section name="Administrative" id="{B4EE8F75-6020-403D-B05B-C13F27DAEE00}">
          <p14:sldIdLst>
            <p14:sldId id="269"/>
            <p14:sldId id="272"/>
            <p14:sldId id="273"/>
            <p14:sldId id="275"/>
            <p14:sldId id="277"/>
            <p14:sldId id="279"/>
            <p14:sldId id="271"/>
            <p14:sldId id="280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8E0A-4387-42D4-90BF-90DB2D2047DA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D252-0D99-459D-B922-2E713E4120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20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77D4"/>
                </a:solidFill>
                <a:latin typeface="Arial"/>
                <a:cs typeface="Arial"/>
              </a:rPr>
              <a:t>show</a:t>
            </a:r>
            <a:r>
              <a:rPr lang="en-US" sz="1200" spc="-20" dirty="0">
                <a:solidFill>
                  <a:srgbClr val="0077D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77D4"/>
                </a:solidFill>
                <a:latin typeface="Arial"/>
                <a:cs typeface="Arial"/>
              </a:rPr>
              <a:t>one</a:t>
            </a:r>
            <a:r>
              <a:rPr lang="en-US" sz="1200" spc="-20" dirty="0">
                <a:solidFill>
                  <a:srgbClr val="0077D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77D4"/>
                </a:solidFill>
                <a:latin typeface="Arial"/>
                <a:cs typeface="Arial"/>
              </a:rPr>
              <a:t>or</a:t>
            </a:r>
            <a:r>
              <a:rPr lang="en-US" sz="1200" spc="-25" dirty="0">
                <a:solidFill>
                  <a:srgbClr val="0077D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77D4"/>
                </a:solidFill>
                <a:latin typeface="Arial"/>
                <a:cs typeface="Arial"/>
              </a:rPr>
              <a:t>two</a:t>
            </a:r>
            <a:r>
              <a:rPr lang="en-US" sz="1200" spc="-20" dirty="0">
                <a:solidFill>
                  <a:srgbClr val="0077D4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77D4"/>
                </a:solidFill>
                <a:latin typeface="Arial"/>
                <a:cs typeface="Arial"/>
              </a:rPr>
              <a:t>software</a:t>
            </a:r>
            <a:r>
              <a:rPr lang="en-US" sz="1200" spc="-20" dirty="0">
                <a:solidFill>
                  <a:srgbClr val="0077D4"/>
                </a:solidFill>
                <a:latin typeface="Arial"/>
                <a:cs typeface="Arial"/>
              </a:rPr>
              <a:t> </a:t>
            </a:r>
            <a:r>
              <a:rPr lang="en-US" sz="1200" spc="-10" dirty="0">
                <a:solidFill>
                  <a:srgbClr val="0077D4"/>
                </a:solidFill>
                <a:latin typeface="Arial"/>
                <a:cs typeface="Arial"/>
              </a:rPr>
              <a:t>requirements</a:t>
            </a:r>
            <a:endParaRPr lang="en-US" sz="1200" dirty="0">
              <a:latin typeface="Arial"/>
              <a:cs typeface="Arial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D252-0D99-459D-B922-2E713E41206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2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7068" y="2373884"/>
            <a:ext cx="524954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 lIns="0" tIns="0" rIns="0" bIns="0"/>
          <a:lstStyle>
            <a:lvl1pPr algn="ctr">
              <a:defRPr b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CA" dirty="0"/>
              <a:t>SENG 3130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7B67-765C-4A20-8664-039AB5EB7D77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+mj-lt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646427"/>
            <a:ext cx="7153275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 lIns="0" tIns="0" rIns="0" bIns="0"/>
          <a:lstStyle>
            <a:lvl1pPr algn="ctr">
              <a:defRPr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CA" dirty="0"/>
              <a:t>SENG 3130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D112-D734-4F75-8BD0-7753AAB9C063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+mj-lt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 lIns="0" tIns="0" rIns="0" bIns="0"/>
          <a:lstStyle>
            <a:lvl1pPr algn="ctr">
              <a:defRPr b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CA" dirty="0"/>
              <a:t>SENG 3130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3118-5266-44F6-960D-05343BF1BD66}" type="datetime1">
              <a:rPr lang="en-US" smtClean="0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975" y="3430587"/>
            <a:ext cx="3379787" cy="25352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09244" y="729386"/>
            <a:ext cx="6490335" cy="2595245"/>
          </a:xfrm>
          <a:custGeom>
            <a:avLst/>
            <a:gdLst/>
            <a:ahLst/>
            <a:cxnLst/>
            <a:rect l="l" t="t" r="r" b="b"/>
            <a:pathLst>
              <a:path w="6490334" h="2595245">
                <a:moveTo>
                  <a:pt x="590290" y="854195"/>
                </a:moveTo>
                <a:lnTo>
                  <a:pt x="583628" y="819469"/>
                </a:lnTo>
                <a:lnTo>
                  <a:pt x="580981" y="785028"/>
                </a:lnTo>
                <a:lnTo>
                  <a:pt x="582248" y="750944"/>
                </a:lnTo>
                <a:lnTo>
                  <a:pt x="596114" y="684140"/>
                </a:lnTo>
                <a:lnTo>
                  <a:pt x="624413" y="619639"/>
                </a:lnTo>
                <a:lnTo>
                  <a:pt x="666333" y="558023"/>
                </a:lnTo>
                <a:lnTo>
                  <a:pt x="692146" y="528479"/>
                </a:lnTo>
                <a:lnTo>
                  <a:pt x="721060" y="499875"/>
                </a:lnTo>
                <a:lnTo>
                  <a:pt x="752972" y="472282"/>
                </a:lnTo>
                <a:lnTo>
                  <a:pt x="787782" y="445775"/>
                </a:lnTo>
                <a:lnTo>
                  <a:pt x="825386" y="420426"/>
                </a:lnTo>
                <a:lnTo>
                  <a:pt x="865685" y="396307"/>
                </a:lnTo>
                <a:lnTo>
                  <a:pt x="908576" y="373492"/>
                </a:lnTo>
                <a:lnTo>
                  <a:pt x="953958" y="352053"/>
                </a:lnTo>
                <a:lnTo>
                  <a:pt x="1001728" y="332063"/>
                </a:lnTo>
                <a:lnTo>
                  <a:pt x="1051786" y="313594"/>
                </a:lnTo>
                <a:lnTo>
                  <a:pt x="1104030" y="296720"/>
                </a:lnTo>
                <a:lnTo>
                  <a:pt x="1158358" y="281513"/>
                </a:lnTo>
                <a:lnTo>
                  <a:pt x="1214668" y="268046"/>
                </a:lnTo>
                <a:lnTo>
                  <a:pt x="1272860" y="256392"/>
                </a:lnTo>
                <a:lnTo>
                  <a:pt x="1332830" y="246624"/>
                </a:lnTo>
                <a:lnTo>
                  <a:pt x="1394479" y="238813"/>
                </a:lnTo>
                <a:lnTo>
                  <a:pt x="1457703" y="233034"/>
                </a:lnTo>
                <a:lnTo>
                  <a:pt x="1509603" y="229928"/>
                </a:lnTo>
                <a:lnTo>
                  <a:pt x="1561537" y="228286"/>
                </a:lnTo>
                <a:lnTo>
                  <a:pt x="1613404" y="228096"/>
                </a:lnTo>
                <a:lnTo>
                  <a:pt x="1665105" y="229348"/>
                </a:lnTo>
                <a:lnTo>
                  <a:pt x="1716540" y="232031"/>
                </a:lnTo>
                <a:lnTo>
                  <a:pt x="1767610" y="236134"/>
                </a:lnTo>
                <a:lnTo>
                  <a:pt x="1818214" y="241645"/>
                </a:lnTo>
                <a:lnTo>
                  <a:pt x="1868253" y="248556"/>
                </a:lnTo>
                <a:lnTo>
                  <a:pt x="1917626" y="256853"/>
                </a:lnTo>
                <a:lnTo>
                  <a:pt x="1966235" y="266527"/>
                </a:lnTo>
                <a:lnTo>
                  <a:pt x="2013978" y="277566"/>
                </a:lnTo>
                <a:lnTo>
                  <a:pt x="2060757" y="289961"/>
                </a:lnTo>
                <a:lnTo>
                  <a:pt x="2106471" y="303699"/>
                </a:lnTo>
                <a:lnTo>
                  <a:pt x="2133802" y="277787"/>
                </a:lnTo>
                <a:lnTo>
                  <a:pt x="2163857" y="253276"/>
                </a:lnTo>
                <a:lnTo>
                  <a:pt x="2196478" y="230194"/>
                </a:lnTo>
                <a:lnTo>
                  <a:pt x="2231501" y="208567"/>
                </a:lnTo>
                <a:lnTo>
                  <a:pt x="2268767" y="188422"/>
                </a:lnTo>
                <a:lnTo>
                  <a:pt x="2308114" y="169785"/>
                </a:lnTo>
                <a:lnTo>
                  <a:pt x="2349380" y="152685"/>
                </a:lnTo>
                <a:lnTo>
                  <a:pt x="2392406" y="137147"/>
                </a:lnTo>
                <a:lnTo>
                  <a:pt x="2437029" y="123199"/>
                </a:lnTo>
                <a:lnTo>
                  <a:pt x="2483088" y="110868"/>
                </a:lnTo>
                <a:lnTo>
                  <a:pt x="2530423" y="100180"/>
                </a:lnTo>
                <a:lnTo>
                  <a:pt x="2578872" y="91162"/>
                </a:lnTo>
                <a:lnTo>
                  <a:pt x="2628273" y="83842"/>
                </a:lnTo>
                <a:lnTo>
                  <a:pt x="2678467" y="78246"/>
                </a:lnTo>
                <a:lnTo>
                  <a:pt x="2729291" y="74401"/>
                </a:lnTo>
                <a:lnTo>
                  <a:pt x="2780584" y="72334"/>
                </a:lnTo>
                <a:lnTo>
                  <a:pt x="2832186" y="72072"/>
                </a:lnTo>
                <a:lnTo>
                  <a:pt x="2883936" y="73642"/>
                </a:lnTo>
                <a:lnTo>
                  <a:pt x="2935671" y="77070"/>
                </a:lnTo>
                <a:lnTo>
                  <a:pt x="2987231" y="82384"/>
                </a:lnTo>
                <a:lnTo>
                  <a:pt x="3038455" y="89611"/>
                </a:lnTo>
                <a:lnTo>
                  <a:pt x="3089181" y="98777"/>
                </a:lnTo>
                <a:lnTo>
                  <a:pt x="3139249" y="109910"/>
                </a:lnTo>
                <a:lnTo>
                  <a:pt x="3188498" y="123035"/>
                </a:lnTo>
                <a:lnTo>
                  <a:pt x="3238599" y="138841"/>
                </a:lnTo>
                <a:lnTo>
                  <a:pt x="3286413" y="156555"/>
                </a:lnTo>
                <a:lnTo>
                  <a:pt x="3331757" y="176106"/>
                </a:lnTo>
                <a:lnTo>
                  <a:pt x="3374449" y="197420"/>
                </a:lnTo>
                <a:lnTo>
                  <a:pt x="3401824" y="170443"/>
                </a:lnTo>
                <a:lnTo>
                  <a:pt x="3432790" y="145255"/>
                </a:lnTo>
                <a:lnTo>
                  <a:pt x="3467080" y="121904"/>
                </a:lnTo>
                <a:lnTo>
                  <a:pt x="3504433" y="100438"/>
                </a:lnTo>
                <a:lnTo>
                  <a:pt x="3544584" y="80905"/>
                </a:lnTo>
                <a:lnTo>
                  <a:pt x="3587269" y="63353"/>
                </a:lnTo>
                <a:lnTo>
                  <a:pt x="3632225" y="47830"/>
                </a:lnTo>
                <a:lnTo>
                  <a:pt x="3679189" y="34385"/>
                </a:lnTo>
                <a:lnTo>
                  <a:pt x="3727896" y="23065"/>
                </a:lnTo>
                <a:lnTo>
                  <a:pt x="3778083" y="13918"/>
                </a:lnTo>
                <a:lnTo>
                  <a:pt x="3829486" y="6993"/>
                </a:lnTo>
                <a:lnTo>
                  <a:pt x="3881841" y="2338"/>
                </a:lnTo>
                <a:lnTo>
                  <a:pt x="3934886" y="0"/>
                </a:lnTo>
                <a:lnTo>
                  <a:pt x="3988355" y="27"/>
                </a:lnTo>
                <a:lnTo>
                  <a:pt x="4041986" y="2468"/>
                </a:lnTo>
                <a:lnTo>
                  <a:pt x="4095515" y="7371"/>
                </a:lnTo>
                <a:lnTo>
                  <a:pt x="4148678" y="14784"/>
                </a:lnTo>
                <a:lnTo>
                  <a:pt x="4201212" y="24754"/>
                </a:lnTo>
                <a:lnTo>
                  <a:pt x="4252853" y="37331"/>
                </a:lnTo>
                <a:lnTo>
                  <a:pt x="4305182" y="53228"/>
                </a:lnTo>
                <a:lnTo>
                  <a:pt x="4354479" y="71603"/>
                </a:lnTo>
                <a:lnTo>
                  <a:pt x="4400455" y="92328"/>
                </a:lnTo>
                <a:lnTo>
                  <a:pt x="4442821" y="115271"/>
                </a:lnTo>
                <a:lnTo>
                  <a:pt x="4481289" y="140304"/>
                </a:lnTo>
                <a:lnTo>
                  <a:pt x="4517980" y="118461"/>
                </a:lnTo>
                <a:lnTo>
                  <a:pt x="4556947" y="98440"/>
                </a:lnTo>
                <a:lnTo>
                  <a:pt x="4597992" y="80250"/>
                </a:lnTo>
                <a:lnTo>
                  <a:pt x="4640916" y="63899"/>
                </a:lnTo>
                <a:lnTo>
                  <a:pt x="4685520" y="49397"/>
                </a:lnTo>
                <a:lnTo>
                  <a:pt x="4731605" y="36751"/>
                </a:lnTo>
                <a:lnTo>
                  <a:pt x="4778973" y="25972"/>
                </a:lnTo>
                <a:lnTo>
                  <a:pt x="4827426" y="17068"/>
                </a:lnTo>
                <a:lnTo>
                  <a:pt x="4876764" y="10048"/>
                </a:lnTo>
                <a:lnTo>
                  <a:pt x="4926790" y="4921"/>
                </a:lnTo>
                <a:lnTo>
                  <a:pt x="4977304" y="1695"/>
                </a:lnTo>
                <a:lnTo>
                  <a:pt x="5028108" y="380"/>
                </a:lnTo>
                <a:lnTo>
                  <a:pt x="5079004" y="985"/>
                </a:lnTo>
                <a:lnTo>
                  <a:pt x="5129792" y="3518"/>
                </a:lnTo>
                <a:lnTo>
                  <a:pt x="5180275" y="7988"/>
                </a:lnTo>
                <a:lnTo>
                  <a:pt x="5230253" y="14405"/>
                </a:lnTo>
                <a:lnTo>
                  <a:pt x="5279528" y="22776"/>
                </a:lnTo>
                <a:lnTo>
                  <a:pt x="5327901" y="33112"/>
                </a:lnTo>
                <a:lnTo>
                  <a:pt x="5375174" y="45421"/>
                </a:lnTo>
                <a:lnTo>
                  <a:pt x="5421149" y="59712"/>
                </a:lnTo>
                <a:lnTo>
                  <a:pt x="5465626" y="75993"/>
                </a:lnTo>
                <a:lnTo>
                  <a:pt x="5508407" y="94274"/>
                </a:lnTo>
                <a:lnTo>
                  <a:pt x="5561091" y="121085"/>
                </a:lnTo>
                <a:lnTo>
                  <a:pt x="5608362" y="150412"/>
                </a:lnTo>
                <a:lnTo>
                  <a:pt x="5649961" y="182006"/>
                </a:lnTo>
                <a:lnTo>
                  <a:pt x="5685625" y="215623"/>
                </a:lnTo>
                <a:lnTo>
                  <a:pt x="5715095" y="251018"/>
                </a:lnTo>
                <a:lnTo>
                  <a:pt x="5738109" y="287943"/>
                </a:lnTo>
                <a:lnTo>
                  <a:pt x="5754407" y="326153"/>
                </a:lnTo>
                <a:lnTo>
                  <a:pt x="5817030" y="336960"/>
                </a:lnTo>
                <a:lnTo>
                  <a:pt x="5876887" y="350278"/>
                </a:lnTo>
                <a:lnTo>
                  <a:pt x="5933831" y="365971"/>
                </a:lnTo>
                <a:lnTo>
                  <a:pt x="5987719" y="383900"/>
                </a:lnTo>
                <a:lnTo>
                  <a:pt x="6038406" y="403926"/>
                </a:lnTo>
                <a:lnTo>
                  <a:pt x="6085747" y="425913"/>
                </a:lnTo>
                <a:lnTo>
                  <a:pt x="6129598" y="449721"/>
                </a:lnTo>
                <a:lnTo>
                  <a:pt x="6169814" y="475214"/>
                </a:lnTo>
                <a:lnTo>
                  <a:pt x="6206250" y="502253"/>
                </a:lnTo>
                <a:lnTo>
                  <a:pt x="6238762" y="530699"/>
                </a:lnTo>
                <a:lnTo>
                  <a:pt x="6267205" y="560416"/>
                </a:lnTo>
                <a:lnTo>
                  <a:pt x="6291435" y="591265"/>
                </a:lnTo>
                <a:lnTo>
                  <a:pt x="6326676" y="655808"/>
                </a:lnTo>
                <a:lnTo>
                  <a:pt x="6343329" y="723224"/>
                </a:lnTo>
                <a:lnTo>
                  <a:pt x="6344323" y="757664"/>
                </a:lnTo>
                <a:lnTo>
                  <a:pt x="6340237" y="792409"/>
                </a:lnTo>
                <a:lnTo>
                  <a:pt x="6316243" y="862259"/>
                </a:lnTo>
                <a:lnTo>
                  <a:pt x="6290126" y="905554"/>
                </a:lnTo>
                <a:lnTo>
                  <a:pt x="6279596" y="919628"/>
                </a:lnTo>
                <a:lnTo>
                  <a:pt x="6318593" y="949214"/>
                </a:lnTo>
                <a:lnTo>
                  <a:pt x="6353528" y="979706"/>
                </a:lnTo>
                <a:lnTo>
                  <a:pt x="6384426" y="1011003"/>
                </a:lnTo>
                <a:lnTo>
                  <a:pt x="6411312" y="1043001"/>
                </a:lnTo>
                <a:lnTo>
                  <a:pt x="6434209" y="1075598"/>
                </a:lnTo>
                <a:lnTo>
                  <a:pt x="6453143" y="1108693"/>
                </a:lnTo>
                <a:lnTo>
                  <a:pt x="6479219" y="1175965"/>
                </a:lnTo>
                <a:lnTo>
                  <a:pt x="6489738" y="1243998"/>
                </a:lnTo>
                <a:lnTo>
                  <a:pt x="6489224" y="1278044"/>
                </a:lnTo>
                <a:lnTo>
                  <a:pt x="6476775" y="1345685"/>
                </a:lnTo>
                <a:lnTo>
                  <a:pt x="6449261" y="1412042"/>
                </a:lnTo>
                <a:lnTo>
                  <a:pt x="6406879" y="1476295"/>
                </a:lnTo>
                <a:lnTo>
                  <a:pt x="6380174" y="1507378"/>
                </a:lnTo>
                <a:lnTo>
                  <a:pt x="6349825" y="1537628"/>
                </a:lnTo>
                <a:lnTo>
                  <a:pt x="6315859" y="1566943"/>
                </a:lnTo>
                <a:lnTo>
                  <a:pt x="6278298" y="1595221"/>
                </a:lnTo>
                <a:lnTo>
                  <a:pt x="6237169" y="1622360"/>
                </a:lnTo>
                <a:lnTo>
                  <a:pt x="6192494" y="1648257"/>
                </a:lnTo>
                <a:lnTo>
                  <a:pt x="6144300" y="1672809"/>
                </a:lnTo>
                <a:lnTo>
                  <a:pt x="6092611" y="1695916"/>
                </a:lnTo>
                <a:lnTo>
                  <a:pt x="6050294" y="1712692"/>
                </a:lnTo>
                <a:lnTo>
                  <a:pt x="6006566" y="1728220"/>
                </a:lnTo>
                <a:lnTo>
                  <a:pt x="5961521" y="1742478"/>
                </a:lnTo>
                <a:lnTo>
                  <a:pt x="5915254" y="1755445"/>
                </a:lnTo>
                <a:lnTo>
                  <a:pt x="5867861" y="1767098"/>
                </a:lnTo>
                <a:lnTo>
                  <a:pt x="5819435" y="1777416"/>
                </a:lnTo>
                <a:lnTo>
                  <a:pt x="5770073" y="1786377"/>
                </a:lnTo>
                <a:lnTo>
                  <a:pt x="5719867" y="1793960"/>
                </a:lnTo>
                <a:lnTo>
                  <a:pt x="5668914" y="1800142"/>
                </a:lnTo>
                <a:lnTo>
                  <a:pt x="5617309" y="1804902"/>
                </a:lnTo>
                <a:lnTo>
                  <a:pt x="5614632" y="1838627"/>
                </a:lnTo>
                <a:lnTo>
                  <a:pt x="5596673" y="1904021"/>
                </a:lnTo>
                <a:lnTo>
                  <a:pt x="5562894" y="1966146"/>
                </a:lnTo>
                <a:lnTo>
                  <a:pt x="5514479" y="2024366"/>
                </a:lnTo>
                <a:lnTo>
                  <a:pt x="5485153" y="2051815"/>
                </a:lnTo>
                <a:lnTo>
                  <a:pt x="5452612" y="2078049"/>
                </a:lnTo>
                <a:lnTo>
                  <a:pt x="5417004" y="2102990"/>
                </a:lnTo>
                <a:lnTo>
                  <a:pt x="5378478" y="2126559"/>
                </a:lnTo>
                <a:lnTo>
                  <a:pt x="5337180" y="2148677"/>
                </a:lnTo>
                <a:lnTo>
                  <a:pt x="5293261" y="2169263"/>
                </a:lnTo>
                <a:lnTo>
                  <a:pt x="5246866" y="2188239"/>
                </a:lnTo>
                <a:lnTo>
                  <a:pt x="5198145" y="2205525"/>
                </a:lnTo>
                <a:lnTo>
                  <a:pt x="5147246" y="2221043"/>
                </a:lnTo>
                <a:lnTo>
                  <a:pt x="5094316" y="2234712"/>
                </a:lnTo>
                <a:lnTo>
                  <a:pt x="5039503" y="2246454"/>
                </a:lnTo>
                <a:lnTo>
                  <a:pt x="4982957" y="2256189"/>
                </a:lnTo>
                <a:lnTo>
                  <a:pt x="4924824" y="2263838"/>
                </a:lnTo>
                <a:lnTo>
                  <a:pt x="4865252" y="2269322"/>
                </a:lnTo>
                <a:lnTo>
                  <a:pt x="4804391" y="2272562"/>
                </a:lnTo>
                <a:lnTo>
                  <a:pt x="4742388" y="2273477"/>
                </a:lnTo>
                <a:lnTo>
                  <a:pt x="4689155" y="2272355"/>
                </a:lnTo>
                <a:lnTo>
                  <a:pt x="4636323" y="2269470"/>
                </a:lnTo>
                <a:lnTo>
                  <a:pt x="4584034" y="2264845"/>
                </a:lnTo>
                <a:lnTo>
                  <a:pt x="4532431" y="2258503"/>
                </a:lnTo>
                <a:lnTo>
                  <a:pt x="4481657" y="2250465"/>
                </a:lnTo>
                <a:lnTo>
                  <a:pt x="4431853" y="2240756"/>
                </a:lnTo>
                <a:lnTo>
                  <a:pt x="4383164" y="2229396"/>
                </a:lnTo>
                <a:lnTo>
                  <a:pt x="4335731" y="2216409"/>
                </a:lnTo>
                <a:lnTo>
                  <a:pt x="4289698" y="2201818"/>
                </a:lnTo>
                <a:lnTo>
                  <a:pt x="4271503" y="2231616"/>
                </a:lnTo>
                <a:lnTo>
                  <a:pt x="4226908" y="2288364"/>
                </a:lnTo>
                <a:lnTo>
                  <a:pt x="4172079" y="2341110"/>
                </a:lnTo>
                <a:lnTo>
                  <a:pt x="4141095" y="2365904"/>
                </a:lnTo>
                <a:lnTo>
                  <a:pt x="4107871" y="2389604"/>
                </a:lnTo>
                <a:lnTo>
                  <a:pt x="4072517" y="2412178"/>
                </a:lnTo>
                <a:lnTo>
                  <a:pt x="4035137" y="2433595"/>
                </a:lnTo>
                <a:lnTo>
                  <a:pt x="3995839" y="2453825"/>
                </a:lnTo>
                <a:lnTo>
                  <a:pt x="3954729" y="2472835"/>
                </a:lnTo>
                <a:lnTo>
                  <a:pt x="3911915" y="2490596"/>
                </a:lnTo>
                <a:lnTo>
                  <a:pt x="3867501" y="2507075"/>
                </a:lnTo>
                <a:lnTo>
                  <a:pt x="3821596" y="2522242"/>
                </a:lnTo>
                <a:lnTo>
                  <a:pt x="3774306" y="2536065"/>
                </a:lnTo>
                <a:lnTo>
                  <a:pt x="3725737" y="2548514"/>
                </a:lnTo>
                <a:lnTo>
                  <a:pt x="3675997" y="2559556"/>
                </a:lnTo>
                <a:lnTo>
                  <a:pt x="3625191" y="2569161"/>
                </a:lnTo>
                <a:lnTo>
                  <a:pt x="3573426" y="2577298"/>
                </a:lnTo>
                <a:lnTo>
                  <a:pt x="3520810" y="2583936"/>
                </a:lnTo>
                <a:lnTo>
                  <a:pt x="3467448" y="2589043"/>
                </a:lnTo>
                <a:lnTo>
                  <a:pt x="3413447" y="2592588"/>
                </a:lnTo>
                <a:lnTo>
                  <a:pt x="3358915" y="2594540"/>
                </a:lnTo>
                <a:lnTo>
                  <a:pt x="3303957" y="2594867"/>
                </a:lnTo>
                <a:lnTo>
                  <a:pt x="3248680" y="2593540"/>
                </a:lnTo>
                <a:lnTo>
                  <a:pt x="3193191" y="2590526"/>
                </a:lnTo>
                <a:lnTo>
                  <a:pt x="3137596" y="2585794"/>
                </a:lnTo>
                <a:lnTo>
                  <a:pt x="3082002" y="2579314"/>
                </a:lnTo>
                <a:lnTo>
                  <a:pt x="3026517" y="2571053"/>
                </a:lnTo>
                <a:lnTo>
                  <a:pt x="2971065" y="2560921"/>
                </a:lnTo>
                <a:lnTo>
                  <a:pt x="2917001" y="2549111"/>
                </a:lnTo>
                <a:lnTo>
                  <a:pt x="2864438" y="2535670"/>
                </a:lnTo>
                <a:lnTo>
                  <a:pt x="2813491" y="2520645"/>
                </a:lnTo>
                <a:lnTo>
                  <a:pt x="2764275" y="2504082"/>
                </a:lnTo>
                <a:lnTo>
                  <a:pt x="2716905" y="2486028"/>
                </a:lnTo>
                <a:lnTo>
                  <a:pt x="2671495" y="2466528"/>
                </a:lnTo>
                <a:lnTo>
                  <a:pt x="2628161" y="2445631"/>
                </a:lnTo>
                <a:lnTo>
                  <a:pt x="2587016" y="2423381"/>
                </a:lnTo>
                <a:lnTo>
                  <a:pt x="2548177" y="2399825"/>
                </a:lnTo>
                <a:lnTo>
                  <a:pt x="2511758" y="2375011"/>
                </a:lnTo>
                <a:lnTo>
                  <a:pt x="2477874" y="2348984"/>
                </a:lnTo>
                <a:lnTo>
                  <a:pt x="2429085" y="2364161"/>
                </a:lnTo>
                <a:lnTo>
                  <a:pt x="2379533" y="2377911"/>
                </a:lnTo>
                <a:lnTo>
                  <a:pt x="2329298" y="2390246"/>
                </a:lnTo>
                <a:lnTo>
                  <a:pt x="2278466" y="2401177"/>
                </a:lnTo>
                <a:lnTo>
                  <a:pt x="2227119" y="2410716"/>
                </a:lnTo>
                <a:lnTo>
                  <a:pt x="2175340" y="2418874"/>
                </a:lnTo>
                <a:lnTo>
                  <a:pt x="2123213" y="2425662"/>
                </a:lnTo>
                <a:lnTo>
                  <a:pt x="2070821" y="2431091"/>
                </a:lnTo>
                <a:lnTo>
                  <a:pt x="2018247" y="2435173"/>
                </a:lnTo>
                <a:lnTo>
                  <a:pt x="1965574" y="2437919"/>
                </a:lnTo>
                <a:lnTo>
                  <a:pt x="1912886" y="2439341"/>
                </a:lnTo>
                <a:lnTo>
                  <a:pt x="1860266" y="2439450"/>
                </a:lnTo>
                <a:lnTo>
                  <a:pt x="1807798" y="2438257"/>
                </a:lnTo>
                <a:lnTo>
                  <a:pt x="1755563" y="2435773"/>
                </a:lnTo>
                <a:lnTo>
                  <a:pt x="1703647" y="2432010"/>
                </a:lnTo>
                <a:lnTo>
                  <a:pt x="1652132" y="2426980"/>
                </a:lnTo>
                <a:lnTo>
                  <a:pt x="1601100" y="2420693"/>
                </a:lnTo>
                <a:lnTo>
                  <a:pt x="1550637" y="2413161"/>
                </a:lnTo>
                <a:lnTo>
                  <a:pt x="1500824" y="2404395"/>
                </a:lnTo>
                <a:lnTo>
                  <a:pt x="1451746" y="2394406"/>
                </a:lnTo>
                <a:lnTo>
                  <a:pt x="1403484" y="2383207"/>
                </a:lnTo>
                <a:lnTo>
                  <a:pt x="1356124" y="2370808"/>
                </a:lnTo>
                <a:lnTo>
                  <a:pt x="1309747" y="2357220"/>
                </a:lnTo>
                <a:lnTo>
                  <a:pt x="1264437" y="2342455"/>
                </a:lnTo>
                <a:lnTo>
                  <a:pt x="1220278" y="2326525"/>
                </a:lnTo>
                <a:lnTo>
                  <a:pt x="1177352" y="2309440"/>
                </a:lnTo>
                <a:lnTo>
                  <a:pt x="1135744" y="2291212"/>
                </a:lnTo>
                <a:lnTo>
                  <a:pt x="1095535" y="2271852"/>
                </a:lnTo>
                <a:lnTo>
                  <a:pt x="1056810" y="2251372"/>
                </a:lnTo>
                <a:lnTo>
                  <a:pt x="1019652" y="2229782"/>
                </a:lnTo>
                <a:lnTo>
                  <a:pt x="984144" y="2207095"/>
                </a:lnTo>
                <a:lnTo>
                  <a:pt x="950369" y="2183322"/>
                </a:lnTo>
                <a:lnTo>
                  <a:pt x="918411" y="2158473"/>
                </a:lnTo>
                <a:lnTo>
                  <a:pt x="888352" y="2132561"/>
                </a:lnTo>
                <a:lnTo>
                  <a:pt x="876108" y="2121161"/>
                </a:lnTo>
                <a:lnTo>
                  <a:pt x="816659" y="2123489"/>
                </a:lnTo>
                <a:lnTo>
                  <a:pt x="758092" y="2122921"/>
                </a:lnTo>
                <a:lnTo>
                  <a:pt x="700663" y="2119566"/>
                </a:lnTo>
                <a:lnTo>
                  <a:pt x="644630" y="2113535"/>
                </a:lnTo>
                <a:lnTo>
                  <a:pt x="590247" y="2104937"/>
                </a:lnTo>
                <a:lnTo>
                  <a:pt x="537772" y="2093883"/>
                </a:lnTo>
                <a:lnTo>
                  <a:pt x="487460" y="2080482"/>
                </a:lnTo>
                <a:lnTo>
                  <a:pt x="439568" y="2064845"/>
                </a:lnTo>
                <a:lnTo>
                  <a:pt x="394353" y="2047081"/>
                </a:lnTo>
                <a:lnTo>
                  <a:pt x="352070" y="2027300"/>
                </a:lnTo>
                <a:lnTo>
                  <a:pt x="312976" y="2005613"/>
                </a:lnTo>
                <a:lnTo>
                  <a:pt x="277327" y="1982130"/>
                </a:lnTo>
                <a:lnTo>
                  <a:pt x="245380" y="1956959"/>
                </a:lnTo>
                <a:lnTo>
                  <a:pt x="217390" y="1930212"/>
                </a:lnTo>
                <a:lnTo>
                  <a:pt x="174308" y="1872428"/>
                </a:lnTo>
                <a:lnTo>
                  <a:pt x="150133" y="1809656"/>
                </a:lnTo>
                <a:lnTo>
                  <a:pt x="145693" y="1765205"/>
                </a:lnTo>
                <a:lnTo>
                  <a:pt x="151418" y="1721227"/>
                </a:lnTo>
                <a:lnTo>
                  <a:pt x="167015" y="1678207"/>
                </a:lnTo>
                <a:lnTo>
                  <a:pt x="192189" y="1636629"/>
                </a:lnTo>
                <a:lnTo>
                  <a:pt x="226649" y="1596979"/>
                </a:lnTo>
                <a:lnTo>
                  <a:pt x="270100" y="1559742"/>
                </a:lnTo>
                <a:lnTo>
                  <a:pt x="322248" y="1525401"/>
                </a:lnTo>
                <a:lnTo>
                  <a:pt x="266430" y="1505366"/>
                </a:lnTo>
                <a:lnTo>
                  <a:pt x="215566" y="1482787"/>
                </a:lnTo>
                <a:lnTo>
                  <a:pt x="169771" y="1457909"/>
                </a:lnTo>
                <a:lnTo>
                  <a:pt x="129164" y="1430976"/>
                </a:lnTo>
                <a:lnTo>
                  <a:pt x="93861" y="1402236"/>
                </a:lnTo>
                <a:lnTo>
                  <a:pt x="63980" y="1371933"/>
                </a:lnTo>
                <a:lnTo>
                  <a:pt x="39638" y="1340313"/>
                </a:lnTo>
                <a:lnTo>
                  <a:pt x="8038" y="1274103"/>
                </a:lnTo>
                <a:lnTo>
                  <a:pt x="0" y="1205571"/>
                </a:lnTo>
                <a:lnTo>
                  <a:pt x="5109" y="1171048"/>
                </a:lnTo>
                <a:lnTo>
                  <a:pt x="34170" y="1102715"/>
                </a:lnTo>
                <a:lnTo>
                  <a:pt x="58356" y="1069396"/>
                </a:lnTo>
                <a:lnTo>
                  <a:pt x="89136" y="1036970"/>
                </a:lnTo>
                <a:lnTo>
                  <a:pt x="119683" y="1011042"/>
                </a:lnTo>
                <a:lnTo>
                  <a:pt x="153899" y="986854"/>
                </a:lnTo>
                <a:lnTo>
                  <a:pt x="191529" y="964495"/>
                </a:lnTo>
                <a:lnTo>
                  <a:pt x="232317" y="944055"/>
                </a:lnTo>
                <a:lnTo>
                  <a:pt x="276008" y="925625"/>
                </a:lnTo>
                <a:lnTo>
                  <a:pt x="322347" y="909294"/>
                </a:lnTo>
                <a:lnTo>
                  <a:pt x="371079" y="895152"/>
                </a:lnTo>
                <a:lnTo>
                  <a:pt x="421949" y="883289"/>
                </a:lnTo>
                <a:lnTo>
                  <a:pt x="474700" y="873795"/>
                </a:lnTo>
                <a:lnTo>
                  <a:pt x="529079" y="866760"/>
                </a:lnTo>
                <a:lnTo>
                  <a:pt x="584830" y="862274"/>
                </a:lnTo>
                <a:lnTo>
                  <a:pt x="590290" y="854195"/>
                </a:lnTo>
                <a:close/>
              </a:path>
              <a:path w="6490334" h="2595245">
                <a:moveTo>
                  <a:pt x="709272" y="1563155"/>
                </a:moveTo>
                <a:lnTo>
                  <a:pt x="659567" y="1564232"/>
                </a:lnTo>
                <a:lnTo>
                  <a:pt x="610073" y="1563240"/>
                </a:lnTo>
                <a:lnTo>
                  <a:pt x="560997" y="1560205"/>
                </a:lnTo>
                <a:lnTo>
                  <a:pt x="512548" y="1555153"/>
                </a:lnTo>
                <a:lnTo>
                  <a:pt x="464936" y="1548110"/>
                </a:lnTo>
                <a:lnTo>
                  <a:pt x="418368" y="1539102"/>
                </a:lnTo>
                <a:lnTo>
                  <a:pt x="373054" y="1528156"/>
                </a:lnTo>
                <a:lnTo>
                  <a:pt x="329202" y="1515298"/>
                </a:lnTo>
              </a:path>
              <a:path w="6490334" h="2595245">
                <a:moveTo>
                  <a:pt x="1044613" y="2086874"/>
                </a:moveTo>
                <a:lnTo>
                  <a:pt x="1004150" y="2094821"/>
                </a:lnTo>
                <a:lnTo>
                  <a:pt x="962857" y="2101299"/>
                </a:lnTo>
                <a:lnTo>
                  <a:pt x="920870" y="2106291"/>
                </a:lnTo>
                <a:lnTo>
                  <a:pt x="878324" y="2109778"/>
                </a:lnTo>
              </a:path>
              <a:path w="6490334" h="2595245">
                <a:moveTo>
                  <a:pt x="2477503" y="2338525"/>
                </a:moveTo>
                <a:lnTo>
                  <a:pt x="2448647" y="2313529"/>
                </a:lnTo>
                <a:lnTo>
                  <a:pt x="2422294" y="2287747"/>
                </a:lnTo>
                <a:lnTo>
                  <a:pt x="2398496" y="2261233"/>
                </a:lnTo>
                <a:lnTo>
                  <a:pt x="2377308" y="2234044"/>
                </a:lnTo>
              </a:path>
              <a:path w="6490334" h="2595245">
                <a:moveTo>
                  <a:pt x="4330357" y="2077987"/>
                </a:moveTo>
                <a:lnTo>
                  <a:pt x="4324527" y="2107051"/>
                </a:lnTo>
                <a:lnTo>
                  <a:pt x="4315903" y="2135886"/>
                </a:lnTo>
                <a:lnTo>
                  <a:pt x="4304503" y="2164433"/>
                </a:lnTo>
                <a:lnTo>
                  <a:pt x="4290349" y="2192630"/>
                </a:lnTo>
              </a:path>
              <a:path w="6490334" h="2595245">
                <a:moveTo>
                  <a:pt x="5125874" y="1369627"/>
                </a:moveTo>
                <a:lnTo>
                  <a:pt x="5184518" y="1386711"/>
                </a:lnTo>
                <a:lnTo>
                  <a:pt x="5240059" y="1405986"/>
                </a:lnTo>
                <a:lnTo>
                  <a:pt x="5292351" y="1427326"/>
                </a:lnTo>
                <a:lnTo>
                  <a:pt x="5341250" y="1450602"/>
                </a:lnTo>
                <a:lnTo>
                  <a:pt x="5386611" y="1475689"/>
                </a:lnTo>
                <a:lnTo>
                  <a:pt x="5428288" y="1502458"/>
                </a:lnTo>
                <a:lnTo>
                  <a:pt x="5466137" y="1530782"/>
                </a:lnTo>
                <a:lnTo>
                  <a:pt x="5500012" y="1560535"/>
                </a:lnTo>
                <a:lnTo>
                  <a:pt x="5529770" y="1591587"/>
                </a:lnTo>
                <a:lnTo>
                  <a:pt x="5555264" y="1623814"/>
                </a:lnTo>
                <a:lnTo>
                  <a:pt x="5576351" y="1657086"/>
                </a:lnTo>
                <a:lnTo>
                  <a:pt x="5604720" y="1726260"/>
                </a:lnTo>
                <a:lnTo>
                  <a:pt x="5611713" y="1761907"/>
                </a:lnTo>
                <a:lnTo>
                  <a:pt x="5613719" y="1798091"/>
                </a:lnTo>
              </a:path>
              <a:path w="6490334" h="2595245">
                <a:moveTo>
                  <a:pt x="6276536" y="913280"/>
                </a:moveTo>
                <a:lnTo>
                  <a:pt x="6244282" y="949600"/>
                </a:lnTo>
                <a:lnTo>
                  <a:pt x="6206153" y="984034"/>
                </a:lnTo>
                <a:lnTo>
                  <a:pt x="6162428" y="1016374"/>
                </a:lnTo>
                <a:lnTo>
                  <a:pt x="6113387" y="1046413"/>
                </a:lnTo>
                <a:lnTo>
                  <a:pt x="6059310" y="1073944"/>
                </a:lnTo>
              </a:path>
              <a:path w="6490334" h="2595245">
                <a:moveTo>
                  <a:pt x="5755295" y="317146"/>
                </a:moveTo>
                <a:lnTo>
                  <a:pt x="5760682" y="335986"/>
                </a:lnTo>
                <a:lnTo>
                  <a:pt x="5764392" y="354935"/>
                </a:lnTo>
                <a:lnTo>
                  <a:pt x="5766421" y="373958"/>
                </a:lnTo>
                <a:lnTo>
                  <a:pt x="5766763" y="393023"/>
                </a:lnTo>
              </a:path>
              <a:path w="6490334" h="2595245">
                <a:moveTo>
                  <a:pt x="4368017" y="228639"/>
                </a:moveTo>
                <a:lnTo>
                  <a:pt x="4390947" y="202852"/>
                </a:lnTo>
                <a:lnTo>
                  <a:pt x="4417210" y="178066"/>
                </a:lnTo>
                <a:lnTo>
                  <a:pt x="4446698" y="154374"/>
                </a:lnTo>
                <a:lnTo>
                  <a:pt x="4479300" y="131872"/>
                </a:lnTo>
              </a:path>
              <a:path w="6490334" h="2595245">
                <a:moveTo>
                  <a:pt x="3327184" y="274754"/>
                </a:moveTo>
                <a:lnTo>
                  <a:pt x="3337067" y="253235"/>
                </a:lnTo>
                <a:lnTo>
                  <a:pt x="3349371" y="232113"/>
                </a:lnTo>
                <a:lnTo>
                  <a:pt x="3364056" y="211448"/>
                </a:lnTo>
                <a:lnTo>
                  <a:pt x="3381083" y="191300"/>
                </a:lnTo>
              </a:path>
              <a:path w="6490334" h="2595245">
                <a:moveTo>
                  <a:pt x="2105701" y="303095"/>
                </a:moveTo>
                <a:lnTo>
                  <a:pt x="2157778" y="320890"/>
                </a:lnTo>
                <a:lnTo>
                  <a:pt x="2207733" y="340352"/>
                </a:lnTo>
                <a:lnTo>
                  <a:pt x="2255430" y="361428"/>
                </a:lnTo>
                <a:lnTo>
                  <a:pt x="2300735" y="384060"/>
                </a:lnTo>
              </a:path>
              <a:path w="6490334" h="2595245">
                <a:moveTo>
                  <a:pt x="624349" y="939400"/>
                </a:moveTo>
                <a:lnTo>
                  <a:pt x="613525" y="918391"/>
                </a:lnTo>
                <a:lnTo>
                  <a:pt x="604237" y="897174"/>
                </a:lnTo>
                <a:lnTo>
                  <a:pt x="596496" y="875774"/>
                </a:lnTo>
                <a:lnTo>
                  <a:pt x="590312" y="8542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7186" y="3232977"/>
            <a:ext cx="230000" cy="24900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1674" y="3471102"/>
            <a:ext cx="231586" cy="24900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8086" y="3072639"/>
            <a:ext cx="231586" cy="2490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 lIns="0" tIns="0" rIns="0" bIns="0"/>
          <a:lstStyle>
            <a:lvl1pPr algn="ctr"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 dirty="0"/>
              <a:t>SENG 3130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5031-2BB1-4443-9CF8-3982469317EE}" type="datetime1">
              <a:rPr lang="en-US" smtClean="0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SENG 3130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5936-A21B-4B28-87CC-C7B51E3905D9}" type="datetime1">
              <a:rPr lang="en-US" smtClean="0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299" y="125475"/>
            <a:ext cx="750697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646427"/>
            <a:ext cx="7153275" cy="380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SENG 3130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F725-82F7-4722-9667-070A01E02EDB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4170" y="6300465"/>
            <a:ext cx="3435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z="1800" spc="-25" dirty="0"/>
              <a:t>‹#›</a:t>
            </a:fld>
            <a:endParaRPr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shassan@tru.c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F0CE-1CD6-5176-2F1D-D051AB2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00" y="2357890"/>
            <a:ext cx="7506970" cy="738664"/>
          </a:xfrm>
        </p:spPr>
        <p:txBody>
          <a:bodyPr/>
          <a:lstStyle/>
          <a:p>
            <a:r>
              <a:rPr lang="en-CA" sz="4800" dirty="0"/>
              <a:t>Welcome to SENG 3130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DA58-BAD4-7696-B636-7CCD726E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648200"/>
            <a:ext cx="7153275" cy="1292662"/>
          </a:xfrm>
        </p:spPr>
        <p:txBody>
          <a:bodyPr/>
          <a:lstStyle/>
          <a:p>
            <a:pPr algn="ctr"/>
            <a:r>
              <a:rPr lang="en-CA" dirty="0"/>
              <a:t>Sina Keshvadi</a:t>
            </a:r>
          </a:p>
          <a:p>
            <a:pPr algn="ctr" rtl="0"/>
            <a:r>
              <a:rPr lang="en-CA" dirty="0"/>
              <a:t>September 06, 2022</a:t>
            </a:r>
          </a:p>
          <a:p>
            <a:pPr algn="ctr" rtl="0"/>
            <a:r>
              <a:rPr lang="en-CA" sz="2800" b="1" dirty="0">
                <a:solidFill>
                  <a:srgbClr val="C00000"/>
                </a:solidFill>
                <a:latin typeface="+mj-lt"/>
                <a:cs typeface="Trebuchet MS"/>
              </a:rPr>
              <a:t>Thompson Rivers University</a:t>
            </a:r>
            <a:endParaRPr lang="en-CA" sz="2800" dirty="0">
              <a:latin typeface="+mj-lt"/>
              <a:cs typeface="Trebuchet M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42035-6C8E-8EC8-912C-6422DB8701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SENG 3130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37929-80EA-1D21-85A0-66F38302F5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</a:t>
            </a:fld>
            <a:endParaRPr lang="en-CA" sz="1800"/>
          </a:p>
        </p:txBody>
      </p:sp>
      <p:pic>
        <p:nvPicPr>
          <p:cNvPr id="1028" name="Picture 4" descr="Waving hand gesture emoji color icon. Hello, hi, bye, goodbye hand  gesturing. Greeting palm. Isolated vector illustration 6037810 Vector Art  at Vecteezy">
            <a:extLst>
              <a:ext uri="{FF2B5EF4-FFF2-40B4-BE49-F238E27FC236}">
                <a16:creationId xmlns:a16="http://schemas.microsoft.com/office/drawing/2014/main" id="{596A1DBD-2A9C-55BF-B939-DF3628DE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17" y="221225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73887"/>
            <a:ext cx="6352032" cy="3316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2590" y="4797373"/>
            <a:ext cx="6954852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+mn-lt"/>
                <a:cs typeface="Calibri"/>
              </a:rPr>
              <a:t>[1]</a:t>
            </a:r>
          </a:p>
          <a:p>
            <a:pPr>
              <a:lnSpc>
                <a:spcPct val="100000"/>
              </a:lnSpc>
            </a:pPr>
            <a:endParaRPr sz="1700" dirty="0">
              <a:latin typeface="+mn-lt"/>
              <a:cs typeface="Calibri"/>
            </a:endParaRPr>
          </a:p>
          <a:p>
            <a:pPr marL="12700" marR="8851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+mn-lt"/>
                <a:cs typeface="Gill Sans MT"/>
              </a:rPr>
              <a:t>In large-scale software systems, </a:t>
            </a:r>
            <a:r>
              <a:rPr sz="2000" b="1" dirty="0">
                <a:solidFill>
                  <a:srgbClr val="FF0000"/>
                </a:solidFill>
                <a:latin typeface="+mn-lt"/>
                <a:cs typeface="Gill Sans MT Bold"/>
              </a:rPr>
              <a:t>implementing a missing requirement </a:t>
            </a:r>
            <a:r>
              <a:rPr sz="2000" dirty="0">
                <a:latin typeface="+mn-lt"/>
                <a:cs typeface="Gill Sans MT"/>
              </a:rPr>
              <a:t>takes considerable effort.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6081087"/>
            <a:ext cx="49688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McConnell,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Steve.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36050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75" dirty="0"/>
              <a:t>Actual</a:t>
            </a:r>
            <a:r>
              <a:rPr sz="4000" spc="-135" dirty="0"/>
              <a:t> </a:t>
            </a:r>
            <a:r>
              <a:rPr sz="4000" spc="-175" dirty="0"/>
              <a:t>software</a:t>
            </a:r>
            <a:r>
              <a:rPr sz="4000" spc="-114" dirty="0"/>
              <a:t> </a:t>
            </a:r>
            <a:r>
              <a:rPr sz="4000" spc="-150" dirty="0"/>
              <a:t>systems</a:t>
            </a:r>
            <a:r>
              <a:rPr sz="4000" spc="-120" dirty="0"/>
              <a:t> </a:t>
            </a:r>
            <a:r>
              <a:rPr sz="4000" spc="-210" dirty="0"/>
              <a:t>are</a:t>
            </a:r>
            <a:r>
              <a:rPr sz="4000" spc="-100" dirty="0"/>
              <a:t> </a:t>
            </a:r>
            <a:r>
              <a:rPr sz="4000" spc="-95" dirty="0"/>
              <a:t>very </a:t>
            </a:r>
            <a:r>
              <a:rPr sz="4000" spc="-10" dirty="0"/>
              <a:t>complex</a:t>
            </a:r>
            <a:endParaRPr sz="4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BC1D3D-1F02-B76A-B437-9BB609B76E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 dirty="0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F1A17-BC0F-55E4-1F88-B6C9EF592D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10</a:t>
            </a:fld>
            <a:endParaRPr lang="en-CA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682752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165" dirty="0"/>
              <a:t>Fixing</a:t>
            </a:r>
            <a:r>
              <a:rPr sz="4000" spc="-114" dirty="0"/>
              <a:t> </a:t>
            </a:r>
            <a:r>
              <a:rPr sz="4000" spc="-185" dirty="0"/>
              <a:t>requirements</a:t>
            </a:r>
            <a:r>
              <a:rPr sz="4000" spc="-114" dirty="0"/>
              <a:t> </a:t>
            </a:r>
            <a:r>
              <a:rPr sz="4000" spc="-85" dirty="0"/>
              <a:t>errors</a:t>
            </a:r>
            <a:r>
              <a:rPr sz="4000" spc="-114" dirty="0"/>
              <a:t> </a:t>
            </a:r>
            <a:r>
              <a:rPr sz="4000" spc="-75" dirty="0"/>
              <a:t>are </a:t>
            </a:r>
            <a:r>
              <a:rPr sz="4000" spc="-175" dirty="0"/>
              <a:t>very</a:t>
            </a:r>
            <a:r>
              <a:rPr sz="4000" spc="-110" dirty="0"/>
              <a:t> </a:t>
            </a:r>
            <a:r>
              <a:rPr sz="4000" spc="-10" dirty="0"/>
              <a:t>costly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3236" y="2917641"/>
            <a:ext cx="1761489" cy="497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69240">
              <a:lnSpc>
                <a:spcPts val="1850"/>
              </a:lnSpc>
              <a:spcBef>
                <a:spcPts val="175"/>
              </a:spcBef>
            </a:pP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Phase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spc="-5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Defect</a:t>
            </a:r>
            <a:r>
              <a:rPr sz="1550" b="1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1550" b="1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Introduced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8544" y="3609002"/>
            <a:ext cx="5515610" cy="1663064"/>
            <a:chOff x="2478544" y="3609002"/>
            <a:chExt cx="5515610" cy="1663064"/>
          </a:xfrm>
        </p:grpSpPr>
        <p:sp>
          <p:nvSpPr>
            <p:cNvPr id="5" name="object 5"/>
            <p:cNvSpPr/>
            <p:nvPr/>
          </p:nvSpPr>
          <p:spPr>
            <a:xfrm>
              <a:off x="2486164" y="3616622"/>
              <a:ext cx="5500370" cy="1647825"/>
            </a:xfrm>
            <a:custGeom>
              <a:avLst/>
              <a:gdLst/>
              <a:ahLst/>
              <a:cxnLst/>
              <a:rect l="l" t="t" r="r" b="b"/>
              <a:pathLst>
                <a:path w="5500370" h="1647825">
                  <a:moveTo>
                    <a:pt x="3063091" y="0"/>
                  </a:moveTo>
                  <a:lnTo>
                    <a:pt x="0" y="0"/>
                  </a:lnTo>
                  <a:lnTo>
                    <a:pt x="323971" y="1647454"/>
                  </a:lnTo>
                  <a:lnTo>
                    <a:pt x="5500311" y="1647454"/>
                  </a:lnTo>
                  <a:lnTo>
                    <a:pt x="3063091" y="0"/>
                  </a:lnTo>
                  <a:close/>
                </a:path>
              </a:pathLst>
            </a:custGeom>
            <a:solidFill>
              <a:srgbClr val="EF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6164" y="3616622"/>
              <a:ext cx="5500370" cy="1647825"/>
            </a:xfrm>
            <a:custGeom>
              <a:avLst/>
              <a:gdLst/>
              <a:ahLst/>
              <a:cxnLst/>
              <a:rect l="l" t="t" r="r" b="b"/>
              <a:pathLst>
                <a:path w="5500370" h="1647825">
                  <a:moveTo>
                    <a:pt x="0" y="0"/>
                  </a:moveTo>
                  <a:lnTo>
                    <a:pt x="323972" y="1647453"/>
                  </a:lnTo>
                  <a:lnTo>
                    <a:pt x="5500311" y="1647453"/>
                  </a:lnTo>
                  <a:lnTo>
                    <a:pt x="3063091" y="0"/>
                  </a:lnTo>
                  <a:lnTo>
                    <a:pt x="0" y="0"/>
                  </a:lnTo>
                  <a:close/>
                </a:path>
              </a:pathLst>
            </a:custGeom>
            <a:ln w="146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3339" y="4163978"/>
              <a:ext cx="4589145" cy="556895"/>
            </a:xfrm>
            <a:custGeom>
              <a:avLst/>
              <a:gdLst/>
              <a:ahLst/>
              <a:cxnLst/>
              <a:rect l="l" t="t" r="r" b="b"/>
              <a:pathLst>
                <a:path w="4589145" h="556895">
                  <a:moveTo>
                    <a:pt x="108930" y="556472"/>
                  </a:moveTo>
                  <a:lnTo>
                    <a:pt x="4588754" y="556472"/>
                  </a:lnTo>
                </a:path>
                <a:path w="4589145" h="556895">
                  <a:moveTo>
                    <a:pt x="0" y="0"/>
                  </a:moveTo>
                  <a:lnTo>
                    <a:pt x="3911322" y="0"/>
                  </a:lnTo>
                </a:path>
              </a:pathLst>
            </a:custGeom>
            <a:ln w="14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7250" y="3742196"/>
            <a:ext cx="1321435" cy="1389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solidFill>
                  <a:srgbClr val="231F20"/>
                </a:solidFill>
                <a:latin typeface="PMingLiU"/>
                <a:cs typeface="PMingLiU"/>
              </a:rPr>
              <a:t>Requirements</a:t>
            </a:r>
            <a:endParaRPr sz="1550">
              <a:latin typeface="PMingLiU"/>
              <a:cs typeface="PMingLiU"/>
            </a:endParaRPr>
          </a:p>
          <a:p>
            <a:pPr marL="268605" marR="5080" indent="-19050">
              <a:lnSpc>
                <a:spcPct val="232500"/>
              </a:lnSpc>
              <a:spcBef>
                <a:spcPts val="225"/>
              </a:spcBef>
            </a:pPr>
            <a:r>
              <a:rPr sz="1550" spc="-10" dirty="0">
                <a:solidFill>
                  <a:srgbClr val="231F20"/>
                </a:solidFill>
                <a:latin typeface="PMingLiU"/>
                <a:cs typeface="PMingLiU"/>
              </a:rPr>
              <a:t>Architecture </a:t>
            </a:r>
            <a:r>
              <a:rPr sz="1550" spc="40" dirty="0">
                <a:solidFill>
                  <a:srgbClr val="231F20"/>
                </a:solidFill>
                <a:latin typeface="PMingLiU"/>
                <a:cs typeface="PMingLiU"/>
              </a:rPr>
              <a:t>Construction</a:t>
            </a:r>
            <a:endParaRPr sz="155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626" y="5332981"/>
            <a:ext cx="5365115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67460" algn="l"/>
              </a:tabLst>
            </a:pPr>
            <a:r>
              <a:rPr sz="1550" spc="-10" dirty="0">
                <a:solidFill>
                  <a:srgbClr val="231F20"/>
                </a:solidFill>
                <a:latin typeface="PMingLiU"/>
                <a:cs typeface="PMingLiU"/>
              </a:rPr>
              <a:t>Requirements</a:t>
            </a:r>
            <a:r>
              <a:rPr sz="1550" dirty="0">
                <a:solidFill>
                  <a:srgbClr val="231F20"/>
                </a:solidFill>
                <a:latin typeface="PMingLiU"/>
                <a:cs typeface="PMingLiU"/>
              </a:rPr>
              <a:t>	</a:t>
            </a:r>
            <a:r>
              <a:rPr sz="2325" baseline="-32258" dirty="0">
                <a:solidFill>
                  <a:srgbClr val="231F20"/>
                </a:solidFill>
                <a:latin typeface="PMingLiU"/>
                <a:cs typeface="PMingLiU"/>
              </a:rPr>
              <a:t>Architecture</a:t>
            </a:r>
            <a:r>
              <a:rPr sz="2325" spc="-97" baseline="-32258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1550" spc="50" dirty="0">
                <a:solidFill>
                  <a:srgbClr val="231F20"/>
                </a:solidFill>
                <a:latin typeface="PMingLiU"/>
                <a:cs typeface="PMingLiU"/>
              </a:rPr>
              <a:t>Construction</a:t>
            </a:r>
            <a:r>
              <a:rPr sz="1550" spc="30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325" baseline="-28673" dirty="0">
                <a:solidFill>
                  <a:srgbClr val="231F20"/>
                </a:solidFill>
                <a:latin typeface="PMingLiU"/>
                <a:cs typeface="PMingLiU"/>
              </a:rPr>
              <a:t>System</a:t>
            </a:r>
            <a:r>
              <a:rPr sz="2325" spc="240" baseline="-28673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325" baseline="-28673" dirty="0">
                <a:solidFill>
                  <a:srgbClr val="231F20"/>
                </a:solidFill>
                <a:latin typeface="PMingLiU"/>
                <a:cs typeface="PMingLiU"/>
              </a:rPr>
              <a:t>Test</a:t>
            </a:r>
            <a:r>
              <a:rPr sz="2325" spc="-89" baseline="-28673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1550" dirty="0">
                <a:solidFill>
                  <a:srgbClr val="231F20"/>
                </a:solidFill>
                <a:latin typeface="PMingLiU"/>
                <a:cs typeface="PMingLiU"/>
              </a:rPr>
              <a:t>Post-</a:t>
            </a:r>
            <a:r>
              <a:rPr sz="1550" spc="-10" dirty="0">
                <a:solidFill>
                  <a:srgbClr val="231F20"/>
                </a:solidFill>
                <a:latin typeface="PMingLiU"/>
                <a:cs typeface="PMingLiU"/>
              </a:rPr>
              <a:t>Release</a:t>
            </a:r>
            <a:endParaRPr sz="1550">
              <a:latin typeface="PMingLiU"/>
              <a:cs typeface="PMingLiU"/>
            </a:endParaRPr>
          </a:p>
          <a:p>
            <a:pPr marL="1355725">
              <a:lnSpc>
                <a:spcPct val="100000"/>
              </a:lnSpc>
              <a:spcBef>
                <a:spcPts val="2050"/>
              </a:spcBef>
            </a:pP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Phase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Defect</a:t>
            </a:r>
            <a:r>
              <a:rPr sz="155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1550" b="1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Detected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10349" y="1897988"/>
            <a:ext cx="86360" cy="1131570"/>
            <a:chOff x="7610349" y="1897988"/>
            <a:chExt cx="86360" cy="1131570"/>
          </a:xfrm>
        </p:grpSpPr>
        <p:sp>
          <p:nvSpPr>
            <p:cNvPr id="11" name="object 11"/>
            <p:cNvSpPr/>
            <p:nvPr/>
          </p:nvSpPr>
          <p:spPr>
            <a:xfrm>
              <a:off x="7653333" y="1960052"/>
              <a:ext cx="0" cy="1069340"/>
            </a:xfrm>
            <a:custGeom>
              <a:avLst/>
              <a:gdLst/>
              <a:ahLst/>
              <a:cxnLst/>
              <a:rect l="l" t="t" r="r" b="b"/>
              <a:pathLst>
                <a:path h="1069339">
                  <a:moveTo>
                    <a:pt x="0" y="1068991"/>
                  </a:moveTo>
                  <a:lnTo>
                    <a:pt x="0" y="0"/>
                  </a:lnTo>
                </a:path>
              </a:pathLst>
            </a:custGeom>
            <a:ln w="2471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0349" y="1897988"/>
              <a:ext cx="86360" cy="74930"/>
            </a:xfrm>
            <a:custGeom>
              <a:avLst/>
              <a:gdLst/>
              <a:ahLst/>
              <a:cxnLst/>
              <a:rect l="l" t="t" r="r" b="b"/>
              <a:pathLst>
                <a:path w="86359" h="74930">
                  <a:moveTo>
                    <a:pt x="43133" y="0"/>
                  </a:moveTo>
                  <a:lnTo>
                    <a:pt x="0" y="74688"/>
                  </a:lnTo>
                  <a:lnTo>
                    <a:pt x="86264" y="74688"/>
                  </a:lnTo>
                  <a:lnTo>
                    <a:pt x="4313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78595" y="3074958"/>
            <a:ext cx="38417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20" dirty="0">
                <a:solidFill>
                  <a:srgbClr val="231F20"/>
                </a:solidFill>
                <a:latin typeface="PMingLiU"/>
                <a:cs typeface="PMingLiU"/>
              </a:rPr>
              <a:t>Cost</a:t>
            </a:r>
            <a:endParaRPr sz="1550">
              <a:latin typeface="PMingLiU"/>
              <a:cs typeface="PMingLiU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3563" y="1718403"/>
            <a:ext cx="4366895" cy="3551554"/>
            <a:chOff x="2933563" y="1718403"/>
            <a:chExt cx="4366895" cy="3551554"/>
          </a:xfrm>
        </p:grpSpPr>
        <p:sp>
          <p:nvSpPr>
            <p:cNvPr id="15" name="object 15"/>
            <p:cNvSpPr/>
            <p:nvPr/>
          </p:nvSpPr>
          <p:spPr>
            <a:xfrm>
              <a:off x="4936335" y="3607505"/>
              <a:ext cx="2010410" cy="1654810"/>
            </a:xfrm>
            <a:custGeom>
              <a:avLst/>
              <a:gdLst/>
              <a:ahLst/>
              <a:cxnLst/>
              <a:rect l="l" t="t" r="r" b="b"/>
              <a:pathLst>
                <a:path w="2010409" h="1654810">
                  <a:moveTo>
                    <a:pt x="2010126" y="1654791"/>
                  </a:moveTo>
                  <a:lnTo>
                    <a:pt x="0" y="0"/>
                  </a:lnTo>
                </a:path>
              </a:pathLst>
            </a:custGeom>
            <a:ln w="1465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7872" y="3607506"/>
              <a:ext cx="2816860" cy="1654810"/>
            </a:xfrm>
            <a:custGeom>
              <a:avLst/>
              <a:gdLst/>
              <a:ahLst/>
              <a:cxnLst/>
              <a:rect l="l" t="t" r="r" b="b"/>
              <a:pathLst>
                <a:path w="2816860" h="1654810">
                  <a:moveTo>
                    <a:pt x="2816386" y="1653358"/>
                  </a:moveTo>
                  <a:lnTo>
                    <a:pt x="1227322" y="0"/>
                  </a:lnTo>
                </a:path>
                <a:path w="2816860" h="1654810">
                  <a:moveTo>
                    <a:pt x="1779511" y="1654791"/>
                  </a:moveTo>
                  <a:lnTo>
                    <a:pt x="621323" y="7313"/>
                  </a:lnTo>
                </a:path>
                <a:path w="2816860" h="1654810">
                  <a:moveTo>
                    <a:pt x="741327" y="1654791"/>
                  </a:moveTo>
                  <a:lnTo>
                    <a:pt x="0" y="5188"/>
                  </a:lnTo>
                </a:path>
              </a:pathLst>
            </a:custGeom>
            <a:ln w="14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0891" y="1725731"/>
              <a:ext cx="2908935" cy="2197100"/>
            </a:xfrm>
            <a:custGeom>
              <a:avLst/>
              <a:gdLst/>
              <a:ahLst/>
              <a:cxnLst/>
              <a:rect l="l" t="t" r="r" b="b"/>
              <a:pathLst>
                <a:path w="2908935" h="2197100">
                  <a:moveTo>
                    <a:pt x="2908484" y="0"/>
                  </a:moveTo>
                  <a:lnTo>
                    <a:pt x="2798020" y="270935"/>
                  </a:lnTo>
                  <a:lnTo>
                    <a:pt x="2702290" y="490604"/>
                  </a:lnTo>
                  <a:lnTo>
                    <a:pt x="2621315" y="673633"/>
                  </a:lnTo>
                  <a:lnTo>
                    <a:pt x="2555024" y="820070"/>
                  </a:lnTo>
                  <a:lnTo>
                    <a:pt x="2488755" y="937230"/>
                  </a:lnTo>
                  <a:lnTo>
                    <a:pt x="2429830" y="1039738"/>
                  </a:lnTo>
                  <a:lnTo>
                    <a:pt x="2370952" y="1120283"/>
                  </a:lnTo>
                  <a:lnTo>
                    <a:pt x="2319416" y="1193490"/>
                  </a:lnTo>
                  <a:lnTo>
                    <a:pt x="2253148" y="1266720"/>
                  </a:lnTo>
                  <a:lnTo>
                    <a:pt x="2010176" y="1508353"/>
                  </a:lnTo>
                  <a:lnTo>
                    <a:pt x="1877616" y="1603524"/>
                  </a:lnTo>
                  <a:lnTo>
                    <a:pt x="1745080" y="1691407"/>
                  </a:lnTo>
                  <a:lnTo>
                    <a:pt x="1605179" y="1764614"/>
                  </a:lnTo>
                  <a:lnTo>
                    <a:pt x="1465277" y="1830506"/>
                  </a:lnTo>
                  <a:lnTo>
                    <a:pt x="1318011" y="1881774"/>
                  </a:lnTo>
                  <a:lnTo>
                    <a:pt x="1185476" y="1925702"/>
                  </a:lnTo>
                  <a:lnTo>
                    <a:pt x="1082379" y="1954979"/>
                  </a:lnTo>
                  <a:lnTo>
                    <a:pt x="920405" y="1984282"/>
                  </a:lnTo>
                  <a:lnTo>
                    <a:pt x="839430" y="1984282"/>
                  </a:lnTo>
                  <a:lnTo>
                    <a:pt x="743700" y="1991596"/>
                  </a:lnTo>
                  <a:lnTo>
                    <a:pt x="625847" y="1991596"/>
                  </a:lnTo>
                  <a:lnTo>
                    <a:pt x="581701" y="1998934"/>
                  </a:lnTo>
                  <a:lnTo>
                    <a:pt x="508043" y="2013584"/>
                  </a:lnTo>
                  <a:lnTo>
                    <a:pt x="419703" y="2035524"/>
                  </a:lnTo>
                  <a:lnTo>
                    <a:pt x="316605" y="2064826"/>
                  </a:lnTo>
                  <a:lnTo>
                    <a:pt x="206193" y="2086791"/>
                  </a:lnTo>
                  <a:lnTo>
                    <a:pt x="0" y="2130719"/>
                  </a:lnTo>
                  <a:lnTo>
                    <a:pt x="0" y="2196613"/>
                  </a:lnTo>
                  <a:lnTo>
                    <a:pt x="2901094" y="2189299"/>
                  </a:lnTo>
                  <a:lnTo>
                    <a:pt x="2908484" y="0"/>
                  </a:lnTo>
                  <a:close/>
                </a:path>
              </a:pathLst>
            </a:custGeom>
            <a:solidFill>
              <a:srgbClr val="D1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0891" y="1725731"/>
              <a:ext cx="2908935" cy="2197100"/>
            </a:xfrm>
            <a:custGeom>
              <a:avLst/>
              <a:gdLst/>
              <a:ahLst/>
              <a:cxnLst/>
              <a:rect l="l" t="t" r="r" b="b"/>
              <a:pathLst>
                <a:path w="2908935" h="2197100">
                  <a:moveTo>
                    <a:pt x="0" y="2130719"/>
                  </a:moveTo>
                  <a:lnTo>
                    <a:pt x="0" y="2196612"/>
                  </a:lnTo>
                </a:path>
                <a:path w="2908935" h="2197100">
                  <a:moveTo>
                    <a:pt x="0" y="2196612"/>
                  </a:moveTo>
                  <a:lnTo>
                    <a:pt x="2901093" y="2189299"/>
                  </a:lnTo>
                </a:path>
                <a:path w="2908935" h="2197100">
                  <a:moveTo>
                    <a:pt x="2901093" y="2189299"/>
                  </a:moveTo>
                  <a:lnTo>
                    <a:pt x="2908483" y="0"/>
                  </a:lnTo>
                </a:path>
                <a:path w="2908935" h="2197100">
                  <a:moveTo>
                    <a:pt x="2908483" y="0"/>
                  </a:moveTo>
                  <a:lnTo>
                    <a:pt x="2798021" y="270935"/>
                  </a:lnTo>
                </a:path>
                <a:path w="2908935" h="2197100">
                  <a:moveTo>
                    <a:pt x="2798021" y="270935"/>
                  </a:moveTo>
                  <a:lnTo>
                    <a:pt x="2702290" y="490604"/>
                  </a:lnTo>
                </a:path>
                <a:path w="2908935" h="2197100">
                  <a:moveTo>
                    <a:pt x="2702290" y="490604"/>
                  </a:moveTo>
                  <a:lnTo>
                    <a:pt x="2621315" y="673632"/>
                  </a:lnTo>
                </a:path>
                <a:path w="2908935" h="2197100">
                  <a:moveTo>
                    <a:pt x="2621315" y="673632"/>
                  </a:moveTo>
                  <a:lnTo>
                    <a:pt x="2555023" y="820070"/>
                  </a:lnTo>
                </a:path>
                <a:path w="2908935" h="2197100">
                  <a:moveTo>
                    <a:pt x="2555023" y="820070"/>
                  </a:moveTo>
                  <a:lnTo>
                    <a:pt x="2488755" y="937230"/>
                  </a:lnTo>
                </a:path>
                <a:path w="2908935" h="2197100">
                  <a:moveTo>
                    <a:pt x="2488755" y="937230"/>
                  </a:moveTo>
                  <a:lnTo>
                    <a:pt x="2429829" y="1039738"/>
                  </a:lnTo>
                </a:path>
                <a:path w="2908935" h="2197100">
                  <a:moveTo>
                    <a:pt x="2429829" y="1039738"/>
                  </a:moveTo>
                  <a:lnTo>
                    <a:pt x="2370952" y="1120283"/>
                  </a:lnTo>
                </a:path>
                <a:path w="2908935" h="2197100">
                  <a:moveTo>
                    <a:pt x="2370952" y="1120283"/>
                  </a:moveTo>
                  <a:lnTo>
                    <a:pt x="2319416" y="1193489"/>
                  </a:lnTo>
                </a:path>
                <a:path w="2908935" h="2197100">
                  <a:moveTo>
                    <a:pt x="2319416" y="1193489"/>
                  </a:moveTo>
                  <a:lnTo>
                    <a:pt x="2253148" y="1266720"/>
                  </a:lnTo>
                </a:path>
                <a:path w="2908935" h="2197100">
                  <a:moveTo>
                    <a:pt x="2253148" y="1266720"/>
                  </a:moveTo>
                  <a:lnTo>
                    <a:pt x="2010175" y="1508353"/>
                  </a:lnTo>
                </a:path>
                <a:path w="2908935" h="2197100">
                  <a:moveTo>
                    <a:pt x="2010175" y="1508353"/>
                  </a:moveTo>
                  <a:lnTo>
                    <a:pt x="1877615" y="1603524"/>
                  </a:lnTo>
                </a:path>
                <a:path w="2908935" h="2197100">
                  <a:moveTo>
                    <a:pt x="1877615" y="1603524"/>
                  </a:moveTo>
                  <a:lnTo>
                    <a:pt x="1745080" y="1691406"/>
                  </a:lnTo>
                </a:path>
                <a:path w="2908935" h="2197100">
                  <a:moveTo>
                    <a:pt x="1745080" y="1691406"/>
                  </a:moveTo>
                  <a:lnTo>
                    <a:pt x="1605179" y="1764613"/>
                  </a:lnTo>
                </a:path>
                <a:path w="2908935" h="2197100">
                  <a:moveTo>
                    <a:pt x="1605179" y="1764613"/>
                  </a:moveTo>
                  <a:lnTo>
                    <a:pt x="1465278" y="1830506"/>
                  </a:lnTo>
                </a:path>
                <a:path w="2908935" h="2197100">
                  <a:moveTo>
                    <a:pt x="1465278" y="1830506"/>
                  </a:moveTo>
                  <a:lnTo>
                    <a:pt x="1318011" y="1881773"/>
                  </a:lnTo>
                </a:path>
                <a:path w="2908935" h="2197100">
                  <a:moveTo>
                    <a:pt x="1318011" y="1881773"/>
                  </a:moveTo>
                  <a:lnTo>
                    <a:pt x="1185476" y="1925702"/>
                  </a:lnTo>
                </a:path>
                <a:path w="2908935" h="2197100">
                  <a:moveTo>
                    <a:pt x="1185476" y="1925702"/>
                  </a:moveTo>
                  <a:lnTo>
                    <a:pt x="1082379" y="1954979"/>
                  </a:lnTo>
                </a:path>
                <a:path w="2908935" h="2197100">
                  <a:moveTo>
                    <a:pt x="1082379" y="1954979"/>
                  </a:moveTo>
                  <a:lnTo>
                    <a:pt x="1001380" y="1969630"/>
                  </a:lnTo>
                </a:path>
                <a:path w="2908935" h="2197100">
                  <a:moveTo>
                    <a:pt x="1001380" y="1969630"/>
                  </a:moveTo>
                  <a:lnTo>
                    <a:pt x="920405" y="1984282"/>
                  </a:lnTo>
                </a:path>
                <a:path w="2908935" h="2197100">
                  <a:moveTo>
                    <a:pt x="920405" y="1984282"/>
                  </a:moveTo>
                  <a:lnTo>
                    <a:pt x="839431" y="1984282"/>
                  </a:lnTo>
                </a:path>
                <a:path w="2908935" h="2197100">
                  <a:moveTo>
                    <a:pt x="839431" y="1984282"/>
                  </a:moveTo>
                  <a:lnTo>
                    <a:pt x="743700" y="1991595"/>
                  </a:lnTo>
                </a:path>
                <a:path w="2908935" h="2197100">
                  <a:moveTo>
                    <a:pt x="743700" y="1991595"/>
                  </a:moveTo>
                  <a:lnTo>
                    <a:pt x="625847" y="1991595"/>
                  </a:lnTo>
                </a:path>
                <a:path w="2908935" h="2197100">
                  <a:moveTo>
                    <a:pt x="625847" y="1991595"/>
                  </a:moveTo>
                  <a:lnTo>
                    <a:pt x="581701" y="1998933"/>
                  </a:lnTo>
                </a:path>
                <a:path w="2908935" h="2197100">
                  <a:moveTo>
                    <a:pt x="581701" y="1998933"/>
                  </a:moveTo>
                  <a:lnTo>
                    <a:pt x="508043" y="2013584"/>
                  </a:lnTo>
                </a:path>
                <a:path w="2908935" h="2197100">
                  <a:moveTo>
                    <a:pt x="508043" y="2013584"/>
                  </a:moveTo>
                  <a:lnTo>
                    <a:pt x="419703" y="2035524"/>
                  </a:lnTo>
                </a:path>
                <a:path w="2908935" h="2197100">
                  <a:moveTo>
                    <a:pt x="419703" y="2035524"/>
                  </a:moveTo>
                  <a:lnTo>
                    <a:pt x="316606" y="2064826"/>
                  </a:lnTo>
                </a:path>
                <a:path w="2908935" h="2197100">
                  <a:moveTo>
                    <a:pt x="316606" y="2064826"/>
                  </a:moveTo>
                  <a:lnTo>
                    <a:pt x="206193" y="2086790"/>
                  </a:lnTo>
                </a:path>
                <a:path w="2908935" h="2197100">
                  <a:moveTo>
                    <a:pt x="206193" y="2086790"/>
                  </a:moveTo>
                  <a:lnTo>
                    <a:pt x="103121" y="2108755"/>
                  </a:lnTo>
                </a:path>
                <a:path w="2908935" h="2197100">
                  <a:moveTo>
                    <a:pt x="103121" y="2108755"/>
                  </a:moveTo>
                  <a:lnTo>
                    <a:pt x="0" y="2130719"/>
                  </a:lnTo>
                </a:path>
              </a:pathLst>
            </a:custGeom>
            <a:ln w="14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199" y="2274891"/>
              <a:ext cx="2694940" cy="2197100"/>
            </a:xfrm>
            <a:custGeom>
              <a:avLst/>
              <a:gdLst/>
              <a:ahLst/>
              <a:cxnLst/>
              <a:rect l="l" t="t" r="r" b="b"/>
              <a:pathLst>
                <a:path w="2694940" h="2197100">
                  <a:moveTo>
                    <a:pt x="2694924" y="0"/>
                  </a:moveTo>
                  <a:lnTo>
                    <a:pt x="2562390" y="205017"/>
                  </a:lnTo>
                  <a:lnTo>
                    <a:pt x="2444586" y="373444"/>
                  </a:lnTo>
                  <a:lnTo>
                    <a:pt x="2348854" y="512544"/>
                  </a:lnTo>
                  <a:lnTo>
                    <a:pt x="2260490" y="629704"/>
                  </a:lnTo>
                  <a:lnTo>
                    <a:pt x="2179491" y="724899"/>
                  </a:lnTo>
                  <a:lnTo>
                    <a:pt x="2105882" y="805418"/>
                  </a:lnTo>
                  <a:lnTo>
                    <a:pt x="1943883" y="937230"/>
                  </a:lnTo>
                  <a:lnTo>
                    <a:pt x="1840787" y="1003123"/>
                  </a:lnTo>
                  <a:lnTo>
                    <a:pt x="1723007" y="1076330"/>
                  </a:lnTo>
                  <a:lnTo>
                    <a:pt x="1590447" y="1164212"/>
                  </a:lnTo>
                  <a:lnTo>
                    <a:pt x="1494717" y="1237419"/>
                  </a:lnTo>
                  <a:lnTo>
                    <a:pt x="1398986" y="1288685"/>
                  </a:lnTo>
                  <a:lnTo>
                    <a:pt x="1295914" y="1325300"/>
                  </a:lnTo>
                  <a:lnTo>
                    <a:pt x="1185476" y="1361892"/>
                  </a:lnTo>
                  <a:lnTo>
                    <a:pt x="1060331" y="1398507"/>
                  </a:lnTo>
                  <a:lnTo>
                    <a:pt x="898309" y="1442436"/>
                  </a:lnTo>
                  <a:lnTo>
                    <a:pt x="809943" y="1618200"/>
                  </a:lnTo>
                  <a:lnTo>
                    <a:pt x="714237" y="1764588"/>
                  </a:lnTo>
                  <a:lnTo>
                    <a:pt x="611140" y="1881774"/>
                  </a:lnTo>
                  <a:lnTo>
                    <a:pt x="493336" y="1969631"/>
                  </a:lnTo>
                  <a:lnTo>
                    <a:pt x="353411" y="2042862"/>
                  </a:lnTo>
                  <a:lnTo>
                    <a:pt x="191462" y="2094104"/>
                  </a:lnTo>
                  <a:lnTo>
                    <a:pt x="0" y="2130695"/>
                  </a:lnTo>
                  <a:lnTo>
                    <a:pt x="0" y="2196613"/>
                  </a:lnTo>
                  <a:lnTo>
                    <a:pt x="2694924" y="2196613"/>
                  </a:lnTo>
                  <a:lnTo>
                    <a:pt x="2694924" y="0"/>
                  </a:lnTo>
                  <a:close/>
                </a:path>
              </a:pathLst>
            </a:custGeom>
            <a:solidFill>
              <a:srgbClr val="D1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199" y="2274892"/>
              <a:ext cx="2694940" cy="2197100"/>
            </a:xfrm>
            <a:custGeom>
              <a:avLst/>
              <a:gdLst/>
              <a:ahLst/>
              <a:cxnLst/>
              <a:rect l="l" t="t" r="r" b="b"/>
              <a:pathLst>
                <a:path w="2694940" h="2197100">
                  <a:moveTo>
                    <a:pt x="0" y="2196612"/>
                  </a:moveTo>
                  <a:lnTo>
                    <a:pt x="2694924" y="2196612"/>
                  </a:lnTo>
                </a:path>
                <a:path w="2694940" h="2197100">
                  <a:moveTo>
                    <a:pt x="2694924" y="2196612"/>
                  </a:moveTo>
                  <a:lnTo>
                    <a:pt x="2694924" y="0"/>
                  </a:lnTo>
                </a:path>
                <a:path w="2694940" h="2197100">
                  <a:moveTo>
                    <a:pt x="2694924" y="0"/>
                  </a:moveTo>
                  <a:lnTo>
                    <a:pt x="2562389" y="205017"/>
                  </a:lnTo>
                </a:path>
                <a:path w="2694940" h="2197100">
                  <a:moveTo>
                    <a:pt x="2562389" y="205017"/>
                  </a:moveTo>
                  <a:lnTo>
                    <a:pt x="2444585" y="373444"/>
                  </a:lnTo>
                </a:path>
                <a:path w="2694940" h="2197100">
                  <a:moveTo>
                    <a:pt x="2444585" y="373444"/>
                  </a:moveTo>
                  <a:lnTo>
                    <a:pt x="2348854" y="512543"/>
                  </a:lnTo>
                </a:path>
                <a:path w="2694940" h="2197100">
                  <a:moveTo>
                    <a:pt x="2348854" y="512543"/>
                  </a:moveTo>
                  <a:lnTo>
                    <a:pt x="2260489" y="629703"/>
                  </a:lnTo>
                </a:path>
                <a:path w="2694940" h="2197100">
                  <a:moveTo>
                    <a:pt x="2260489" y="629703"/>
                  </a:moveTo>
                  <a:lnTo>
                    <a:pt x="2179490" y="724899"/>
                  </a:lnTo>
                </a:path>
                <a:path w="2694940" h="2197100">
                  <a:moveTo>
                    <a:pt x="2179490" y="724899"/>
                  </a:moveTo>
                  <a:lnTo>
                    <a:pt x="2105881" y="805418"/>
                  </a:lnTo>
                </a:path>
                <a:path w="2694940" h="2197100">
                  <a:moveTo>
                    <a:pt x="2105881" y="805418"/>
                  </a:moveTo>
                  <a:lnTo>
                    <a:pt x="1943883" y="937230"/>
                  </a:lnTo>
                </a:path>
                <a:path w="2694940" h="2197100">
                  <a:moveTo>
                    <a:pt x="1943883" y="937230"/>
                  </a:moveTo>
                  <a:lnTo>
                    <a:pt x="1840786" y="1003123"/>
                  </a:lnTo>
                </a:path>
                <a:path w="2694940" h="2197100">
                  <a:moveTo>
                    <a:pt x="1840786" y="1003123"/>
                  </a:moveTo>
                  <a:lnTo>
                    <a:pt x="1723007" y="1076329"/>
                  </a:lnTo>
                </a:path>
                <a:path w="2694940" h="2197100">
                  <a:moveTo>
                    <a:pt x="1723007" y="1076329"/>
                  </a:moveTo>
                  <a:lnTo>
                    <a:pt x="1590447" y="1164211"/>
                  </a:lnTo>
                </a:path>
                <a:path w="2694940" h="2197100">
                  <a:moveTo>
                    <a:pt x="1590447" y="1164211"/>
                  </a:moveTo>
                  <a:lnTo>
                    <a:pt x="1494716" y="1237418"/>
                  </a:lnTo>
                </a:path>
                <a:path w="2694940" h="2197100">
                  <a:moveTo>
                    <a:pt x="1494716" y="1237418"/>
                  </a:moveTo>
                  <a:lnTo>
                    <a:pt x="1398985" y="1288685"/>
                  </a:lnTo>
                </a:path>
                <a:path w="2694940" h="2197100">
                  <a:moveTo>
                    <a:pt x="1398985" y="1288685"/>
                  </a:moveTo>
                  <a:lnTo>
                    <a:pt x="1295913" y="1325300"/>
                  </a:lnTo>
                </a:path>
                <a:path w="2694940" h="2197100">
                  <a:moveTo>
                    <a:pt x="1295913" y="1325300"/>
                  </a:moveTo>
                  <a:lnTo>
                    <a:pt x="1185476" y="1361891"/>
                  </a:lnTo>
                </a:path>
                <a:path w="2694940" h="2197100">
                  <a:moveTo>
                    <a:pt x="1185476" y="1361891"/>
                  </a:moveTo>
                  <a:lnTo>
                    <a:pt x="1060331" y="1398507"/>
                  </a:lnTo>
                </a:path>
                <a:path w="2694940" h="2197100">
                  <a:moveTo>
                    <a:pt x="1060331" y="1398507"/>
                  </a:moveTo>
                  <a:lnTo>
                    <a:pt x="898308" y="1442435"/>
                  </a:lnTo>
                </a:path>
                <a:path w="2694940" h="2197100">
                  <a:moveTo>
                    <a:pt x="898308" y="1442435"/>
                  </a:moveTo>
                  <a:lnTo>
                    <a:pt x="809943" y="1618200"/>
                  </a:lnTo>
                </a:path>
                <a:path w="2694940" h="2197100">
                  <a:moveTo>
                    <a:pt x="809943" y="1618200"/>
                  </a:moveTo>
                  <a:lnTo>
                    <a:pt x="714236" y="1764588"/>
                  </a:lnTo>
                </a:path>
                <a:path w="2694940" h="2197100">
                  <a:moveTo>
                    <a:pt x="714236" y="1764588"/>
                  </a:moveTo>
                  <a:lnTo>
                    <a:pt x="611140" y="1881773"/>
                  </a:lnTo>
                </a:path>
                <a:path w="2694940" h="2197100">
                  <a:moveTo>
                    <a:pt x="611140" y="1881773"/>
                  </a:moveTo>
                  <a:lnTo>
                    <a:pt x="493336" y="1969630"/>
                  </a:lnTo>
                </a:path>
                <a:path w="2694940" h="2197100">
                  <a:moveTo>
                    <a:pt x="493336" y="1969630"/>
                  </a:moveTo>
                  <a:lnTo>
                    <a:pt x="353410" y="2042862"/>
                  </a:lnTo>
                </a:path>
                <a:path w="2694940" h="2197100">
                  <a:moveTo>
                    <a:pt x="353410" y="2042862"/>
                  </a:moveTo>
                  <a:lnTo>
                    <a:pt x="191461" y="2094104"/>
                  </a:lnTo>
                </a:path>
                <a:path w="2694940" h="2197100">
                  <a:moveTo>
                    <a:pt x="191461" y="2094104"/>
                  </a:moveTo>
                  <a:lnTo>
                    <a:pt x="0" y="2130694"/>
                  </a:lnTo>
                </a:path>
                <a:path w="2694940" h="2197100">
                  <a:moveTo>
                    <a:pt x="0" y="2130694"/>
                  </a:moveTo>
                  <a:lnTo>
                    <a:pt x="0" y="2196612"/>
                  </a:lnTo>
                </a:path>
              </a:pathLst>
            </a:custGeom>
            <a:ln w="14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23454" y="3922345"/>
              <a:ext cx="2069464" cy="1164590"/>
            </a:xfrm>
            <a:custGeom>
              <a:avLst/>
              <a:gdLst/>
              <a:ahLst/>
              <a:cxnLst/>
              <a:rect l="l" t="t" r="r" b="b"/>
              <a:pathLst>
                <a:path w="2069465" h="1164589">
                  <a:moveTo>
                    <a:pt x="2069077" y="0"/>
                  </a:moveTo>
                  <a:lnTo>
                    <a:pt x="1943908" y="117134"/>
                  </a:lnTo>
                  <a:lnTo>
                    <a:pt x="1833445" y="219668"/>
                  </a:lnTo>
                  <a:lnTo>
                    <a:pt x="1730373" y="292900"/>
                  </a:lnTo>
                  <a:lnTo>
                    <a:pt x="1634643" y="358768"/>
                  </a:lnTo>
                  <a:lnTo>
                    <a:pt x="1531571" y="410034"/>
                  </a:lnTo>
                  <a:lnTo>
                    <a:pt x="1406377" y="461302"/>
                  </a:lnTo>
                  <a:lnTo>
                    <a:pt x="1266501" y="512568"/>
                  </a:lnTo>
                  <a:lnTo>
                    <a:pt x="1089770" y="571124"/>
                  </a:lnTo>
                  <a:lnTo>
                    <a:pt x="876236" y="644354"/>
                  </a:lnTo>
                  <a:lnTo>
                    <a:pt x="773164" y="768827"/>
                  </a:lnTo>
                  <a:lnTo>
                    <a:pt x="684799" y="864022"/>
                  </a:lnTo>
                  <a:lnTo>
                    <a:pt x="618531" y="937229"/>
                  </a:lnTo>
                  <a:lnTo>
                    <a:pt x="552263" y="988496"/>
                  </a:lnTo>
                  <a:lnTo>
                    <a:pt x="493361" y="1025112"/>
                  </a:lnTo>
                  <a:lnTo>
                    <a:pt x="434484" y="1047076"/>
                  </a:lnTo>
                  <a:lnTo>
                    <a:pt x="353461" y="1061703"/>
                  </a:lnTo>
                  <a:lnTo>
                    <a:pt x="265095" y="1069016"/>
                  </a:lnTo>
                  <a:lnTo>
                    <a:pt x="147267" y="1083668"/>
                  </a:lnTo>
                  <a:lnTo>
                    <a:pt x="0" y="1098318"/>
                  </a:lnTo>
                  <a:lnTo>
                    <a:pt x="0" y="1164211"/>
                  </a:lnTo>
                  <a:lnTo>
                    <a:pt x="2069077" y="1164211"/>
                  </a:lnTo>
                  <a:lnTo>
                    <a:pt x="2069077" y="0"/>
                  </a:lnTo>
                  <a:close/>
                </a:path>
              </a:pathLst>
            </a:custGeom>
            <a:solidFill>
              <a:srgbClr val="D1D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3454" y="3922345"/>
              <a:ext cx="2069464" cy="1164590"/>
            </a:xfrm>
            <a:custGeom>
              <a:avLst/>
              <a:gdLst/>
              <a:ahLst/>
              <a:cxnLst/>
              <a:rect l="l" t="t" r="r" b="b"/>
              <a:pathLst>
                <a:path w="2069465" h="1164589">
                  <a:moveTo>
                    <a:pt x="0" y="1164211"/>
                  </a:moveTo>
                  <a:lnTo>
                    <a:pt x="2069077" y="1164211"/>
                  </a:lnTo>
                </a:path>
                <a:path w="2069465" h="1164589">
                  <a:moveTo>
                    <a:pt x="2069077" y="1164211"/>
                  </a:moveTo>
                  <a:lnTo>
                    <a:pt x="2069077" y="0"/>
                  </a:lnTo>
                </a:path>
                <a:path w="2069465" h="1164589">
                  <a:moveTo>
                    <a:pt x="2069077" y="0"/>
                  </a:moveTo>
                  <a:lnTo>
                    <a:pt x="1943907" y="117135"/>
                  </a:lnTo>
                </a:path>
                <a:path w="2069465" h="1164589">
                  <a:moveTo>
                    <a:pt x="1943907" y="117135"/>
                  </a:moveTo>
                  <a:lnTo>
                    <a:pt x="1833445" y="219668"/>
                  </a:lnTo>
                </a:path>
                <a:path w="2069465" h="1164589">
                  <a:moveTo>
                    <a:pt x="1833445" y="219668"/>
                  </a:moveTo>
                  <a:lnTo>
                    <a:pt x="1730373" y="292899"/>
                  </a:lnTo>
                </a:path>
                <a:path w="2069465" h="1164589">
                  <a:moveTo>
                    <a:pt x="1730373" y="292899"/>
                  </a:moveTo>
                  <a:lnTo>
                    <a:pt x="1634642" y="358768"/>
                  </a:lnTo>
                </a:path>
                <a:path w="2069465" h="1164589">
                  <a:moveTo>
                    <a:pt x="1634642" y="358768"/>
                  </a:moveTo>
                  <a:lnTo>
                    <a:pt x="1531570" y="410035"/>
                  </a:lnTo>
                </a:path>
                <a:path w="2069465" h="1164589">
                  <a:moveTo>
                    <a:pt x="1531570" y="410035"/>
                  </a:moveTo>
                  <a:lnTo>
                    <a:pt x="1406376" y="461301"/>
                  </a:lnTo>
                </a:path>
                <a:path w="2069465" h="1164589">
                  <a:moveTo>
                    <a:pt x="1406376" y="461301"/>
                  </a:moveTo>
                  <a:lnTo>
                    <a:pt x="1266500" y="512568"/>
                  </a:lnTo>
                </a:path>
                <a:path w="2069465" h="1164589">
                  <a:moveTo>
                    <a:pt x="1266500" y="512568"/>
                  </a:moveTo>
                  <a:lnTo>
                    <a:pt x="1089769" y="571123"/>
                  </a:lnTo>
                </a:path>
                <a:path w="2069465" h="1164589">
                  <a:moveTo>
                    <a:pt x="1089769" y="571123"/>
                  </a:moveTo>
                  <a:lnTo>
                    <a:pt x="876235" y="644354"/>
                  </a:lnTo>
                </a:path>
                <a:path w="2069465" h="1164589">
                  <a:moveTo>
                    <a:pt x="876235" y="644354"/>
                  </a:moveTo>
                  <a:lnTo>
                    <a:pt x="773163" y="768828"/>
                  </a:lnTo>
                </a:path>
                <a:path w="2069465" h="1164589">
                  <a:moveTo>
                    <a:pt x="773163" y="768828"/>
                  </a:moveTo>
                  <a:lnTo>
                    <a:pt x="684798" y="864023"/>
                  </a:lnTo>
                </a:path>
                <a:path w="2069465" h="1164589">
                  <a:moveTo>
                    <a:pt x="684798" y="864023"/>
                  </a:moveTo>
                  <a:lnTo>
                    <a:pt x="618530" y="937230"/>
                  </a:lnTo>
                </a:path>
                <a:path w="2069465" h="1164589">
                  <a:moveTo>
                    <a:pt x="618530" y="937230"/>
                  </a:moveTo>
                  <a:lnTo>
                    <a:pt x="552263" y="988496"/>
                  </a:lnTo>
                </a:path>
                <a:path w="2069465" h="1164589">
                  <a:moveTo>
                    <a:pt x="552263" y="988496"/>
                  </a:moveTo>
                  <a:lnTo>
                    <a:pt x="493361" y="1025112"/>
                  </a:lnTo>
                </a:path>
                <a:path w="2069465" h="1164589">
                  <a:moveTo>
                    <a:pt x="493361" y="1025112"/>
                  </a:moveTo>
                  <a:lnTo>
                    <a:pt x="434484" y="1047076"/>
                  </a:lnTo>
                </a:path>
                <a:path w="2069465" h="1164589">
                  <a:moveTo>
                    <a:pt x="434484" y="1047076"/>
                  </a:moveTo>
                  <a:lnTo>
                    <a:pt x="353460" y="1061703"/>
                  </a:lnTo>
                </a:path>
                <a:path w="2069465" h="1164589">
                  <a:moveTo>
                    <a:pt x="353460" y="1061703"/>
                  </a:moveTo>
                  <a:lnTo>
                    <a:pt x="265095" y="1069016"/>
                  </a:lnTo>
                </a:path>
                <a:path w="2069465" h="1164589">
                  <a:moveTo>
                    <a:pt x="265095" y="1069016"/>
                  </a:moveTo>
                  <a:lnTo>
                    <a:pt x="147266" y="1083667"/>
                  </a:lnTo>
                </a:path>
                <a:path w="2069465" h="1164589">
                  <a:moveTo>
                    <a:pt x="147266" y="1083667"/>
                  </a:moveTo>
                  <a:lnTo>
                    <a:pt x="0" y="1098318"/>
                  </a:lnTo>
                </a:path>
                <a:path w="2069465" h="1164589">
                  <a:moveTo>
                    <a:pt x="0" y="1098318"/>
                  </a:moveTo>
                  <a:lnTo>
                    <a:pt x="0" y="1164211"/>
                  </a:lnTo>
                </a:path>
              </a:pathLst>
            </a:custGeom>
            <a:ln w="14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97604" y="5309108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236" y="6092441"/>
            <a:ext cx="49688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McConnell,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Steve.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B832DA2-569A-9066-466D-1873EBACA5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71FABF-41D1-8C76-8B83-D4E0A95A48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11</a:t>
            </a:fld>
            <a:endParaRPr lang="en-CA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135" dirty="0"/>
              <a:t>Single</a:t>
            </a:r>
            <a:r>
              <a:rPr sz="4000" spc="-160" dirty="0"/>
              <a:t> </a:t>
            </a:r>
            <a:r>
              <a:rPr sz="4000" spc="-190" dirty="0"/>
              <a:t>requirement</a:t>
            </a:r>
            <a:r>
              <a:rPr sz="4000" spc="-114" dirty="0"/>
              <a:t> </a:t>
            </a:r>
            <a:r>
              <a:rPr sz="4000" spc="-70" dirty="0"/>
              <a:t>error</a:t>
            </a:r>
            <a:r>
              <a:rPr sz="4000" spc="-114" dirty="0"/>
              <a:t> </a:t>
            </a:r>
            <a:r>
              <a:rPr sz="4000" spc="-215" dirty="0"/>
              <a:t>can</a:t>
            </a:r>
            <a:r>
              <a:rPr sz="4000" spc="-95" dirty="0"/>
              <a:t> </a:t>
            </a:r>
            <a:r>
              <a:rPr sz="4000" spc="-110" dirty="0"/>
              <a:t>lead </a:t>
            </a:r>
            <a:r>
              <a:rPr sz="4000" dirty="0"/>
              <a:t>to</a:t>
            </a:r>
            <a:r>
              <a:rPr sz="4000" spc="-220" dirty="0"/>
              <a:t> a</a:t>
            </a:r>
            <a:r>
              <a:rPr sz="4000" spc="-90" dirty="0"/>
              <a:t> </a:t>
            </a:r>
            <a:r>
              <a:rPr sz="4000" spc="-125" dirty="0"/>
              <a:t>mission</a:t>
            </a:r>
            <a:r>
              <a:rPr sz="4000" spc="-150" dirty="0"/>
              <a:t> </a:t>
            </a:r>
            <a:r>
              <a:rPr sz="4000" spc="-75" dirty="0"/>
              <a:t>failure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1303" y="2271390"/>
            <a:ext cx="8004810" cy="323806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95300" marR="1049655" indent="-457200">
              <a:spcBef>
                <a:spcPts val="730"/>
              </a:spcBef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lang="en-CA" sz="2800" dirty="0">
                <a:latin typeface="+mn-lt"/>
                <a:cs typeface="Arial"/>
              </a:rPr>
              <a:t>For e</a:t>
            </a:r>
            <a:r>
              <a:rPr sz="2800" dirty="0" err="1">
                <a:latin typeface="+mn-lt"/>
                <a:cs typeface="Arial"/>
              </a:rPr>
              <a:t>xample</a:t>
            </a:r>
            <a:r>
              <a:rPr sz="2800" dirty="0">
                <a:latin typeface="+mn-lt"/>
                <a:cs typeface="Arial"/>
              </a:rPr>
              <a:t>, the loss of the “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Mars Climate Orbiter</a:t>
            </a:r>
            <a:r>
              <a:rPr sz="2800" dirty="0">
                <a:latin typeface="+mn-lt"/>
                <a:cs typeface="Arial"/>
              </a:rPr>
              <a:t>”</a:t>
            </a:r>
          </a:p>
          <a:p>
            <a:pPr marL="495300" marR="30480" indent="-457200">
              <a:spcBef>
                <a:spcPts val="1019"/>
              </a:spcBef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800" dirty="0">
                <a:latin typeface="+mn-lt"/>
                <a:cs typeface="Arial"/>
              </a:rPr>
              <a:t>According to NASA reports </a:t>
            </a:r>
            <a:r>
              <a:rPr sz="2800" i="1" dirty="0">
                <a:latin typeface="+mn-lt"/>
                <a:cs typeface="Arial"/>
              </a:rPr>
              <a:t>“The root cause of the loss of the spacecraft was the failed translation of 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English units </a:t>
            </a:r>
            <a:r>
              <a:rPr sz="2800" i="1" dirty="0">
                <a:latin typeface="+mn-lt"/>
                <a:cs typeface="Arial"/>
              </a:rPr>
              <a:t>into 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metric units </a:t>
            </a:r>
            <a:r>
              <a:rPr sz="2800" i="1" dirty="0">
                <a:latin typeface="+mn-lt"/>
                <a:cs typeface="Arial"/>
              </a:rPr>
              <a:t>in a segment of ground- based, navigation-related mission software”</a:t>
            </a:r>
            <a:r>
              <a:rPr sz="1650" i="1" baseline="-15151" dirty="0">
                <a:latin typeface="+mn-lt"/>
                <a:cs typeface="Arial"/>
              </a:rPr>
              <a:t>[</a:t>
            </a:r>
            <a:r>
              <a:rPr sz="1650" baseline="-15151" dirty="0">
                <a:latin typeface="+mn-lt"/>
                <a:cs typeface="Arial"/>
              </a:rPr>
              <a:t>1]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92" y="6019800"/>
            <a:ext cx="533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https://mars.nasa.gov/msp98/news/mco991110.html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1" y="838200"/>
            <a:ext cx="1959862" cy="155448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79FD00-3012-FB62-C48C-03AFAA2727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D5B116-F111-A72A-A5D0-FBF1F903C8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04346" y="6192520"/>
            <a:ext cx="343534" cy="254000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12</a:t>
            </a:fld>
            <a:endParaRPr lang="en-CA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1187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135" dirty="0"/>
              <a:t>Single</a:t>
            </a:r>
            <a:r>
              <a:rPr sz="4000" spc="-160" dirty="0"/>
              <a:t> </a:t>
            </a:r>
            <a:r>
              <a:rPr sz="4000" spc="-190" dirty="0"/>
              <a:t>requirement</a:t>
            </a:r>
            <a:r>
              <a:rPr sz="4000" spc="-114" dirty="0"/>
              <a:t> </a:t>
            </a:r>
            <a:r>
              <a:rPr sz="4000" spc="-70" dirty="0"/>
              <a:t>error</a:t>
            </a:r>
            <a:r>
              <a:rPr sz="4000" spc="-114" dirty="0"/>
              <a:t> </a:t>
            </a:r>
            <a:r>
              <a:rPr sz="4000" spc="-215" dirty="0"/>
              <a:t>can</a:t>
            </a:r>
            <a:r>
              <a:rPr sz="4000" spc="-95" dirty="0"/>
              <a:t> </a:t>
            </a:r>
            <a:r>
              <a:rPr sz="4000" spc="-110" dirty="0"/>
              <a:t>lead </a:t>
            </a:r>
            <a:r>
              <a:rPr sz="4000" dirty="0"/>
              <a:t>to</a:t>
            </a:r>
            <a:r>
              <a:rPr sz="4000" spc="-220" dirty="0"/>
              <a:t> a</a:t>
            </a:r>
            <a:r>
              <a:rPr sz="4000" spc="-90" dirty="0"/>
              <a:t> </a:t>
            </a:r>
            <a:r>
              <a:rPr sz="4000" spc="-125" dirty="0"/>
              <a:t>mission</a:t>
            </a:r>
            <a:r>
              <a:rPr sz="4000" spc="-150" dirty="0"/>
              <a:t> </a:t>
            </a:r>
            <a:r>
              <a:rPr sz="4000" spc="-75" dirty="0"/>
              <a:t>failure</a:t>
            </a:r>
            <a:r>
              <a:rPr lang="en-CA" sz="4000" spc="-75" dirty="0"/>
              <a:t> (cont.)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09410" y="2434739"/>
            <a:ext cx="8004810" cy="224805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95300" marR="82550" indent="-457200">
              <a:spcBef>
                <a:spcPts val="900"/>
              </a:spcBef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sz="2800" dirty="0">
                <a:latin typeface="+mn-lt"/>
                <a:cs typeface="Arial"/>
              </a:rPr>
              <a:t>The process to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verify </a:t>
            </a:r>
            <a:r>
              <a:rPr sz="2800" dirty="0">
                <a:latin typeface="+mn-lt"/>
                <a:cs typeface="Arial"/>
              </a:rPr>
              <a:t>and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validate </a:t>
            </a:r>
            <a:r>
              <a:rPr sz="2800" dirty="0">
                <a:latin typeface="+mn-lt"/>
                <a:cs typeface="Arial"/>
              </a:rPr>
              <a:t>certain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engineering requirements </a:t>
            </a:r>
            <a:r>
              <a:rPr sz="2800" dirty="0">
                <a:latin typeface="+mn-lt"/>
                <a:cs typeface="Arial"/>
              </a:rPr>
              <a:t>and technical interfaces between some project groups, and between the project and its prime mission contractor, was </a:t>
            </a:r>
            <a:r>
              <a:rPr sz="2800" b="1" dirty="0">
                <a:latin typeface="+mn-lt"/>
                <a:cs typeface="Arial"/>
              </a:rPr>
              <a:t>inadequate</a:t>
            </a:r>
            <a:r>
              <a:rPr lang="en-CA" sz="2800" dirty="0">
                <a:latin typeface="+mn-lt"/>
                <a:cs typeface="Arial"/>
              </a:rPr>
              <a:t>.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9570" y="624789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92" y="6314947"/>
            <a:ext cx="533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https://mars.nasa.gov/msp98/news/mco991110.html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2735" y="1322832"/>
            <a:ext cx="1633727" cy="10698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79FD00-3012-FB62-C48C-03AFAA2727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0EB9EB-C934-B1AB-BB0F-421097D7A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13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6467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263765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114" dirty="0"/>
              <a:t>Defects</a:t>
            </a:r>
            <a:r>
              <a:rPr sz="4000" spc="-125" dirty="0"/>
              <a:t> </a:t>
            </a:r>
            <a:r>
              <a:rPr sz="4000" spc="-220" dirty="0"/>
              <a:t>in</a:t>
            </a:r>
            <a:r>
              <a:rPr sz="4000" spc="-95" dirty="0"/>
              <a:t> </a:t>
            </a:r>
            <a:r>
              <a:rPr sz="4000" spc="-200" dirty="0"/>
              <a:t>the</a:t>
            </a:r>
            <a:r>
              <a:rPr sz="4000" spc="-100" dirty="0"/>
              <a:t> </a:t>
            </a:r>
            <a:r>
              <a:rPr sz="4000" spc="-170" dirty="0"/>
              <a:t>software</a:t>
            </a:r>
            <a:r>
              <a:rPr sz="4000" spc="-105" dirty="0"/>
              <a:t> </a:t>
            </a:r>
            <a:r>
              <a:rPr sz="4000" spc="-90" dirty="0"/>
              <a:t>products </a:t>
            </a:r>
            <a:r>
              <a:rPr sz="4000" spc="-215" dirty="0"/>
              <a:t>can</a:t>
            </a:r>
            <a:r>
              <a:rPr sz="4000" spc="-95" dirty="0"/>
              <a:t> </a:t>
            </a:r>
            <a:r>
              <a:rPr sz="4000" spc="-135" dirty="0"/>
              <a:t>destroy</a:t>
            </a:r>
            <a:r>
              <a:rPr sz="4000" spc="-170" dirty="0"/>
              <a:t> </a:t>
            </a:r>
            <a:r>
              <a:rPr sz="4000" spc="-95" dirty="0"/>
              <a:t>your</a:t>
            </a:r>
            <a:r>
              <a:rPr sz="4000" spc="-175" dirty="0"/>
              <a:t> </a:t>
            </a:r>
            <a:r>
              <a:rPr sz="4000" spc="-45" dirty="0"/>
              <a:t>reputation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81990" y="4801107"/>
            <a:ext cx="8004810" cy="83676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 marR="30480">
              <a:lnSpc>
                <a:spcPct val="90700"/>
              </a:lnSpc>
              <a:spcBef>
                <a:spcPts val="409"/>
              </a:spcBef>
            </a:pPr>
            <a:r>
              <a:rPr sz="2800" i="1" spc="-175" dirty="0">
                <a:latin typeface="+mn-lt"/>
                <a:cs typeface="Arial"/>
              </a:rPr>
              <a:t>“Errors</a:t>
            </a:r>
            <a:r>
              <a:rPr sz="2800" i="1" spc="40" dirty="0">
                <a:latin typeface="+mn-lt"/>
                <a:cs typeface="Arial"/>
              </a:rPr>
              <a:t> </a:t>
            </a:r>
            <a:r>
              <a:rPr sz="2800" i="1" spc="-229" dirty="0">
                <a:latin typeface="+mn-lt"/>
                <a:cs typeface="Arial"/>
              </a:rPr>
              <a:t>introduced</a:t>
            </a:r>
            <a:r>
              <a:rPr sz="2800" i="1" spc="50" dirty="0">
                <a:latin typeface="+mn-lt"/>
                <a:cs typeface="Arial"/>
              </a:rPr>
              <a:t> </a:t>
            </a:r>
            <a:r>
              <a:rPr sz="2800" i="1" spc="-215" dirty="0">
                <a:latin typeface="+mn-lt"/>
                <a:cs typeface="Arial"/>
              </a:rPr>
              <a:t>during</a:t>
            </a:r>
            <a:r>
              <a:rPr sz="2800" i="1" spc="55" dirty="0">
                <a:latin typeface="+mn-lt"/>
                <a:cs typeface="Arial"/>
              </a:rPr>
              <a:t> </a:t>
            </a:r>
            <a:r>
              <a:rPr sz="2800" i="1" spc="-240" dirty="0">
                <a:latin typeface="+mn-lt"/>
                <a:cs typeface="Arial"/>
              </a:rPr>
              <a:t>requirements</a:t>
            </a:r>
            <a:r>
              <a:rPr sz="2800" i="1" spc="40" dirty="0">
                <a:latin typeface="+mn-lt"/>
                <a:cs typeface="Arial"/>
              </a:rPr>
              <a:t> </a:t>
            </a:r>
            <a:r>
              <a:rPr sz="2800" i="1" spc="-210" dirty="0">
                <a:latin typeface="+mn-lt"/>
                <a:cs typeface="Arial"/>
              </a:rPr>
              <a:t>activities</a:t>
            </a:r>
            <a:r>
              <a:rPr sz="2800" i="1" spc="45" dirty="0">
                <a:latin typeface="+mn-lt"/>
                <a:cs typeface="Arial"/>
              </a:rPr>
              <a:t> </a:t>
            </a:r>
            <a:r>
              <a:rPr sz="2800" i="1" spc="-265" dirty="0">
                <a:latin typeface="+mn-lt"/>
                <a:cs typeface="Arial"/>
              </a:rPr>
              <a:t>account </a:t>
            </a:r>
            <a:r>
              <a:rPr sz="2800" i="1" spc="-130" dirty="0">
                <a:latin typeface="+mn-lt"/>
                <a:cs typeface="Arial"/>
              </a:rPr>
              <a:t>for</a:t>
            </a:r>
            <a:r>
              <a:rPr sz="2800" i="1" spc="-65" dirty="0">
                <a:latin typeface="+mn-lt"/>
                <a:cs typeface="Arial"/>
              </a:rPr>
              <a:t> </a:t>
            </a:r>
            <a:r>
              <a:rPr sz="2800" i="1" spc="-30" dirty="0">
                <a:latin typeface="+mn-lt"/>
                <a:cs typeface="Arial"/>
              </a:rPr>
              <a:t>40</a:t>
            </a:r>
            <a:r>
              <a:rPr sz="2800" i="1" spc="-165" dirty="0">
                <a:latin typeface="+mn-lt"/>
                <a:cs typeface="Arial"/>
              </a:rPr>
              <a:t> </a:t>
            </a:r>
            <a:r>
              <a:rPr sz="2800" i="1" spc="-120" dirty="0">
                <a:latin typeface="+mn-lt"/>
                <a:cs typeface="Arial"/>
              </a:rPr>
              <a:t>to</a:t>
            </a:r>
            <a:r>
              <a:rPr sz="2800" i="1" spc="-65" dirty="0">
                <a:latin typeface="+mn-lt"/>
                <a:cs typeface="Arial"/>
              </a:rPr>
              <a:t> </a:t>
            </a:r>
            <a:r>
              <a:rPr sz="2800" i="1" spc="-30" dirty="0">
                <a:latin typeface="+mn-lt"/>
                <a:cs typeface="Arial"/>
              </a:rPr>
              <a:t>50</a:t>
            </a:r>
            <a:r>
              <a:rPr sz="2800" i="1" spc="-40" dirty="0">
                <a:latin typeface="+mn-lt"/>
                <a:cs typeface="Arial"/>
              </a:rPr>
              <a:t> </a:t>
            </a:r>
            <a:r>
              <a:rPr sz="2800" i="1" spc="-220" dirty="0">
                <a:latin typeface="+mn-lt"/>
                <a:cs typeface="Arial"/>
              </a:rPr>
              <a:t>percent</a:t>
            </a:r>
            <a:r>
              <a:rPr sz="2800" i="1" spc="-5" dirty="0">
                <a:latin typeface="+mn-lt"/>
                <a:cs typeface="Arial"/>
              </a:rPr>
              <a:t> </a:t>
            </a:r>
            <a:r>
              <a:rPr sz="2800" i="1" spc="-160" dirty="0">
                <a:latin typeface="+mn-lt"/>
                <a:cs typeface="Arial"/>
              </a:rPr>
              <a:t>of</a:t>
            </a:r>
            <a:r>
              <a:rPr sz="2800" i="1" spc="-35" dirty="0">
                <a:latin typeface="+mn-lt"/>
                <a:cs typeface="Arial"/>
              </a:rPr>
              <a:t> </a:t>
            </a:r>
            <a:r>
              <a:rPr sz="2800" i="1" spc="-135" dirty="0">
                <a:latin typeface="+mn-lt"/>
                <a:cs typeface="Arial"/>
              </a:rPr>
              <a:t>all</a:t>
            </a:r>
            <a:r>
              <a:rPr sz="2800" i="1" spc="-40" dirty="0">
                <a:latin typeface="+mn-lt"/>
                <a:cs typeface="Arial"/>
              </a:rPr>
              <a:t> </a:t>
            </a:r>
            <a:r>
              <a:rPr sz="2800" i="1" spc="-260" dirty="0">
                <a:latin typeface="+mn-lt"/>
                <a:cs typeface="Arial"/>
              </a:rPr>
              <a:t>defects</a:t>
            </a:r>
            <a:r>
              <a:rPr sz="2800" i="1" spc="-5" dirty="0">
                <a:latin typeface="+mn-lt"/>
                <a:cs typeface="Arial"/>
              </a:rPr>
              <a:t> </a:t>
            </a:r>
            <a:r>
              <a:rPr sz="2800" i="1" spc="-235" dirty="0">
                <a:latin typeface="+mn-lt"/>
                <a:cs typeface="Arial"/>
              </a:rPr>
              <a:t>found</a:t>
            </a:r>
            <a:r>
              <a:rPr sz="2800" i="1" spc="-5" dirty="0">
                <a:latin typeface="+mn-lt"/>
                <a:cs typeface="Arial"/>
              </a:rPr>
              <a:t> </a:t>
            </a:r>
            <a:r>
              <a:rPr sz="2800" i="1" spc="-170" dirty="0">
                <a:latin typeface="+mn-lt"/>
                <a:cs typeface="Arial"/>
              </a:rPr>
              <a:t>in</a:t>
            </a:r>
            <a:r>
              <a:rPr sz="2800" i="1" spc="-25" dirty="0">
                <a:latin typeface="+mn-lt"/>
                <a:cs typeface="Arial"/>
              </a:rPr>
              <a:t> </a:t>
            </a:r>
            <a:r>
              <a:rPr sz="2800" i="1" spc="-254" dirty="0">
                <a:latin typeface="+mn-lt"/>
                <a:cs typeface="Arial"/>
              </a:rPr>
              <a:t>a</a:t>
            </a:r>
            <a:r>
              <a:rPr sz="2800" i="1" spc="-5" dirty="0">
                <a:latin typeface="+mn-lt"/>
                <a:cs typeface="Arial"/>
              </a:rPr>
              <a:t> </a:t>
            </a:r>
            <a:r>
              <a:rPr sz="2800" i="1" spc="-80" dirty="0">
                <a:latin typeface="+mn-lt"/>
                <a:cs typeface="Arial"/>
              </a:rPr>
              <a:t>software </a:t>
            </a:r>
            <a:r>
              <a:rPr sz="2800" i="1" spc="-160" dirty="0">
                <a:latin typeface="+mn-lt"/>
                <a:cs typeface="Arial"/>
              </a:rPr>
              <a:t>product”</a:t>
            </a:r>
            <a:r>
              <a:rPr sz="2800" i="1" spc="-5" dirty="0">
                <a:latin typeface="+mn-lt"/>
                <a:cs typeface="Arial"/>
              </a:rPr>
              <a:t> </a:t>
            </a:r>
            <a:r>
              <a:rPr sz="2850" spc="-37" baseline="-17543" dirty="0">
                <a:latin typeface="+mn-lt"/>
                <a:cs typeface="Arial"/>
              </a:rPr>
              <a:t>[1]</a:t>
            </a:r>
            <a:endParaRPr sz="2850" baseline="-17543" dirty="0">
              <a:latin typeface="+mn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973646"/>
            <a:ext cx="4255008" cy="2468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1750" y="1997503"/>
            <a:ext cx="3403600" cy="23876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95B468-B21E-4021-5CFE-BF4DE27D01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71B6-0CCC-C165-438C-4E2E9BB9A9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14</a:t>
            </a:fld>
            <a:endParaRPr lang="en-CA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12776"/>
            <a:ext cx="6988809" cy="12084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685"/>
              </a:spcBef>
            </a:pPr>
            <a:r>
              <a:rPr sz="4100" spc="-105" dirty="0"/>
              <a:t>Summary</a:t>
            </a:r>
            <a:r>
              <a:rPr sz="4100" spc="-150" dirty="0"/>
              <a:t> </a:t>
            </a:r>
            <a:r>
              <a:rPr sz="4100" spc="-175" dirty="0"/>
              <a:t>of</a:t>
            </a:r>
            <a:r>
              <a:rPr sz="4100" spc="-125" dirty="0"/>
              <a:t> </a:t>
            </a:r>
            <a:r>
              <a:rPr sz="4100" spc="-200" dirty="0"/>
              <a:t>the</a:t>
            </a:r>
            <a:r>
              <a:rPr sz="4100" spc="-105" dirty="0"/>
              <a:t> </a:t>
            </a:r>
            <a:r>
              <a:rPr sz="4100" spc="-155" dirty="0"/>
              <a:t>importance</a:t>
            </a:r>
            <a:r>
              <a:rPr sz="4100" spc="-130" dirty="0"/>
              <a:t> </a:t>
            </a:r>
            <a:r>
              <a:rPr sz="4100" spc="-45" dirty="0"/>
              <a:t>of </a:t>
            </a:r>
            <a:r>
              <a:rPr sz="4100" spc="-170" dirty="0"/>
              <a:t>software</a:t>
            </a:r>
            <a:r>
              <a:rPr sz="4100" spc="-110" dirty="0"/>
              <a:t> </a:t>
            </a:r>
            <a:r>
              <a:rPr sz="4100" spc="-90" dirty="0"/>
              <a:t>requirements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628650" y="1828800"/>
            <a:ext cx="7886700" cy="1243330"/>
            <a:chOff x="628650" y="1826155"/>
            <a:chExt cx="7886700" cy="1243330"/>
          </a:xfrm>
        </p:grpSpPr>
        <p:sp>
          <p:nvSpPr>
            <p:cNvPr id="4" name="object 4"/>
            <p:cNvSpPr/>
            <p:nvPr/>
          </p:nvSpPr>
          <p:spPr>
            <a:xfrm>
              <a:off x="628650" y="1826155"/>
              <a:ext cx="7886700" cy="1243330"/>
            </a:xfrm>
            <a:custGeom>
              <a:avLst/>
              <a:gdLst/>
              <a:ahLst/>
              <a:cxnLst/>
              <a:rect l="l" t="t" r="r" b="b"/>
              <a:pathLst>
                <a:path w="7886700" h="1243330">
                  <a:moveTo>
                    <a:pt x="7762405" y="0"/>
                  </a:moveTo>
                  <a:lnTo>
                    <a:pt x="124294" y="0"/>
                  </a:lnTo>
                  <a:lnTo>
                    <a:pt x="75913" y="9767"/>
                  </a:lnTo>
                  <a:lnTo>
                    <a:pt x="36405" y="36405"/>
                  </a:lnTo>
                  <a:lnTo>
                    <a:pt x="9767" y="75913"/>
                  </a:lnTo>
                  <a:lnTo>
                    <a:pt x="0" y="124294"/>
                  </a:lnTo>
                  <a:lnTo>
                    <a:pt x="0" y="1118640"/>
                  </a:lnTo>
                  <a:lnTo>
                    <a:pt x="9767" y="1167021"/>
                  </a:lnTo>
                  <a:lnTo>
                    <a:pt x="36405" y="1206529"/>
                  </a:lnTo>
                  <a:lnTo>
                    <a:pt x="75913" y="1233167"/>
                  </a:lnTo>
                  <a:lnTo>
                    <a:pt x="124294" y="1242935"/>
                  </a:lnTo>
                  <a:lnTo>
                    <a:pt x="7762405" y="1242935"/>
                  </a:lnTo>
                  <a:lnTo>
                    <a:pt x="7810786" y="1233167"/>
                  </a:lnTo>
                  <a:lnTo>
                    <a:pt x="7850294" y="1206529"/>
                  </a:lnTo>
                  <a:lnTo>
                    <a:pt x="7876932" y="1167021"/>
                  </a:lnTo>
                  <a:lnTo>
                    <a:pt x="7886700" y="1118640"/>
                  </a:lnTo>
                  <a:lnTo>
                    <a:pt x="7886700" y="124294"/>
                  </a:lnTo>
                  <a:lnTo>
                    <a:pt x="7876932" y="75913"/>
                  </a:lnTo>
                  <a:lnTo>
                    <a:pt x="7850294" y="36405"/>
                  </a:lnTo>
                  <a:lnTo>
                    <a:pt x="7810786" y="9767"/>
                  </a:lnTo>
                  <a:lnTo>
                    <a:pt x="7762405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1" y="2105816"/>
              <a:ext cx="688847" cy="68361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83084" y="2204211"/>
            <a:ext cx="5948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Arial"/>
                <a:cs typeface="Arial"/>
              </a:rPr>
              <a:t>Determining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success</a:t>
            </a:r>
            <a:r>
              <a:rPr sz="2800" dirty="0">
                <a:latin typeface="Arial"/>
                <a:cs typeface="Arial"/>
              </a:rPr>
              <a:t> 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your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product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8650" y="3379825"/>
            <a:ext cx="7886700" cy="1243330"/>
            <a:chOff x="628650" y="3379825"/>
            <a:chExt cx="7886700" cy="1243330"/>
          </a:xfrm>
        </p:grpSpPr>
        <p:sp>
          <p:nvSpPr>
            <p:cNvPr id="8" name="object 8"/>
            <p:cNvSpPr/>
            <p:nvPr/>
          </p:nvSpPr>
          <p:spPr>
            <a:xfrm>
              <a:off x="628650" y="3379825"/>
              <a:ext cx="7886700" cy="1243330"/>
            </a:xfrm>
            <a:custGeom>
              <a:avLst/>
              <a:gdLst/>
              <a:ahLst/>
              <a:cxnLst/>
              <a:rect l="l" t="t" r="r" b="b"/>
              <a:pathLst>
                <a:path w="7886700" h="1243329">
                  <a:moveTo>
                    <a:pt x="7762405" y="0"/>
                  </a:moveTo>
                  <a:lnTo>
                    <a:pt x="124294" y="0"/>
                  </a:lnTo>
                  <a:lnTo>
                    <a:pt x="75913" y="9767"/>
                  </a:lnTo>
                  <a:lnTo>
                    <a:pt x="36405" y="36405"/>
                  </a:lnTo>
                  <a:lnTo>
                    <a:pt x="9767" y="75914"/>
                  </a:lnTo>
                  <a:lnTo>
                    <a:pt x="0" y="124296"/>
                  </a:lnTo>
                  <a:lnTo>
                    <a:pt x="0" y="1118640"/>
                  </a:lnTo>
                  <a:lnTo>
                    <a:pt x="9767" y="1167021"/>
                  </a:lnTo>
                  <a:lnTo>
                    <a:pt x="36405" y="1206529"/>
                  </a:lnTo>
                  <a:lnTo>
                    <a:pt x="75913" y="1233167"/>
                  </a:lnTo>
                  <a:lnTo>
                    <a:pt x="124294" y="1242935"/>
                  </a:lnTo>
                  <a:lnTo>
                    <a:pt x="7762405" y="1242935"/>
                  </a:lnTo>
                  <a:lnTo>
                    <a:pt x="7810786" y="1233167"/>
                  </a:lnTo>
                  <a:lnTo>
                    <a:pt x="7850294" y="1206529"/>
                  </a:lnTo>
                  <a:lnTo>
                    <a:pt x="7876932" y="1167021"/>
                  </a:lnTo>
                  <a:lnTo>
                    <a:pt x="7886700" y="1118640"/>
                  </a:lnTo>
                  <a:lnTo>
                    <a:pt x="7886700" y="124296"/>
                  </a:lnTo>
                  <a:lnTo>
                    <a:pt x="7876932" y="75914"/>
                  </a:lnTo>
                  <a:lnTo>
                    <a:pt x="7850294" y="36405"/>
                  </a:lnTo>
                  <a:lnTo>
                    <a:pt x="7810786" y="9767"/>
                  </a:lnTo>
                  <a:lnTo>
                    <a:pt x="7762405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791" y="3657599"/>
              <a:ext cx="685799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83084" y="3758691"/>
            <a:ext cx="2491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>
                <a:latin typeface="Arial"/>
                <a:cs typeface="Arial"/>
              </a:rPr>
              <a:t>Economic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impact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650" y="4933495"/>
            <a:ext cx="7886700" cy="1243330"/>
            <a:chOff x="628650" y="4933495"/>
            <a:chExt cx="7886700" cy="1243330"/>
          </a:xfrm>
        </p:grpSpPr>
        <p:sp>
          <p:nvSpPr>
            <p:cNvPr id="12" name="object 12"/>
            <p:cNvSpPr/>
            <p:nvPr/>
          </p:nvSpPr>
          <p:spPr>
            <a:xfrm>
              <a:off x="628650" y="4933495"/>
              <a:ext cx="7886700" cy="1243330"/>
            </a:xfrm>
            <a:custGeom>
              <a:avLst/>
              <a:gdLst/>
              <a:ahLst/>
              <a:cxnLst/>
              <a:rect l="l" t="t" r="r" b="b"/>
              <a:pathLst>
                <a:path w="7886700" h="1243329">
                  <a:moveTo>
                    <a:pt x="7762405" y="0"/>
                  </a:moveTo>
                  <a:lnTo>
                    <a:pt x="124294" y="0"/>
                  </a:lnTo>
                  <a:lnTo>
                    <a:pt x="75913" y="9767"/>
                  </a:lnTo>
                  <a:lnTo>
                    <a:pt x="36405" y="36405"/>
                  </a:lnTo>
                  <a:lnTo>
                    <a:pt x="9767" y="75913"/>
                  </a:lnTo>
                  <a:lnTo>
                    <a:pt x="0" y="124294"/>
                  </a:lnTo>
                  <a:lnTo>
                    <a:pt x="0" y="1118638"/>
                  </a:lnTo>
                  <a:lnTo>
                    <a:pt x="9767" y="1167020"/>
                  </a:lnTo>
                  <a:lnTo>
                    <a:pt x="36405" y="1206529"/>
                  </a:lnTo>
                  <a:lnTo>
                    <a:pt x="75913" y="1233167"/>
                  </a:lnTo>
                  <a:lnTo>
                    <a:pt x="124294" y="1242935"/>
                  </a:lnTo>
                  <a:lnTo>
                    <a:pt x="7762405" y="1242935"/>
                  </a:lnTo>
                  <a:lnTo>
                    <a:pt x="7810786" y="1233167"/>
                  </a:lnTo>
                  <a:lnTo>
                    <a:pt x="7850294" y="1206529"/>
                  </a:lnTo>
                  <a:lnTo>
                    <a:pt x="7876932" y="1167020"/>
                  </a:lnTo>
                  <a:lnTo>
                    <a:pt x="7886700" y="1118638"/>
                  </a:lnTo>
                  <a:lnTo>
                    <a:pt x="7886700" y="124294"/>
                  </a:lnTo>
                  <a:lnTo>
                    <a:pt x="7876932" y="75913"/>
                  </a:lnTo>
                  <a:lnTo>
                    <a:pt x="7850294" y="36405"/>
                  </a:lnTo>
                  <a:lnTo>
                    <a:pt x="7810786" y="9767"/>
                  </a:lnTo>
                  <a:lnTo>
                    <a:pt x="7762405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5212080"/>
              <a:ext cx="685799" cy="6858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83084" y="5336032"/>
            <a:ext cx="3963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Impacts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your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brand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reputation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4239E6-399D-AC4C-C820-5A9EC9A183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F4FDFC-5389-3BE9-3730-CCBB9A7DCD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15</a:t>
            </a:fld>
            <a:endParaRPr lang="en-CA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08646"/>
            <a:ext cx="7808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390" y="1646427"/>
            <a:ext cx="7646034" cy="38023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8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Why</a:t>
            </a:r>
            <a:r>
              <a:rPr sz="2800" spc="-15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do</a:t>
            </a:r>
            <a:r>
              <a:rPr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spc="-12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we</a:t>
            </a:r>
            <a:r>
              <a:rPr sz="2800" spc="-8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need</a:t>
            </a:r>
            <a:r>
              <a:rPr sz="28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to</a:t>
            </a:r>
            <a:r>
              <a:rPr sz="2800" spc="-11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spc="-10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discover</a:t>
            </a:r>
            <a:r>
              <a:rPr sz="2800" spc="-9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the</a:t>
            </a:r>
            <a:r>
              <a:rPr sz="2800" spc="-8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 </a:t>
            </a:r>
            <a:r>
              <a:rPr sz="2800" spc="-10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requirements?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What</a:t>
            </a:r>
            <a:r>
              <a:rPr sz="2800" b="1" spc="-16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sz="2800" b="1" spc="-145" dirty="0">
                <a:solidFill>
                  <a:schemeClr val="tx2"/>
                </a:solidFill>
                <a:latin typeface="+mn-lt"/>
                <a:cs typeface="Arial"/>
              </a:rPr>
              <a:t>are</a:t>
            </a:r>
            <a:r>
              <a:rPr sz="2800" b="1" spc="-5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sz="2800" b="1" spc="-20" dirty="0">
                <a:solidFill>
                  <a:schemeClr val="tx2"/>
                </a:solidFill>
                <a:latin typeface="+mn-lt"/>
                <a:cs typeface="Arial"/>
              </a:rPr>
              <a:t>the</a:t>
            </a:r>
            <a:r>
              <a:rPr sz="2800" b="1" spc="-105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sz="2800" b="1" spc="-90" dirty="0">
                <a:solidFill>
                  <a:schemeClr val="tx2"/>
                </a:solidFill>
                <a:latin typeface="+mn-lt"/>
                <a:cs typeface="Arial"/>
              </a:rPr>
              <a:t>software</a:t>
            </a:r>
            <a:r>
              <a:rPr sz="2800" b="1" spc="-105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sz="2800" b="1" spc="-70" dirty="0">
                <a:solidFill>
                  <a:schemeClr val="tx2"/>
                </a:solidFill>
                <a:latin typeface="+mn-lt"/>
                <a:cs typeface="Arial"/>
              </a:rPr>
              <a:t>requirements?</a:t>
            </a:r>
            <a:endParaRPr sz="2800" b="1" dirty="0">
              <a:solidFill>
                <a:schemeClr val="tx2"/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20" dirty="0">
                <a:latin typeface="+mn-lt"/>
                <a:cs typeface="Arial"/>
              </a:rPr>
              <a:t>Levels</a:t>
            </a:r>
            <a:r>
              <a:rPr sz="2800" spc="-10" dirty="0">
                <a:latin typeface="+mn-lt"/>
                <a:cs typeface="Arial"/>
              </a:rPr>
              <a:t> </a:t>
            </a:r>
            <a:r>
              <a:rPr sz="2800" spc="-229" dirty="0">
                <a:latin typeface="+mn-lt"/>
                <a:cs typeface="Arial"/>
              </a:rPr>
              <a:t>and</a:t>
            </a:r>
            <a:r>
              <a:rPr sz="2800" spc="-10" dirty="0">
                <a:latin typeface="+mn-lt"/>
                <a:cs typeface="Arial"/>
              </a:rPr>
              <a:t> </a:t>
            </a:r>
            <a:r>
              <a:rPr sz="2800" spc="-150" dirty="0">
                <a:latin typeface="+mn-lt"/>
                <a:cs typeface="Arial"/>
              </a:rPr>
              <a:t>types</a:t>
            </a:r>
            <a:r>
              <a:rPr sz="2800" spc="-40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of</a:t>
            </a:r>
            <a:r>
              <a:rPr sz="2800" spc="-15" dirty="0">
                <a:latin typeface="+mn-lt"/>
                <a:cs typeface="Arial"/>
              </a:rPr>
              <a:t> </a:t>
            </a:r>
            <a:r>
              <a:rPr sz="2800" spc="-25" dirty="0">
                <a:latin typeface="+mn-lt"/>
                <a:cs typeface="Arial"/>
              </a:rPr>
              <a:t>requirements</a:t>
            </a:r>
            <a:endParaRPr sz="28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95" dirty="0">
                <a:latin typeface="+mn-lt"/>
                <a:cs typeface="Arial"/>
              </a:rPr>
              <a:t>Product</a:t>
            </a:r>
            <a:r>
              <a:rPr sz="2800" spc="-100" dirty="0">
                <a:latin typeface="+mn-lt"/>
                <a:cs typeface="Arial"/>
              </a:rPr>
              <a:t> </a:t>
            </a:r>
            <a:r>
              <a:rPr sz="2800" spc="-240" dirty="0">
                <a:latin typeface="+mn-lt"/>
                <a:cs typeface="Arial"/>
              </a:rPr>
              <a:t>vs</a:t>
            </a:r>
            <a:r>
              <a:rPr lang="en-CA" sz="2800" spc="-240" dirty="0">
                <a:latin typeface="+mn-lt"/>
                <a:cs typeface="Arial"/>
              </a:rPr>
              <a:t> P</a:t>
            </a:r>
            <a:r>
              <a:rPr sz="2800" spc="-30" dirty="0" err="1">
                <a:latin typeface="+mn-lt"/>
                <a:cs typeface="Arial"/>
              </a:rPr>
              <a:t>roject</a:t>
            </a:r>
            <a:r>
              <a:rPr sz="2800" spc="-90" dirty="0">
                <a:latin typeface="+mn-lt"/>
                <a:cs typeface="Arial"/>
              </a:rPr>
              <a:t> </a:t>
            </a:r>
            <a:r>
              <a:rPr sz="2800" spc="-20" dirty="0">
                <a:latin typeface="+mn-lt"/>
                <a:cs typeface="Arial"/>
              </a:rPr>
              <a:t>requirements</a:t>
            </a:r>
            <a:endParaRPr sz="28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150" dirty="0">
                <a:latin typeface="+mn-lt"/>
                <a:cs typeface="Arial"/>
              </a:rPr>
              <a:t>Requirements</a:t>
            </a:r>
            <a:r>
              <a:rPr sz="2800" dirty="0">
                <a:latin typeface="+mn-lt"/>
                <a:cs typeface="Arial"/>
              </a:rPr>
              <a:t> </a:t>
            </a:r>
            <a:r>
              <a:rPr sz="2800" spc="-70" dirty="0">
                <a:latin typeface="+mn-lt"/>
                <a:cs typeface="Arial"/>
              </a:rPr>
              <a:t>engineering</a:t>
            </a:r>
            <a:endParaRPr sz="28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65" dirty="0">
                <a:latin typeface="+mn-lt"/>
                <a:cs typeface="Arial"/>
              </a:rPr>
              <a:t>Summary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2BF5-1085-FD42-DB4B-BEB7D30AC5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6B96-AAF4-38A7-37CF-5D10C80C57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16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17904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/>
              <a:t>What</a:t>
            </a:r>
            <a:r>
              <a:rPr sz="4000" spc="-190" dirty="0"/>
              <a:t> </a:t>
            </a:r>
            <a:r>
              <a:rPr sz="4000" spc="-145" dirty="0"/>
              <a:t>makes</a:t>
            </a:r>
            <a:r>
              <a:rPr sz="4000" spc="-140" dirty="0"/>
              <a:t> </a:t>
            </a:r>
            <a:r>
              <a:rPr sz="4000" dirty="0"/>
              <a:t>a</a:t>
            </a:r>
            <a:r>
              <a:rPr sz="4000" spc="-130" dirty="0"/>
              <a:t> </a:t>
            </a:r>
            <a:r>
              <a:rPr sz="4000" spc="-210" dirty="0"/>
              <a:t>successful</a:t>
            </a:r>
            <a:r>
              <a:rPr sz="4000" spc="-100" dirty="0"/>
              <a:t> </a:t>
            </a:r>
            <a:r>
              <a:rPr sz="4000" spc="-175" dirty="0"/>
              <a:t>project?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63714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Think about the best software that you like and tell us why you liked it?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CD94-86BF-0828-310B-52AC14A9C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3E6F6-CA7B-C3B5-AB7A-4ED20A1AC8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17</a:t>
            </a:fld>
            <a:endParaRPr lang="en-CA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7681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05" dirty="0"/>
              <a:t> </a:t>
            </a:r>
            <a:r>
              <a:rPr sz="4000" spc="-195" dirty="0"/>
              <a:t>are</a:t>
            </a:r>
            <a:r>
              <a:rPr sz="4000" spc="-100" dirty="0"/>
              <a:t> </a:t>
            </a:r>
            <a:r>
              <a:rPr sz="4000" spc="-185" dirty="0"/>
              <a:t>the</a:t>
            </a:r>
            <a:r>
              <a:rPr sz="4000" spc="-100" dirty="0"/>
              <a:t> </a:t>
            </a:r>
            <a:r>
              <a:rPr sz="4000" spc="-155" dirty="0"/>
              <a:t>software </a:t>
            </a:r>
            <a:r>
              <a:rPr sz="4000" spc="-114" dirty="0"/>
              <a:t>requirements?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90575" y="2339719"/>
            <a:ext cx="7562850" cy="19947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434"/>
              </a:spcBef>
            </a:pPr>
            <a:r>
              <a:rPr sz="2800" i="1" dirty="0">
                <a:latin typeface="+mn-lt"/>
                <a:cs typeface="Arial"/>
              </a:rPr>
              <a:t>“Requirements are a 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specification of what should be implemented</a:t>
            </a:r>
            <a:r>
              <a:rPr sz="2800" i="1" dirty="0">
                <a:latin typeface="+mn-lt"/>
                <a:cs typeface="Arial"/>
              </a:rPr>
              <a:t>.They are descriptions of </a:t>
            </a:r>
            <a:r>
              <a:rPr sz="2800" i="1" dirty="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latin typeface="+mn-lt"/>
                <a:cs typeface="Arial"/>
              </a:rPr>
              <a:t>how the system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 </a:t>
            </a:r>
            <a:r>
              <a:rPr sz="2800" i="1" dirty="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latin typeface="+mn-lt"/>
                <a:cs typeface="Arial"/>
              </a:rPr>
              <a:t>should</a:t>
            </a:r>
            <a:r>
              <a:rPr sz="2800" i="1" u="sng" dirty="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latin typeface="+mn-lt"/>
                <a:cs typeface="Arial"/>
              </a:rPr>
              <a:t> behave</a:t>
            </a:r>
            <a:r>
              <a:rPr sz="2800" i="1" dirty="0">
                <a:latin typeface="+mn-lt"/>
                <a:cs typeface="Arial"/>
              </a:rPr>
              <a:t>, or of a system </a:t>
            </a:r>
            <a:r>
              <a:rPr sz="2800" i="1" u="sng" dirty="0">
                <a:solidFill>
                  <a:srgbClr val="0432FF"/>
                </a:solidFill>
                <a:latin typeface="+mn-lt"/>
                <a:cs typeface="Arial"/>
              </a:rPr>
              <a:t>property 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or </a:t>
            </a:r>
            <a:r>
              <a:rPr sz="2800" i="1" u="sng" dirty="0">
                <a:solidFill>
                  <a:srgbClr val="0432FF"/>
                </a:solidFill>
                <a:latin typeface="+mn-lt"/>
                <a:cs typeface="Arial"/>
              </a:rPr>
              <a:t>attribute</a:t>
            </a:r>
            <a:r>
              <a:rPr sz="2800" i="1" dirty="0">
                <a:latin typeface="+mn-lt"/>
                <a:cs typeface="Arial"/>
              </a:rPr>
              <a:t>.They may be a </a:t>
            </a:r>
            <a:r>
              <a:rPr sz="2800" i="1" u="sng" dirty="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latin typeface="+mn-lt"/>
                <a:cs typeface="Arial"/>
              </a:rPr>
              <a:t>constraint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 </a:t>
            </a:r>
            <a:r>
              <a:rPr sz="2800" i="1" dirty="0">
                <a:latin typeface="+mn-lt"/>
                <a:cs typeface="Arial"/>
              </a:rPr>
              <a:t>on the development process of the system.” </a:t>
            </a:r>
            <a:r>
              <a:rPr sz="2400" baseline="-21604" dirty="0">
                <a:latin typeface="+mn-lt"/>
                <a:cs typeface="Calibri"/>
              </a:rPr>
              <a:t>[1]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9777" y="5915659"/>
            <a:ext cx="414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Sommerville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Sawyer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(1997)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FDDA07-2CEE-4E5D-6F21-D456789DB8B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1626D-654D-3D28-A409-10DF1FE131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18</a:t>
            </a:fld>
            <a:endParaRPr lang="en-CA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08646"/>
            <a:ext cx="7808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390" y="1646427"/>
            <a:ext cx="7646034" cy="38023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Product vs</a:t>
            </a:r>
            <a:r>
              <a:rPr lang="en-CA" sz="2800" dirty="0">
                <a:latin typeface="+mn-lt"/>
                <a:cs typeface="Arial"/>
              </a:rPr>
              <a:t> P</a:t>
            </a:r>
            <a:r>
              <a:rPr sz="2800" dirty="0" err="1">
                <a:latin typeface="+mn-lt"/>
                <a:cs typeface="Arial"/>
              </a:rPr>
              <a:t>roject</a:t>
            </a:r>
            <a:r>
              <a:rPr sz="2800" dirty="0">
                <a:latin typeface="+mn-lt"/>
                <a:cs typeface="Arial"/>
              </a:rPr>
              <a:t> 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2BF5-1085-FD42-DB4B-BEB7D30AC5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B2BD-B2F1-651C-A0FB-17554EBD7F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19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39260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7F9-7152-06F0-297B-431B9500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99" y="125475"/>
            <a:ext cx="7506970" cy="677108"/>
          </a:xfrm>
        </p:spPr>
        <p:txBody>
          <a:bodyPr/>
          <a:lstStyle/>
          <a:p>
            <a:r>
              <a:rPr lang="en-CA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8565-C221-A396-D279-9E4B003A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90" y="1646427"/>
            <a:ext cx="8208010" cy="3016210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dirty="0"/>
              <a:t>Welcome!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CA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Software Requirements Basics and Definitions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dirty="0"/>
              <a:t>SENG 3130 Overview</a:t>
            </a: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Administrative Details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B07F9-7F1B-2016-7601-020642EEEF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90879-C7E9-A7AC-8DF5-615C5DD93F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16635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75" dirty="0"/>
              <a:t>Levels</a:t>
            </a:r>
            <a:r>
              <a:rPr sz="4000" spc="-120" dirty="0"/>
              <a:t> </a:t>
            </a:r>
            <a:r>
              <a:rPr sz="4000" spc="-185" dirty="0"/>
              <a:t>and</a:t>
            </a:r>
            <a:r>
              <a:rPr sz="4000" spc="-114" dirty="0"/>
              <a:t> </a:t>
            </a:r>
            <a:r>
              <a:rPr sz="4000" spc="-170" dirty="0"/>
              <a:t>types</a:t>
            </a:r>
            <a:r>
              <a:rPr sz="4000" spc="-120" dirty="0"/>
              <a:t> </a:t>
            </a:r>
            <a:r>
              <a:rPr sz="4000" spc="-185" dirty="0"/>
              <a:t>of</a:t>
            </a:r>
            <a:r>
              <a:rPr sz="4000" spc="-114" dirty="0"/>
              <a:t> </a:t>
            </a:r>
            <a:r>
              <a:rPr sz="4000" spc="-145" dirty="0"/>
              <a:t>requirements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7389" y="1807971"/>
            <a:ext cx="5217186" cy="24109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We have three levels of </a:t>
            </a:r>
            <a:r>
              <a:rPr sz="2800" b="1" dirty="0">
                <a:latin typeface="+mn-lt"/>
                <a:cs typeface="Arial"/>
              </a:rPr>
              <a:t>requirements</a:t>
            </a:r>
            <a:r>
              <a:rPr sz="2800" dirty="0">
                <a:latin typeface="+mn-lt"/>
                <a:cs typeface="Arial"/>
              </a:rPr>
              <a:t>: </a:t>
            </a:r>
            <a:endParaRPr lang="en-CA" sz="2800" dirty="0">
              <a:latin typeface="+mn-lt"/>
              <a:cs typeface="Arial"/>
            </a:endParaRPr>
          </a:p>
          <a:p>
            <a:pPr marL="12700" marR="5080" lvl="3">
              <a:spcBef>
                <a:spcPts val="500"/>
              </a:spcBef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(1) business requirement</a:t>
            </a:r>
            <a:r>
              <a:rPr lang="en-CA" sz="2800" dirty="0">
                <a:latin typeface="+mn-lt"/>
                <a:cs typeface="Arial"/>
              </a:rPr>
              <a:t>s</a:t>
            </a:r>
          </a:p>
          <a:p>
            <a:pPr marL="12700" marR="5080" lvl="3">
              <a:spcBef>
                <a:spcPts val="500"/>
              </a:spcBef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(2) user requirements</a:t>
            </a:r>
            <a:endParaRPr lang="en-CA" sz="2800" dirty="0">
              <a:latin typeface="+mn-lt"/>
              <a:cs typeface="Arial"/>
            </a:endParaRPr>
          </a:p>
          <a:p>
            <a:pPr marL="12700" marR="5080" lvl="3">
              <a:spcBef>
                <a:spcPts val="500"/>
              </a:spcBef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(3)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2270" y="6313165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spc="-25" dirty="0"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32810" y="1295433"/>
            <a:ext cx="3137535" cy="5224145"/>
            <a:chOff x="5832810" y="1295433"/>
            <a:chExt cx="3137535" cy="5224145"/>
          </a:xfrm>
        </p:grpSpPr>
        <p:sp>
          <p:nvSpPr>
            <p:cNvPr id="6" name="object 6"/>
            <p:cNvSpPr/>
            <p:nvPr/>
          </p:nvSpPr>
          <p:spPr>
            <a:xfrm>
              <a:off x="5832810" y="1295433"/>
              <a:ext cx="3137535" cy="5224145"/>
            </a:xfrm>
            <a:custGeom>
              <a:avLst/>
              <a:gdLst/>
              <a:ahLst/>
              <a:cxnLst/>
              <a:rect l="l" t="t" r="r" b="b"/>
              <a:pathLst>
                <a:path w="3137534" h="5224145">
                  <a:moveTo>
                    <a:pt x="3137408" y="0"/>
                  </a:moveTo>
                  <a:lnTo>
                    <a:pt x="0" y="0"/>
                  </a:lnTo>
                  <a:lnTo>
                    <a:pt x="0" y="5224111"/>
                  </a:lnTo>
                  <a:lnTo>
                    <a:pt x="3137408" y="5224111"/>
                  </a:lnTo>
                  <a:lnTo>
                    <a:pt x="3137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4386" y="2033920"/>
              <a:ext cx="91200" cy="2622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6120" y="130921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654098" y="0"/>
                  </a:moveTo>
                  <a:lnTo>
                    <a:pt x="622753" y="0"/>
                  </a:lnTo>
                  <a:lnTo>
                    <a:pt x="591465" y="878"/>
                  </a:lnTo>
                  <a:lnTo>
                    <a:pt x="529284" y="5259"/>
                  </a:lnTo>
                  <a:lnTo>
                    <a:pt x="468153" y="13100"/>
                  </a:lnTo>
                  <a:lnTo>
                    <a:pt x="408663" y="24325"/>
                  </a:lnTo>
                  <a:lnTo>
                    <a:pt x="351386" y="38828"/>
                  </a:lnTo>
                  <a:lnTo>
                    <a:pt x="296873" y="56468"/>
                  </a:lnTo>
                  <a:lnTo>
                    <a:pt x="245649" y="77075"/>
                  </a:lnTo>
                  <a:lnTo>
                    <a:pt x="209685" y="94361"/>
                  </a:lnTo>
                  <a:lnTo>
                    <a:pt x="176044" y="113112"/>
                  </a:lnTo>
                  <a:lnTo>
                    <a:pt x="135121" y="140211"/>
                  </a:lnTo>
                  <a:lnTo>
                    <a:pt x="99046" y="169471"/>
                  </a:lnTo>
                  <a:lnTo>
                    <a:pt x="68166" y="200611"/>
                  </a:lnTo>
                  <a:lnTo>
                    <a:pt x="42777" y="233329"/>
                  </a:lnTo>
                  <a:lnTo>
                    <a:pt x="23124" y="267311"/>
                  </a:lnTo>
                  <a:lnTo>
                    <a:pt x="6909" y="311064"/>
                  </a:lnTo>
                  <a:lnTo>
                    <a:pt x="192" y="355623"/>
                  </a:lnTo>
                  <a:lnTo>
                    <a:pt x="0" y="364575"/>
                  </a:lnTo>
                  <a:lnTo>
                    <a:pt x="192" y="373527"/>
                  </a:lnTo>
                  <a:lnTo>
                    <a:pt x="6909" y="418086"/>
                  </a:lnTo>
                  <a:lnTo>
                    <a:pt x="23124" y="461838"/>
                  </a:lnTo>
                  <a:lnTo>
                    <a:pt x="42777" y="495821"/>
                  </a:lnTo>
                  <a:lnTo>
                    <a:pt x="68166" y="528539"/>
                  </a:lnTo>
                  <a:lnTo>
                    <a:pt x="99046" y="559678"/>
                  </a:lnTo>
                  <a:lnTo>
                    <a:pt x="135122" y="588939"/>
                  </a:lnTo>
                  <a:lnTo>
                    <a:pt x="176044" y="616038"/>
                  </a:lnTo>
                  <a:lnTo>
                    <a:pt x="209685" y="634789"/>
                  </a:lnTo>
                  <a:lnTo>
                    <a:pt x="245650" y="652075"/>
                  </a:lnTo>
                  <a:lnTo>
                    <a:pt x="296873" y="672682"/>
                  </a:lnTo>
                  <a:lnTo>
                    <a:pt x="351386" y="690322"/>
                  </a:lnTo>
                  <a:lnTo>
                    <a:pt x="408663" y="704824"/>
                  </a:lnTo>
                  <a:lnTo>
                    <a:pt x="468153" y="716050"/>
                  </a:lnTo>
                  <a:lnTo>
                    <a:pt x="529284" y="723892"/>
                  </a:lnTo>
                  <a:lnTo>
                    <a:pt x="591465" y="728272"/>
                  </a:lnTo>
                  <a:lnTo>
                    <a:pt x="622753" y="729150"/>
                  </a:lnTo>
                  <a:lnTo>
                    <a:pt x="654098" y="729150"/>
                  </a:lnTo>
                  <a:lnTo>
                    <a:pt x="716580" y="726517"/>
                  </a:lnTo>
                  <a:lnTo>
                    <a:pt x="778310" y="720399"/>
                  </a:lnTo>
                  <a:lnTo>
                    <a:pt x="838693" y="710853"/>
                  </a:lnTo>
                  <a:lnTo>
                    <a:pt x="897146" y="697973"/>
                  </a:lnTo>
                  <a:lnTo>
                    <a:pt x="953109" y="681882"/>
                  </a:lnTo>
                  <a:lnTo>
                    <a:pt x="1006040" y="662734"/>
                  </a:lnTo>
                  <a:lnTo>
                    <a:pt x="1043439" y="646480"/>
                  </a:lnTo>
                  <a:lnTo>
                    <a:pt x="1078643" y="628699"/>
                  </a:lnTo>
                  <a:lnTo>
                    <a:pt x="1121845" y="602780"/>
                  </a:lnTo>
                  <a:lnTo>
                    <a:pt x="1160390" y="574566"/>
                  </a:lnTo>
                  <a:lnTo>
                    <a:pt x="1193909" y="544330"/>
                  </a:lnTo>
                  <a:lnTo>
                    <a:pt x="1222079" y="512363"/>
                  </a:lnTo>
                  <a:lnTo>
                    <a:pt x="1244628" y="478973"/>
                  </a:lnTo>
                  <a:lnTo>
                    <a:pt x="1261338" y="444481"/>
                  </a:lnTo>
                  <a:lnTo>
                    <a:pt x="1273778" y="400321"/>
                  </a:lnTo>
                  <a:lnTo>
                    <a:pt x="1276851" y="364575"/>
                  </a:lnTo>
                  <a:lnTo>
                    <a:pt x="1276659" y="355623"/>
                  </a:lnTo>
                  <a:lnTo>
                    <a:pt x="1269942" y="311064"/>
                  </a:lnTo>
                  <a:lnTo>
                    <a:pt x="1253726" y="267311"/>
                  </a:lnTo>
                  <a:lnTo>
                    <a:pt x="1234074" y="233329"/>
                  </a:lnTo>
                  <a:lnTo>
                    <a:pt x="1208685" y="200611"/>
                  </a:lnTo>
                  <a:lnTo>
                    <a:pt x="1177804" y="169471"/>
                  </a:lnTo>
                  <a:lnTo>
                    <a:pt x="1141729" y="140211"/>
                  </a:lnTo>
                  <a:lnTo>
                    <a:pt x="1100807" y="113112"/>
                  </a:lnTo>
                  <a:lnTo>
                    <a:pt x="1067167" y="94361"/>
                  </a:lnTo>
                  <a:lnTo>
                    <a:pt x="1031202" y="77075"/>
                  </a:lnTo>
                  <a:lnTo>
                    <a:pt x="979978" y="56468"/>
                  </a:lnTo>
                  <a:lnTo>
                    <a:pt x="925465" y="38828"/>
                  </a:lnTo>
                  <a:lnTo>
                    <a:pt x="868187" y="24325"/>
                  </a:lnTo>
                  <a:lnTo>
                    <a:pt x="808697" y="13100"/>
                  </a:lnTo>
                  <a:lnTo>
                    <a:pt x="747567" y="5259"/>
                  </a:lnTo>
                  <a:lnTo>
                    <a:pt x="685387" y="878"/>
                  </a:lnTo>
                  <a:lnTo>
                    <a:pt x="654098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76120" y="130910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1276852" y="364684"/>
                  </a:moveTo>
                  <a:lnTo>
                    <a:pt x="1272050" y="409329"/>
                  </a:lnTo>
                  <a:lnTo>
                    <a:pt x="1257719" y="453296"/>
                  </a:lnTo>
                  <a:lnTo>
                    <a:pt x="1239532" y="487543"/>
                  </a:lnTo>
                  <a:lnTo>
                    <a:pt x="1215556" y="520608"/>
                  </a:lnTo>
                  <a:lnTo>
                    <a:pt x="1186022" y="552170"/>
                  </a:lnTo>
                  <a:lnTo>
                    <a:pt x="1151214" y="581927"/>
                  </a:lnTo>
                  <a:lnTo>
                    <a:pt x="1111468" y="609592"/>
                  </a:lnTo>
                  <a:lnTo>
                    <a:pt x="1067167" y="634898"/>
                  </a:lnTo>
                  <a:lnTo>
                    <a:pt x="1031202" y="652184"/>
                  </a:lnTo>
                  <a:lnTo>
                    <a:pt x="993116" y="667909"/>
                  </a:lnTo>
                  <a:lnTo>
                    <a:pt x="953109" y="681991"/>
                  </a:lnTo>
                  <a:lnTo>
                    <a:pt x="911388" y="694356"/>
                  </a:lnTo>
                  <a:lnTo>
                    <a:pt x="868187" y="704934"/>
                  </a:lnTo>
                  <a:lnTo>
                    <a:pt x="823751" y="713666"/>
                  </a:lnTo>
                  <a:lnTo>
                    <a:pt x="778310" y="720508"/>
                  </a:lnTo>
                  <a:lnTo>
                    <a:pt x="732102" y="725423"/>
                  </a:lnTo>
                  <a:lnTo>
                    <a:pt x="685387" y="728382"/>
                  </a:lnTo>
                  <a:lnTo>
                    <a:pt x="638426" y="729369"/>
                  </a:lnTo>
                  <a:lnTo>
                    <a:pt x="622753" y="729260"/>
                  </a:lnTo>
                  <a:lnTo>
                    <a:pt x="575849" y="727613"/>
                  </a:lnTo>
                  <a:lnTo>
                    <a:pt x="529284" y="724001"/>
                  </a:lnTo>
                  <a:lnTo>
                    <a:pt x="483300" y="718441"/>
                  </a:lnTo>
                  <a:lnTo>
                    <a:pt x="438158" y="710962"/>
                  </a:lnTo>
                  <a:lnTo>
                    <a:pt x="394110" y="701609"/>
                  </a:lnTo>
                  <a:lnTo>
                    <a:pt x="351386" y="690431"/>
                  </a:lnTo>
                  <a:lnTo>
                    <a:pt x="310209" y="677485"/>
                  </a:lnTo>
                  <a:lnTo>
                    <a:pt x="270811" y="662844"/>
                  </a:lnTo>
                  <a:lnTo>
                    <a:pt x="233413" y="646590"/>
                  </a:lnTo>
                  <a:lnTo>
                    <a:pt x="198208" y="628808"/>
                  </a:lnTo>
                  <a:lnTo>
                    <a:pt x="155007" y="602889"/>
                  </a:lnTo>
                  <a:lnTo>
                    <a:pt x="116461" y="574675"/>
                  </a:lnTo>
                  <a:lnTo>
                    <a:pt x="82941" y="544439"/>
                  </a:lnTo>
                  <a:lnTo>
                    <a:pt x="54772" y="512472"/>
                  </a:lnTo>
                  <a:lnTo>
                    <a:pt x="32223" y="479082"/>
                  </a:lnTo>
                  <a:lnTo>
                    <a:pt x="15513" y="444590"/>
                  </a:lnTo>
                  <a:lnTo>
                    <a:pt x="3074" y="400430"/>
                  </a:lnTo>
                  <a:lnTo>
                    <a:pt x="0" y="364684"/>
                  </a:lnTo>
                  <a:lnTo>
                    <a:pt x="192" y="355732"/>
                  </a:lnTo>
                  <a:lnTo>
                    <a:pt x="6909" y="311174"/>
                  </a:lnTo>
                  <a:lnTo>
                    <a:pt x="23124" y="267421"/>
                  </a:lnTo>
                  <a:lnTo>
                    <a:pt x="42777" y="233439"/>
                  </a:lnTo>
                  <a:lnTo>
                    <a:pt x="68166" y="200720"/>
                  </a:lnTo>
                  <a:lnTo>
                    <a:pt x="99046" y="169581"/>
                  </a:lnTo>
                  <a:lnTo>
                    <a:pt x="135122" y="140321"/>
                  </a:lnTo>
                  <a:lnTo>
                    <a:pt x="176044" y="113221"/>
                  </a:lnTo>
                  <a:lnTo>
                    <a:pt x="209684" y="94471"/>
                  </a:lnTo>
                  <a:lnTo>
                    <a:pt x="245650" y="77185"/>
                  </a:lnTo>
                  <a:lnTo>
                    <a:pt x="283735" y="61460"/>
                  </a:lnTo>
                  <a:lnTo>
                    <a:pt x="323742" y="47378"/>
                  </a:lnTo>
                  <a:lnTo>
                    <a:pt x="365463" y="35013"/>
                  </a:lnTo>
                  <a:lnTo>
                    <a:pt x="408663" y="24435"/>
                  </a:lnTo>
                  <a:lnTo>
                    <a:pt x="453100" y="15703"/>
                  </a:lnTo>
                  <a:lnTo>
                    <a:pt x="498541" y="8861"/>
                  </a:lnTo>
                  <a:lnTo>
                    <a:pt x="544749" y="3946"/>
                  </a:lnTo>
                  <a:lnTo>
                    <a:pt x="591465" y="987"/>
                  </a:lnTo>
                  <a:lnTo>
                    <a:pt x="638426" y="0"/>
                  </a:lnTo>
                  <a:lnTo>
                    <a:pt x="654098" y="109"/>
                  </a:lnTo>
                  <a:lnTo>
                    <a:pt x="701002" y="1756"/>
                  </a:lnTo>
                  <a:lnTo>
                    <a:pt x="747567" y="5368"/>
                  </a:lnTo>
                  <a:lnTo>
                    <a:pt x="793550" y="10928"/>
                  </a:lnTo>
                  <a:lnTo>
                    <a:pt x="838693" y="18407"/>
                  </a:lnTo>
                  <a:lnTo>
                    <a:pt x="882740" y="27759"/>
                  </a:lnTo>
                  <a:lnTo>
                    <a:pt x="925465" y="38938"/>
                  </a:lnTo>
                  <a:lnTo>
                    <a:pt x="966642" y="51884"/>
                  </a:lnTo>
                  <a:lnTo>
                    <a:pt x="1006040" y="66525"/>
                  </a:lnTo>
                  <a:lnTo>
                    <a:pt x="1043438" y="82779"/>
                  </a:lnTo>
                  <a:lnTo>
                    <a:pt x="1078643" y="100560"/>
                  </a:lnTo>
                  <a:lnTo>
                    <a:pt x="1121844" y="126480"/>
                  </a:lnTo>
                  <a:lnTo>
                    <a:pt x="1160391" y="154694"/>
                  </a:lnTo>
                  <a:lnTo>
                    <a:pt x="1193910" y="184929"/>
                  </a:lnTo>
                  <a:lnTo>
                    <a:pt x="1222079" y="216897"/>
                  </a:lnTo>
                  <a:lnTo>
                    <a:pt x="1244628" y="250287"/>
                  </a:lnTo>
                  <a:lnTo>
                    <a:pt x="1261338" y="284779"/>
                  </a:lnTo>
                  <a:lnTo>
                    <a:pt x="1273777" y="328939"/>
                  </a:lnTo>
                  <a:lnTo>
                    <a:pt x="1276852" y="364684"/>
                  </a:lnTo>
                  <a:close/>
                </a:path>
              </a:pathLst>
            </a:custGeom>
            <a:ln w="9117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18182" y="1465075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>
              <a:lnSpc>
                <a:spcPts val="1510"/>
              </a:lnSpc>
              <a:spcBef>
                <a:spcPts val="185"/>
              </a:spcBef>
            </a:pPr>
            <a:r>
              <a:rPr sz="1300" spc="-10" dirty="0">
                <a:latin typeface="Verdana"/>
                <a:cs typeface="Verdana"/>
              </a:rPr>
              <a:t>Business </a:t>
            </a:r>
            <a:r>
              <a:rPr sz="1300" spc="-105" dirty="0">
                <a:latin typeface="Verdana"/>
                <a:cs typeface="Verdana"/>
              </a:rPr>
              <a:t>requirements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182" y="3288500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05435">
              <a:lnSpc>
                <a:spcPts val="1510"/>
              </a:lnSpc>
              <a:spcBef>
                <a:spcPts val="185"/>
              </a:spcBef>
            </a:pPr>
            <a:r>
              <a:rPr sz="1300" spc="-20" dirty="0">
                <a:latin typeface="Verdana"/>
                <a:cs typeface="Verdana"/>
              </a:rPr>
              <a:t>User </a:t>
            </a:r>
            <a:r>
              <a:rPr sz="1300" spc="-105" dirty="0">
                <a:latin typeface="Verdana"/>
                <a:cs typeface="Verdana"/>
              </a:rPr>
              <a:t>requirements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9152" y="2307433"/>
            <a:ext cx="2526748" cy="36355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18182" y="5111925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00330">
              <a:lnSpc>
                <a:spcPts val="1510"/>
              </a:lnSpc>
              <a:spcBef>
                <a:spcPts val="185"/>
              </a:spcBef>
            </a:pPr>
            <a:r>
              <a:rPr sz="1300" spc="-10" dirty="0">
                <a:latin typeface="Verdana"/>
                <a:cs typeface="Verdana"/>
              </a:rPr>
              <a:t>Functional </a:t>
            </a:r>
            <a:r>
              <a:rPr sz="1300" spc="-105" dirty="0">
                <a:latin typeface="Verdana"/>
                <a:cs typeface="Verdana"/>
              </a:rPr>
              <a:t>requirements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1931" y="2571830"/>
            <a:ext cx="2312035" cy="3938904"/>
            <a:chOff x="5841931" y="2571830"/>
            <a:chExt cx="2312035" cy="3938904"/>
          </a:xfrm>
        </p:grpSpPr>
        <p:sp>
          <p:nvSpPr>
            <p:cNvPr id="15" name="object 15"/>
            <p:cNvSpPr/>
            <p:nvPr/>
          </p:nvSpPr>
          <p:spPr>
            <a:xfrm>
              <a:off x="5841924" y="2571838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37"/>
                  </a:lnTo>
                  <a:lnTo>
                    <a:pt x="54724" y="18237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37"/>
                  </a:lnTo>
                  <a:lnTo>
                    <a:pt x="164172" y="18237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37"/>
                  </a:lnTo>
                  <a:lnTo>
                    <a:pt x="273608" y="18237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37"/>
                  </a:lnTo>
                  <a:lnTo>
                    <a:pt x="383057" y="18237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37"/>
                  </a:lnTo>
                  <a:lnTo>
                    <a:pt x="492506" y="18237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41924" y="4395266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24"/>
                  </a:lnTo>
                  <a:lnTo>
                    <a:pt x="54724" y="18224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24"/>
                  </a:lnTo>
                  <a:lnTo>
                    <a:pt x="164172" y="18224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24"/>
                  </a:lnTo>
                  <a:lnTo>
                    <a:pt x="273608" y="18224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24"/>
                  </a:lnTo>
                  <a:lnTo>
                    <a:pt x="383057" y="18224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24"/>
                  </a:lnTo>
                  <a:lnTo>
                    <a:pt x="492506" y="18224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79709" y="5958841"/>
              <a:ext cx="1870075" cy="547370"/>
            </a:xfrm>
            <a:custGeom>
              <a:avLst/>
              <a:gdLst/>
              <a:ahLst/>
              <a:cxnLst/>
              <a:rect l="l" t="t" r="r" b="b"/>
              <a:pathLst>
                <a:path w="1870075" h="547370">
                  <a:moveTo>
                    <a:pt x="1869676" y="0"/>
                  </a:moveTo>
                  <a:lnTo>
                    <a:pt x="0" y="0"/>
                  </a:lnTo>
                  <a:lnTo>
                    <a:pt x="0" y="547027"/>
                  </a:lnTo>
                  <a:lnTo>
                    <a:pt x="1869676" y="547027"/>
                  </a:lnTo>
                  <a:lnTo>
                    <a:pt x="186967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9708" y="5958841"/>
              <a:ext cx="1870075" cy="547370"/>
            </a:xfrm>
            <a:custGeom>
              <a:avLst/>
              <a:gdLst/>
              <a:ahLst/>
              <a:cxnLst/>
              <a:rect l="l" t="t" r="r" b="b"/>
              <a:pathLst>
                <a:path w="1870075" h="547370">
                  <a:moveTo>
                    <a:pt x="0" y="0"/>
                  </a:moveTo>
                  <a:lnTo>
                    <a:pt x="1869676" y="0"/>
                  </a:lnTo>
                  <a:lnTo>
                    <a:pt x="1869676" y="547027"/>
                  </a:lnTo>
                  <a:lnTo>
                    <a:pt x="0" y="547027"/>
                  </a:lnTo>
                  <a:lnTo>
                    <a:pt x="0" y="0"/>
                  </a:lnTo>
                  <a:close/>
                </a:path>
              </a:pathLst>
            </a:custGeom>
            <a:ln w="91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73538" y="2376787"/>
            <a:ext cx="127317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5590" marR="5080" indent="-263525">
              <a:lnSpc>
                <a:spcPts val="1510"/>
              </a:lnSpc>
              <a:spcBef>
                <a:spcPts val="185"/>
              </a:spcBef>
            </a:pPr>
            <a:r>
              <a:rPr sz="1300" spc="-75" dirty="0">
                <a:solidFill>
                  <a:srgbClr val="333333"/>
                </a:solidFill>
                <a:latin typeface="Verdana"/>
                <a:cs typeface="Verdana"/>
              </a:rPr>
              <a:t>Vision</a:t>
            </a:r>
            <a:r>
              <a:rPr sz="13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13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Verdana"/>
                <a:cs typeface="Verdana"/>
              </a:rPr>
              <a:t>scope </a:t>
            </a:r>
            <a:r>
              <a:rPr sz="1300" spc="-10" dirty="0">
                <a:solidFill>
                  <a:srgbClr val="333333"/>
                </a:solidFill>
                <a:latin typeface="Verdana"/>
                <a:cs typeface="Verdana"/>
              </a:rPr>
              <a:t>document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6025" y="6061379"/>
            <a:ext cx="16776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30"/>
              </a:lnSpc>
            </a:pPr>
            <a:r>
              <a:rPr sz="1300" spc="-100" dirty="0">
                <a:solidFill>
                  <a:srgbClr val="333333"/>
                </a:solidFill>
                <a:latin typeface="Verdana"/>
                <a:cs typeface="Verdana"/>
              </a:rPr>
              <a:t>Software</a:t>
            </a:r>
            <a:r>
              <a:rPr sz="13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Verdana"/>
                <a:cs typeface="Verdana"/>
              </a:rPr>
              <a:t>requirements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1535"/>
              </a:lnSpc>
            </a:pPr>
            <a:r>
              <a:rPr sz="1300" spc="-55" dirty="0">
                <a:solidFill>
                  <a:srgbClr val="333333"/>
                </a:solidFill>
                <a:latin typeface="Verdana"/>
                <a:cs typeface="Verdana"/>
              </a:rPr>
              <a:t>specifcations</a:t>
            </a:r>
            <a:r>
              <a:rPr sz="13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Verdana"/>
                <a:cs typeface="Verdana"/>
              </a:rPr>
              <a:t>(SRS)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2094" y="4200212"/>
            <a:ext cx="137604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27025" marR="5080" indent="-314960">
              <a:lnSpc>
                <a:spcPts val="1510"/>
              </a:lnSpc>
              <a:spcBef>
                <a:spcPts val="185"/>
              </a:spcBef>
            </a:pPr>
            <a:r>
              <a:rPr sz="1300" spc="-60" dirty="0">
                <a:solidFill>
                  <a:srgbClr val="333333"/>
                </a:solidFill>
                <a:latin typeface="Verdana"/>
                <a:cs typeface="Verdana"/>
              </a:rPr>
              <a:t>User</a:t>
            </a:r>
            <a:r>
              <a:rPr sz="13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333333"/>
                </a:solidFill>
                <a:latin typeface="Verdana"/>
                <a:cs typeface="Verdana"/>
              </a:rPr>
              <a:t>requirements </a:t>
            </a:r>
            <a:r>
              <a:rPr sz="1300" spc="-10" dirty="0">
                <a:solidFill>
                  <a:srgbClr val="333333"/>
                </a:solidFill>
                <a:latin typeface="Verdana"/>
                <a:cs typeface="Verdana"/>
              </a:rPr>
              <a:t>document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6DACEB3-491A-DE65-EDBC-89F8F7AF7B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FC9362B2-B2DC-D2EB-2351-00D212AB832E}"/>
              </a:ext>
            </a:extLst>
          </p:cNvPr>
          <p:cNvSpPr txBox="1"/>
          <p:nvPr/>
        </p:nvSpPr>
        <p:spPr>
          <a:xfrm>
            <a:off x="6718182" y="3275133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 algn="ctr">
              <a:lnSpc>
                <a:spcPts val="1510"/>
              </a:lnSpc>
              <a:spcBef>
                <a:spcPts val="185"/>
              </a:spcBef>
            </a:pPr>
            <a:r>
              <a:rPr lang="en-CA" sz="1300" spc="-10" dirty="0">
                <a:latin typeface="Verdana"/>
                <a:cs typeface="Verdana"/>
              </a:rPr>
              <a:t>User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105" dirty="0">
                <a:latin typeface="Verdana"/>
                <a:cs typeface="Verdana"/>
              </a:rPr>
              <a:t>requirements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5F8855A-854F-5E5E-5D6F-E042410AB6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20</a:t>
            </a:fld>
            <a:endParaRPr lang="en-CA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399796"/>
            <a:ext cx="7337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Levels and types of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90" y="1807971"/>
            <a:ext cx="4841591" cy="221086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 marR="30480">
              <a:spcBef>
                <a:spcPts val="440"/>
              </a:spcBef>
            </a:pPr>
            <a:r>
              <a:rPr sz="2800" dirty="0">
                <a:latin typeface="+mn-lt"/>
                <a:cs typeface="Arial"/>
              </a:rPr>
              <a:t>“Business requirements represent </a:t>
            </a:r>
            <a:r>
              <a:rPr sz="2800" b="1" dirty="0">
                <a:solidFill>
                  <a:srgbClr val="0432FF"/>
                </a:solidFill>
                <a:latin typeface="+mn-lt"/>
                <a:cs typeface="Trebuchet MS"/>
              </a:rPr>
              <a:t>high-level business objectives </a:t>
            </a:r>
            <a:r>
              <a:rPr sz="2800" dirty="0">
                <a:latin typeface="+mn-lt"/>
                <a:cs typeface="Arial"/>
              </a:rPr>
              <a:t>of the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organization </a:t>
            </a:r>
            <a:r>
              <a:rPr sz="2800" dirty="0">
                <a:latin typeface="+mn-lt"/>
                <a:cs typeface="Arial"/>
              </a:rPr>
              <a:t>that builds the product or of a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customer </a:t>
            </a:r>
            <a:r>
              <a:rPr sz="2800" dirty="0">
                <a:latin typeface="+mn-lt"/>
                <a:cs typeface="Arial"/>
              </a:rPr>
              <a:t>who procures it.”</a:t>
            </a:r>
            <a:r>
              <a:rPr sz="2850" baseline="-17543" dirty="0">
                <a:latin typeface="+mn-lt"/>
                <a:cs typeface="Arial"/>
              </a:rPr>
              <a:t>[1]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2270" y="6313165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dirty="0">
                <a:latin typeface="+mn-lt"/>
                <a:cs typeface="Arial"/>
              </a:rPr>
              <a:t>44</a:t>
            </a:r>
            <a:endParaRPr sz="1800">
              <a:latin typeface="+mn-lt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41924" y="1317915"/>
            <a:ext cx="3137535" cy="5224145"/>
            <a:chOff x="5832810" y="1295433"/>
            <a:chExt cx="3137535" cy="5224145"/>
          </a:xfrm>
        </p:grpSpPr>
        <p:sp>
          <p:nvSpPr>
            <p:cNvPr id="6" name="object 6"/>
            <p:cNvSpPr/>
            <p:nvPr/>
          </p:nvSpPr>
          <p:spPr>
            <a:xfrm>
              <a:off x="5832810" y="1295433"/>
              <a:ext cx="3137535" cy="5224145"/>
            </a:xfrm>
            <a:custGeom>
              <a:avLst/>
              <a:gdLst/>
              <a:ahLst/>
              <a:cxnLst/>
              <a:rect l="l" t="t" r="r" b="b"/>
              <a:pathLst>
                <a:path w="3137534" h="5224145">
                  <a:moveTo>
                    <a:pt x="3137408" y="0"/>
                  </a:moveTo>
                  <a:lnTo>
                    <a:pt x="0" y="0"/>
                  </a:lnTo>
                  <a:lnTo>
                    <a:pt x="0" y="5224111"/>
                  </a:lnTo>
                  <a:lnTo>
                    <a:pt x="3137408" y="5224111"/>
                  </a:lnTo>
                  <a:lnTo>
                    <a:pt x="3137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4386" y="2033920"/>
              <a:ext cx="91200" cy="2622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6120" y="130921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654098" y="0"/>
                  </a:moveTo>
                  <a:lnTo>
                    <a:pt x="622753" y="0"/>
                  </a:lnTo>
                  <a:lnTo>
                    <a:pt x="591465" y="878"/>
                  </a:lnTo>
                  <a:lnTo>
                    <a:pt x="529284" y="5259"/>
                  </a:lnTo>
                  <a:lnTo>
                    <a:pt x="468153" y="13100"/>
                  </a:lnTo>
                  <a:lnTo>
                    <a:pt x="408663" y="24325"/>
                  </a:lnTo>
                  <a:lnTo>
                    <a:pt x="351386" y="38828"/>
                  </a:lnTo>
                  <a:lnTo>
                    <a:pt x="296873" y="56468"/>
                  </a:lnTo>
                  <a:lnTo>
                    <a:pt x="245649" y="77075"/>
                  </a:lnTo>
                  <a:lnTo>
                    <a:pt x="209685" y="94361"/>
                  </a:lnTo>
                  <a:lnTo>
                    <a:pt x="176044" y="113112"/>
                  </a:lnTo>
                  <a:lnTo>
                    <a:pt x="135121" y="140211"/>
                  </a:lnTo>
                  <a:lnTo>
                    <a:pt x="99046" y="169471"/>
                  </a:lnTo>
                  <a:lnTo>
                    <a:pt x="68166" y="200611"/>
                  </a:lnTo>
                  <a:lnTo>
                    <a:pt x="42777" y="233329"/>
                  </a:lnTo>
                  <a:lnTo>
                    <a:pt x="23124" y="267311"/>
                  </a:lnTo>
                  <a:lnTo>
                    <a:pt x="6909" y="311064"/>
                  </a:lnTo>
                  <a:lnTo>
                    <a:pt x="192" y="355623"/>
                  </a:lnTo>
                  <a:lnTo>
                    <a:pt x="0" y="364575"/>
                  </a:lnTo>
                  <a:lnTo>
                    <a:pt x="192" y="373527"/>
                  </a:lnTo>
                  <a:lnTo>
                    <a:pt x="6909" y="418086"/>
                  </a:lnTo>
                  <a:lnTo>
                    <a:pt x="23124" y="461838"/>
                  </a:lnTo>
                  <a:lnTo>
                    <a:pt x="42777" y="495821"/>
                  </a:lnTo>
                  <a:lnTo>
                    <a:pt x="68166" y="528539"/>
                  </a:lnTo>
                  <a:lnTo>
                    <a:pt x="99046" y="559678"/>
                  </a:lnTo>
                  <a:lnTo>
                    <a:pt x="135122" y="588939"/>
                  </a:lnTo>
                  <a:lnTo>
                    <a:pt x="176044" y="616038"/>
                  </a:lnTo>
                  <a:lnTo>
                    <a:pt x="209685" y="634789"/>
                  </a:lnTo>
                  <a:lnTo>
                    <a:pt x="245650" y="652075"/>
                  </a:lnTo>
                  <a:lnTo>
                    <a:pt x="296873" y="672682"/>
                  </a:lnTo>
                  <a:lnTo>
                    <a:pt x="351386" y="690322"/>
                  </a:lnTo>
                  <a:lnTo>
                    <a:pt x="408663" y="704824"/>
                  </a:lnTo>
                  <a:lnTo>
                    <a:pt x="468153" y="716050"/>
                  </a:lnTo>
                  <a:lnTo>
                    <a:pt x="529284" y="723892"/>
                  </a:lnTo>
                  <a:lnTo>
                    <a:pt x="591465" y="728272"/>
                  </a:lnTo>
                  <a:lnTo>
                    <a:pt x="622753" y="729150"/>
                  </a:lnTo>
                  <a:lnTo>
                    <a:pt x="654098" y="729150"/>
                  </a:lnTo>
                  <a:lnTo>
                    <a:pt x="716580" y="726517"/>
                  </a:lnTo>
                  <a:lnTo>
                    <a:pt x="778310" y="720399"/>
                  </a:lnTo>
                  <a:lnTo>
                    <a:pt x="838693" y="710853"/>
                  </a:lnTo>
                  <a:lnTo>
                    <a:pt x="897146" y="697973"/>
                  </a:lnTo>
                  <a:lnTo>
                    <a:pt x="953109" y="681882"/>
                  </a:lnTo>
                  <a:lnTo>
                    <a:pt x="1006040" y="662734"/>
                  </a:lnTo>
                  <a:lnTo>
                    <a:pt x="1043439" y="646480"/>
                  </a:lnTo>
                  <a:lnTo>
                    <a:pt x="1078643" y="628699"/>
                  </a:lnTo>
                  <a:lnTo>
                    <a:pt x="1121845" y="602780"/>
                  </a:lnTo>
                  <a:lnTo>
                    <a:pt x="1160390" y="574566"/>
                  </a:lnTo>
                  <a:lnTo>
                    <a:pt x="1193909" y="544330"/>
                  </a:lnTo>
                  <a:lnTo>
                    <a:pt x="1222079" y="512363"/>
                  </a:lnTo>
                  <a:lnTo>
                    <a:pt x="1244628" y="478973"/>
                  </a:lnTo>
                  <a:lnTo>
                    <a:pt x="1261338" y="444481"/>
                  </a:lnTo>
                  <a:lnTo>
                    <a:pt x="1273778" y="400321"/>
                  </a:lnTo>
                  <a:lnTo>
                    <a:pt x="1276851" y="364575"/>
                  </a:lnTo>
                  <a:lnTo>
                    <a:pt x="1276659" y="355623"/>
                  </a:lnTo>
                  <a:lnTo>
                    <a:pt x="1269942" y="311064"/>
                  </a:lnTo>
                  <a:lnTo>
                    <a:pt x="1253726" y="267311"/>
                  </a:lnTo>
                  <a:lnTo>
                    <a:pt x="1234074" y="233329"/>
                  </a:lnTo>
                  <a:lnTo>
                    <a:pt x="1208685" y="200611"/>
                  </a:lnTo>
                  <a:lnTo>
                    <a:pt x="1177804" y="169471"/>
                  </a:lnTo>
                  <a:lnTo>
                    <a:pt x="1141729" y="140211"/>
                  </a:lnTo>
                  <a:lnTo>
                    <a:pt x="1100807" y="113112"/>
                  </a:lnTo>
                  <a:lnTo>
                    <a:pt x="1067167" y="94361"/>
                  </a:lnTo>
                  <a:lnTo>
                    <a:pt x="1031202" y="77075"/>
                  </a:lnTo>
                  <a:lnTo>
                    <a:pt x="979978" y="56468"/>
                  </a:lnTo>
                  <a:lnTo>
                    <a:pt x="925465" y="38828"/>
                  </a:lnTo>
                  <a:lnTo>
                    <a:pt x="868187" y="24325"/>
                  </a:lnTo>
                  <a:lnTo>
                    <a:pt x="808697" y="13100"/>
                  </a:lnTo>
                  <a:lnTo>
                    <a:pt x="747567" y="5259"/>
                  </a:lnTo>
                  <a:lnTo>
                    <a:pt x="685387" y="878"/>
                  </a:lnTo>
                  <a:lnTo>
                    <a:pt x="654098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76120" y="130910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1276852" y="364684"/>
                  </a:moveTo>
                  <a:lnTo>
                    <a:pt x="1272050" y="409329"/>
                  </a:lnTo>
                  <a:lnTo>
                    <a:pt x="1257719" y="453296"/>
                  </a:lnTo>
                  <a:lnTo>
                    <a:pt x="1239532" y="487543"/>
                  </a:lnTo>
                  <a:lnTo>
                    <a:pt x="1215556" y="520608"/>
                  </a:lnTo>
                  <a:lnTo>
                    <a:pt x="1186022" y="552170"/>
                  </a:lnTo>
                  <a:lnTo>
                    <a:pt x="1151214" y="581927"/>
                  </a:lnTo>
                  <a:lnTo>
                    <a:pt x="1111468" y="609592"/>
                  </a:lnTo>
                  <a:lnTo>
                    <a:pt x="1067167" y="634898"/>
                  </a:lnTo>
                  <a:lnTo>
                    <a:pt x="1031202" y="652184"/>
                  </a:lnTo>
                  <a:lnTo>
                    <a:pt x="993116" y="667909"/>
                  </a:lnTo>
                  <a:lnTo>
                    <a:pt x="953109" y="681991"/>
                  </a:lnTo>
                  <a:lnTo>
                    <a:pt x="911388" y="694356"/>
                  </a:lnTo>
                  <a:lnTo>
                    <a:pt x="868187" y="704934"/>
                  </a:lnTo>
                  <a:lnTo>
                    <a:pt x="823751" y="713666"/>
                  </a:lnTo>
                  <a:lnTo>
                    <a:pt x="778310" y="720508"/>
                  </a:lnTo>
                  <a:lnTo>
                    <a:pt x="732102" y="725423"/>
                  </a:lnTo>
                  <a:lnTo>
                    <a:pt x="685387" y="728382"/>
                  </a:lnTo>
                  <a:lnTo>
                    <a:pt x="638426" y="729369"/>
                  </a:lnTo>
                  <a:lnTo>
                    <a:pt x="622753" y="729260"/>
                  </a:lnTo>
                  <a:lnTo>
                    <a:pt x="575849" y="727613"/>
                  </a:lnTo>
                  <a:lnTo>
                    <a:pt x="529284" y="724001"/>
                  </a:lnTo>
                  <a:lnTo>
                    <a:pt x="483300" y="718441"/>
                  </a:lnTo>
                  <a:lnTo>
                    <a:pt x="438158" y="710962"/>
                  </a:lnTo>
                  <a:lnTo>
                    <a:pt x="394110" y="701609"/>
                  </a:lnTo>
                  <a:lnTo>
                    <a:pt x="351386" y="690431"/>
                  </a:lnTo>
                  <a:lnTo>
                    <a:pt x="310209" y="677485"/>
                  </a:lnTo>
                  <a:lnTo>
                    <a:pt x="270811" y="662844"/>
                  </a:lnTo>
                  <a:lnTo>
                    <a:pt x="233413" y="646590"/>
                  </a:lnTo>
                  <a:lnTo>
                    <a:pt x="198208" y="628808"/>
                  </a:lnTo>
                  <a:lnTo>
                    <a:pt x="155007" y="602889"/>
                  </a:lnTo>
                  <a:lnTo>
                    <a:pt x="116461" y="574675"/>
                  </a:lnTo>
                  <a:lnTo>
                    <a:pt x="82941" y="544439"/>
                  </a:lnTo>
                  <a:lnTo>
                    <a:pt x="54772" y="512472"/>
                  </a:lnTo>
                  <a:lnTo>
                    <a:pt x="32223" y="479082"/>
                  </a:lnTo>
                  <a:lnTo>
                    <a:pt x="15513" y="444590"/>
                  </a:lnTo>
                  <a:lnTo>
                    <a:pt x="3074" y="400430"/>
                  </a:lnTo>
                  <a:lnTo>
                    <a:pt x="0" y="364684"/>
                  </a:lnTo>
                  <a:lnTo>
                    <a:pt x="192" y="355732"/>
                  </a:lnTo>
                  <a:lnTo>
                    <a:pt x="6909" y="311174"/>
                  </a:lnTo>
                  <a:lnTo>
                    <a:pt x="23124" y="267421"/>
                  </a:lnTo>
                  <a:lnTo>
                    <a:pt x="42777" y="233439"/>
                  </a:lnTo>
                  <a:lnTo>
                    <a:pt x="68166" y="200720"/>
                  </a:lnTo>
                  <a:lnTo>
                    <a:pt x="99046" y="169581"/>
                  </a:lnTo>
                  <a:lnTo>
                    <a:pt x="135122" y="140321"/>
                  </a:lnTo>
                  <a:lnTo>
                    <a:pt x="176044" y="113221"/>
                  </a:lnTo>
                  <a:lnTo>
                    <a:pt x="209684" y="94471"/>
                  </a:lnTo>
                  <a:lnTo>
                    <a:pt x="245650" y="77185"/>
                  </a:lnTo>
                  <a:lnTo>
                    <a:pt x="283735" y="61460"/>
                  </a:lnTo>
                  <a:lnTo>
                    <a:pt x="323742" y="47378"/>
                  </a:lnTo>
                  <a:lnTo>
                    <a:pt x="365463" y="35013"/>
                  </a:lnTo>
                  <a:lnTo>
                    <a:pt x="408663" y="24435"/>
                  </a:lnTo>
                  <a:lnTo>
                    <a:pt x="453100" y="15703"/>
                  </a:lnTo>
                  <a:lnTo>
                    <a:pt x="498541" y="8861"/>
                  </a:lnTo>
                  <a:lnTo>
                    <a:pt x="544749" y="3946"/>
                  </a:lnTo>
                  <a:lnTo>
                    <a:pt x="591465" y="987"/>
                  </a:lnTo>
                  <a:lnTo>
                    <a:pt x="638426" y="0"/>
                  </a:lnTo>
                  <a:lnTo>
                    <a:pt x="654098" y="109"/>
                  </a:lnTo>
                  <a:lnTo>
                    <a:pt x="701002" y="1756"/>
                  </a:lnTo>
                  <a:lnTo>
                    <a:pt x="747567" y="5368"/>
                  </a:lnTo>
                  <a:lnTo>
                    <a:pt x="793550" y="10928"/>
                  </a:lnTo>
                  <a:lnTo>
                    <a:pt x="838693" y="18407"/>
                  </a:lnTo>
                  <a:lnTo>
                    <a:pt x="882740" y="27759"/>
                  </a:lnTo>
                  <a:lnTo>
                    <a:pt x="925465" y="38938"/>
                  </a:lnTo>
                  <a:lnTo>
                    <a:pt x="966642" y="51884"/>
                  </a:lnTo>
                  <a:lnTo>
                    <a:pt x="1006040" y="66525"/>
                  </a:lnTo>
                  <a:lnTo>
                    <a:pt x="1043438" y="82779"/>
                  </a:lnTo>
                  <a:lnTo>
                    <a:pt x="1078643" y="100560"/>
                  </a:lnTo>
                  <a:lnTo>
                    <a:pt x="1121844" y="126480"/>
                  </a:lnTo>
                  <a:lnTo>
                    <a:pt x="1160391" y="154694"/>
                  </a:lnTo>
                  <a:lnTo>
                    <a:pt x="1193910" y="184929"/>
                  </a:lnTo>
                  <a:lnTo>
                    <a:pt x="1222079" y="216897"/>
                  </a:lnTo>
                  <a:lnTo>
                    <a:pt x="1244628" y="250287"/>
                  </a:lnTo>
                  <a:lnTo>
                    <a:pt x="1261338" y="284779"/>
                  </a:lnTo>
                  <a:lnTo>
                    <a:pt x="1273777" y="328939"/>
                  </a:lnTo>
                  <a:lnTo>
                    <a:pt x="1276852" y="364684"/>
                  </a:lnTo>
                  <a:close/>
                </a:path>
              </a:pathLst>
            </a:custGeom>
            <a:ln w="9117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98965" y="1187144"/>
            <a:ext cx="2313305" cy="700192"/>
          </a:xfrm>
          <a:prstGeom prst="rect">
            <a:avLst/>
          </a:prstGeom>
          <a:ln w="25400">
            <a:solidFill>
              <a:srgbClr val="0432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+mn-lt"/>
              <a:cs typeface="Times New Roman"/>
            </a:endParaRPr>
          </a:p>
          <a:p>
            <a:pPr marL="609600" marR="737235" indent="146050">
              <a:lnSpc>
                <a:spcPts val="1510"/>
              </a:lnSpc>
              <a:spcBef>
                <a:spcPts val="905"/>
              </a:spcBef>
            </a:pPr>
            <a:r>
              <a:rPr sz="1300" dirty="0">
                <a:latin typeface="+mn-lt"/>
                <a:cs typeface="Verdana"/>
              </a:rPr>
              <a:t>Business requirements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8182" y="3288500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05435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latin typeface="+mn-lt"/>
                <a:cs typeface="Verdana"/>
              </a:rPr>
              <a:t>User requirements</a:t>
            </a:r>
            <a:endParaRPr sz="1300">
              <a:latin typeface="+mn-lt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037" y="2288701"/>
            <a:ext cx="2526748" cy="36355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18182" y="5111925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00330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latin typeface="+mn-lt"/>
                <a:cs typeface="Verdana"/>
              </a:rPr>
              <a:t>Functional requirements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841931" y="2571830"/>
            <a:ext cx="2312035" cy="3938904"/>
            <a:chOff x="5841931" y="2571830"/>
            <a:chExt cx="2312035" cy="3938904"/>
          </a:xfrm>
        </p:grpSpPr>
        <p:sp>
          <p:nvSpPr>
            <p:cNvPr id="15" name="object 15"/>
            <p:cNvSpPr/>
            <p:nvPr/>
          </p:nvSpPr>
          <p:spPr>
            <a:xfrm>
              <a:off x="5841924" y="2571838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37"/>
                  </a:lnTo>
                  <a:lnTo>
                    <a:pt x="54724" y="18237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37"/>
                  </a:lnTo>
                  <a:lnTo>
                    <a:pt x="164172" y="18237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37"/>
                  </a:lnTo>
                  <a:lnTo>
                    <a:pt x="273608" y="18237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37"/>
                  </a:lnTo>
                  <a:lnTo>
                    <a:pt x="383057" y="18237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37"/>
                  </a:lnTo>
                  <a:lnTo>
                    <a:pt x="492506" y="18237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41924" y="4395266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24"/>
                  </a:lnTo>
                  <a:lnTo>
                    <a:pt x="54724" y="18224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24"/>
                  </a:lnTo>
                  <a:lnTo>
                    <a:pt x="164172" y="18224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24"/>
                  </a:lnTo>
                  <a:lnTo>
                    <a:pt x="273608" y="18224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24"/>
                  </a:lnTo>
                  <a:lnTo>
                    <a:pt x="383057" y="18224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24"/>
                  </a:lnTo>
                  <a:lnTo>
                    <a:pt x="492506" y="18224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279709" y="5958841"/>
              <a:ext cx="1870075" cy="547370"/>
            </a:xfrm>
            <a:custGeom>
              <a:avLst/>
              <a:gdLst/>
              <a:ahLst/>
              <a:cxnLst/>
              <a:rect l="l" t="t" r="r" b="b"/>
              <a:pathLst>
                <a:path w="1870075" h="547370">
                  <a:moveTo>
                    <a:pt x="1869676" y="0"/>
                  </a:moveTo>
                  <a:lnTo>
                    <a:pt x="0" y="0"/>
                  </a:lnTo>
                  <a:lnTo>
                    <a:pt x="0" y="547027"/>
                  </a:lnTo>
                  <a:lnTo>
                    <a:pt x="1869676" y="547027"/>
                  </a:lnTo>
                  <a:lnTo>
                    <a:pt x="186967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279708" y="5958841"/>
              <a:ext cx="1870075" cy="547370"/>
            </a:xfrm>
            <a:custGeom>
              <a:avLst/>
              <a:gdLst/>
              <a:ahLst/>
              <a:cxnLst/>
              <a:rect l="l" t="t" r="r" b="b"/>
              <a:pathLst>
                <a:path w="1870075" h="547370">
                  <a:moveTo>
                    <a:pt x="0" y="0"/>
                  </a:moveTo>
                  <a:lnTo>
                    <a:pt x="1869676" y="0"/>
                  </a:lnTo>
                  <a:lnTo>
                    <a:pt x="1869676" y="547027"/>
                  </a:lnTo>
                  <a:lnTo>
                    <a:pt x="0" y="547027"/>
                  </a:lnTo>
                  <a:lnTo>
                    <a:pt x="0" y="0"/>
                  </a:lnTo>
                  <a:close/>
                </a:path>
              </a:pathLst>
            </a:custGeom>
            <a:ln w="91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73538" y="2376787"/>
            <a:ext cx="127317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5590" marR="5080" indent="-263525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Vision and scope document</a:t>
            </a:r>
            <a:endParaRPr sz="1300" dirty="0">
              <a:latin typeface="+mn-lt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6025" y="6061379"/>
            <a:ext cx="167767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30"/>
              </a:lnSpc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Software requirements</a:t>
            </a:r>
            <a:endParaRPr sz="1300">
              <a:latin typeface="+mn-lt"/>
              <a:cs typeface="Verdana"/>
            </a:endParaRPr>
          </a:p>
          <a:p>
            <a:pPr algn="ctr">
              <a:lnSpc>
                <a:spcPts val="1535"/>
              </a:lnSpc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specifcations (SRS)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2094" y="4200212"/>
            <a:ext cx="137604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27025" marR="5080" indent="-314960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User requirements document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6720493-B272-66B5-C1E6-A827B66183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388B96ED-0A2D-F38A-D462-A5B13D66CAF5}"/>
              </a:ext>
            </a:extLst>
          </p:cNvPr>
          <p:cNvSpPr txBox="1"/>
          <p:nvPr/>
        </p:nvSpPr>
        <p:spPr>
          <a:xfrm>
            <a:off x="6716312" y="3265017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00330" algn="ctr">
              <a:lnSpc>
                <a:spcPts val="1510"/>
              </a:lnSpc>
              <a:spcBef>
                <a:spcPts val="185"/>
              </a:spcBef>
            </a:pPr>
            <a:r>
              <a:rPr lang="en-CA" sz="1300" dirty="0">
                <a:latin typeface="+mn-lt"/>
                <a:cs typeface="Verdana"/>
              </a:rPr>
              <a:t>User</a:t>
            </a:r>
            <a:r>
              <a:rPr sz="1300" dirty="0">
                <a:latin typeface="+mn-lt"/>
                <a:cs typeface="Verdana"/>
              </a:rPr>
              <a:t> requirements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0C30CE-08C5-AF44-33C2-AF8777A00F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21</a:t>
            </a:fld>
            <a:endParaRPr lang="en-CA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08645"/>
            <a:ext cx="7217501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How</a:t>
            </a:r>
            <a:r>
              <a:rPr sz="4000" spc="-90" dirty="0"/>
              <a:t> </a:t>
            </a:r>
            <a:r>
              <a:rPr sz="4000" dirty="0"/>
              <a:t>to</a:t>
            </a:r>
            <a:r>
              <a:rPr sz="4000" spc="-100" dirty="0"/>
              <a:t> </a:t>
            </a:r>
            <a:r>
              <a:rPr sz="4000" dirty="0"/>
              <a:t>identify</a:t>
            </a:r>
            <a:r>
              <a:rPr sz="4000" spc="-95" dirty="0"/>
              <a:t> </a:t>
            </a:r>
            <a:r>
              <a:rPr sz="4000" spc="-195" dirty="0"/>
              <a:t>the</a:t>
            </a:r>
            <a:r>
              <a:rPr sz="4000" spc="-100" dirty="0"/>
              <a:t> </a:t>
            </a:r>
            <a:r>
              <a:rPr sz="4000" spc="-180" dirty="0"/>
              <a:t>high-</a:t>
            </a:r>
            <a:r>
              <a:rPr sz="4000" spc="-185" dirty="0"/>
              <a:t>level </a:t>
            </a:r>
            <a:r>
              <a:rPr sz="4000" spc="-175" dirty="0"/>
              <a:t>business</a:t>
            </a:r>
            <a:r>
              <a:rPr sz="4000" spc="-100" dirty="0"/>
              <a:t> </a:t>
            </a:r>
            <a:r>
              <a:rPr sz="4000" spc="-114" dirty="0"/>
              <a:t>objectives?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8131810" cy="21364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Business requirements reflect the answer to these questions:</a:t>
            </a:r>
          </a:p>
          <a:p>
            <a:pPr marL="927100" lvl="1" indent="-457200">
              <a:spcBef>
                <a:spcPts val="190"/>
              </a:spcBef>
              <a:buClr>
                <a:schemeClr val="tx1"/>
              </a:buClr>
              <a:buFont typeface="+mj-lt"/>
              <a:buAutoNum type="arabicParenR"/>
              <a:tabLst>
                <a:tab pos="698500" algn="l"/>
              </a:tabLst>
            </a:pP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Why </a:t>
            </a:r>
            <a:r>
              <a:rPr sz="2400" dirty="0">
                <a:latin typeface="+mn-lt"/>
                <a:cs typeface="Arial"/>
              </a:rPr>
              <a:t>the organization is implementing this system?</a:t>
            </a:r>
          </a:p>
          <a:p>
            <a:pPr marL="927100" marR="803275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arenR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What are the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benefits </a:t>
            </a:r>
            <a:r>
              <a:rPr sz="2400" dirty="0">
                <a:latin typeface="+mn-lt"/>
                <a:cs typeface="Arial"/>
              </a:rPr>
              <a:t>the organization hopes to achieve?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F709-A1FC-378B-AAA0-9E2993BBAF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C7C7-FDEE-0934-8D7F-F9BB397BE9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22</a:t>
            </a:fld>
            <a:endParaRPr lang="en-CA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660019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/>
              <a:t>How to identify the high-level business objectives?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827010" cy="21364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US" sz="2800" dirty="0">
                <a:latin typeface="+mn-lt"/>
                <a:cs typeface="Arial"/>
              </a:rPr>
              <a:t>Business requirements reflect the answer to these questions:</a:t>
            </a:r>
          </a:p>
          <a:p>
            <a:pPr marL="927100" lvl="1" indent="-457200">
              <a:spcBef>
                <a:spcPts val="190"/>
              </a:spcBef>
              <a:buClr>
                <a:schemeClr val="tx1"/>
              </a:buClr>
              <a:buFont typeface="+mj-lt"/>
              <a:buAutoNum type="arabicParenR"/>
              <a:tabLst>
                <a:tab pos="698500" algn="l"/>
              </a:tabLst>
            </a:pPr>
            <a:r>
              <a:rPr lang="en-US" sz="2400" dirty="0">
                <a:solidFill>
                  <a:srgbClr val="0432FF"/>
                </a:solidFill>
                <a:latin typeface="+mn-lt"/>
                <a:cs typeface="Arial"/>
              </a:rPr>
              <a:t>Why </a:t>
            </a:r>
            <a:r>
              <a:rPr lang="en-US" sz="2400" dirty="0">
                <a:latin typeface="+mn-lt"/>
                <a:cs typeface="Arial"/>
              </a:rPr>
              <a:t>the organization is implementing this system?</a:t>
            </a:r>
          </a:p>
          <a:p>
            <a:pPr marL="927100" marR="803275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arenR"/>
              <a:tabLst>
                <a:tab pos="698500" algn="l"/>
              </a:tabLst>
            </a:pPr>
            <a:r>
              <a:rPr lang="en-US" sz="2400" dirty="0">
                <a:latin typeface="+mn-lt"/>
                <a:cs typeface="Arial"/>
              </a:rPr>
              <a:t>What are the </a:t>
            </a:r>
            <a:r>
              <a:rPr lang="en-US" sz="2400" dirty="0">
                <a:solidFill>
                  <a:srgbClr val="0432FF"/>
                </a:solidFill>
                <a:latin typeface="+mn-lt"/>
                <a:cs typeface="Arial"/>
              </a:rPr>
              <a:t>benefits </a:t>
            </a:r>
            <a:r>
              <a:rPr lang="en-US" sz="2400" dirty="0">
                <a:latin typeface="+mn-lt"/>
                <a:cs typeface="Arial"/>
              </a:rPr>
              <a:t>the organization hopes to achieve?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317" y="4200372"/>
            <a:ext cx="828337" cy="619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600" y="4210211"/>
            <a:ext cx="7010400" cy="1780616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97155">
              <a:lnSpc>
                <a:spcPct val="99400"/>
              </a:lnSpc>
              <a:spcBef>
                <a:spcPts val="280"/>
              </a:spcBef>
            </a:pPr>
            <a:r>
              <a:rPr sz="2400" i="1" dirty="0">
                <a:latin typeface="+mn-lt"/>
                <a:cs typeface="Arial"/>
              </a:rPr>
              <a:t>“Suppose an airline wants </a:t>
            </a:r>
            <a:r>
              <a:rPr sz="2400" i="1" dirty="0">
                <a:solidFill>
                  <a:srgbClr val="0432FF"/>
                </a:solidFill>
                <a:latin typeface="+mn-lt"/>
                <a:cs typeface="Arial"/>
              </a:rPr>
              <a:t>to reduce airport counter staff costs by 25%.</a:t>
            </a:r>
            <a:r>
              <a:rPr sz="2400" i="1" dirty="0">
                <a:latin typeface="+mn-lt"/>
                <a:cs typeface="Arial"/>
              </a:rPr>
              <a:t>This goal might lead to the idea of building a kiosk that passengers can use to check- in for their flights at the airport.”</a:t>
            </a:r>
            <a:r>
              <a:rPr sz="2400" baseline="-17361" dirty="0">
                <a:latin typeface="+mn-lt"/>
                <a:cs typeface="Calibri"/>
              </a:rPr>
              <a:t>[1]</a:t>
            </a:r>
            <a:endParaRPr lang="en-CA" sz="2400" baseline="-17361" dirty="0">
              <a:latin typeface="+mn-lt"/>
              <a:cs typeface="Calibri"/>
            </a:endParaRPr>
          </a:p>
          <a:p>
            <a:pPr marL="90805" marR="97155">
              <a:lnSpc>
                <a:spcPct val="99400"/>
              </a:lnSpc>
              <a:spcBef>
                <a:spcPts val="280"/>
              </a:spcBef>
            </a:pPr>
            <a:endParaRPr sz="2400" baseline="-17361" dirty="0">
              <a:latin typeface="+mn-lt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800CE4-DB8B-B291-C96D-D9F53C96A4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2651-01A4-8B7F-85C9-E1E3A9E2B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23</a:t>
            </a:fld>
            <a:endParaRPr lang="en-CA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660019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/>
              <a:t>How to identify the high-level business objectives?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190" y="1701975"/>
            <a:ext cx="5380101" cy="43601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4020" y="1714848"/>
            <a:ext cx="258191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Business opportunities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2443675"/>
            <a:ext cx="2514599" cy="552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10"/>
              </a:spcBef>
            </a:pPr>
            <a:r>
              <a:rPr sz="1800" dirty="0">
                <a:latin typeface="Verdana"/>
                <a:cs typeface="Verdana"/>
              </a:rPr>
              <a:t>Business </a:t>
            </a:r>
            <a:r>
              <a:rPr sz="1800" b="1" dirty="0">
                <a:latin typeface="Tahoma"/>
                <a:cs typeface="Tahoma"/>
              </a:rPr>
              <a:t>needs</a:t>
            </a:r>
            <a:endParaRPr sz="1800" dirty="0">
              <a:latin typeface="Tahoma"/>
              <a:cs typeface="Tahoma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Verdana"/>
                <a:cs typeface="Verdana"/>
              </a:rPr>
              <a:t>&amp; current </a:t>
            </a:r>
            <a:r>
              <a:rPr sz="1800" b="1" dirty="0">
                <a:latin typeface="Tahoma"/>
                <a:cs typeface="Tahoma"/>
              </a:rPr>
              <a:t>limitations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6819" y="2443675"/>
            <a:ext cx="1235991" cy="552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10"/>
              </a:spcBef>
            </a:pPr>
            <a:r>
              <a:rPr sz="1800" dirty="0">
                <a:latin typeface="Verdana"/>
                <a:cs typeface="Verdana"/>
              </a:rPr>
              <a:t>Business</a:t>
            </a:r>
          </a:p>
          <a:p>
            <a:pPr marL="38100">
              <a:lnSpc>
                <a:spcPts val="2135"/>
              </a:lnSpc>
            </a:pPr>
            <a:r>
              <a:rPr sz="1800" b="1" dirty="0">
                <a:latin typeface="Tahoma"/>
                <a:cs typeface="Tahoma"/>
              </a:rPr>
              <a:t>benefits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A71815-FDF5-B2E6-05D4-12812A587D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41935" y="6395340"/>
            <a:ext cx="2926080" cy="276999"/>
          </a:xfrm>
        </p:spPr>
        <p:txBody>
          <a:bodyPr/>
          <a:lstStyle/>
          <a:p>
            <a:r>
              <a:rPr lang="en-CA" dirty="0"/>
              <a:t>SENG 3130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1446C28-B7D9-F0B8-6D21-90CCC0D72F05}"/>
              </a:ext>
            </a:extLst>
          </p:cNvPr>
          <p:cNvSpPr txBox="1"/>
          <p:nvPr/>
        </p:nvSpPr>
        <p:spPr>
          <a:xfrm>
            <a:off x="3279693" y="3840191"/>
            <a:ext cx="279527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Business objectives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6DEC3BD-56CA-7E27-A5DC-2D1A84E36C5A}"/>
              </a:ext>
            </a:extLst>
          </p:cNvPr>
          <p:cNvSpPr txBox="1"/>
          <p:nvPr/>
        </p:nvSpPr>
        <p:spPr>
          <a:xfrm>
            <a:off x="3279693" y="4267200"/>
            <a:ext cx="2795270" cy="7388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326300"/>
              </a:lnSpc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Success metrics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6B2ED54-AC63-8C55-E5F7-35F416BCE4C2}"/>
              </a:ext>
            </a:extLst>
          </p:cNvPr>
          <p:cNvSpPr txBox="1"/>
          <p:nvPr/>
        </p:nvSpPr>
        <p:spPr>
          <a:xfrm>
            <a:off x="2896947" y="5624396"/>
            <a:ext cx="35814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Vision/mission statement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A86F-CA79-BD64-F10F-EADD6E8C46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24</a:t>
            </a:fld>
            <a:endParaRPr lang="en-CA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660019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/>
              <a:t>How to identify the high-level business objectives?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4773"/>
            <a:ext cx="8131810" cy="235320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dirty="0">
                <a:latin typeface="+mn-lt"/>
                <a:cs typeface="Arial"/>
              </a:rPr>
              <a:t>Business requirements</a:t>
            </a:r>
          </a:p>
          <a:p>
            <a:pPr marL="812800" marR="5080" lvl="1" indent="-342900">
              <a:lnSpc>
                <a:spcPts val="2590"/>
              </a:lnSpc>
              <a:spcBef>
                <a:spcPts val="50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Defined by the business needs, market needs, or a new product concept</a:t>
            </a:r>
          </a:p>
          <a:p>
            <a:pPr marL="812800" lvl="1" indent="-342900">
              <a:lnSpc>
                <a:spcPct val="100000"/>
              </a:lnSpc>
              <a:spcBef>
                <a:spcPts val="18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Stored in the “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vision and scope document</a:t>
            </a:r>
            <a:r>
              <a:rPr sz="2400" dirty="0">
                <a:latin typeface="+mn-lt"/>
                <a:cs typeface="Arial"/>
              </a:rPr>
              <a:t>”</a:t>
            </a: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Include the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vision statement </a:t>
            </a:r>
            <a:r>
              <a:rPr sz="2400" dirty="0">
                <a:latin typeface="+mn-lt"/>
                <a:cs typeface="Arial"/>
              </a:rPr>
              <a:t>or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mission statement</a:t>
            </a:r>
            <a:endParaRPr sz="2400" dirty="0">
              <a:latin typeface="+mn-lt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Should represent short, simple, and clear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D4EA-0FFD-9A30-ECE9-2E37535751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ADBC-4201-B7D2-A34F-DDCAC5725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25</a:t>
            </a:fld>
            <a:endParaRPr lang="en-CA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660019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>
                <a:latin typeface="+mn-lt"/>
              </a:rPr>
              <a:t>How to identify the high-level business objectives?</a:t>
            </a:r>
            <a:endParaRPr sz="40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89" y="1784773"/>
            <a:ext cx="8003223" cy="235320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dirty="0">
                <a:latin typeface="+mn-lt"/>
                <a:cs typeface="Arial"/>
              </a:rPr>
              <a:t>Business requirements</a:t>
            </a:r>
          </a:p>
          <a:p>
            <a:pPr marL="812800" marR="5080" lvl="1" indent="-342900">
              <a:lnSpc>
                <a:spcPts val="2590"/>
              </a:lnSpc>
              <a:spcBef>
                <a:spcPts val="50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Defined by the business needs, market needs, or a new product concept</a:t>
            </a:r>
          </a:p>
          <a:p>
            <a:pPr marL="812800" lvl="1" indent="-342900">
              <a:lnSpc>
                <a:spcPct val="100000"/>
              </a:lnSpc>
              <a:spcBef>
                <a:spcPts val="18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Stored in the “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vision and scope document</a:t>
            </a:r>
            <a:r>
              <a:rPr sz="2400" dirty="0">
                <a:latin typeface="+mn-lt"/>
                <a:cs typeface="Arial"/>
              </a:rPr>
              <a:t>”</a:t>
            </a: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Include the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vision </a:t>
            </a:r>
            <a:r>
              <a:rPr sz="2400" dirty="0">
                <a:latin typeface="+mn-lt"/>
                <a:cs typeface="Arial"/>
              </a:rPr>
              <a:t>or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mission statement</a:t>
            </a:r>
            <a:endParaRPr sz="2400" dirty="0">
              <a:latin typeface="+mn-lt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4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Should be represent short, simple, and clear 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075" y="4469312"/>
            <a:ext cx="828337" cy="619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4412" y="4469312"/>
            <a:ext cx="6514467" cy="1124475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 marR="257810" algn="just">
              <a:lnSpc>
                <a:spcPct val="100800"/>
              </a:lnSpc>
              <a:spcBef>
                <a:spcPts val="135"/>
              </a:spcBef>
            </a:pPr>
            <a:r>
              <a:rPr sz="2400" i="1" dirty="0">
                <a:latin typeface="+mn-lt"/>
                <a:cs typeface="Calibri"/>
              </a:rPr>
              <a:t>“Perhaps the most famous mission statement is President Kennedy’s ‘</a:t>
            </a:r>
            <a:r>
              <a:rPr sz="2400" i="1" dirty="0">
                <a:solidFill>
                  <a:srgbClr val="0432FF"/>
                </a:solidFill>
                <a:latin typeface="+mn-lt"/>
                <a:cs typeface="Calibri"/>
              </a:rPr>
              <a:t>To put a man on the moon by 1970</a:t>
            </a:r>
            <a:r>
              <a:rPr lang="en-CA" sz="2400" i="1" dirty="0">
                <a:latin typeface="+mn-lt"/>
                <a:cs typeface="Calibri"/>
              </a:rPr>
              <a:t>’”</a:t>
            </a:r>
            <a:r>
              <a:rPr sz="2400" baseline="-17361" dirty="0">
                <a:latin typeface="+mn-lt"/>
                <a:cs typeface="Calibri"/>
              </a:rPr>
              <a:t>[1]</a:t>
            </a:r>
            <a:r>
              <a:rPr sz="2400" dirty="0">
                <a:latin typeface="+mn-lt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9776" y="6034532"/>
            <a:ext cx="80032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+mn-lt"/>
                <a:cs typeface="Calibri"/>
              </a:rPr>
              <a:t>[1] Discovering requirements: How to specify products and services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72A09-F2BF-7A30-39C6-09E5218A7A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CD98-8727-EB19-C1BD-761C80D0CE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26</a:t>
            </a:fld>
            <a:endParaRPr lang="en-CA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905376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Levels and types of requirements</a:t>
            </a:r>
            <a:endParaRPr sz="40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1828800"/>
            <a:ext cx="4296124" cy="363304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100" marR="30480">
              <a:spcBef>
                <a:spcPts val="450"/>
              </a:spcBef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User </a:t>
            </a:r>
            <a:r>
              <a:rPr sz="2800" dirty="0">
                <a:latin typeface="+mn-lt"/>
                <a:cs typeface="Arial"/>
              </a:rPr>
              <a:t>requirements describe</a:t>
            </a:r>
            <a:endParaRPr lang="en-CA" sz="2800" dirty="0">
              <a:latin typeface="+mn-lt"/>
              <a:cs typeface="Arial"/>
            </a:endParaRPr>
          </a:p>
          <a:p>
            <a:pPr marL="552450" marR="30480" indent="-514350">
              <a:spcBef>
                <a:spcPts val="450"/>
              </a:spcBef>
              <a:buFont typeface="+mj-lt"/>
              <a:buAutoNum type="arabicPeriod"/>
            </a:pPr>
            <a:r>
              <a:rPr sz="2800" dirty="0">
                <a:latin typeface="+mn-lt"/>
                <a:cs typeface="Arial"/>
              </a:rPr>
              <a:t>the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goals </a:t>
            </a:r>
            <a:r>
              <a:rPr sz="2800" dirty="0">
                <a:latin typeface="+mn-lt"/>
                <a:cs typeface="Arial"/>
              </a:rPr>
              <a:t>or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tasks </a:t>
            </a:r>
            <a:r>
              <a:rPr sz="2800" dirty="0">
                <a:latin typeface="+mn-lt"/>
                <a:cs typeface="Arial"/>
              </a:rPr>
              <a:t>the users must be able to perform with the product</a:t>
            </a:r>
            <a:endParaRPr lang="en-CA" sz="2800" dirty="0">
              <a:latin typeface="+mn-lt"/>
              <a:cs typeface="Arial"/>
            </a:endParaRPr>
          </a:p>
          <a:p>
            <a:pPr marL="552450" marR="30480" indent="-514350">
              <a:spcBef>
                <a:spcPts val="450"/>
              </a:spcBef>
              <a:buFont typeface="+mj-lt"/>
              <a:buAutoNum type="arabicPeriod"/>
            </a:pPr>
            <a:r>
              <a:rPr sz="2800" dirty="0">
                <a:latin typeface="+mn-lt"/>
                <a:cs typeface="Arial"/>
              </a:rPr>
              <a:t>the product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attributes </a:t>
            </a:r>
            <a:r>
              <a:rPr sz="2800" dirty="0">
                <a:latin typeface="+mn-lt"/>
                <a:cs typeface="Arial"/>
              </a:rPr>
              <a:t>or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characteristics </a:t>
            </a:r>
            <a:r>
              <a:rPr sz="2800" dirty="0">
                <a:latin typeface="+mn-lt"/>
                <a:cs typeface="Arial"/>
              </a:rPr>
              <a:t>that tare important to user satisfaction.</a:t>
            </a:r>
            <a:r>
              <a:rPr sz="2850" baseline="-17543" dirty="0">
                <a:latin typeface="+mn-lt"/>
                <a:cs typeface="Arial"/>
              </a:rPr>
              <a:t>[1]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2270" y="6313165"/>
            <a:ext cx="254635" cy="22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dirty="0">
                <a:latin typeface="+mn-lt"/>
                <a:cs typeface="Arial"/>
              </a:rPr>
              <a:t>50</a:t>
            </a:r>
            <a:endParaRPr sz="1800">
              <a:latin typeface="+mn-lt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32810" y="1295433"/>
            <a:ext cx="3137535" cy="5224145"/>
            <a:chOff x="5832810" y="1295433"/>
            <a:chExt cx="3137535" cy="5224145"/>
          </a:xfrm>
        </p:grpSpPr>
        <p:sp>
          <p:nvSpPr>
            <p:cNvPr id="6" name="object 6"/>
            <p:cNvSpPr/>
            <p:nvPr/>
          </p:nvSpPr>
          <p:spPr>
            <a:xfrm>
              <a:off x="5832810" y="1295433"/>
              <a:ext cx="3137535" cy="5224145"/>
            </a:xfrm>
            <a:custGeom>
              <a:avLst/>
              <a:gdLst/>
              <a:ahLst/>
              <a:cxnLst/>
              <a:rect l="l" t="t" r="r" b="b"/>
              <a:pathLst>
                <a:path w="3137534" h="5224145">
                  <a:moveTo>
                    <a:pt x="3137408" y="0"/>
                  </a:moveTo>
                  <a:lnTo>
                    <a:pt x="0" y="0"/>
                  </a:lnTo>
                  <a:lnTo>
                    <a:pt x="0" y="5224111"/>
                  </a:lnTo>
                  <a:lnTo>
                    <a:pt x="3137408" y="5224111"/>
                  </a:lnTo>
                  <a:lnTo>
                    <a:pt x="3137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+mn-lt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4386" y="2033920"/>
              <a:ext cx="91200" cy="2622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6120" y="130921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654098" y="0"/>
                  </a:moveTo>
                  <a:lnTo>
                    <a:pt x="622753" y="0"/>
                  </a:lnTo>
                  <a:lnTo>
                    <a:pt x="591465" y="878"/>
                  </a:lnTo>
                  <a:lnTo>
                    <a:pt x="529284" y="5259"/>
                  </a:lnTo>
                  <a:lnTo>
                    <a:pt x="468153" y="13100"/>
                  </a:lnTo>
                  <a:lnTo>
                    <a:pt x="408663" y="24325"/>
                  </a:lnTo>
                  <a:lnTo>
                    <a:pt x="351386" y="38828"/>
                  </a:lnTo>
                  <a:lnTo>
                    <a:pt x="296873" y="56468"/>
                  </a:lnTo>
                  <a:lnTo>
                    <a:pt x="245649" y="77075"/>
                  </a:lnTo>
                  <a:lnTo>
                    <a:pt x="209685" y="94361"/>
                  </a:lnTo>
                  <a:lnTo>
                    <a:pt x="176044" y="113112"/>
                  </a:lnTo>
                  <a:lnTo>
                    <a:pt x="135121" y="140211"/>
                  </a:lnTo>
                  <a:lnTo>
                    <a:pt x="99046" y="169471"/>
                  </a:lnTo>
                  <a:lnTo>
                    <a:pt x="68166" y="200611"/>
                  </a:lnTo>
                  <a:lnTo>
                    <a:pt x="42777" y="233329"/>
                  </a:lnTo>
                  <a:lnTo>
                    <a:pt x="23124" y="267311"/>
                  </a:lnTo>
                  <a:lnTo>
                    <a:pt x="6909" y="311064"/>
                  </a:lnTo>
                  <a:lnTo>
                    <a:pt x="192" y="355623"/>
                  </a:lnTo>
                  <a:lnTo>
                    <a:pt x="0" y="364575"/>
                  </a:lnTo>
                  <a:lnTo>
                    <a:pt x="192" y="373527"/>
                  </a:lnTo>
                  <a:lnTo>
                    <a:pt x="6909" y="418086"/>
                  </a:lnTo>
                  <a:lnTo>
                    <a:pt x="23124" y="461838"/>
                  </a:lnTo>
                  <a:lnTo>
                    <a:pt x="42777" y="495821"/>
                  </a:lnTo>
                  <a:lnTo>
                    <a:pt x="68166" y="528539"/>
                  </a:lnTo>
                  <a:lnTo>
                    <a:pt x="99046" y="559678"/>
                  </a:lnTo>
                  <a:lnTo>
                    <a:pt x="135122" y="588939"/>
                  </a:lnTo>
                  <a:lnTo>
                    <a:pt x="176044" y="616038"/>
                  </a:lnTo>
                  <a:lnTo>
                    <a:pt x="209685" y="634789"/>
                  </a:lnTo>
                  <a:lnTo>
                    <a:pt x="245650" y="652075"/>
                  </a:lnTo>
                  <a:lnTo>
                    <a:pt x="296873" y="672682"/>
                  </a:lnTo>
                  <a:lnTo>
                    <a:pt x="351386" y="690322"/>
                  </a:lnTo>
                  <a:lnTo>
                    <a:pt x="408663" y="704824"/>
                  </a:lnTo>
                  <a:lnTo>
                    <a:pt x="468153" y="716050"/>
                  </a:lnTo>
                  <a:lnTo>
                    <a:pt x="529284" y="723892"/>
                  </a:lnTo>
                  <a:lnTo>
                    <a:pt x="591465" y="728272"/>
                  </a:lnTo>
                  <a:lnTo>
                    <a:pt x="622753" y="729150"/>
                  </a:lnTo>
                  <a:lnTo>
                    <a:pt x="654098" y="729150"/>
                  </a:lnTo>
                  <a:lnTo>
                    <a:pt x="716580" y="726517"/>
                  </a:lnTo>
                  <a:lnTo>
                    <a:pt x="778310" y="720399"/>
                  </a:lnTo>
                  <a:lnTo>
                    <a:pt x="838693" y="710853"/>
                  </a:lnTo>
                  <a:lnTo>
                    <a:pt x="897146" y="697973"/>
                  </a:lnTo>
                  <a:lnTo>
                    <a:pt x="953109" y="681882"/>
                  </a:lnTo>
                  <a:lnTo>
                    <a:pt x="1006040" y="662734"/>
                  </a:lnTo>
                  <a:lnTo>
                    <a:pt x="1043439" y="646480"/>
                  </a:lnTo>
                  <a:lnTo>
                    <a:pt x="1078643" y="628699"/>
                  </a:lnTo>
                  <a:lnTo>
                    <a:pt x="1121845" y="602780"/>
                  </a:lnTo>
                  <a:lnTo>
                    <a:pt x="1160390" y="574566"/>
                  </a:lnTo>
                  <a:lnTo>
                    <a:pt x="1193909" y="544330"/>
                  </a:lnTo>
                  <a:lnTo>
                    <a:pt x="1222079" y="512363"/>
                  </a:lnTo>
                  <a:lnTo>
                    <a:pt x="1244628" y="478973"/>
                  </a:lnTo>
                  <a:lnTo>
                    <a:pt x="1261338" y="444481"/>
                  </a:lnTo>
                  <a:lnTo>
                    <a:pt x="1273778" y="400321"/>
                  </a:lnTo>
                  <a:lnTo>
                    <a:pt x="1276851" y="364575"/>
                  </a:lnTo>
                  <a:lnTo>
                    <a:pt x="1276659" y="355623"/>
                  </a:lnTo>
                  <a:lnTo>
                    <a:pt x="1269942" y="311064"/>
                  </a:lnTo>
                  <a:lnTo>
                    <a:pt x="1253726" y="267311"/>
                  </a:lnTo>
                  <a:lnTo>
                    <a:pt x="1234074" y="233329"/>
                  </a:lnTo>
                  <a:lnTo>
                    <a:pt x="1208685" y="200611"/>
                  </a:lnTo>
                  <a:lnTo>
                    <a:pt x="1177804" y="169471"/>
                  </a:lnTo>
                  <a:lnTo>
                    <a:pt x="1141729" y="140211"/>
                  </a:lnTo>
                  <a:lnTo>
                    <a:pt x="1100807" y="113112"/>
                  </a:lnTo>
                  <a:lnTo>
                    <a:pt x="1067167" y="94361"/>
                  </a:lnTo>
                  <a:lnTo>
                    <a:pt x="1031202" y="77075"/>
                  </a:lnTo>
                  <a:lnTo>
                    <a:pt x="979978" y="56468"/>
                  </a:lnTo>
                  <a:lnTo>
                    <a:pt x="925465" y="38828"/>
                  </a:lnTo>
                  <a:lnTo>
                    <a:pt x="868187" y="24325"/>
                  </a:lnTo>
                  <a:lnTo>
                    <a:pt x="808697" y="13100"/>
                  </a:lnTo>
                  <a:lnTo>
                    <a:pt x="747567" y="5259"/>
                  </a:lnTo>
                  <a:lnTo>
                    <a:pt x="685387" y="878"/>
                  </a:lnTo>
                  <a:lnTo>
                    <a:pt x="654098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76120" y="130910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1276852" y="364684"/>
                  </a:moveTo>
                  <a:lnTo>
                    <a:pt x="1272050" y="409329"/>
                  </a:lnTo>
                  <a:lnTo>
                    <a:pt x="1257719" y="453296"/>
                  </a:lnTo>
                  <a:lnTo>
                    <a:pt x="1239532" y="487543"/>
                  </a:lnTo>
                  <a:lnTo>
                    <a:pt x="1215556" y="520608"/>
                  </a:lnTo>
                  <a:lnTo>
                    <a:pt x="1186022" y="552170"/>
                  </a:lnTo>
                  <a:lnTo>
                    <a:pt x="1151214" y="581927"/>
                  </a:lnTo>
                  <a:lnTo>
                    <a:pt x="1111468" y="609592"/>
                  </a:lnTo>
                  <a:lnTo>
                    <a:pt x="1067167" y="634898"/>
                  </a:lnTo>
                  <a:lnTo>
                    <a:pt x="1031202" y="652184"/>
                  </a:lnTo>
                  <a:lnTo>
                    <a:pt x="993116" y="667909"/>
                  </a:lnTo>
                  <a:lnTo>
                    <a:pt x="953109" y="681991"/>
                  </a:lnTo>
                  <a:lnTo>
                    <a:pt x="911388" y="694356"/>
                  </a:lnTo>
                  <a:lnTo>
                    <a:pt x="868187" y="704934"/>
                  </a:lnTo>
                  <a:lnTo>
                    <a:pt x="823751" y="713666"/>
                  </a:lnTo>
                  <a:lnTo>
                    <a:pt x="778310" y="720508"/>
                  </a:lnTo>
                  <a:lnTo>
                    <a:pt x="732102" y="725423"/>
                  </a:lnTo>
                  <a:lnTo>
                    <a:pt x="685387" y="728382"/>
                  </a:lnTo>
                  <a:lnTo>
                    <a:pt x="638426" y="729369"/>
                  </a:lnTo>
                  <a:lnTo>
                    <a:pt x="622753" y="729260"/>
                  </a:lnTo>
                  <a:lnTo>
                    <a:pt x="575849" y="727613"/>
                  </a:lnTo>
                  <a:lnTo>
                    <a:pt x="529284" y="724001"/>
                  </a:lnTo>
                  <a:lnTo>
                    <a:pt x="483300" y="718441"/>
                  </a:lnTo>
                  <a:lnTo>
                    <a:pt x="438158" y="710962"/>
                  </a:lnTo>
                  <a:lnTo>
                    <a:pt x="394110" y="701609"/>
                  </a:lnTo>
                  <a:lnTo>
                    <a:pt x="351386" y="690431"/>
                  </a:lnTo>
                  <a:lnTo>
                    <a:pt x="310209" y="677485"/>
                  </a:lnTo>
                  <a:lnTo>
                    <a:pt x="270811" y="662844"/>
                  </a:lnTo>
                  <a:lnTo>
                    <a:pt x="233413" y="646590"/>
                  </a:lnTo>
                  <a:lnTo>
                    <a:pt x="198208" y="628808"/>
                  </a:lnTo>
                  <a:lnTo>
                    <a:pt x="155007" y="602889"/>
                  </a:lnTo>
                  <a:lnTo>
                    <a:pt x="116461" y="574675"/>
                  </a:lnTo>
                  <a:lnTo>
                    <a:pt x="82941" y="544439"/>
                  </a:lnTo>
                  <a:lnTo>
                    <a:pt x="54772" y="512472"/>
                  </a:lnTo>
                  <a:lnTo>
                    <a:pt x="32223" y="479082"/>
                  </a:lnTo>
                  <a:lnTo>
                    <a:pt x="15513" y="444590"/>
                  </a:lnTo>
                  <a:lnTo>
                    <a:pt x="3074" y="400430"/>
                  </a:lnTo>
                  <a:lnTo>
                    <a:pt x="0" y="364684"/>
                  </a:lnTo>
                  <a:lnTo>
                    <a:pt x="192" y="355732"/>
                  </a:lnTo>
                  <a:lnTo>
                    <a:pt x="6909" y="311174"/>
                  </a:lnTo>
                  <a:lnTo>
                    <a:pt x="23124" y="267421"/>
                  </a:lnTo>
                  <a:lnTo>
                    <a:pt x="42777" y="233439"/>
                  </a:lnTo>
                  <a:lnTo>
                    <a:pt x="68166" y="200720"/>
                  </a:lnTo>
                  <a:lnTo>
                    <a:pt x="99046" y="169581"/>
                  </a:lnTo>
                  <a:lnTo>
                    <a:pt x="135122" y="140321"/>
                  </a:lnTo>
                  <a:lnTo>
                    <a:pt x="176044" y="113221"/>
                  </a:lnTo>
                  <a:lnTo>
                    <a:pt x="209684" y="94471"/>
                  </a:lnTo>
                  <a:lnTo>
                    <a:pt x="245650" y="77185"/>
                  </a:lnTo>
                  <a:lnTo>
                    <a:pt x="283735" y="61460"/>
                  </a:lnTo>
                  <a:lnTo>
                    <a:pt x="323742" y="47378"/>
                  </a:lnTo>
                  <a:lnTo>
                    <a:pt x="365463" y="35013"/>
                  </a:lnTo>
                  <a:lnTo>
                    <a:pt x="408663" y="24435"/>
                  </a:lnTo>
                  <a:lnTo>
                    <a:pt x="453100" y="15703"/>
                  </a:lnTo>
                  <a:lnTo>
                    <a:pt x="498541" y="8861"/>
                  </a:lnTo>
                  <a:lnTo>
                    <a:pt x="544749" y="3946"/>
                  </a:lnTo>
                  <a:lnTo>
                    <a:pt x="591465" y="987"/>
                  </a:lnTo>
                  <a:lnTo>
                    <a:pt x="638426" y="0"/>
                  </a:lnTo>
                  <a:lnTo>
                    <a:pt x="654098" y="109"/>
                  </a:lnTo>
                  <a:lnTo>
                    <a:pt x="701002" y="1756"/>
                  </a:lnTo>
                  <a:lnTo>
                    <a:pt x="747567" y="5368"/>
                  </a:lnTo>
                  <a:lnTo>
                    <a:pt x="793550" y="10928"/>
                  </a:lnTo>
                  <a:lnTo>
                    <a:pt x="838693" y="18407"/>
                  </a:lnTo>
                  <a:lnTo>
                    <a:pt x="882740" y="27759"/>
                  </a:lnTo>
                  <a:lnTo>
                    <a:pt x="925465" y="38938"/>
                  </a:lnTo>
                  <a:lnTo>
                    <a:pt x="966642" y="51884"/>
                  </a:lnTo>
                  <a:lnTo>
                    <a:pt x="1006040" y="66525"/>
                  </a:lnTo>
                  <a:lnTo>
                    <a:pt x="1043438" y="82779"/>
                  </a:lnTo>
                  <a:lnTo>
                    <a:pt x="1078643" y="100560"/>
                  </a:lnTo>
                  <a:lnTo>
                    <a:pt x="1121844" y="126480"/>
                  </a:lnTo>
                  <a:lnTo>
                    <a:pt x="1160391" y="154694"/>
                  </a:lnTo>
                  <a:lnTo>
                    <a:pt x="1193910" y="184929"/>
                  </a:lnTo>
                  <a:lnTo>
                    <a:pt x="1222079" y="216897"/>
                  </a:lnTo>
                  <a:lnTo>
                    <a:pt x="1244628" y="250287"/>
                  </a:lnTo>
                  <a:lnTo>
                    <a:pt x="1261338" y="284779"/>
                  </a:lnTo>
                  <a:lnTo>
                    <a:pt x="1273777" y="328939"/>
                  </a:lnTo>
                  <a:lnTo>
                    <a:pt x="1276852" y="364684"/>
                  </a:lnTo>
                  <a:close/>
                </a:path>
              </a:pathLst>
            </a:custGeom>
            <a:ln w="9117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18182" y="1465075"/>
            <a:ext cx="983615" cy="408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latin typeface="+mn-lt"/>
                <a:cs typeface="Verdana"/>
              </a:rPr>
              <a:t>Business requirements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9152" y="2307433"/>
            <a:ext cx="2526748" cy="36355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18182" y="5111925"/>
            <a:ext cx="983615" cy="408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00330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latin typeface="+mn-lt"/>
                <a:cs typeface="Verdana"/>
              </a:rPr>
              <a:t>Functional requirements</a:t>
            </a:r>
            <a:endParaRPr sz="1300">
              <a:latin typeface="+mn-lt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1931" y="2571830"/>
            <a:ext cx="492759" cy="1842135"/>
            <a:chOff x="5841931" y="2571830"/>
            <a:chExt cx="492759" cy="1842135"/>
          </a:xfrm>
        </p:grpSpPr>
        <p:sp>
          <p:nvSpPr>
            <p:cNvPr id="15" name="object 15"/>
            <p:cNvSpPr/>
            <p:nvPr/>
          </p:nvSpPr>
          <p:spPr>
            <a:xfrm>
              <a:off x="5841924" y="2571838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37"/>
                  </a:lnTo>
                  <a:lnTo>
                    <a:pt x="54724" y="18237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37"/>
                  </a:lnTo>
                  <a:lnTo>
                    <a:pt x="164172" y="18237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37"/>
                  </a:lnTo>
                  <a:lnTo>
                    <a:pt x="273608" y="18237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37"/>
                  </a:lnTo>
                  <a:lnTo>
                    <a:pt x="383057" y="18237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37"/>
                  </a:lnTo>
                  <a:lnTo>
                    <a:pt x="492506" y="18237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41924" y="4395266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24"/>
                  </a:lnTo>
                  <a:lnTo>
                    <a:pt x="54724" y="18224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24"/>
                  </a:lnTo>
                  <a:lnTo>
                    <a:pt x="164172" y="18224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24"/>
                  </a:lnTo>
                  <a:lnTo>
                    <a:pt x="273608" y="18224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24"/>
                  </a:lnTo>
                  <a:lnTo>
                    <a:pt x="383057" y="18224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24"/>
                  </a:lnTo>
                  <a:lnTo>
                    <a:pt x="492506" y="18224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73538" y="2376787"/>
            <a:ext cx="1273175" cy="408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5590" marR="5080" indent="-263525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Vision and scope document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2094" y="4200212"/>
            <a:ext cx="1376045" cy="408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27025" marR="5080" indent="-314960">
              <a:lnSpc>
                <a:spcPts val="1510"/>
              </a:lnSpc>
              <a:spcBef>
                <a:spcPts val="185"/>
              </a:spcBef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User requirements document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9708" y="5958841"/>
            <a:ext cx="1870075" cy="473848"/>
          </a:xfrm>
          <a:prstGeom prst="rect">
            <a:avLst/>
          </a:prstGeom>
          <a:solidFill>
            <a:srgbClr val="F5F5F5"/>
          </a:solidFill>
          <a:ln w="9117">
            <a:solidFill>
              <a:srgbClr val="666666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95580" marR="100965" indent="-86995">
              <a:lnSpc>
                <a:spcPts val="1510"/>
              </a:lnSpc>
              <a:spcBef>
                <a:spcPts val="695"/>
              </a:spcBef>
            </a:pPr>
            <a:r>
              <a:rPr sz="1300" dirty="0">
                <a:solidFill>
                  <a:srgbClr val="333333"/>
                </a:solidFill>
                <a:latin typeface="+mn-lt"/>
                <a:cs typeface="Verdana"/>
              </a:rPr>
              <a:t>Software requirements specifcations (SRS)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72455B5-7591-44B5-AE6F-A704D06503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680D6928-4949-95D0-36F3-DDCF59DC81D1}"/>
              </a:ext>
            </a:extLst>
          </p:cNvPr>
          <p:cNvSpPr txBox="1"/>
          <p:nvPr/>
        </p:nvSpPr>
        <p:spPr>
          <a:xfrm>
            <a:off x="6763778" y="3248170"/>
            <a:ext cx="983615" cy="408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 algn="ctr">
              <a:lnSpc>
                <a:spcPts val="1510"/>
              </a:lnSpc>
              <a:spcBef>
                <a:spcPts val="185"/>
              </a:spcBef>
            </a:pPr>
            <a:r>
              <a:rPr lang="en-CA" sz="1300" dirty="0">
                <a:latin typeface="+mn-lt"/>
                <a:cs typeface="Verdana"/>
              </a:rPr>
              <a:t>User</a:t>
            </a:r>
            <a:r>
              <a:rPr sz="1300" dirty="0">
                <a:latin typeface="+mn-lt"/>
                <a:cs typeface="Verdana"/>
              </a:rPr>
              <a:t> requirements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5040" y="3078204"/>
            <a:ext cx="2313305" cy="800219"/>
          </a:xfrm>
          <a:prstGeom prst="rect">
            <a:avLst/>
          </a:prstGeom>
          <a:ln w="25400">
            <a:solidFill>
              <a:srgbClr val="0432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CA" sz="1300" dirty="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lang="en-CA" sz="1300" dirty="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lang="en-CA" sz="1300" dirty="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+mn-lt"/>
              <a:cs typeface="Verdana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CCE857-9665-231F-5101-3BAE929C48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27</a:t>
            </a:fld>
            <a:endParaRPr lang="en-CA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927946"/>
          </a:xfrm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 user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533652"/>
            <a:ext cx="7606030" cy="25099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j-lt"/>
                <a:cs typeface="Arial"/>
              </a:rPr>
              <a:t>The definition of user requirements should be with a </a:t>
            </a:r>
            <a:r>
              <a:rPr sz="2800" dirty="0">
                <a:solidFill>
                  <a:srgbClr val="0432FF"/>
                </a:solidFill>
                <a:latin typeface="+mj-lt"/>
                <a:cs typeface="Arial"/>
              </a:rPr>
              <a:t>granularity level </a:t>
            </a:r>
            <a:r>
              <a:rPr sz="2800" dirty="0">
                <a:latin typeface="+mj-lt"/>
                <a:cs typeface="Arial"/>
              </a:rPr>
              <a:t>suitable for the users of the system.</a:t>
            </a:r>
          </a:p>
          <a:p>
            <a:pPr marL="469900" marR="20320" indent="-457200">
              <a:lnSpc>
                <a:spcPct val="90700"/>
              </a:lnSpc>
              <a:spcBef>
                <a:spcPts val="919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j-lt"/>
                <a:cs typeface="Arial"/>
              </a:rPr>
              <a:t>User requirements should provide an answer to the question “</a:t>
            </a:r>
            <a:r>
              <a:rPr sz="2800" dirty="0">
                <a:solidFill>
                  <a:srgbClr val="0432FF"/>
                </a:solidFill>
                <a:latin typeface="+mj-lt"/>
                <a:cs typeface="Arial"/>
              </a:rPr>
              <a:t>what the user will be able to do with the system?</a:t>
            </a:r>
            <a:r>
              <a:rPr sz="2800" dirty="0">
                <a:latin typeface="+mj-lt"/>
                <a:cs typeface="Arial"/>
              </a:rPr>
              <a:t>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8F49-D488-EF98-2681-EC29162392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C8FC5-2949-02BA-C9EB-D05BA3C74D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28</a:t>
            </a:fld>
            <a:endParaRPr lang="en-CA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927946"/>
          </a:xfrm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Identifying user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533652"/>
            <a:ext cx="7606030" cy="2497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The definition of user requirements should be with a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granularity level </a:t>
            </a:r>
            <a:r>
              <a:rPr sz="2800" dirty="0">
                <a:latin typeface="+mn-lt"/>
                <a:cs typeface="Arial"/>
              </a:rPr>
              <a:t>suitable for the users of the system.</a:t>
            </a:r>
          </a:p>
          <a:p>
            <a:pPr marL="469900" marR="20320" indent="-457200">
              <a:lnSpc>
                <a:spcPct val="90700"/>
              </a:lnSpc>
              <a:spcBef>
                <a:spcPts val="919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User requirements should provide an answer to the question “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what the user will be able to do with the system?</a:t>
            </a:r>
            <a:r>
              <a:rPr sz="2800" dirty="0">
                <a:latin typeface="+mn-lt"/>
                <a:cs typeface="Arial"/>
              </a:rPr>
              <a:t>”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317" y="4587650"/>
            <a:ext cx="828337" cy="619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9406" y="4587650"/>
            <a:ext cx="6228715" cy="1137299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314960">
              <a:lnSpc>
                <a:spcPct val="100800"/>
              </a:lnSpc>
              <a:spcBef>
                <a:spcPts val="235"/>
              </a:spcBef>
            </a:pPr>
            <a:r>
              <a:rPr sz="2400" dirty="0">
                <a:latin typeface="+mn-lt"/>
                <a:cs typeface="Arial"/>
              </a:rPr>
              <a:t>For the airline system, </a:t>
            </a:r>
            <a:r>
              <a:rPr sz="2400" i="1" dirty="0">
                <a:solidFill>
                  <a:srgbClr val="0432FF"/>
                </a:solidFill>
                <a:latin typeface="+mn-lt"/>
                <a:cs typeface="Arial"/>
              </a:rPr>
              <a:t>“Check-in for a flight” </a:t>
            </a:r>
            <a:r>
              <a:rPr sz="2400" dirty="0">
                <a:latin typeface="+mn-lt"/>
                <a:cs typeface="Arial"/>
              </a:rPr>
              <a:t>and </a:t>
            </a:r>
            <a:r>
              <a:rPr sz="2400" i="1" dirty="0">
                <a:solidFill>
                  <a:srgbClr val="0432FF"/>
                </a:solidFill>
                <a:latin typeface="+mn-lt"/>
                <a:cs typeface="Arial"/>
              </a:rPr>
              <a:t>“Check the flight status” </a:t>
            </a:r>
            <a:r>
              <a:rPr sz="2400" dirty="0">
                <a:latin typeface="+mn-lt"/>
                <a:cs typeface="Arial"/>
              </a:rPr>
              <a:t>describe the airline system’s user requirements. </a:t>
            </a:r>
            <a:r>
              <a:rPr sz="2400" baseline="-17361" dirty="0">
                <a:latin typeface="+mn-lt"/>
                <a:cs typeface="Arial"/>
              </a:rPr>
              <a:t>[1]</a:t>
            </a:r>
            <a:endParaRPr sz="2400" baseline="-17361">
              <a:latin typeface="+mn-lt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F1573D-9C90-E49E-03E8-1E971A1EBA9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3EBF-F76F-7709-464A-6A8AEA5E9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29</a:t>
            </a:fld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05570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07390" y="1646427"/>
            <a:ext cx="8284210" cy="3824124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Product vs</a:t>
            </a:r>
            <a:r>
              <a:rPr lang="en-CA" dirty="0"/>
              <a:t> Project </a:t>
            </a:r>
            <a:r>
              <a:rPr dirty="0"/>
              <a:t>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6E5E-EE24-599C-3BA2-61F9BA828C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7729-15B3-BC1A-ED17-4BCABFD299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</a:t>
            </a:fld>
            <a:endParaRPr lang="en-CA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905376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75" dirty="0">
                <a:latin typeface="+mn-lt"/>
              </a:rPr>
              <a:t>Levels</a:t>
            </a:r>
            <a:r>
              <a:rPr sz="4000" spc="-120" dirty="0">
                <a:latin typeface="+mn-lt"/>
              </a:rPr>
              <a:t> </a:t>
            </a:r>
            <a:r>
              <a:rPr sz="4000" spc="-185" dirty="0">
                <a:latin typeface="+mn-lt"/>
              </a:rPr>
              <a:t>and</a:t>
            </a:r>
            <a:r>
              <a:rPr sz="4000" spc="-114" dirty="0">
                <a:latin typeface="+mn-lt"/>
              </a:rPr>
              <a:t> </a:t>
            </a:r>
            <a:r>
              <a:rPr sz="4000" spc="-170" dirty="0">
                <a:latin typeface="+mn-lt"/>
              </a:rPr>
              <a:t>types</a:t>
            </a:r>
            <a:r>
              <a:rPr sz="4000" spc="-120" dirty="0">
                <a:latin typeface="+mn-lt"/>
              </a:rPr>
              <a:t> </a:t>
            </a:r>
            <a:r>
              <a:rPr sz="4000" spc="-185" dirty="0">
                <a:latin typeface="+mn-lt"/>
              </a:rPr>
              <a:t>of</a:t>
            </a:r>
            <a:r>
              <a:rPr sz="4000" spc="-114" dirty="0">
                <a:latin typeface="+mn-lt"/>
              </a:rPr>
              <a:t> </a:t>
            </a:r>
            <a:r>
              <a:rPr sz="4000" spc="-145" dirty="0">
                <a:latin typeface="+mn-lt"/>
              </a:rPr>
              <a:t>requirements</a:t>
            </a:r>
            <a:endParaRPr sz="40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4056233" cy="160300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135" dirty="0">
                <a:solidFill>
                  <a:srgbClr val="0432FF"/>
                </a:solidFill>
                <a:latin typeface="+mn-lt"/>
                <a:cs typeface="Arial"/>
              </a:rPr>
              <a:t>Functional</a:t>
            </a:r>
            <a:r>
              <a:rPr sz="2800" spc="10" dirty="0">
                <a:solidFill>
                  <a:srgbClr val="0432FF"/>
                </a:solidFill>
                <a:latin typeface="+mn-lt"/>
                <a:cs typeface="Arial"/>
              </a:rPr>
              <a:t> </a:t>
            </a:r>
            <a:r>
              <a:rPr sz="2800" spc="-105" dirty="0">
                <a:latin typeface="+mn-lt"/>
                <a:cs typeface="Arial"/>
              </a:rPr>
              <a:t>requirements </a:t>
            </a:r>
            <a:r>
              <a:rPr sz="2800" spc="-140" dirty="0">
                <a:latin typeface="+mn-lt"/>
                <a:cs typeface="Arial"/>
              </a:rPr>
              <a:t>describe</a:t>
            </a:r>
            <a:r>
              <a:rPr sz="2800" spc="-55" dirty="0">
                <a:latin typeface="+mn-lt"/>
                <a:cs typeface="Arial"/>
              </a:rPr>
              <a:t> </a:t>
            </a:r>
            <a:r>
              <a:rPr sz="2800" spc="-20" dirty="0">
                <a:latin typeface="+mn-lt"/>
                <a:cs typeface="Arial"/>
              </a:rPr>
              <a:t>the</a:t>
            </a:r>
            <a:r>
              <a:rPr sz="2800" spc="-130" dirty="0">
                <a:latin typeface="+mn-lt"/>
                <a:cs typeface="Arial"/>
              </a:rPr>
              <a:t> </a:t>
            </a:r>
            <a:r>
              <a:rPr sz="2800" spc="-45" dirty="0">
                <a:solidFill>
                  <a:srgbClr val="0432FF"/>
                </a:solidFill>
                <a:latin typeface="+mn-lt"/>
                <a:cs typeface="Arial"/>
              </a:rPr>
              <a:t>behaviors </a:t>
            </a:r>
            <a:r>
              <a:rPr sz="2800" spc="-20" dirty="0">
                <a:latin typeface="+mn-lt"/>
                <a:cs typeface="Arial"/>
              </a:rPr>
              <a:t>the</a:t>
            </a:r>
            <a:r>
              <a:rPr sz="2800" spc="-120" dirty="0">
                <a:latin typeface="+mn-lt"/>
                <a:cs typeface="Arial"/>
              </a:rPr>
              <a:t> </a:t>
            </a:r>
            <a:r>
              <a:rPr sz="2800" spc="-50" dirty="0">
                <a:latin typeface="+mn-lt"/>
                <a:cs typeface="Arial"/>
              </a:rPr>
              <a:t>product</a:t>
            </a:r>
            <a:r>
              <a:rPr sz="2800" spc="-105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will</a:t>
            </a:r>
            <a:r>
              <a:rPr sz="2800" spc="-114" dirty="0">
                <a:latin typeface="+mn-lt"/>
                <a:cs typeface="Arial"/>
              </a:rPr>
              <a:t> </a:t>
            </a:r>
            <a:r>
              <a:rPr sz="2800" spc="-10" dirty="0">
                <a:latin typeface="+mn-lt"/>
                <a:cs typeface="Arial"/>
              </a:rPr>
              <a:t>exhibit </a:t>
            </a:r>
            <a:r>
              <a:rPr sz="2800" spc="-85" dirty="0">
                <a:latin typeface="+mn-lt"/>
                <a:cs typeface="Arial"/>
              </a:rPr>
              <a:t>under</a:t>
            </a:r>
            <a:r>
              <a:rPr sz="2800" spc="-105" dirty="0">
                <a:latin typeface="+mn-lt"/>
                <a:cs typeface="Arial"/>
              </a:rPr>
              <a:t> </a:t>
            </a:r>
            <a:r>
              <a:rPr sz="2800" spc="-30" dirty="0">
                <a:latin typeface="+mn-lt"/>
                <a:cs typeface="Arial"/>
              </a:rPr>
              <a:t>specific </a:t>
            </a:r>
            <a:r>
              <a:rPr sz="2800" spc="-10" dirty="0">
                <a:latin typeface="+mn-lt"/>
                <a:cs typeface="Arial"/>
              </a:rPr>
              <a:t>conditions.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2270" y="6313165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spc="-25" dirty="0">
                <a:latin typeface="+mn-lt"/>
                <a:cs typeface="Arial"/>
              </a:rPr>
              <a:t>53</a:t>
            </a:r>
            <a:endParaRPr sz="1800">
              <a:latin typeface="+mn-lt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32810" y="1295433"/>
            <a:ext cx="3137535" cy="5224145"/>
            <a:chOff x="5832810" y="1295433"/>
            <a:chExt cx="3137535" cy="5224145"/>
          </a:xfrm>
        </p:grpSpPr>
        <p:sp>
          <p:nvSpPr>
            <p:cNvPr id="6" name="object 6"/>
            <p:cNvSpPr/>
            <p:nvPr/>
          </p:nvSpPr>
          <p:spPr>
            <a:xfrm>
              <a:off x="5832810" y="1295433"/>
              <a:ext cx="3137535" cy="5224145"/>
            </a:xfrm>
            <a:custGeom>
              <a:avLst/>
              <a:gdLst/>
              <a:ahLst/>
              <a:cxnLst/>
              <a:rect l="l" t="t" r="r" b="b"/>
              <a:pathLst>
                <a:path w="3137534" h="5224145">
                  <a:moveTo>
                    <a:pt x="3137408" y="0"/>
                  </a:moveTo>
                  <a:lnTo>
                    <a:pt x="0" y="0"/>
                  </a:lnTo>
                  <a:lnTo>
                    <a:pt x="0" y="5224111"/>
                  </a:lnTo>
                  <a:lnTo>
                    <a:pt x="3137408" y="5224111"/>
                  </a:lnTo>
                  <a:lnTo>
                    <a:pt x="3137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4386" y="2033920"/>
              <a:ext cx="91200" cy="2622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6120" y="130921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654098" y="0"/>
                  </a:moveTo>
                  <a:lnTo>
                    <a:pt x="622753" y="0"/>
                  </a:lnTo>
                  <a:lnTo>
                    <a:pt x="591465" y="878"/>
                  </a:lnTo>
                  <a:lnTo>
                    <a:pt x="529284" y="5259"/>
                  </a:lnTo>
                  <a:lnTo>
                    <a:pt x="468153" y="13100"/>
                  </a:lnTo>
                  <a:lnTo>
                    <a:pt x="408663" y="24325"/>
                  </a:lnTo>
                  <a:lnTo>
                    <a:pt x="351386" y="38828"/>
                  </a:lnTo>
                  <a:lnTo>
                    <a:pt x="296873" y="56468"/>
                  </a:lnTo>
                  <a:lnTo>
                    <a:pt x="245649" y="77075"/>
                  </a:lnTo>
                  <a:lnTo>
                    <a:pt x="209685" y="94361"/>
                  </a:lnTo>
                  <a:lnTo>
                    <a:pt x="176044" y="113112"/>
                  </a:lnTo>
                  <a:lnTo>
                    <a:pt x="135121" y="140211"/>
                  </a:lnTo>
                  <a:lnTo>
                    <a:pt x="99046" y="169471"/>
                  </a:lnTo>
                  <a:lnTo>
                    <a:pt x="68166" y="200611"/>
                  </a:lnTo>
                  <a:lnTo>
                    <a:pt x="42777" y="233329"/>
                  </a:lnTo>
                  <a:lnTo>
                    <a:pt x="23124" y="267311"/>
                  </a:lnTo>
                  <a:lnTo>
                    <a:pt x="6909" y="311064"/>
                  </a:lnTo>
                  <a:lnTo>
                    <a:pt x="192" y="355623"/>
                  </a:lnTo>
                  <a:lnTo>
                    <a:pt x="0" y="364575"/>
                  </a:lnTo>
                  <a:lnTo>
                    <a:pt x="192" y="373527"/>
                  </a:lnTo>
                  <a:lnTo>
                    <a:pt x="6909" y="418086"/>
                  </a:lnTo>
                  <a:lnTo>
                    <a:pt x="23124" y="461838"/>
                  </a:lnTo>
                  <a:lnTo>
                    <a:pt x="42777" y="495821"/>
                  </a:lnTo>
                  <a:lnTo>
                    <a:pt x="68166" y="528539"/>
                  </a:lnTo>
                  <a:lnTo>
                    <a:pt x="99046" y="559678"/>
                  </a:lnTo>
                  <a:lnTo>
                    <a:pt x="135122" y="588939"/>
                  </a:lnTo>
                  <a:lnTo>
                    <a:pt x="176044" y="616038"/>
                  </a:lnTo>
                  <a:lnTo>
                    <a:pt x="209685" y="634789"/>
                  </a:lnTo>
                  <a:lnTo>
                    <a:pt x="245650" y="652075"/>
                  </a:lnTo>
                  <a:lnTo>
                    <a:pt x="296873" y="672682"/>
                  </a:lnTo>
                  <a:lnTo>
                    <a:pt x="351386" y="690322"/>
                  </a:lnTo>
                  <a:lnTo>
                    <a:pt x="408663" y="704824"/>
                  </a:lnTo>
                  <a:lnTo>
                    <a:pt x="468153" y="716050"/>
                  </a:lnTo>
                  <a:lnTo>
                    <a:pt x="529284" y="723892"/>
                  </a:lnTo>
                  <a:lnTo>
                    <a:pt x="591465" y="728272"/>
                  </a:lnTo>
                  <a:lnTo>
                    <a:pt x="622753" y="729150"/>
                  </a:lnTo>
                  <a:lnTo>
                    <a:pt x="654098" y="729150"/>
                  </a:lnTo>
                  <a:lnTo>
                    <a:pt x="716580" y="726517"/>
                  </a:lnTo>
                  <a:lnTo>
                    <a:pt x="778310" y="720399"/>
                  </a:lnTo>
                  <a:lnTo>
                    <a:pt x="838693" y="710853"/>
                  </a:lnTo>
                  <a:lnTo>
                    <a:pt x="897146" y="697973"/>
                  </a:lnTo>
                  <a:lnTo>
                    <a:pt x="953109" y="681882"/>
                  </a:lnTo>
                  <a:lnTo>
                    <a:pt x="1006040" y="662734"/>
                  </a:lnTo>
                  <a:lnTo>
                    <a:pt x="1043439" y="646480"/>
                  </a:lnTo>
                  <a:lnTo>
                    <a:pt x="1078643" y="628699"/>
                  </a:lnTo>
                  <a:lnTo>
                    <a:pt x="1121845" y="602780"/>
                  </a:lnTo>
                  <a:lnTo>
                    <a:pt x="1160390" y="574566"/>
                  </a:lnTo>
                  <a:lnTo>
                    <a:pt x="1193909" y="544330"/>
                  </a:lnTo>
                  <a:lnTo>
                    <a:pt x="1222079" y="512363"/>
                  </a:lnTo>
                  <a:lnTo>
                    <a:pt x="1244628" y="478973"/>
                  </a:lnTo>
                  <a:lnTo>
                    <a:pt x="1261338" y="444481"/>
                  </a:lnTo>
                  <a:lnTo>
                    <a:pt x="1273778" y="400321"/>
                  </a:lnTo>
                  <a:lnTo>
                    <a:pt x="1276851" y="364575"/>
                  </a:lnTo>
                  <a:lnTo>
                    <a:pt x="1276659" y="355623"/>
                  </a:lnTo>
                  <a:lnTo>
                    <a:pt x="1269942" y="311064"/>
                  </a:lnTo>
                  <a:lnTo>
                    <a:pt x="1253726" y="267311"/>
                  </a:lnTo>
                  <a:lnTo>
                    <a:pt x="1234074" y="233329"/>
                  </a:lnTo>
                  <a:lnTo>
                    <a:pt x="1208685" y="200611"/>
                  </a:lnTo>
                  <a:lnTo>
                    <a:pt x="1177804" y="169471"/>
                  </a:lnTo>
                  <a:lnTo>
                    <a:pt x="1141729" y="140211"/>
                  </a:lnTo>
                  <a:lnTo>
                    <a:pt x="1100807" y="113112"/>
                  </a:lnTo>
                  <a:lnTo>
                    <a:pt x="1067167" y="94361"/>
                  </a:lnTo>
                  <a:lnTo>
                    <a:pt x="1031202" y="77075"/>
                  </a:lnTo>
                  <a:lnTo>
                    <a:pt x="979978" y="56468"/>
                  </a:lnTo>
                  <a:lnTo>
                    <a:pt x="925465" y="38828"/>
                  </a:lnTo>
                  <a:lnTo>
                    <a:pt x="868187" y="24325"/>
                  </a:lnTo>
                  <a:lnTo>
                    <a:pt x="808697" y="13100"/>
                  </a:lnTo>
                  <a:lnTo>
                    <a:pt x="747567" y="5259"/>
                  </a:lnTo>
                  <a:lnTo>
                    <a:pt x="685387" y="878"/>
                  </a:lnTo>
                  <a:lnTo>
                    <a:pt x="654098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76120" y="1309108"/>
              <a:ext cx="1276985" cy="729615"/>
            </a:xfrm>
            <a:custGeom>
              <a:avLst/>
              <a:gdLst/>
              <a:ahLst/>
              <a:cxnLst/>
              <a:rect l="l" t="t" r="r" b="b"/>
              <a:pathLst>
                <a:path w="1276984" h="729614">
                  <a:moveTo>
                    <a:pt x="1276852" y="364684"/>
                  </a:moveTo>
                  <a:lnTo>
                    <a:pt x="1272050" y="409329"/>
                  </a:lnTo>
                  <a:lnTo>
                    <a:pt x="1257719" y="453296"/>
                  </a:lnTo>
                  <a:lnTo>
                    <a:pt x="1239532" y="487543"/>
                  </a:lnTo>
                  <a:lnTo>
                    <a:pt x="1215556" y="520608"/>
                  </a:lnTo>
                  <a:lnTo>
                    <a:pt x="1186022" y="552170"/>
                  </a:lnTo>
                  <a:lnTo>
                    <a:pt x="1151214" y="581927"/>
                  </a:lnTo>
                  <a:lnTo>
                    <a:pt x="1111468" y="609592"/>
                  </a:lnTo>
                  <a:lnTo>
                    <a:pt x="1067167" y="634898"/>
                  </a:lnTo>
                  <a:lnTo>
                    <a:pt x="1031202" y="652184"/>
                  </a:lnTo>
                  <a:lnTo>
                    <a:pt x="993116" y="667909"/>
                  </a:lnTo>
                  <a:lnTo>
                    <a:pt x="953109" y="681991"/>
                  </a:lnTo>
                  <a:lnTo>
                    <a:pt x="911388" y="694356"/>
                  </a:lnTo>
                  <a:lnTo>
                    <a:pt x="868187" y="704934"/>
                  </a:lnTo>
                  <a:lnTo>
                    <a:pt x="823751" y="713666"/>
                  </a:lnTo>
                  <a:lnTo>
                    <a:pt x="778310" y="720508"/>
                  </a:lnTo>
                  <a:lnTo>
                    <a:pt x="732102" y="725423"/>
                  </a:lnTo>
                  <a:lnTo>
                    <a:pt x="685387" y="728382"/>
                  </a:lnTo>
                  <a:lnTo>
                    <a:pt x="638426" y="729369"/>
                  </a:lnTo>
                  <a:lnTo>
                    <a:pt x="622753" y="729260"/>
                  </a:lnTo>
                  <a:lnTo>
                    <a:pt x="575849" y="727613"/>
                  </a:lnTo>
                  <a:lnTo>
                    <a:pt x="529284" y="724001"/>
                  </a:lnTo>
                  <a:lnTo>
                    <a:pt x="483300" y="718441"/>
                  </a:lnTo>
                  <a:lnTo>
                    <a:pt x="438158" y="710962"/>
                  </a:lnTo>
                  <a:lnTo>
                    <a:pt x="394110" y="701609"/>
                  </a:lnTo>
                  <a:lnTo>
                    <a:pt x="351386" y="690431"/>
                  </a:lnTo>
                  <a:lnTo>
                    <a:pt x="310209" y="677485"/>
                  </a:lnTo>
                  <a:lnTo>
                    <a:pt x="270811" y="662844"/>
                  </a:lnTo>
                  <a:lnTo>
                    <a:pt x="233413" y="646590"/>
                  </a:lnTo>
                  <a:lnTo>
                    <a:pt x="198208" y="628808"/>
                  </a:lnTo>
                  <a:lnTo>
                    <a:pt x="155007" y="602889"/>
                  </a:lnTo>
                  <a:lnTo>
                    <a:pt x="116461" y="574675"/>
                  </a:lnTo>
                  <a:lnTo>
                    <a:pt x="82941" y="544439"/>
                  </a:lnTo>
                  <a:lnTo>
                    <a:pt x="54772" y="512472"/>
                  </a:lnTo>
                  <a:lnTo>
                    <a:pt x="32223" y="479082"/>
                  </a:lnTo>
                  <a:lnTo>
                    <a:pt x="15513" y="444590"/>
                  </a:lnTo>
                  <a:lnTo>
                    <a:pt x="3074" y="400430"/>
                  </a:lnTo>
                  <a:lnTo>
                    <a:pt x="0" y="364684"/>
                  </a:lnTo>
                  <a:lnTo>
                    <a:pt x="192" y="355732"/>
                  </a:lnTo>
                  <a:lnTo>
                    <a:pt x="6909" y="311174"/>
                  </a:lnTo>
                  <a:lnTo>
                    <a:pt x="23124" y="267421"/>
                  </a:lnTo>
                  <a:lnTo>
                    <a:pt x="42777" y="233439"/>
                  </a:lnTo>
                  <a:lnTo>
                    <a:pt x="68166" y="200720"/>
                  </a:lnTo>
                  <a:lnTo>
                    <a:pt x="99046" y="169581"/>
                  </a:lnTo>
                  <a:lnTo>
                    <a:pt x="135122" y="140321"/>
                  </a:lnTo>
                  <a:lnTo>
                    <a:pt x="176044" y="113221"/>
                  </a:lnTo>
                  <a:lnTo>
                    <a:pt x="209684" y="94471"/>
                  </a:lnTo>
                  <a:lnTo>
                    <a:pt x="245650" y="77185"/>
                  </a:lnTo>
                  <a:lnTo>
                    <a:pt x="283735" y="61460"/>
                  </a:lnTo>
                  <a:lnTo>
                    <a:pt x="323742" y="47378"/>
                  </a:lnTo>
                  <a:lnTo>
                    <a:pt x="365463" y="35013"/>
                  </a:lnTo>
                  <a:lnTo>
                    <a:pt x="408663" y="24435"/>
                  </a:lnTo>
                  <a:lnTo>
                    <a:pt x="453100" y="15703"/>
                  </a:lnTo>
                  <a:lnTo>
                    <a:pt x="498541" y="8861"/>
                  </a:lnTo>
                  <a:lnTo>
                    <a:pt x="544749" y="3946"/>
                  </a:lnTo>
                  <a:lnTo>
                    <a:pt x="591465" y="987"/>
                  </a:lnTo>
                  <a:lnTo>
                    <a:pt x="638426" y="0"/>
                  </a:lnTo>
                  <a:lnTo>
                    <a:pt x="654098" y="109"/>
                  </a:lnTo>
                  <a:lnTo>
                    <a:pt x="701002" y="1756"/>
                  </a:lnTo>
                  <a:lnTo>
                    <a:pt x="747567" y="5368"/>
                  </a:lnTo>
                  <a:lnTo>
                    <a:pt x="793550" y="10928"/>
                  </a:lnTo>
                  <a:lnTo>
                    <a:pt x="838693" y="18407"/>
                  </a:lnTo>
                  <a:lnTo>
                    <a:pt x="882740" y="27759"/>
                  </a:lnTo>
                  <a:lnTo>
                    <a:pt x="925465" y="38938"/>
                  </a:lnTo>
                  <a:lnTo>
                    <a:pt x="966642" y="51884"/>
                  </a:lnTo>
                  <a:lnTo>
                    <a:pt x="1006040" y="66525"/>
                  </a:lnTo>
                  <a:lnTo>
                    <a:pt x="1043438" y="82779"/>
                  </a:lnTo>
                  <a:lnTo>
                    <a:pt x="1078643" y="100560"/>
                  </a:lnTo>
                  <a:lnTo>
                    <a:pt x="1121844" y="126480"/>
                  </a:lnTo>
                  <a:lnTo>
                    <a:pt x="1160391" y="154694"/>
                  </a:lnTo>
                  <a:lnTo>
                    <a:pt x="1193910" y="184929"/>
                  </a:lnTo>
                  <a:lnTo>
                    <a:pt x="1222079" y="216897"/>
                  </a:lnTo>
                  <a:lnTo>
                    <a:pt x="1244628" y="250287"/>
                  </a:lnTo>
                  <a:lnTo>
                    <a:pt x="1261338" y="284779"/>
                  </a:lnTo>
                  <a:lnTo>
                    <a:pt x="1273777" y="328939"/>
                  </a:lnTo>
                  <a:lnTo>
                    <a:pt x="1276852" y="364684"/>
                  </a:lnTo>
                  <a:close/>
                </a:path>
              </a:pathLst>
            </a:custGeom>
            <a:ln w="9117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18182" y="1465075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>
              <a:lnSpc>
                <a:spcPts val="1510"/>
              </a:lnSpc>
              <a:spcBef>
                <a:spcPts val="185"/>
              </a:spcBef>
            </a:pPr>
            <a:r>
              <a:rPr sz="1300" spc="-10" dirty="0">
                <a:latin typeface="+mn-lt"/>
                <a:cs typeface="Verdana"/>
              </a:rPr>
              <a:t>Business </a:t>
            </a:r>
            <a:r>
              <a:rPr sz="1300" spc="-105" dirty="0">
                <a:latin typeface="+mn-lt"/>
                <a:cs typeface="Verdana"/>
              </a:rPr>
              <a:t>requirements</a:t>
            </a:r>
            <a:endParaRPr sz="1300" dirty="0">
              <a:latin typeface="+mn-lt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182" y="3288500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05435">
              <a:lnSpc>
                <a:spcPts val="1510"/>
              </a:lnSpc>
              <a:spcBef>
                <a:spcPts val="185"/>
              </a:spcBef>
            </a:pPr>
            <a:r>
              <a:rPr sz="1300" spc="-20" dirty="0">
                <a:latin typeface="+mn-lt"/>
                <a:cs typeface="Verdana"/>
              </a:rPr>
              <a:t>User </a:t>
            </a:r>
            <a:r>
              <a:rPr sz="1300" spc="-105" dirty="0">
                <a:latin typeface="+mn-lt"/>
                <a:cs typeface="Verdana"/>
              </a:rPr>
              <a:t>requirements</a:t>
            </a:r>
            <a:endParaRPr sz="1300">
              <a:latin typeface="+mn-lt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9152" y="2307433"/>
            <a:ext cx="2526748" cy="36355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98965" y="4843803"/>
            <a:ext cx="2313305" cy="761747"/>
          </a:xfrm>
          <a:prstGeom prst="rect">
            <a:avLst/>
          </a:prstGeom>
          <a:ln w="25400">
            <a:solidFill>
              <a:srgbClr val="0432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+mn-lt"/>
              <a:cs typeface="Times New Roman"/>
            </a:endParaRPr>
          </a:p>
          <a:p>
            <a:pPr marL="638810" marR="708025" indent="100330">
              <a:lnSpc>
                <a:spcPts val="1510"/>
              </a:lnSpc>
            </a:pPr>
            <a:r>
              <a:rPr sz="1300" spc="-10" dirty="0">
                <a:latin typeface="+mn-lt"/>
                <a:cs typeface="Verdana"/>
              </a:rPr>
              <a:t>Functional </a:t>
            </a:r>
            <a:r>
              <a:rPr sz="1300" spc="-105" dirty="0">
                <a:latin typeface="+mn-lt"/>
                <a:cs typeface="Verdana"/>
              </a:rPr>
              <a:t>requirements</a:t>
            </a:r>
            <a:endParaRPr sz="1300" dirty="0">
              <a:latin typeface="+mn-lt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1931" y="2571830"/>
            <a:ext cx="492759" cy="1842135"/>
            <a:chOff x="5841931" y="2571830"/>
            <a:chExt cx="492759" cy="1842135"/>
          </a:xfrm>
        </p:grpSpPr>
        <p:sp>
          <p:nvSpPr>
            <p:cNvPr id="15" name="object 15"/>
            <p:cNvSpPr/>
            <p:nvPr/>
          </p:nvSpPr>
          <p:spPr>
            <a:xfrm>
              <a:off x="5841924" y="2571838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37"/>
                  </a:lnTo>
                  <a:lnTo>
                    <a:pt x="54724" y="18237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37"/>
                  </a:lnTo>
                  <a:lnTo>
                    <a:pt x="164172" y="18237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37"/>
                  </a:lnTo>
                  <a:lnTo>
                    <a:pt x="273608" y="18237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37"/>
                  </a:lnTo>
                  <a:lnTo>
                    <a:pt x="383057" y="18237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37"/>
                  </a:lnTo>
                  <a:lnTo>
                    <a:pt x="492506" y="18237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41924" y="4395266"/>
              <a:ext cx="492759" cy="18415"/>
            </a:xfrm>
            <a:custGeom>
              <a:avLst/>
              <a:gdLst/>
              <a:ahLst/>
              <a:cxnLst/>
              <a:rect l="l" t="t" r="r" b="b"/>
              <a:pathLst>
                <a:path w="492760" h="18414">
                  <a:moveTo>
                    <a:pt x="54724" y="0"/>
                  </a:moveTo>
                  <a:lnTo>
                    <a:pt x="0" y="0"/>
                  </a:lnTo>
                  <a:lnTo>
                    <a:pt x="0" y="18224"/>
                  </a:lnTo>
                  <a:lnTo>
                    <a:pt x="54724" y="18224"/>
                  </a:lnTo>
                  <a:lnTo>
                    <a:pt x="54724" y="0"/>
                  </a:lnTo>
                  <a:close/>
                </a:path>
                <a:path w="492760" h="18414">
                  <a:moveTo>
                    <a:pt x="164172" y="0"/>
                  </a:moveTo>
                  <a:lnTo>
                    <a:pt x="109448" y="0"/>
                  </a:lnTo>
                  <a:lnTo>
                    <a:pt x="109448" y="18224"/>
                  </a:lnTo>
                  <a:lnTo>
                    <a:pt x="164172" y="18224"/>
                  </a:lnTo>
                  <a:lnTo>
                    <a:pt x="164172" y="0"/>
                  </a:lnTo>
                  <a:close/>
                </a:path>
                <a:path w="492760" h="18414">
                  <a:moveTo>
                    <a:pt x="273608" y="0"/>
                  </a:moveTo>
                  <a:lnTo>
                    <a:pt x="218884" y="0"/>
                  </a:lnTo>
                  <a:lnTo>
                    <a:pt x="218884" y="18224"/>
                  </a:lnTo>
                  <a:lnTo>
                    <a:pt x="273608" y="18224"/>
                  </a:lnTo>
                  <a:lnTo>
                    <a:pt x="273608" y="0"/>
                  </a:lnTo>
                  <a:close/>
                </a:path>
                <a:path w="492760" h="18414">
                  <a:moveTo>
                    <a:pt x="383057" y="0"/>
                  </a:moveTo>
                  <a:lnTo>
                    <a:pt x="328333" y="0"/>
                  </a:lnTo>
                  <a:lnTo>
                    <a:pt x="328333" y="18224"/>
                  </a:lnTo>
                  <a:lnTo>
                    <a:pt x="383057" y="18224"/>
                  </a:lnTo>
                  <a:lnTo>
                    <a:pt x="383057" y="0"/>
                  </a:lnTo>
                  <a:close/>
                </a:path>
                <a:path w="492760" h="18414">
                  <a:moveTo>
                    <a:pt x="492506" y="0"/>
                  </a:moveTo>
                  <a:lnTo>
                    <a:pt x="437781" y="0"/>
                  </a:lnTo>
                  <a:lnTo>
                    <a:pt x="437781" y="18224"/>
                  </a:lnTo>
                  <a:lnTo>
                    <a:pt x="492506" y="18224"/>
                  </a:lnTo>
                  <a:lnTo>
                    <a:pt x="492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73538" y="2376787"/>
            <a:ext cx="127317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5590" marR="5080" indent="-263525">
              <a:lnSpc>
                <a:spcPts val="1510"/>
              </a:lnSpc>
              <a:spcBef>
                <a:spcPts val="185"/>
              </a:spcBef>
            </a:pPr>
            <a:r>
              <a:rPr sz="1300" spc="-75" dirty="0">
                <a:solidFill>
                  <a:srgbClr val="333333"/>
                </a:solidFill>
                <a:latin typeface="+mn-lt"/>
                <a:cs typeface="Verdana"/>
              </a:rPr>
              <a:t>Vision</a:t>
            </a:r>
            <a:r>
              <a:rPr sz="1300" spc="-80" dirty="0">
                <a:solidFill>
                  <a:srgbClr val="333333"/>
                </a:solidFill>
                <a:latin typeface="+mn-lt"/>
                <a:cs typeface="Verdana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+mn-lt"/>
                <a:cs typeface="Verdana"/>
              </a:rPr>
              <a:t>and</a:t>
            </a:r>
            <a:r>
              <a:rPr sz="1300" spc="-75" dirty="0">
                <a:solidFill>
                  <a:srgbClr val="333333"/>
                </a:solidFill>
                <a:latin typeface="+mn-lt"/>
                <a:cs typeface="Verdana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+mn-lt"/>
                <a:cs typeface="Verdana"/>
              </a:rPr>
              <a:t>scope </a:t>
            </a:r>
            <a:r>
              <a:rPr sz="1300" spc="-10" dirty="0">
                <a:solidFill>
                  <a:srgbClr val="333333"/>
                </a:solidFill>
                <a:latin typeface="+mn-lt"/>
                <a:cs typeface="Verdana"/>
              </a:rPr>
              <a:t>document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2094" y="4200212"/>
            <a:ext cx="137604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27025" marR="5080" indent="-314960">
              <a:lnSpc>
                <a:spcPts val="1510"/>
              </a:lnSpc>
              <a:spcBef>
                <a:spcPts val="185"/>
              </a:spcBef>
            </a:pPr>
            <a:r>
              <a:rPr sz="1300" spc="-60" dirty="0">
                <a:solidFill>
                  <a:srgbClr val="333333"/>
                </a:solidFill>
                <a:latin typeface="+mn-lt"/>
                <a:cs typeface="Verdana"/>
              </a:rPr>
              <a:t>User</a:t>
            </a:r>
            <a:r>
              <a:rPr sz="1300" spc="-95" dirty="0">
                <a:solidFill>
                  <a:srgbClr val="333333"/>
                </a:solidFill>
                <a:latin typeface="+mn-lt"/>
                <a:cs typeface="Verdana"/>
              </a:rPr>
              <a:t> </a:t>
            </a:r>
            <a:r>
              <a:rPr sz="1300" spc="-105" dirty="0">
                <a:solidFill>
                  <a:srgbClr val="333333"/>
                </a:solidFill>
                <a:latin typeface="+mn-lt"/>
                <a:cs typeface="Verdana"/>
              </a:rPr>
              <a:t>requirements </a:t>
            </a:r>
            <a:r>
              <a:rPr sz="1300" spc="-10" dirty="0">
                <a:solidFill>
                  <a:srgbClr val="333333"/>
                </a:solidFill>
                <a:latin typeface="+mn-lt"/>
                <a:cs typeface="Verdana"/>
              </a:rPr>
              <a:t>document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9708" y="5958841"/>
            <a:ext cx="1870075" cy="473848"/>
          </a:xfrm>
          <a:prstGeom prst="rect">
            <a:avLst/>
          </a:prstGeom>
          <a:solidFill>
            <a:srgbClr val="F5F5F5"/>
          </a:solidFill>
          <a:ln w="9117">
            <a:solidFill>
              <a:srgbClr val="666666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95580" marR="100965" indent="-86995">
              <a:lnSpc>
                <a:spcPts val="1510"/>
              </a:lnSpc>
              <a:spcBef>
                <a:spcPts val="695"/>
              </a:spcBef>
            </a:pPr>
            <a:r>
              <a:rPr sz="1300" spc="-100" dirty="0">
                <a:solidFill>
                  <a:srgbClr val="333333"/>
                </a:solidFill>
                <a:latin typeface="+mn-lt"/>
                <a:cs typeface="Verdana"/>
              </a:rPr>
              <a:t>Software</a:t>
            </a:r>
            <a:r>
              <a:rPr sz="1300" spc="-45" dirty="0">
                <a:solidFill>
                  <a:srgbClr val="333333"/>
                </a:solidFill>
                <a:latin typeface="+mn-lt"/>
                <a:cs typeface="Verdana"/>
              </a:rPr>
              <a:t> </a:t>
            </a:r>
            <a:r>
              <a:rPr sz="1300" spc="-105" dirty="0">
                <a:solidFill>
                  <a:srgbClr val="333333"/>
                </a:solidFill>
                <a:latin typeface="+mn-lt"/>
                <a:cs typeface="Verdana"/>
              </a:rPr>
              <a:t>requirements </a:t>
            </a:r>
            <a:r>
              <a:rPr sz="1300" spc="-55" dirty="0">
                <a:solidFill>
                  <a:srgbClr val="333333"/>
                </a:solidFill>
                <a:latin typeface="+mn-lt"/>
                <a:cs typeface="Verdana"/>
              </a:rPr>
              <a:t>specifcations</a:t>
            </a:r>
            <a:r>
              <a:rPr sz="1300" spc="-30" dirty="0">
                <a:solidFill>
                  <a:srgbClr val="333333"/>
                </a:solidFill>
                <a:latin typeface="+mn-lt"/>
                <a:cs typeface="Verdana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+mn-lt"/>
                <a:cs typeface="Verdana"/>
              </a:rPr>
              <a:t>(SRS)</a:t>
            </a:r>
            <a:endParaRPr sz="1300">
              <a:latin typeface="+mn-lt"/>
              <a:cs typeface="Verdana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9CA6BFA-E328-0C5C-9187-809F22D4AD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0589E011-78FA-E7C9-4F6E-5C35B8817814}"/>
              </a:ext>
            </a:extLst>
          </p:cNvPr>
          <p:cNvSpPr txBox="1"/>
          <p:nvPr/>
        </p:nvSpPr>
        <p:spPr>
          <a:xfrm>
            <a:off x="6738990" y="3280192"/>
            <a:ext cx="983615" cy="4140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6050" algn="ctr">
              <a:lnSpc>
                <a:spcPts val="1510"/>
              </a:lnSpc>
              <a:spcBef>
                <a:spcPts val="185"/>
              </a:spcBef>
            </a:pPr>
            <a:r>
              <a:rPr lang="en-CA" sz="1300" spc="-10" dirty="0">
                <a:latin typeface="+mn-lt"/>
                <a:cs typeface="Verdana"/>
              </a:rPr>
              <a:t>User</a:t>
            </a:r>
            <a:r>
              <a:rPr sz="1300" spc="-10" dirty="0">
                <a:latin typeface="+mn-lt"/>
                <a:cs typeface="Verdana"/>
              </a:rPr>
              <a:t> </a:t>
            </a:r>
            <a:r>
              <a:rPr sz="1300" spc="-105" dirty="0">
                <a:latin typeface="+mn-lt"/>
                <a:cs typeface="Verdana"/>
              </a:rPr>
              <a:t>requirements</a:t>
            </a:r>
            <a:endParaRPr sz="1300" dirty="0">
              <a:latin typeface="+mn-lt"/>
              <a:cs typeface="Verdana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92A1A32-593D-E6B6-FCBF-23EAB3EB9F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30</a:t>
            </a:fld>
            <a:endParaRPr lang="en-CA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885884"/>
          </a:xfrm>
          <a:prstGeom prst="rect">
            <a:avLst/>
          </a:prstGeom>
        </p:spPr>
        <p:txBody>
          <a:bodyPr vert="horz" wrap="square" lIns="0" tIns="3286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+mn-lt"/>
              </a:rPr>
              <a:t>Identifying functional requirements</a:t>
            </a:r>
            <a:endParaRPr sz="36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533652"/>
            <a:ext cx="7686040" cy="25135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156210" indent="-457200" algn="just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Functional requirements should provide answer to the question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what the developers must implement to enable users to accomplish their tasks </a:t>
            </a:r>
            <a:r>
              <a:rPr sz="2800" dirty="0">
                <a:latin typeface="+mn-lt"/>
                <a:cs typeface="Arial"/>
              </a:rPr>
              <a:t>(i.e., user requirements)</a:t>
            </a:r>
          </a:p>
          <a:p>
            <a:pPr marL="469900" marR="5080" indent="-457200" algn="just">
              <a:lnSpc>
                <a:spcPts val="3100"/>
              </a:lnSpc>
              <a:spcBef>
                <a:spcPts val="92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Functional requirements are written using the </a:t>
            </a:r>
            <a:r>
              <a:rPr sz="2800" i="1" dirty="0">
                <a:solidFill>
                  <a:srgbClr val="0432FF"/>
                </a:solidFill>
                <a:latin typeface="+mn-lt"/>
                <a:cs typeface="Arial"/>
              </a:rPr>
              <a:t>“shall statements”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4AD7-99D4-7205-53D8-E148047D85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83613-E7C8-146C-7B7C-613A1E79DD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31</a:t>
            </a:fld>
            <a:endParaRPr lang="en-CA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885884"/>
          </a:xfrm>
          <a:prstGeom prst="rect">
            <a:avLst/>
          </a:prstGeom>
        </p:spPr>
        <p:txBody>
          <a:bodyPr vert="horz" wrap="square" lIns="0" tIns="3286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+mn-lt"/>
              </a:rPr>
              <a:t>Identifying functional requirements</a:t>
            </a:r>
            <a:endParaRPr sz="36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533652"/>
            <a:ext cx="7688580" cy="2497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158115" indent="-457200" algn="just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Functional requirements should provide answer to the question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what the developers must implement to enable users to accomplish their tasks </a:t>
            </a:r>
            <a:r>
              <a:rPr sz="2800" dirty="0">
                <a:latin typeface="+mn-lt"/>
                <a:cs typeface="Arial"/>
              </a:rPr>
              <a:t>(i.e., user requirements)</a:t>
            </a:r>
          </a:p>
          <a:p>
            <a:pPr marL="469900" marR="5080" indent="-457200" algn="just">
              <a:lnSpc>
                <a:spcPts val="3100"/>
              </a:lnSpc>
              <a:spcBef>
                <a:spcPts val="92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Functional requirements are written using the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“shall statements”</a:t>
            </a:r>
            <a:endParaRPr sz="2800" dirty="0">
              <a:latin typeface="+mn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317" y="4587650"/>
            <a:ext cx="828337" cy="619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9406" y="4587650"/>
            <a:ext cx="6228715" cy="1631314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214629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+mn-lt"/>
                <a:cs typeface="Calibri"/>
              </a:rPr>
              <a:t>For the airline system, “The Passenger shall be able to </a:t>
            </a:r>
            <a:r>
              <a:rPr sz="2000" dirty="0">
                <a:solidFill>
                  <a:srgbClr val="0432FF"/>
                </a:solidFill>
                <a:latin typeface="+mn-lt"/>
                <a:cs typeface="Calibri"/>
              </a:rPr>
              <a:t>print boarding passes </a:t>
            </a:r>
            <a:r>
              <a:rPr sz="2000" dirty="0">
                <a:latin typeface="+mn-lt"/>
                <a:cs typeface="Calibri"/>
              </a:rPr>
              <a:t>for all flight segments for which she/he has checked in” or “If the Passenger’s profile does not indicate a seating preference, the </a:t>
            </a:r>
            <a:r>
              <a:rPr sz="2000" dirty="0">
                <a:solidFill>
                  <a:srgbClr val="0432FF"/>
                </a:solidFill>
                <a:latin typeface="+mn-lt"/>
                <a:cs typeface="Calibri"/>
              </a:rPr>
              <a:t>reservation system shall assign a seat</a:t>
            </a:r>
            <a:r>
              <a:rPr sz="2000" dirty="0">
                <a:latin typeface="+mn-lt"/>
                <a:cs typeface="Calibri"/>
              </a:rPr>
              <a:t>.” </a:t>
            </a:r>
            <a:r>
              <a:rPr sz="1950" baseline="-17094" dirty="0">
                <a:latin typeface="+mn-lt"/>
                <a:cs typeface="Calibri"/>
              </a:rPr>
              <a:t>[1]</a:t>
            </a:r>
            <a:endParaRPr sz="1950" baseline="-17094">
              <a:latin typeface="+mn-lt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B3575C-EBF4-E579-BC2A-9689CB8B24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FE8A-D906-B5E1-947F-D26373EF68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32</a:t>
            </a:fld>
            <a:endParaRPr lang="en-CA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284302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/>
              <a:t>Group user requirements into features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447801"/>
            <a:ext cx="6342105" cy="5179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5464" y="6327140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168" y="1995932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432FF"/>
                </a:solidFill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9411" y="369976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432FF"/>
                </a:solidFill>
                <a:latin typeface="Calibri"/>
                <a:cs typeface="Calibri"/>
              </a:rPr>
              <a:t>L2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DB28E-18A9-FAF6-82BA-693168D7A5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BCB6-57EF-A5AF-169D-B90A8FCC8C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74170" y="6324600"/>
            <a:ext cx="343534" cy="254000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33</a:t>
            </a:fld>
            <a:endParaRPr lang="en-CA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1187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>
                <a:latin typeface="+mn-lt"/>
              </a:rPr>
              <a:t>What are the nonfunctional requirements?</a:t>
            </a:r>
            <a:endParaRPr sz="400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7981" y="1553138"/>
            <a:ext cx="1198245" cy="923925"/>
            <a:chOff x="6487981" y="1553138"/>
            <a:chExt cx="1198245" cy="923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110" y="2232605"/>
              <a:ext cx="84911" cy="244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92426" y="1557684"/>
              <a:ext cx="1189355" cy="679450"/>
            </a:xfrm>
            <a:custGeom>
              <a:avLst/>
              <a:gdLst/>
              <a:ahLst/>
              <a:cxnLst/>
              <a:rect l="l" t="t" r="r" b="b"/>
              <a:pathLst>
                <a:path w="1189354" h="679450">
                  <a:moveTo>
                    <a:pt x="608976" y="0"/>
                  </a:moveTo>
                  <a:lnTo>
                    <a:pt x="579794" y="0"/>
                  </a:lnTo>
                  <a:lnTo>
                    <a:pt x="550664" y="818"/>
                  </a:lnTo>
                  <a:lnTo>
                    <a:pt x="492772" y="4897"/>
                  </a:lnTo>
                  <a:lnTo>
                    <a:pt x="435859" y="12200"/>
                  </a:lnTo>
                  <a:lnTo>
                    <a:pt x="380472" y="22654"/>
                  </a:lnTo>
                  <a:lnTo>
                    <a:pt x="327146" y="36161"/>
                  </a:lnTo>
                  <a:lnTo>
                    <a:pt x="276394" y="52589"/>
                  </a:lnTo>
                  <a:lnTo>
                    <a:pt x="228703" y="71781"/>
                  </a:lnTo>
                  <a:lnTo>
                    <a:pt x="184535" y="93551"/>
                  </a:lnTo>
                  <a:lnTo>
                    <a:pt x="144313" y="117690"/>
                  </a:lnTo>
                  <a:lnTo>
                    <a:pt x="108426" y="143966"/>
                  </a:lnTo>
                  <a:lnTo>
                    <a:pt x="77219" y="172125"/>
                  </a:lnTo>
                  <a:lnTo>
                    <a:pt x="50993" y="201895"/>
                  </a:lnTo>
                  <a:lnTo>
                    <a:pt x="25593" y="240941"/>
                  </a:lnTo>
                  <a:lnTo>
                    <a:pt x="8749" y="281469"/>
                  </a:lnTo>
                  <a:lnTo>
                    <a:pt x="715" y="322867"/>
                  </a:lnTo>
                  <a:lnTo>
                    <a:pt x="0" y="339532"/>
                  </a:lnTo>
                  <a:lnTo>
                    <a:pt x="178" y="347869"/>
                  </a:lnTo>
                  <a:lnTo>
                    <a:pt x="6432" y="389366"/>
                  </a:lnTo>
                  <a:lnTo>
                    <a:pt x="21528" y="430114"/>
                  </a:lnTo>
                  <a:lnTo>
                    <a:pt x="45243" y="469504"/>
                  </a:lnTo>
                  <a:lnTo>
                    <a:pt x="70184" y="499633"/>
                  </a:lnTo>
                  <a:lnTo>
                    <a:pt x="100171" y="528222"/>
                  </a:lnTo>
                  <a:lnTo>
                    <a:pt x="134918" y="554993"/>
                  </a:lnTo>
                  <a:lnTo>
                    <a:pt x="184535" y="585512"/>
                  </a:lnTo>
                  <a:lnTo>
                    <a:pt x="228703" y="607282"/>
                  </a:lnTo>
                  <a:lnTo>
                    <a:pt x="276394" y="626474"/>
                  </a:lnTo>
                  <a:lnTo>
                    <a:pt x="327146" y="642902"/>
                  </a:lnTo>
                  <a:lnTo>
                    <a:pt x="380472" y="656408"/>
                  </a:lnTo>
                  <a:lnTo>
                    <a:pt x="435859" y="666863"/>
                  </a:lnTo>
                  <a:lnTo>
                    <a:pt x="492772" y="674166"/>
                  </a:lnTo>
                  <a:lnTo>
                    <a:pt x="550664" y="678246"/>
                  </a:lnTo>
                  <a:lnTo>
                    <a:pt x="579794" y="679063"/>
                  </a:lnTo>
                  <a:lnTo>
                    <a:pt x="608976" y="679063"/>
                  </a:lnTo>
                  <a:lnTo>
                    <a:pt x="667149" y="676611"/>
                  </a:lnTo>
                  <a:lnTo>
                    <a:pt x="724620" y="670913"/>
                  </a:lnTo>
                  <a:lnTo>
                    <a:pt x="780837" y="662023"/>
                  </a:lnTo>
                  <a:lnTo>
                    <a:pt x="835259" y="650027"/>
                  </a:lnTo>
                  <a:lnTo>
                    <a:pt x="887361" y="635041"/>
                  </a:lnTo>
                  <a:lnTo>
                    <a:pt x="936641" y="617210"/>
                  </a:lnTo>
                  <a:lnTo>
                    <a:pt x="982625" y="596703"/>
                  </a:lnTo>
                  <a:lnTo>
                    <a:pt x="1024871" y="573721"/>
                  </a:lnTo>
                  <a:lnTo>
                    <a:pt x="1062970" y="548483"/>
                  </a:lnTo>
                  <a:lnTo>
                    <a:pt x="1096557" y="521233"/>
                  </a:lnTo>
                  <a:lnTo>
                    <a:pt x="1125307" y="492232"/>
                  </a:lnTo>
                  <a:lnTo>
                    <a:pt x="1148945" y="461762"/>
                  </a:lnTo>
                  <a:lnTo>
                    <a:pt x="1170958" y="422056"/>
                  </a:lnTo>
                  <a:lnTo>
                    <a:pt x="1184301" y="381109"/>
                  </a:lnTo>
                  <a:lnTo>
                    <a:pt x="1188772" y="339532"/>
                  </a:lnTo>
                  <a:lnTo>
                    <a:pt x="1188593" y="331194"/>
                  </a:lnTo>
                  <a:lnTo>
                    <a:pt x="1182338" y="289697"/>
                  </a:lnTo>
                  <a:lnTo>
                    <a:pt x="1167241" y="248949"/>
                  </a:lnTo>
                  <a:lnTo>
                    <a:pt x="1143527" y="209559"/>
                  </a:lnTo>
                  <a:lnTo>
                    <a:pt x="1118586" y="179429"/>
                  </a:lnTo>
                  <a:lnTo>
                    <a:pt x="1088599" y="150842"/>
                  </a:lnTo>
                  <a:lnTo>
                    <a:pt x="1053852" y="124070"/>
                  </a:lnTo>
                  <a:lnTo>
                    <a:pt x="1004236" y="93551"/>
                  </a:lnTo>
                  <a:lnTo>
                    <a:pt x="960066" y="71781"/>
                  </a:lnTo>
                  <a:lnTo>
                    <a:pt x="912376" y="52589"/>
                  </a:lnTo>
                  <a:lnTo>
                    <a:pt x="861624" y="36161"/>
                  </a:lnTo>
                  <a:lnTo>
                    <a:pt x="808297" y="22654"/>
                  </a:lnTo>
                  <a:lnTo>
                    <a:pt x="752911" y="12200"/>
                  </a:lnTo>
                  <a:lnTo>
                    <a:pt x="695998" y="4897"/>
                  </a:lnTo>
                  <a:lnTo>
                    <a:pt x="638106" y="818"/>
                  </a:lnTo>
                  <a:lnTo>
                    <a:pt x="608976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492426" y="1557583"/>
              <a:ext cx="1189355" cy="679450"/>
            </a:xfrm>
            <a:custGeom>
              <a:avLst/>
              <a:gdLst/>
              <a:ahLst/>
              <a:cxnLst/>
              <a:rect l="l" t="t" r="r" b="b"/>
              <a:pathLst>
                <a:path w="1189354" h="679450">
                  <a:moveTo>
                    <a:pt x="1188772" y="339633"/>
                  </a:moveTo>
                  <a:lnTo>
                    <a:pt x="1184301" y="381211"/>
                  </a:lnTo>
                  <a:lnTo>
                    <a:pt x="1170959" y="422158"/>
                  </a:lnTo>
                  <a:lnTo>
                    <a:pt x="1148945" y="461863"/>
                  </a:lnTo>
                  <a:lnTo>
                    <a:pt x="1125308" y="492334"/>
                  </a:lnTo>
                  <a:lnTo>
                    <a:pt x="1096557" y="521334"/>
                  </a:lnTo>
                  <a:lnTo>
                    <a:pt x="1062970" y="548585"/>
                  </a:lnTo>
                  <a:lnTo>
                    <a:pt x="1024871" y="573823"/>
                  </a:lnTo>
                  <a:lnTo>
                    <a:pt x="982626" y="596805"/>
                  </a:lnTo>
                  <a:lnTo>
                    <a:pt x="936642" y="617311"/>
                  </a:lnTo>
                  <a:lnTo>
                    <a:pt x="899961" y="630947"/>
                  </a:lnTo>
                  <a:lnTo>
                    <a:pt x="861625" y="643004"/>
                  </a:lnTo>
                  <a:lnTo>
                    <a:pt x="821847" y="653414"/>
                  </a:lnTo>
                  <a:lnTo>
                    <a:pt x="780838" y="662124"/>
                  </a:lnTo>
                  <a:lnTo>
                    <a:pt x="738809" y="669089"/>
                  </a:lnTo>
                  <a:lnTo>
                    <a:pt x="695999" y="674267"/>
                  </a:lnTo>
                  <a:lnTo>
                    <a:pt x="652646" y="677632"/>
                  </a:lnTo>
                  <a:lnTo>
                    <a:pt x="608977" y="679165"/>
                  </a:lnTo>
                  <a:lnTo>
                    <a:pt x="594386" y="679267"/>
                  </a:lnTo>
                  <a:lnTo>
                    <a:pt x="579794" y="679165"/>
                  </a:lnTo>
                  <a:lnTo>
                    <a:pt x="536126" y="677632"/>
                  </a:lnTo>
                  <a:lnTo>
                    <a:pt x="492773" y="674267"/>
                  </a:lnTo>
                  <a:lnTo>
                    <a:pt x="449961" y="669089"/>
                  </a:lnTo>
                  <a:lnTo>
                    <a:pt x="407933" y="662124"/>
                  </a:lnTo>
                  <a:lnTo>
                    <a:pt x="366923" y="653414"/>
                  </a:lnTo>
                  <a:lnTo>
                    <a:pt x="327147" y="643004"/>
                  </a:lnTo>
                  <a:lnTo>
                    <a:pt x="288810" y="630947"/>
                  </a:lnTo>
                  <a:lnTo>
                    <a:pt x="252130" y="617311"/>
                  </a:lnTo>
                  <a:lnTo>
                    <a:pt x="206145" y="596805"/>
                  </a:lnTo>
                  <a:lnTo>
                    <a:pt x="163900" y="573823"/>
                  </a:lnTo>
                  <a:lnTo>
                    <a:pt x="125801" y="548585"/>
                  </a:lnTo>
                  <a:lnTo>
                    <a:pt x="92214" y="521334"/>
                  </a:lnTo>
                  <a:lnTo>
                    <a:pt x="63463" y="492334"/>
                  </a:lnTo>
                  <a:lnTo>
                    <a:pt x="39826" y="461863"/>
                  </a:lnTo>
                  <a:lnTo>
                    <a:pt x="17812" y="422158"/>
                  </a:lnTo>
                  <a:lnTo>
                    <a:pt x="4470" y="381211"/>
                  </a:lnTo>
                  <a:lnTo>
                    <a:pt x="0" y="339633"/>
                  </a:lnTo>
                  <a:lnTo>
                    <a:pt x="178" y="331296"/>
                  </a:lnTo>
                  <a:lnTo>
                    <a:pt x="6432" y="289799"/>
                  </a:lnTo>
                  <a:lnTo>
                    <a:pt x="21529" y="249051"/>
                  </a:lnTo>
                  <a:lnTo>
                    <a:pt x="45244" y="209661"/>
                  </a:lnTo>
                  <a:lnTo>
                    <a:pt x="70184" y="179531"/>
                  </a:lnTo>
                  <a:lnTo>
                    <a:pt x="100171" y="150943"/>
                  </a:lnTo>
                  <a:lnTo>
                    <a:pt x="134919" y="124172"/>
                  </a:lnTo>
                  <a:lnTo>
                    <a:pt x="174091" y="99476"/>
                  </a:lnTo>
                  <a:lnTo>
                    <a:pt x="217311" y="77093"/>
                  </a:lnTo>
                  <a:lnTo>
                    <a:pt x="264163" y="57238"/>
                  </a:lnTo>
                  <a:lnTo>
                    <a:pt x="301410" y="44123"/>
                  </a:lnTo>
                  <a:lnTo>
                    <a:pt x="340253" y="32608"/>
                  </a:lnTo>
                  <a:lnTo>
                    <a:pt x="380473" y="22756"/>
                  </a:lnTo>
                  <a:lnTo>
                    <a:pt x="421845" y="14624"/>
                  </a:lnTo>
                  <a:lnTo>
                    <a:pt x="464150" y="8252"/>
                  </a:lnTo>
                  <a:lnTo>
                    <a:pt x="507171" y="3675"/>
                  </a:lnTo>
                  <a:lnTo>
                    <a:pt x="550664" y="919"/>
                  </a:lnTo>
                  <a:lnTo>
                    <a:pt x="594386" y="0"/>
                  </a:lnTo>
                  <a:lnTo>
                    <a:pt x="608977" y="102"/>
                  </a:lnTo>
                  <a:lnTo>
                    <a:pt x="652646" y="1635"/>
                  </a:lnTo>
                  <a:lnTo>
                    <a:pt x="695999" y="4999"/>
                  </a:lnTo>
                  <a:lnTo>
                    <a:pt x="738809" y="10178"/>
                  </a:lnTo>
                  <a:lnTo>
                    <a:pt x="780838" y="17142"/>
                  </a:lnTo>
                  <a:lnTo>
                    <a:pt x="821847" y="25853"/>
                  </a:lnTo>
                  <a:lnTo>
                    <a:pt x="861625" y="36263"/>
                  </a:lnTo>
                  <a:lnTo>
                    <a:pt x="899961" y="48319"/>
                  </a:lnTo>
                  <a:lnTo>
                    <a:pt x="936642" y="61955"/>
                  </a:lnTo>
                  <a:lnTo>
                    <a:pt x="982626" y="82461"/>
                  </a:lnTo>
                  <a:lnTo>
                    <a:pt x="1024871" y="105444"/>
                  </a:lnTo>
                  <a:lnTo>
                    <a:pt x="1062970" y="130682"/>
                  </a:lnTo>
                  <a:lnTo>
                    <a:pt x="1096557" y="157932"/>
                  </a:lnTo>
                  <a:lnTo>
                    <a:pt x="1125308" y="186932"/>
                  </a:lnTo>
                  <a:lnTo>
                    <a:pt x="1148945" y="217403"/>
                  </a:lnTo>
                  <a:lnTo>
                    <a:pt x="1170959" y="257109"/>
                  </a:lnTo>
                  <a:lnTo>
                    <a:pt x="1184301" y="298056"/>
                  </a:lnTo>
                  <a:lnTo>
                    <a:pt x="1188772" y="339633"/>
                  </a:lnTo>
                  <a:close/>
                </a:path>
              </a:pathLst>
            </a:custGeom>
            <a:ln w="8490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23811" y="1701963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89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+mn-lt"/>
                <a:cs typeface="Lucida Sans Unicode"/>
              </a:rPr>
              <a:t>Business 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3811" y="3400132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8448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+mn-lt"/>
                <a:cs typeface="Lucida Sans Unicode"/>
              </a:rPr>
              <a:t>User requirements</a:t>
            </a:r>
            <a:endParaRPr sz="1200">
              <a:latin typeface="+mn-lt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2215" y="2487330"/>
            <a:ext cx="2869180" cy="3914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23811" y="5098301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334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+mn-lt"/>
                <a:cs typeface="Lucida Sans Unicode"/>
              </a:rPr>
              <a:t>Functional requirements</a:t>
            </a:r>
            <a:endParaRPr sz="1200">
              <a:latin typeface="+mn-lt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8882" y="2733565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4">
                <a:moveTo>
                  <a:pt x="50947" y="0"/>
                </a:moveTo>
                <a:lnTo>
                  <a:pt x="0" y="0"/>
                </a:lnTo>
                <a:lnTo>
                  <a:pt x="0" y="16981"/>
                </a:lnTo>
                <a:lnTo>
                  <a:pt x="50947" y="16981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0776" y="2733565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4">
                <a:moveTo>
                  <a:pt x="50947" y="0"/>
                </a:moveTo>
                <a:lnTo>
                  <a:pt x="0" y="0"/>
                </a:lnTo>
                <a:lnTo>
                  <a:pt x="0" y="16981"/>
                </a:lnTo>
                <a:lnTo>
                  <a:pt x="50947" y="16981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2671" y="2733565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4">
                <a:moveTo>
                  <a:pt x="50947" y="0"/>
                </a:moveTo>
                <a:lnTo>
                  <a:pt x="0" y="0"/>
                </a:lnTo>
                <a:lnTo>
                  <a:pt x="0" y="16981"/>
                </a:lnTo>
                <a:lnTo>
                  <a:pt x="50947" y="16981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14566" y="2733565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4">
                <a:moveTo>
                  <a:pt x="50947" y="0"/>
                </a:moveTo>
                <a:lnTo>
                  <a:pt x="0" y="0"/>
                </a:lnTo>
                <a:lnTo>
                  <a:pt x="0" y="16981"/>
                </a:lnTo>
                <a:lnTo>
                  <a:pt x="50947" y="16981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6460" y="2733565"/>
            <a:ext cx="51435" cy="1715770"/>
            <a:chOff x="6216460" y="2733565"/>
            <a:chExt cx="51435" cy="1715770"/>
          </a:xfrm>
        </p:grpSpPr>
        <p:sp>
          <p:nvSpPr>
            <p:cNvPr id="16" name="object 16"/>
            <p:cNvSpPr/>
            <p:nvPr/>
          </p:nvSpPr>
          <p:spPr>
            <a:xfrm>
              <a:off x="6216460" y="2733565"/>
              <a:ext cx="51435" cy="17145"/>
            </a:xfrm>
            <a:custGeom>
              <a:avLst/>
              <a:gdLst/>
              <a:ahLst/>
              <a:cxnLst/>
              <a:rect l="l" t="t" r="r" b="b"/>
              <a:pathLst>
                <a:path w="51435" h="17144">
                  <a:moveTo>
                    <a:pt x="50947" y="0"/>
                  </a:moveTo>
                  <a:lnTo>
                    <a:pt x="0" y="0"/>
                  </a:lnTo>
                  <a:lnTo>
                    <a:pt x="0" y="16981"/>
                  </a:lnTo>
                  <a:lnTo>
                    <a:pt x="50947" y="16981"/>
                  </a:lnTo>
                  <a:lnTo>
                    <a:pt x="50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216460" y="4431733"/>
              <a:ext cx="51435" cy="17145"/>
            </a:xfrm>
            <a:custGeom>
              <a:avLst/>
              <a:gdLst/>
              <a:ahLst/>
              <a:cxnLst/>
              <a:rect l="l" t="t" r="r" b="b"/>
              <a:pathLst>
                <a:path w="51435" h="17145">
                  <a:moveTo>
                    <a:pt x="50947" y="0"/>
                  </a:moveTo>
                  <a:lnTo>
                    <a:pt x="0" y="0"/>
                  </a:lnTo>
                  <a:lnTo>
                    <a:pt x="0" y="16982"/>
                  </a:lnTo>
                  <a:lnTo>
                    <a:pt x="50947" y="16982"/>
                  </a:lnTo>
                  <a:lnTo>
                    <a:pt x="50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89146" y="2551048"/>
            <a:ext cx="118745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7175" marR="5080" indent="-24511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333333"/>
                </a:solidFill>
                <a:latin typeface="+mn-lt"/>
                <a:cs typeface="Lucida Sans Unicode"/>
              </a:rPr>
              <a:t>Vision and scope document</a:t>
            </a:r>
            <a:endParaRPr sz="1200">
              <a:latin typeface="+mn-lt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8882" y="4431733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5">
                <a:moveTo>
                  <a:pt x="50947" y="0"/>
                </a:moveTo>
                <a:lnTo>
                  <a:pt x="0" y="0"/>
                </a:lnTo>
                <a:lnTo>
                  <a:pt x="0" y="16982"/>
                </a:lnTo>
                <a:lnTo>
                  <a:pt x="50947" y="16982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10776" y="4431733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5">
                <a:moveTo>
                  <a:pt x="50947" y="0"/>
                </a:moveTo>
                <a:lnTo>
                  <a:pt x="0" y="0"/>
                </a:lnTo>
                <a:lnTo>
                  <a:pt x="0" y="16982"/>
                </a:lnTo>
                <a:lnTo>
                  <a:pt x="50947" y="16982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2671" y="4431733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5">
                <a:moveTo>
                  <a:pt x="50947" y="0"/>
                </a:moveTo>
                <a:lnTo>
                  <a:pt x="0" y="0"/>
                </a:lnTo>
                <a:lnTo>
                  <a:pt x="0" y="16982"/>
                </a:lnTo>
                <a:lnTo>
                  <a:pt x="50947" y="16982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14566" y="4431733"/>
            <a:ext cx="51435" cy="17145"/>
          </a:xfrm>
          <a:custGeom>
            <a:avLst/>
            <a:gdLst/>
            <a:ahLst/>
            <a:cxnLst/>
            <a:rect l="l" t="t" r="r" b="b"/>
            <a:pathLst>
              <a:path w="51435" h="17145">
                <a:moveTo>
                  <a:pt x="50947" y="0"/>
                </a:moveTo>
                <a:lnTo>
                  <a:pt x="0" y="0"/>
                </a:lnTo>
                <a:lnTo>
                  <a:pt x="0" y="16982"/>
                </a:lnTo>
                <a:lnTo>
                  <a:pt x="50947" y="16982"/>
                </a:lnTo>
                <a:lnTo>
                  <a:pt x="5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1250" y="4249217"/>
            <a:ext cx="128270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5435" marR="5080" indent="-29337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333333"/>
                </a:solidFill>
                <a:latin typeface="+mn-lt"/>
                <a:cs typeface="Lucida Sans Unicode"/>
              </a:rPr>
              <a:t>User requirements document</a:t>
            </a:r>
            <a:endParaRPr sz="1200">
              <a:latin typeface="+mn-lt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5257" y="5947385"/>
            <a:ext cx="156337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3345" marR="5080" indent="-8128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333333"/>
                </a:solidFill>
                <a:latin typeface="+mn-lt"/>
                <a:cs typeface="Lucida Sans Unicode"/>
              </a:rPr>
              <a:t>Software requirements specifcations (SRS)</a:t>
            </a:r>
            <a:endParaRPr sz="1200">
              <a:latin typeface="+mn-lt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84759" y="5098301"/>
            <a:ext cx="960119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" marR="5080" indent="-2159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+mn-lt"/>
                <a:cs typeface="Lucida Sans Unicode"/>
              </a:rPr>
              <a:t>Nonfunctional requirements</a:t>
            </a:r>
            <a:endParaRPr sz="1200">
              <a:latin typeface="+mn-lt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89" y="1807971"/>
            <a:ext cx="5458612" cy="189013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2794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Nonfunctional </a:t>
            </a:r>
            <a:r>
              <a:rPr sz="2800" dirty="0">
                <a:latin typeface="+mn-lt"/>
                <a:cs typeface="Arial"/>
              </a:rPr>
              <a:t>requirements describe</a:t>
            </a:r>
          </a:p>
          <a:p>
            <a:pPr marL="12700">
              <a:lnSpc>
                <a:spcPts val="2780"/>
              </a:lnSpc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1) quality attributes</a:t>
            </a:r>
            <a:endParaRPr lang="en-CA" sz="2800" dirty="0">
              <a:solidFill>
                <a:srgbClr val="0432FF"/>
              </a:solidFill>
              <a:latin typeface="+mn-lt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2)</a:t>
            </a:r>
            <a:r>
              <a:rPr lang="en-CA" sz="2800" dirty="0">
                <a:solidFill>
                  <a:srgbClr val="0432FF"/>
                </a:solidFill>
                <a:latin typeface="+mn-lt"/>
                <a:cs typeface="Arial"/>
              </a:rPr>
              <a:t>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constraints</a:t>
            </a:r>
            <a:endParaRPr lang="en-CA" sz="2800" dirty="0">
              <a:solidFill>
                <a:srgbClr val="0432FF"/>
              </a:solidFill>
              <a:latin typeface="+mn-lt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3) external interfaces</a:t>
            </a:r>
            <a:endParaRPr lang="en-CA" sz="2800" dirty="0">
              <a:solidFill>
                <a:srgbClr val="0432FF"/>
              </a:solidFill>
              <a:latin typeface="+mn-lt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sz="2800" dirty="0">
                <a:latin typeface="+mn-lt"/>
                <a:cs typeface="Arial"/>
              </a:rPr>
              <a:t>of the product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1075944" y="4520184"/>
            <a:ext cx="3218815" cy="2100580"/>
            <a:chOff x="1075944" y="4520184"/>
            <a:chExt cx="3218815" cy="2100580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4520184"/>
              <a:ext cx="3218687" cy="21000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69963" y="4715433"/>
              <a:ext cx="2632075" cy="1503045"/>
            </a:xfrm>
            <a:custGeom>
              <a:avLst/>
              <a:gdLst/>
              <a:ahLst/>
              <a:cxnLst/>
              <a:rect l="l" t="t" r="r" b="b"/>
              <a:pathLst>
                <a:path w="2632075" h="1503045">
                  <a:moveTo>
                    <a:pt x="2631935" y="0"/>
                  </a:moveTo>
                  <a:lnTo>
                    <a:pt x="0" y="0"/>
                  </a:lnTo>
                  <a:lnTo>
                    <a:pt x="0" y="1502708"/>
                  </a:lnTo>
                  <a:lnTo>
                    <a:pt x="2631935" y="1502708"/>
                  </a:lnTo>
                  <a:lnTo>
                    <a:pt x="2631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755369" y="4732382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508313" y="0"/>
                  </a:moveTo>
                  <a:lnTo>
                    <a:pt x="458490" y="1631"/>
                  </a:lnTo>
                  <a:lnTo>
                    <a:pt x="409145" y="6512"/>
                  </a:lnTo>
                  <a:lnTo>
                    <a:pt x="360757" y="14594"/>
                  </a:lnTo>
                  <a:lnTo>
                    <a:pt x="313790" y="25801"/>
                  </a:lnTo>
                  <a:lnTo>
                    <a:pt x="268695" y="40022"/>
                  </a:lnTo>
                  <a:lnTo>
                    <a:pt x="225908" y="57124"/>
                  </a:lnTo>
                  <a:lnTo>
                    <a:pt x="185841" y="76939"/>
                  </a:lnTo>
                  <a:lnTo>
                    <a:pt x="148880" y="99278"/>
                  </a:lnTo>
                  <a:lnTo>
                    <a:pt x="115380" y="123924"/>
                  </a:lnTo>
                  <a:lnTo>
                    <a:pt x="85665" y="150642"/>
                  </a:lnTo>
                  <a:lnTo>
                    <a:pt x="60020" y="179172"/>
                  </a:lnTo>
                  <a:lnTo>
                    <a:pt x="34058" y="216970"/>
                  </a:lnTo>
                  <a:lnTo>
                    <a:pt x="15232" y="256596"/>
                  </a:lnTo>
                  <a:lnTo>
                    <a:pt x="3822" y="297462"/>
                  </a:lnTo>
                  <a:lnTo>
                    <a:pt x="0" y="338956"/>
                  </a:lnTo>
                  <a:lnTo>
                    <a:pt x="152" y="347277"/>
                  </a:lnTo>
                  <a:lnTo>
                    <a:pt x="5501" y="388691"/>
                  </a:lnTo>
                  <a:lnTo>
                    <a:pt x="18411" y="429358"/>
                  </a:lnTo>
                  <a:lnTo>
                    <a:pt x="38691" y="468669"/>
                  </a:lnTo>
                  <a:lnTo>
                    <a:pt x="66037" y="506029"/>
                  </a:lnTo>
                  <a:lnTo>
                    <a:pt x="92725" y="534132"/>
                  </a:lnTo>
                  <a:lnTo>
                    <a:pt x="131676" y="566585"/>
                  </a:lnTo>
                  <a:lnTo>
                    <a:pt x="166949" y="590106"/>
                  </a:lnTo>
                  <a:lnTo>
                    <a:pt x="205510" y="611209"/>
                  </a:lnTo>
                  <a:lnTo>
                    <a:pt x="246986" y="629689"/>
                  </a:lnTo>
                  <a:lnTo>
                    <a:pt x="290980" y="645370"/>
                  </a:lnTo>
                  <a:lnTo>
                    <a:pt x="337067" y="658099"/>
                  </a:lnTo>
                  <a:lnTo>
                    <a:pt x="384803" y="667755"/>
                  </a:lnTo>
                  <a:lnTo>
                    <a:pt x="433728" y="674244"/>
                  </a:lnTo>
                  <a:lnTo>
                    <a:pt x="483371" y="677505"/>
                  </a:lnTo>
                  <a:lnTo>
                    <a:pt x="508313" y="677913"/>
                  </a:lnTo>
                  <a:lnTo>
                    <a:pt x="533254" y="677505"/>
                  </a:lnTo>
                  <a:lnTo>
                    <a:pt x="582898" y="674244"/>
                  </a:lnTo>
                  <a:lnTo>
                    <a:pt x="631823" y="667755"/>
                  </a:lnTo>
                  <a:lnTo>
                    <a:pt x="679558" y="658099"/>
                  </a:lnTo>
                  <a:lnTo>
                    <a:pt x="725645" y="645370"/>
                  </a:lnTo>
                  <a:lnTo>
                    <a:pt x="769638" y="629689"/>
                  </a:lnTo>
                  <a:lnTo>
                    <a:pt x="811115" y="611209"/>
                  </a:lnTo>
                  <a:lnTo>
                    <a:pt x="849676" y="590106"/>
                  </a:lnTo>
                  <a:lnTo>
                    <a:pt x="884949" y="566585"/>
                  </a:lnTo>
                  <a:lnTo>
                    <a:pt x="916595" y="540872"/>
                  </a:lnTo>
                  <a:lnTo>
                    <a:pt x="944308" y="513215"/>
                  </a:lnTo>
                  <a:lnTo>
                    <a:pt x="973016" y="476317"/>
                  </a:lnTo>
                  <a:lnTo>
                    <a:pt x="994738" y="437349"/>
                  </a:lnTo>
                  <a:lnTo>
                    <a:pt x="1009143" y="396902"/>
                  </a:lnTo>
                  <a:lnTo>
                    <a:pt x="1016015" y="355588"/>
                  </a:lnTo>
                  <a:lnTo>
                    <a:pt x="1016627" y="338956"/>
                  </a:lnTo>
                  <a:lnTo>
                    <a:pt x="1016474" y="330635"/>
                  </a:lnTo>
                  <a:lnTo>
                    <a:pt x="1011125" y="289221"/>
                  </a:lnTo>
                  <a:lnTo>
                    <a:pt x="998214" y="248554"/>
                  </a:lnTo>
                  <a:lnTo>
                    <a:pt x="977933" y="209243"/>
                  </a:lnTo>
                  <a:lnTo>
                    <a:pt x="950588" y="171882"/>
                  </a:lnTo>
                  <a:lnTo>
                    <a:pt x="923900" y="143780"/>
                  </a:lnTo>
                  <a:lnTo>
                    <a:pt x="884949" y="111326"/>
                  </a:lnTo>
                  <a:lnTo>
                    <a:pt x="849676" y="87805"/>
                  </a:lnTo>
                  <a:lnTo>
                    <a:pt x="811115" y="66703"/>
                  </a:lnTo>
                  <a:lnTo>
                    <a:pt x="769638" y="48223"/>
                  </a:lnTo>
                  <a:lnTo>
                    <a:pt x="725645" y="32542"/>
                  </a:lnTo>
                  <a:lnTo>
                    <a:pt x="679558" y="19813"/>
                  </a:lnTo>
                  <a:lnTo>
                    <a:pt x="631823" y="10157"/>
                  </a:lnTo>
                  <a:lnTo>
                    <a:pt x="582898" y="3668"/>
                  </a:lnTo>
                  <a:lnTo>
                    <a:pt x="533254" y="407"/>
                  </a:lnTo>
                  <a:lnTo>
                    <a:pt x="50831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55368" y="4732381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1016627" y="338956"/>
                  </a:moveTo>
                  <a:lnTo>
                    <a:pt x="1012804" y="380451"/>
                  </a:lnTo>
                  <a:lnTo>
                    <a:pt x="1001393" y="421316"/>
                  </a:lnTo>
                  <a:lnTo>
                    <a:pt x="982567" y="460943"/>
                  </a:lnTo>
                  <a:lnTo>
                    <a:pt x="956605" y="498740"/>
                  </a:lnTo>
                  <a:lnTo>
                    <a:pt x="930960" y="527271"/>
                  </a:lnTo>
                  <a:lnTo>
                    <a:pt x="901245" y="553988"/>
                  </a:lnTo>
                  <a:lnTo>
                    <a:pt x="867745" y="578635"/>
                  </a:lnTo>
                  <a:lnTo>
                    <a:pt x="830784" y="600974"/>
                  </a:lnTo>
                  <a:lnTo>
                    <a:pt x="790716" y="620789"/>
                  </a:lnTo>
                  <a:lnTo>
                    <a:pt x="747930" y="637890"/>
                  </a:lnTo>
                  <a:lnTo>
                    <a:pt x="702836" y="652112"/>
                  </a:lnTo>
                  <a:lnTo>
                    <a:pt x="655869" y="663318"/>
                  </a:lnTo>
                  <a:lnTo>
                    <a:pt x="607480" y="671400"/>
                  </a:lnTo>
                  <a:lnTo>
                    <a:pt x="558137" y="676281"/>
                  </a:lnTo>
                  <a:lnTo>
                    <a:pt x="508313" y="677913"/>
                  </a:lnTo>
                  <a:lnTo>
                    <a:pt x="495835" y="677811"/>
                  </a:lnTo>
                  <a:lnTo>
                    <a:pt x="446086" y="675364"/>
                  </a:lnTo>
                  <a:lnTo>
                    <a:pt x="396937" y="669677"/>
                  </a:lnTo>
                  <a:lnTo>
                    <a:pt x="348861" y="660805"/>
                  </a:lnTo>
                  <a:lnTo>
                    <a:pt x="302320" y="648833"/>
                  </a:lnTo>
                  <a:lnTo>
                    <a:pt x="257762" y="633877"/>
                  </a:lnTo>
                  <a:lnTo>
                    <a:pt x="215618" y="616081"/>
                  </a:lnTo>
                  <a:lnTo>
                    <a:pt x="176293" y="595616"/>
                  </a:lnTo>
                  <a:lnTo>
                    <a:pt x="140165" y="572679"/>
                  </a:lnTo>
                  <a:lnTo>
                    <a:pt x="107583" y="547492"/>
                  </a:lnTo>
                  <a:lnTo>
                    <a:pt x="78860" y="520295"/>
                  </a:lnTo>
                  <a:lnTo>
                    <a:pt x="48803" y="483879"/>
                  </a:lnTo>
                  <a:lnTo>
                    <a:pt x="25656" y="445283"/>
                  </a:lnTo>
                  <a:lnTo>
                    <a:pt x="9766" y="405084"/>
                  </a:lnTo>
                  <a:lnTo>
                    <a:pt x="1376" y="363889"/>
                  </a:lnTo>
                  <a:lnTo>
                    <a:pt x="0" y="338956"/>
                  </a:lnTo>
                  <a:lnTo>
                    <a:pt x="152" y="330635"/>
                  </a:lnTo>
                  <a:lnTo>
                    <a:pt x="5500" y="289221"/>
                  </a:lnTo>
                  <a:lnTo>
                    <a:pt x="18412" y="248555"/>
                  </a:lnTo>
                  <a:lnTo>
                    <a:pt x="38692" y="209243"/>
                  </a:lnTo>
                  <a:lnTo>
                    <a:pt x="66037" y="171883"/>
                  </a:lnTo>
                  <a:lnTo>
                    <a:pt x="92725" y="143780"/>
                  </a:lnTo>
                  <a:lnTo>
                    <a:pt x="123416" y="117557"/>
                  </a:lnTo>
                  <a:lnTo>
                    <a:pt x="157813" y="93466"/>
                  </a:lnTo>
                  <a:lnTo>
                    <a:pt x="195585" y="71739"/>
                  </a:lnTo>
                  <a:lnTo>
                    <a:pt x="236369" y="52586"/>
                  </a:lnTo>
                  <a:lnTo>
                    <a:pt x="279772" y="36191"/>
                  </a:lnTo>
                  <a:lnTo>
                    <a:pt x="325376" y="22711"/>
                  </a:lnTo>
                  <a:lnTo>
                    <a:pt x="372743" y="12277"/>
                  </a:lnTo>
                  <a:lnTo>
                    <a:pt x="421414" y="4989"/>
                  </a:lnTo>
                  <a:lnTo>
                    <a:pt x="470923" y="918"/>
                  </a:lnTo>
                  <a:lnTo>
                    <a:pt x="508313" y="0"/>
                  </a:lnTo>
                  <a:lnTo>
                    <a:pt x="520792" y="102"/>
                  </a:lnTo>
                  <a:lnTo>
                    <a:pt x="570540" y="2549"/>
                  </a:lnTo>
                  <a:lnTo>
                    <a:pt x="619689" y="8236"/>
                  </a:lnTo>
                  <a:lnTo>
                    <a:pt x="667765" y="17108"/>
                  </a:lnTo>
                  <a:lnTo>
                    <a:pt x="714306" y="29080"/>
                  </a:lnTo>
                  <a:lnTo>
                    <a:pt x="758863" y="44036"/>
                  </a:lnTo>
                  <a:lnTo>
                    <a:pt x="801007" y="61832"/>
                  </a:lnTo>
                  <a:lnTo>
                    <a:pt x="840333" y="82297"/>
                  </a:lnTo>
                  <a:lnTo>
                    <a:pt x="876460" y="105234"/>
                  </a:lnTo>
                  <a:lnTo>
                    <a:pt x="909043" y="130421"/>
                  </a:lnTo>
                  <a:lnTo>
                    <a:pt x="937766" y="157617"/>
                  </a:lnTo>
                  <a:lnTo>
                    <a:pt x="967824" y="194034"/>
                  </a:lnTo>
                  <a:lnTo>
                    <a:pt x="990970" y="232629"/>
                  </a:lnTo>
                  <a:lnTo>
                    <a:pt x="1006859" y="272829"/>
                  </a:lnTo>
                  <a:lnTo>
                    <a:pt x="1015250" y="314024"/>
                  </a:lnTo>
                  <a:lnTo>
                    <a:pt x="1016627" y="338956"/>
                  </a:lnTo>
                  <a:close/>
                </a:path>
              </a:pathLst>
            </a:custGeom>
            <a:ln w="11297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16510" y="4928704"/>
            <a:ext cx="69596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+mn-lt"/>
                <a:cs typeface="Verdana"/>
              </a:rPr>
              <a:t>Usability</a:t>
            </a:r>
            <a:endParaRPr sz="1400">
              <a:latin typeface="+mn-lt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81191" y="5517565"/>
            <a:ext cx="1028065" cy="689610"/>
            <a:chOff x="1281191" y="5517565"/>
            <a:chExt cx="1028065" cy="689610"/>
          </a:xfrm>
        </p:grpSpPr>
        <p:sp>
          <p:nvSpPr>
            <p:cNvPr id="35" name="object 35"/>
            <p:cNvSpPr/>
            <p:nvPr/>
          </p:nvSpPr>
          <p:spPr>
            <a:xfrm>
              <a:off x="1286906" y="5523280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508313" y="0"/>
                  </a:moveTo>
                  <a:lnTo>
                    <a:pt x="458490" y="1631"/>
                  </a:lnTo>
                  <a:lnTo>
                    <a:pt x="409147" y="6512"/>
                  </a:lnTo>
                  <a:lnTo>
                    <a:pt x="360758" y="14596"/>
                  </a:lnTo>
                  <a:lnTo>
                    <a:pt x="313791" y="25801"/>
                  </a:lnTo>
                  <a:lnTo>
                    <a:pt x="268696" y="40024"/>
                  </a:lnTo>
                  <a:lnTo>
                    <a:pt x="225910" y="57124"/>
                  </a:lnTo>
                  <a:lnTo>
                    <a:pt x="185842" y="76940"/>
                  </a:lnTo>
                  <a:lnTo>
                    <a:pt x="148882" y="99278"/>
                  </a:lnTo>
                  <a:lnTo>
                    <a:pt x="115382" y="123925"/>
                  </a:lnTo>
                  <a:lnTo>
                    <a:pt x="85666" y="150642"/>
                  </a:lnTo>
                  <a:lnTo>
                    <a:pt x="60021" y="179174"/>
                  </a:lnTo>
                  <a:lnTo>
                    <a:pt x="34059" y="216970"/>
                  </a:lnTo>
                  <a:lnTo>
                    <a:pt x="15233" y="256597"/>
                  </a:lnTo>
                  <a:lnTo>
                    <a:pt x="3823" y="297462"/>
                  </a:lnTo>
                  <a:lnTo>
                    <a:pt x="0" y="338956"/>
                  </a:lnTo>
                  <a:lnTo>
                    <a:pt x="153" y="347278"/>
                  </a:lnTo>
                  <a:lnTo>
                    <a:pt x="5502" y="388692"/>
                  </a:lnTo>
                  <a:lnTo>
                    <a:pt x="18412" y="429358"/>
                  </a:lnTo>
                  <a:lnTo>
                    <a:pt x="38693" y="468670"/>
                  </a:lnTo>
                  <a:lnTo>
                    <a:pt x="66038" y="506030"/>
                  </a:lnTo>
                  <a:lnTo>
                    <a:pt x="92726" y="534133"/>
                  </a:lnTo>
                  <a:lnTo>
                    <a:pt x="131678" y="566587"/>
                  </a:lnTo>
                  <a:lnTo>
                    <a:pt x="166951" y="590108"/>
                  </a:lnTo>
                  <a:lnTo>
                    <a:pt x="205512" y="611209"/>
                  </a:lnTo>
                  <a:lnTo>
                    <a:pt x="246988" y="629690"/>
                  </a:lnTo>
                  <a:lnTo>
                    <a:pt x="290982" y="645370"/>
                  </a:lnTo>
                  <a:lnTo>
                    <a:pt x="337068" y="658100"/>
                  </a:lnTo>
                  <a:lnTo>
                    <a:pt x="384803" y="667755"/>
                  </a:lnTo>
                  <a:lnTo>
                    <a:pt x="433729" y="674245"/>
                  </a:lnTo>
                  <a:lnTo>
                    <a:pt x="483372" y="677506"/>
                  </a:lnTo>
                  <a:lnTo>
                    <a:pt x="508313" y="677914"/>
                  </a:lnTo>
                  <a:lnTo>
                    <a:pt x="533256" y="677506"/>
                  </a:lnTo>
                  <a:lnTo>
                    <a:pt x="582899" y="674245"/>
                  </a:lnTo>
                  <a:lnTo>
                    <a:pt x="631824" y="667755"/>
                  </a:lnTo>
                  <a:lnTo>
                    <a:pt x="679560" y="658100"/>
                  </a:lnTo>
                  <a:lnTo>
                    <a:pt x="725646" y="645370"/>
                  </a:lnTo>
                  <a:lnTo>
                    <a:pt x="769639" y="629690"/>
                  </a:lnTo>
                  <a:lnTo>
                    <a:pt x="811116" y="611209"/>
                  </a:lnTo>
                  <a:lnTo>
                    <a:pt x="849676" y="590108"/>
                  </a:lnTo>
                  <a:lnTo>
                    <a:pt x="884950" y="566587"/>
                  </a:lnTo>
                  <a:lnTo>
                    <a:pt x="916595" y="540873"/>
                  </a:lnTo>
                  <a:lnTo>
                    <a:pt x="944309" y="513215"/>
                  </a:lnTo>
                  <a:lnTo>
                    <a:pt x="973017" y="476318"/>
                  </a:lnTo>
                  <a:lnTo>
                    <a:pt x="994740" y="437351"/>
                  </a:lnTo>
                  <a:lnTo>
                    <a:pt x="1009145" y="396903"/>
                  </a:lnTo>
                  <a:lnTo>
                    <a:pt x="1016015" y="355589"/>
                  </a:lnTo>
                  <a:lnTo>
                    <a:pt x="1016627" y="338956"/>
                  </a:lnTo>
                  <a:lnTo>
                    <a:pt x="1016474" y="330635"/>
                  </a:lnTo>
                  <a:lnTo>
                    <a:pt x="1011126" y="289221"/>
                  </a:lnTo>
                  <a:lnTo>
                    <a:pt x="998215" y="248555"/>
                  </a:lnTo>
                  <a:lnTo>
                    <a:pt x="977934" y="209243"/>
                  </a:lnTo>
                  <a:lnTo>
                    <a:pt x="950589" y="171883"/>
                  </a:lnTo>
                  <a:lnTo>
                    <a:pt x="923902" y="143780"/>
                  </a:lnTo>
                  <a:lnTo>
                    <a:pt x="884950" y="111327"/>
                  </a:lnTo>
                  <a:lnTo>
                    <a:pt x="849676" y="87806"/>
                  </a:lnTo>
                  <a:lnTo>
                    <a:pt x="811116" y="66703"/>
                  </a:lnTo>
                  <a:lnTo>
                    <a:pt x="769639" y="48223"/>
                  </a:lnTo>
                  <a:lnTo>
                    <a:pt x="725646" y="32543"/>
                  </a:lnTo>
                  <a:lnTo>
                    <a:pt x="679560" y="19813"/>
                  </a:lnTo>
                  <a:lnTo>
                    <a:pt x="631824" y="10158"/>
                  </a:lnTo>
                  <a:lnTo>
                    <a:pt x="582899" y="3668"/>
                  </a:lnTo>
                  <a:lnTo>
                    <a:pt x="533256" y="408"/>
                  </a:lnTo>
                  <a:lnTo>
                    <a:pt x="508313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86906" y="5523280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1016627" y="338956"/>
                  </a:moveTo>
                  <a:lnTo>
                    <a:pt x="1012804" y="380451"/>
                  </a:lnTo>
                  <a:lnTo>
                    <a:pt x="1001394" y="421316"/>
                  </a:lnTo>
                  <a:lnTo>
                    <a:pt x="982568" y="460943"/>
                  </a:lnTo>
                  <a:lnTo>
                    <a:pt x="956606" y="498740"/>
                  </a:lnTo>
                  <a:lnTo>
                    <a:pt x="930960" y="527271"/>
                  </a:lnTo>
                  <a:lnTo>
                    <a:pt x="901245" y="553988"/>
                  </a:lnTo>
                  <a:lnTo>
                    <a:pt x="867745" y="578635"/>
                  </a:lnTo>
                  <a:lnTo>
                    <a:pt x="830784" y="600974"/>
                  </a:lnTo>
                  <a:lnTo>
                    <a:pt x="790717" y="620789"/>
                  </a:lnTo>
                  <a:lnTo>
                    <a:pt x="747931" y="637889"/>
                  </a:lnTo>
                  <a:lnTo>
                    <a:pt x="702836" y="652112"/>
                  </a:lnTo>
                  <a:lnTo>
                    <a:pt x="655869" y="663318"/>
                  </a:lnTo>
                  <a:lnTo>
                    <a:pt x="607480" y="671401"/>
                  </a:lnTo>
                  <a:lnTo>
                    <a:pt x="558137" y="676281"/>
                  </a:lnTo>
                  <a:lnTo>
                    <a:pt x="508313" y="677913"/>
                  </a:lnTo>
                  <a:lnTo>
                    <a:pt x="495835" y="677811"/>
                  </a:lnTo>
                  <a:lnTo>
                    <a:pt x="446086" y="675364"/>
                  </a:lnTo>
                  <a:lnTo>
                    <a:pt x="396937" y="669677"/>
                  </a:lnTo>
                  <a:lnTo>
                    <a:pt x="348861" y="660805"/>
                  </a:lnTo>
                  <a:lnTo>
                    <a:pt x="302320" y="648833"/>
                  </a:lnTo>
                  <a:lnTo>
                    <a:pt x="257763" y="633877"/>
                  </a:lnTo>
                  <a:lnTo>
                    <a:pt x="215619" y="616081"/>
                  </a:lnTo>
                  <a:lnTo>
                    <a:pt x="176294" y="595616"/>
                  </a:lnTo>
                  <a:lnTo>
                    <a:pt x="140166" y="572679"/>
                  </a:lnTo>
                  <a:lnTo>
                    <a:pt x="107583" y="547492"/>
                  </a:lnTo>
                  <a:lnTo>
                    <a:pt x="78860" y="520295"/>
                  </a:lnTo>
                  <a:lnTo>
                    <a:pt x="48803" y="483879"/>
                  </a:lnTo>
                  <a:lnTo>
                    <a:pt x="25656" y="445283"/>
                  </a:lnTo>
                  <a:lnTo>
                    <a:pt x="9767" y="405084"/>
                  </a:lnTo>
                  <a:lnTo>
                    <a:pt x="1376" y="363889"/>
                  </a:lnTo>
                  <a:lnTo>
                    <a:pt x="0" y="338956"/>
                  </a:lnTo>
                  <a:lnTo>
                    <a:pt x="152" y="330636"/>
                  </a:lnTo>
                  <a:lnTo>
                    <a:pt x="5501" y="289221"/>
                  </a:lnTo>
                  <a:lnTo>
                    <a:pt x="18411" y="248555"/>
                  </a:lnTo>
                  <a:lnTo>
                    <a:pt x="38693" y="209243"/>
                  </a:lnTo>
                  <a:lnTo>
                    <a:pt x="66038" y="171883"/>
                  </a:lnTo>
                  <a:lnTo>
                    <a:pt x="92726" y="143780"/>
                  </a:lnTo>
                  <a:lnTo>
                    <a:pt x="123416" y="117557"/>
                  </a:lnTo>
                  <a:lnTo>
                    <a:pt x="157813" y="93466"/>
                  </a:lnTo>
                  <a:lnTo>
                    <a:pt x="195585" y="71739"/>
                  </a:lnTo>
                  <a:lnTo>
                    <a:pt x="236370" y="52586"/>
                  </a:lnTo>
                  <a:lnTo>
                    <a:pt x="279773" y="36191"/>
                  </a:lnTo>
                  <a:lnTo>
                    <a:pt x="325377" y="22711"/>
                  </a:lnTo>
                  <a:lnTo>
                    <a:pt x="372743" y="12277"/>
                  </a:lnTo>
                  <a:lnTo>
                    <a:pt x="421415" y="4989"/>
                  </a:lnTo>
                  <a:lnTo>
                    <a:pt x="470923" y="918"/>
                  </a:lnTo>
                  <a:lnTo>
                    <a:pt x="508313" y="0"/>
                  </a:lnTo>
                  <a:lnTo>
                    <a:pt x="520792" y="102"/>
                  </a:lnTo>
                  <a:lnTo>
                    <a:pt x="570540" y="2549"/>
                  </a:lnTo>
                  <a:lnTo>
                    <a:pt x="619689" y="8236"/>
                  </a:lnTo>
                  <a:lnTo>
                    <a:pt x="667766" y="17108"/>
                  </a:lnTo>
                  <a:lnTo>
                    <a:pt x="714306" y="29080"/>
                  </a:lnTo>
                  <a:lnTo>
                    <a:pt x="758863" y="44036"/>
                  </a:lnTo>
                  <a:lnTo>
                    <a:pt x="801008" y="61832"/>
                  </a:lnTo>
                  <a:lnTo>
                    <a:pt x="840333" y="82297"/>
                  </a:lnTo>
                  <a:lnTo>
                    <a:pt x="876461" y="105234"/>
                  </a:lnTo>
                  <a:lnTo>
                    <a:pt x="909043" y="130421"/>
                  </a:lnTo>
                  <a:lnTo>
                    <a:pt x="937766" y="157617"/>
                  </a:lnTo>
                  <a:lnTo>
                    <a:pt x="967824" y="194034"/>
                  </a:lnTo>
                  <a:lnTo>
                    <a:pt x="990970" y="232629"/>
                  </a:lnTo>
                  <a:lnTo>
                    <a:pt x="1006860" y="272829"/>
                  </a:lnTo>
                  <a:lnTo>
                    <a:pt x="1015250" y="314024"/>
                  </a:lnTo>
                  <a:lnTo>
                    <a:pt x="1016627" y="338956"/>
                  </a:lnTo>
                  <a:close/>
                </a:path>
              </a:pathLst>
            </a:custGeom>
            <a:ln w="11297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02865" y="5719604"/>
            <a:ext cx="78676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+mn-lt"/>
                <a:cs typeface="Verdana"/>
              </a:rPr>
              <a:t>Reliability</a:t>
            </a:r>
            <a:endParaRPr sz="1400">
              <a:latin typeface="+mn-lt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23736" y="5461072"/>
            <a:ext cx="1367155" cy="633095"/>
            <a:chOff x="2523736" y="5461072"/>
            <a:chExt cx="1367155" cy="633095"/>
          </a:xfrm>
        </p:grpSpPr>
        <p:sp>
          <p:nvSpPr>
            <p:cNvPr id="39" name="object 39"/>
            <p:cNvSpPr/>
            <p:nvPr/>
          </p:nvSpPr>
          <p:spPr>
            <a:xfrm>
              <a:off x="2529451" y="5466788"/>
              <a:ext cx="1355725" cy="621665"/>
            </a:xfrm>
            <a:custGeom>
              <a:avLst/>
              <a:gdLst/>
              <a:ahLst/>
              <a:cxnLst/>
              <a:rect l="l" t="t" r="r" b="b"/>
              <a:pathLst>
                <a:path w="1355725" h="621664">
                  <a:moveTo>
                    <a:pt x="677752" y="0"/>
                  </a:moveTo>
                  <a:lnTo>
                    <a:pt x="611320" y="1496"/>
                  </a:lnTo>
                  <a:lnTo>
                    <a:pt x="545528" y="5970"/>
                  </a:lnTo>
                  <a:lnTo>
                    <a:pt x="481011" y="13378"/>
                  </a:lnTo>
                  <a:lnTo>
                    <a:pt x="418387" y="23651"/>
                  </a:lnTo>
                  <a:lnTo>
                    <a:pt x="358261" y="36687"/>
                  </a:lnTo>
                  <a:lnTo>
                    <a:pt x="301213" y="52363"/>
                  </a:lnTo>
                  <a:lnTo>
                    <a:pt x="247790" y="70528"/>
                  </a:lnTo>
                  <a:lnTo>
                    <a:pt x="198508" y="91004"/>
                  </a:lnTo>
                  <a:lnTo>
                    <a:pt x="153842" y="113597"/>
                  </a:lnTo>
                  <a:lnTo>
                    <a:pt x="114221" y="138088"/>
                  </a:lnTo>
                  <a:lnTo>
                    <a:pt x="80027" y="164242"/>
                  </a:lnTo>
                  <a:lnTo>
                    <a:pt x="51591" y="191806"/>
                  </a:lnTo>
                  <a:lnTo>
                    <a:pt x="24549" y="227841"/>
                  </a:lnTo>
                  <a:lnTo>
                    <a:pt x="7335" y="265119"/>
                  </a:lnTo>
                  <a:lnTo>
                    <a:pt x="204" y="303082"/>
                  </a:lnTo>
                  <a:lnTo>
                    <a:pt x="0" y="310710"/>
                  </a:lnTo>
                  <a:lnTo>
                    <a:pt x="204" y="318337"/>
                  </a:lnTo>
                  <a:lnTo>
                    <a:pt x="7335" y="356300"/>
                  </a:lnTo>
                  <a:lnTo>
                    <a:pt x="24549" y="393578"/>
                  </a:lnTo>
                  <a:lnTo>
                    <a:pt x="51591" y="429613"/>
                  </a:lnTo>
                  <a:lnTo>
                    <a:pt x="80027" y="457178"/>
                  </a:lnTo>
                  <a:lnTo>
                    <a:pt x="114221" y="483331"/>
                  </a:lnTo>
                  <a:lnTo>
                    <a:pt x="153842" y="507822"/>
                  </a:lnTo>
                  <a:lnTo>
                    <a:pt x="198508" y="530415"/>
                  </a:lnTo>
                  <a:lnTo>
                    <a:pt x="247790" y="550892"/>
                  </a:lnTo>
                  <a:lnTo>
                    <a:pt x="301213" y="569056"/>
                  </a:lnTo>
                  <a:lnTo>
                    <a:pt x="358261" y="584732"/>
                  </a:lnTo>
                  <a:lnTo>
                    <a:pt x="418387" y="597768"/>
                  </a:lnTo>
                  <a:lnTo>
                    <a:pt x="481011" y="608041"/>
                  </a:lnTo>
                  <a:lnTo>
                    <a:pt x="545528" y="615449"/>
                  </a:lnTo>
                  <a:lnTo>
                    <a:pt x="611320" y="619925"/>
                  </a:lnTo>
                  <a:lnTo>
                    <a:pt x="677752" y="621421"/>
                  </a:lnTo>
                  <a:lnTo>
                    <a:pt x="711007" y="621046"/>
                  </a:lnTo>
                  <a:lnTo>
                    <a:pt x="777198" y="618057"/>
                  </a:lnTo>
                  <a:lnTo>
                    <a:pt x="842431" y="612109"/>
                  </a:lnTo>
                  <a:lnTo>
                    <a:pt x="906079" y="603258"/>
                  </a:lnTo>
                  <a:lnTo>
                    <a:pt x="967527" y="591589"/>
                  </a:lnTo>
                  <a:lnTo>
                    <a:pt x="1026185" y="577215"/>
                  </a:lnTo>
                  <a:lnTo>
                    <a:pt x="1081488" y="560275"/>
                  </a:lnTo>
                  <a:lnTo>
                    <a:pt x="1132901" y="540931"/>
                  </a:lnTo>
                  <a:lnTo>
                    <a:pt x="1179933" y="519370"/>
                  </a:lnTo>
                  <a:lnTo>
                    <a:pt x="1222127" y="495799"/>
                  </a:lnTo>
                  <a:lnTo>
                    <a:pt x="1259078" y="470447"/>
                  </a:lnTo>
                  <a:lnTo>
                    <a:pt x="1290432" y="443555"/>
                  </a:lnTo>
                  <a:lnTo>
                    <a:pt x="1321294" y="408176"/>
                  </a:lnTo>
                  <a:lnTo>
                    <a:pt x="1342480" y="371326"/>
                  </a:lnTo>
                  <a:lnTo>
                    <a:pt x="1353667" y="333565"/>
                  </a:lnTo>
                  <a:lnTo>
                    <a:pt x="1355502" y="310710"/>
                  </a:lnTo>
                  <a:lnTo>
                    <a:pt x="1355299" y="303082"/>
                  </a:lnTo>
                  <a:lnTo>
                    <a:pt x="1348168" y="265119"/>
                  </a:lnTo>
                  <a:lnTo>
                    <a:pt x="1330954" y="227841"/>
                  </a:lnTo>
                  <a:lnTo>
                    <a:pt x="1303912" y="191806"/>
                  </a:lnTo>
                  <a:lnTo>
                    <a:pt x="1275474" y="164242"/>
                  </a:lnTo>
                  <a:lnTo>
                    <a:pt x="1241281" y="138088"/>
                  </a:lnTo>
                  <a:lnTo>
                    <a:pt x="1201661" y="113597"/>
                  </a:lnTo>
                  <a:lnTo>
                    <a:pt x="1156994" y="91004"/>
                  </a:lnTo>
                  <a:lnTo>
                    <a:pt x="1107713" y="70528"/>
                  </a:lnTo>
                  <a:lnTo>
                    <a:pt x="1054290" y="52363"/>
                  </a:lnTo>
                  <a:lnTo>
                    <a:pt x="997240" y="36687"/>
                  </a:lnTo>
                  <a:lnTo>
                    <a:pt x="937115" y="23651"/>
                  </a:lnTo>
                  <a:lnTo>
                    <a:pt x="874492" y="13378"/>
                  </a:lnTo>
                  <a:lnTo>
                    <a:pt x="809974" y="5970"/>
                  </a:lnTo>
                  <a:lnTo>
                    <a:pt x="744183" y="1496"/>
                  </a:lnTo>
                  <a:lnTo>
                    <a:pt x="677752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529451" y="5466787"/>
              <a:ext cx="1355725" cy="621665"/>
            </a:xfrm>
            <a:custGeom>
              <a:avLst/>
              <a:gdLst/>
              <a:ahLst/>
              <a:cxnLst/>
              <a:rect l="l" t="t" r="r" b="b"/>
              <a:pathLst>
                <a:path w="1355725" h="621664">
                  <a:moveTo>
                    <a:pt x="1355503" y="310710"/>
                  </a:moveTo>
                  <a:lnTo>
                    <a:pt x="1350406" y="348747"/>
                  </a:lnTo>
                  <a:lnTo>
                    <a:pt x="1335192" y="386206"/>
                  </a:lnTo>
                  <a:lnTo>
                    <a:pt x="1310090" y="422531"/>
                  </a:lnTo>
                  <a:lnTo>
                    <a:pt x="1283137" y="450407"/>
                  </a:lnTo>
                  <a:lnTo>
                    <a:pt x="1250354" y="476938"/>
                  </a:lnTo>
                  <a:lnTo>
                    <a:pt x="1212057" y="501867"/>
                  </a:lnTo>
                  <a:lnTo>
                    <a:pt x="1168614" y="524956"/>
                  </a:lnTo>
                  <a:lnTo>
                    <a:pt x="1132902" y="540931"/>
                  </a:lnTo>
                  <a:lnTo>
                    <a:pt x="1094722" y="555659"/>
                  </a:lnTo>
                  <a:lnTo>
                    <a:pt x="1054290" y="569056"/>
                  </a:lnTo>
                  <a:lnTo>
                    <a:pt x="1011818" y="581054"/>
                  </a:lnTo>
                  <a:lnTo>
                    <a:pt x="967528" y="591589"/>
                  </a:lnTo>
                  <a:lnTo>
                    <a:pt x="921666" y="600601"/>
                  </a:lnTo>
                  <a:lnTo>
                    <a:pt x="874492" y="608042"/>
                  </a:lnTo>
                  <a:lnTo>
                    <a:pt x="826252" y="613871"/>
                  </a:lnTo>
                  <a:lnTo>
                    <a:pt x="777198" y="618058"/>
                  </a:lnTo>
                  <a:lnTo>
                    <a:pt x="727604" y="620579"/>
                  </a:lnTo>
                  <a:lnTo>
                    <a:pt x="677751" y="621421"/>
                  </a:lnTo>
                  <a:lnTo>
                    <a:pt x="661113" y="621327"/>
                  </a:lnTo>
                  <a:lnTo>
                    <a:pt x="611320" y="619925"/>
                  </a:lnTo>
                  <a:lnTo>
                    <a:pt x="561886" y="616847"/>
                  </a:lnTo>
                  <a:lnTo>
                    <a:pt x="513071" y="612109"/>
                  </a:lnTo>
                  <a:lnTo>
                    <a:pt x="465148" y="605738"/>
                  </a:lnTo>
                  <a:lnTo>
                    <a:pt x="418387" y="597769"/>
                  </a:lnTo>
                  <a:lnTo>
                    <a:pt x="373031" y="588245"/>
                  </a:lnTo>
                  <a:lnTo>
                    <a:pt x="329317" y="577216"/>
                  </a:lnTo>
                  <a:lnTo>
                    <a:pt x="287492" y="564741"/>
                  </a:lnTo>
                  <a:lnTo>
                    <a:pt x="247790" y="550893"/>
                  </a:lnTo>
                  <a:lnTo>
                    <a:pt x="210417" y="535743"/>
                  </a:lnTo>
                  <a:lnTo>
                    <a:pt x="175570" y="519370"/>
                  </a:lnTo>
                  <a:lnTo>
                    <a:pt x="133376" y="495800"/>
                  </a:lnTo>
                  <a:lnTo>
                    <a:pt x="96424" y="470447"/>
                  </a:lnTo>
                  <a:lnTo>
                    <a:pt x="65070" y="443556"/>
                  </a:lnTo>
                  <a:lnTo>
                    <a:pt x="34208" y="408176"/>
                  </a:lnTo>
                  <a:lnTo>
                    <a:pt x="13022" y="371327"/>
                  </a:lnTo>
                  <a:lnTo>
                    <a:pt x="1835" y="333565"/>
                  </a:lnTo>
                  <a:lnTo>
                    <a:pt x="0" y="310710"/>
                  </a:lnTo>
                  <a:lnTo>
                    <a:pt x="203" y="303082"/>
                  </a:lnTo>
                  <a:lnTo>
                    <a:pt x="7334" y="265119"/>
                  </a:lnTo>
                  <a:lnTo>
                    <a:pt x="24549" y="227842"/>
                  </a:lnTo>
                  <a:lnTo>
                    <a:pt x="51590" y="191806"/>
                  </a:lnTo>
                  <a:lnTo>
                    <a:pt x="80027" y="164242"/>
                  </a:lnTo>
                  <a:lnTo>
                    <a:pt x="114221" y="138089"/>
                  </a:lnTo>
                  <a:lnTo>
                    <a:pt x="153842" y="113597"/>
                  </a:lnTo>
                  <a:lnTo>
                    <a:pt x="198508" y="91005"/>
                  </a:lnTo>
                  <a:lnTo>
                    <a:pt x="235058" y="75439"/>
                  </a:lnTo>
                  <a:lnTo>
                    <a:pt x="274015" y="61145"/>
                  </a:lnTo>
                  <a:lnTo>
                    <a:pt x="315160" y="48204"/>
                  </a:lnTo>
                  <a:lnTo>
                    <a:pt x="358261" y="36688"/>
                  </a:lnTo>
                  <a:lnTo>
                    <a:pt x="403093" y="26656"/>
                  </a:lnTo>
                  <a:lnTo>
                    <a:pt x="449424" y="18162"/>
                  </a:lnTo>
                  <a:lnTo>
                    <a:pt x="496991" y="11254"/>
                  </a:lnTo>
                  <a:lnTo>
                    <a:pt x="545529" y="5970"/>
                  </a:lnTo>
                  <a:lnTo>
                    <a:pt x="594782" y="2336"/>
                  </a:lnTo>
                  <a:lnTo>
                    <a:pt x="644495" y="374"/>
                  </a:lnTo>
                  <a:lnTo>
                    <a:pt x="677751" y="0"/>
                  </a:lnTo>
                  <a:lnTo>
                    <a:pt x="694389" y="93"/>
                  </a:lnTo>
                  <a:lnTo>
                    <a:pt x="744182" y="1496"/>
                  </a:lnTo>
                  <a:lnTo>
                    <a:pt x="793616" y="4573"/>
                  </a:lnTo>
                  <a:lnTo>
                    <a:pt x="842431" y="9311"/>
                  </a:lnTo>
                  <a:lnTo>
                    <a:pt x="890354" y="15682"/>
                  </a:lnTo>
                  <a:lnTo>
                    <a:pt x="937115" y="23651"/>
                  </a:lnTo>
                  <a:lnTo>
                    <a:pt x="982472" y="33175"/>
                  </a:lnTo>
                  <a:lnTo>
                    <a:pt x="1026185" y="44204"/>
                  </a:lnTo>
                  <a:lnTo>
                    <a:pt x="1068010" y="56679"/>
                  </a:lnTo>
                  <a:lnTo>
                    <a:pt x="1107712" y="70528"/>
                  </a:lnTo>
                  <a:lnTo>
                    <a:pt x="1145085" y="85677"/>
                  </a:lnTo>
                  <a:lnTo>
                    <a:pt x="1179932" y="102049"/>
                  </a:lnTo>
                  <a:lnTo>
                    <a:pt x="1222126" y="125620"/>
                  </a:lnTo>
                  <a:lnTo>
                    <a:pt x="1259078" y="150973"/>
                  </a:lnTo>
                  <a:lnTo>
                    <a:pt x="1290431" y="177864"/>
                  </a:lnTo>
                  <a:lnTo>
                    <a:pt x="1321294" y="213244"/>
                  </a:lnTo>
                  <a:lnTo>
                    <a:pt x="1342480" y="250093"/>
                  </a:lnTo>
                  <a:lnTo>
                    <a:pt x="1353667" y="287855"/>
                  </a:lnTo>
                  <a:lnTo>
                    <a:pt x="1355503" y="310710"/>
                  </a:lnTo>
                  <a:close/>
                </a:path>
              </a:pathLst>
            </a:custGeom>
            <a:ln w="11298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84239" y="5640514"/>
            <a:ext cx="104775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+mn-lt"/>
                <a:cs typeface="Verdana"/>
              </a:rPr>
              <a:t>Performance</a:t>
            </a:r>
            <a:endParaRPr sz="1400">
              <a:latin typeface="+mn-lt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94216" y="4726732"/>
            <a:ext cx="1028065" cy="689610"/>
            <a:chOff x="1394216" y="4726732"/>
            <a:chExt cx="1028065" cy="689610"/>
          </a:xfrm>
        </p:grpSpPr>
        <p:sp>
          <p:nvSpPr>
            <p:cNvPr id="43" name="object 43"/>
            <p:cNvSpPr/>
            <p:nvPr/>
          </p:nvSpPr>
          <p:spPr>
            <a:xfrm>
              <a:off x="1399865" y="4732381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508313" y="0"/>
                  </a:moveTo>
                  <a:lnTo>
                    <a:pt x="458490" y="1631"/>
                  </a:lnTo>
                  <a:lnTo>
                    <a:pt x="409147" y="6512"/>
                  </a:lnTo>
                  <a:lnTo>
                    <a:pt x="360758" y="14594"/>
                  </a:lnTo>
                  <a:lnTo>
                    <a:pt x="313790" y="25801"/>
                  </a:lnTo>
                  <a:lnTo>
                    <a:pt x="268696" y="40022"/>
                  </a:lnTo>
                  <a:lnTo>
                    <a:pt x="225910" y="57124"/>
                  </a:lnTo>
                  <a:lnTo>
                    <a:pt x="185842" y="76939"/>
                  </a:lnTo>
                  <a:lnTo>
                    <a:pt x="148882" y="99278"/>
                  </a:lnTo>
                  <a:lnTo>
                    <a:pt x="115382" y="123924"/>
                  </a:lnTo>
                  <a:lnTo>
                    <a:pt x="85666" y="150642"/>
                  </a:lnTo>
                  <a:lnTo>
                    <a:pt x="60021" y="179172"/>
                  </a:lnTo>
                  <a:lnTo>
                    <a:pt x="34059" y="216970"/>
                  </a:lnTo>
                  <a:lnTo>
                    <a:pt x="15233" y="256596"/>
                  </a:lnTo>
                  <a:lnTo>
                    <a:pt x="3823" y="297462"/>
                  </a:lnTo>
                  <a:lnTo>
                    <a:pt x="0" y="338956"/>
                  </a:lnTo>
                  <a:lnTo>
                    <a:pt x="153" y="347277"/>
                  </a:lnTo>
                  <a:lnTo>
                    <a:pt x="5501" y="388691"/>
                  </a:lnTo>
                  <a:lnTo>
                    <a:pt x="18412" y="429358"/>
                  </a:lnTo>
                  <a:lnTo>
                    <a:pt x="38693" y="468669"/>
                  </a:lnTo>
                  <a:lnTo>
                    <a:pt x="66038" y="506029"/>
                  </a:lnTo>
                  <a:lnTo>
                    <a:pt x="92726" y="534132"/>
                  </a:lnTo>
                  <a:lnTo>
                    <a:pt x="131678" y="566585"/>
                  </a:lnTo>
                  <a:lnTo>
                    <a:pt x="166951" y="590106"/>
                  </a:lnTo>
                  <a:lnTo>
                    <a:pt x="205511" y="611209"/>
                  </a:lnTo>
                  <a:lnTo>
                    <a:pt x="246988" y="629689"/>
                  </a:lnTo>
                  <a:lnTo>
                    <a:pt x="290981" y="645370"/>
                  </a:lnTo>
                  <a:lnTo>
                    <a:pt x="337068" y="658099"/>
                  </a:lnTo>
                  <a:lnTo>
                    <a:pt x="384803" y="667755"/>
                  </a:lnTo>
                  <a:lnTo>
                    <a:pt x="433729" y="674244"/>
                  </a:lnTo>
                  <a:lnTo>
                    <a:pt x="483372" y="677505"/>
                  </a:lnTo>
                  <a:lnTo>
                    <a:pt x="508313" y="677913"/>
                  </a:lnTo>
                  <a:lnTo>
                    <a:pt x="533255" y="677505"/>
                  </a:lnTo>
                  <a:lnTo>
                    <a:pt x="582899" y="674244"/>
                  </a:lnTo>
                  <a:lnTo>
                    <a:pt x="631824" y="667755"/>
                  </a:lnTo>
                  <a:lnTo>
                    <a:pt x="679559" y="658099"/>
                  </a:lnTo>
                  <a:lnTo>
                    <a:pt x="725646" y="645370"/>
                  </a:lnTo>
                  <a:lnTo>
                    <a:pt x="769639" y="629689"/>
                  </a:lnTo>
                  <a:lnTo>
                    <a:pt x="811116" y="611209"/>
                  </a:lnTo>
                  <a:lnTo>
                    <a:pt x="849676" y="590106"/>
                  </a:lnTo>
                  <a:lnTo>
                    <a:pt x="884949" y="566585"/>
                  </a:lnTo>
                  <a:lnTo>
                    <a:pt x="916595" y="540872"/>
                  </a:lnTo>
                  <a:lnTo>
                    <a:pt x="944309" y="513215"/>
                  </a:lnTo>
                  <a:lnTo>
                    <a:pt x="973017" y="476317"/>
                  </a:lnTo>
                  <a:lnTo>
                    <a:pt x="994740" y="437349"/>
                  </a:lnTo>
                  <a:lnTo>
                    <a:pt x="1009145" y="396902"/>
                  </a:lnTo>
                  <a:lnTo>
                    <a:pt x="1016015" y="355588"/>
                  </a:lnTo>
                  <a:lnTo>
                    <a:pt x="1016627" y="338956"/>
                  </a:lnTo>
                  <a:lnTo>
                    <a:pt x="1016474" y="330635"/>
                  </a:lnTo>
                  <a:lnTo>
                    <a:pt x="1011126" y="289221"/>
                  </a:lnTo>
                  <a:lnTo>
                    <a:pt x="998215" y="248554"/>
                  </a:lnTo>
                  <a:lnTo>
                    <a:pt x="977934" y="209243"/>
                  </a:lnTo>
                  <a:lnTo>
                    <a:pt x="950589" y="171882"/>
                  </a:lnTo>
                  <a:lnTo>
                    <a:pt x="923901" y="143780"/>
                  </a:lnTo>
                  <a:lnTo>
                    <a:pt x="884949" y="111326"/>
                  </a:lnTo>
                  <a:lnTo>
                    <a:pt x="849676" y="87805"/>
                  </a:lnTo>
                  <a:lnTo>
                    <a:pt x="811116" y="66703"/>
                  </a:lnTo>
                  <a:lnTo>
                    <a:pt x="769639" y="48223"/>
                  </a:lnTo>
                  <a:lnTo>
                    <a:pt x="725646" y="32542"/>
                  </a:lnTo>
                  <a:lnTo>
                    <a:pt x="679559" y="19813"/>
                  </a:lnTo>
                  <a:lnTo>
                    <a:pt x="631824" y="10157"/>
                  </a:lnTo>
                  <a:lnTo>
                    <a:pt x="582899" y="3668"/>
                  </a:lnTo>
                  <a:lnTo>
                    <a:pt x="533255" y="407"/>
                  </a:lnTo>
                  <a:lnTo>
                    <a:pt x="508313" y="0"/>
                  </a:lnTo>
                  <a:close/>
                </a:path>
              </a:pathLst>
            </a:custGeom>
            <a:solidFill>
              <a:srgbClr val="DAE8F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99865" y="4732381"/>
              <a:ext cx="1016635" cy="678180"/>
            </a:xfrm>
            <a:custGeom>
              <a:avLst/>
              <a:gdLst/>
              <a:ahLst/>
              <a:cxnLst/>
              <a:rect l="l" t="t" r="r" b="b"/>
              <a:pathLst>
                <a:path w="1016635" h="678179">
                  <a:moveTo>
                    <a:pt x="1016627" y="338956"/>
                  </a:moveTo>
                  <a:lnTo>
                    <a:pt x="1012804" y="380451"/>
                  </a:lnTo>
                  <a:lnTo>
                    <a:pt x="1001394" y="421316"/>
                  </a:lnTo>
                  <a:lnTo>
                    <a:pt x="982568" y="460943"/>
                  </a:lnTo>
                  <a:lnTo>
                    <a:pt x="956606" y="498740"/>
                  </a:lnTo>
                  <a:lnTo>
                    <a:pt x="930960" y="527271"/>
                  </a:lnTo>
                  <a:lnTo>
                    <a:pt x="901245" y="553988"/>
                  </a:lnTo>
                  <a:lnTo>
                    <a:pt x="867745" y="578635"/>
                  </a:lnTo>
                  <a:lnTo>
                    <a:pt x="830784" y="600974"/>
                  </a:lnTo>
                  <a:lnTo>
                    <a:pt x="790717" y="620789"/>
                  </a:lnTo>
                  <a:lnTo>
                    <a:pt x="747931" y="637890"/>
                  </a:lnTo>
                  <a:lnTo>
                    <a:pt x="702836" y="652112"/>
                  </a:lnTo>
                  <a:lnTo>
                    <a:pt x="655869" y="663318"/>
                  </a:lnTo>
                  <a:lnTo>
                    <a:pt x="607480" y="671400"/>
                  </a:lnTo>
                  <a:lnTo>
                    <a:pt x="558137" y="676281"/>
                  </a:lnTo>
                  <a:lnTo>
                    <a:pt x="508313" y="677913"/>
                  </a:lnTo>
                  <a:lnTo>
                    <a:pt x="495835" y="677811"/>
                  </a:lnTo>
                  <a:lnTo>
                    <a:pt x="446086" y="675364"/>
                  </a:lnTo>
                  <a:lnTo>
                    <a:pt x="396937" y="669677"/>
                  </a:lnTo>
                  <a:lnTo>
                    <a:pt x="348861" y="660805"/>
                  </a:lnTo>
                  <a:lnTo>
                    <a:pt x="302320" y="648833"/>
                  </a:lnTo>
                  <a:lnTo>
                    <a:pt x="257763" y="633877"/>
                  </a:lnTo>
                  <a:lnTo>
                    <a:pt x="215619" y="616081"/>
                  </a:lnTo>
                  <a:lnTo>
                    <a:pt x="176294" y="595616"/>
                  </a:lnTo>
                  <a:lnTo>
                    <a:pt x="140166" y="572679"/>
                  </a:lnTo>
                  <a:lnTo>
                    <a:pt x="107583" y="547492"/>
                  </a:lnTo>
                  <a:lnTo>
                    <a:pt x="78860" y="520295"/>
                  </a:lnTo>
                  <a:lnTo>
                    <a:pt x="48803" y="483879"/>
                  </a:lnTo>
                  <a:lnTo>
                    <a:pt x="25656" y="445283"/>
                  </a:lnTo>
                  <a:lnTo>
                    <a:pt x="9767" y="405084"/>
                  </a:lnTo>
                  <a:lnTo>
                    <a:pt x="1376" y="363889"/>
                  </a:lnTo>
                  <a:lnTo>
                    <a:pt x="0" y="338956"/>
                  </a:lnTo>
                  <a:lnTo>
                    <a:pt x="152" y="330635"/>
                  </a:lnTo>
                  <a:lnTo>
                    <a:pt x="5501" y="289221"/>
                  </a:lnTo>
                  <a:lnTo>
                    <a:pt x="18411" y="248555"/>
                  </a:lnTo>
                  <a:lnTo>
                    <a:pt x="38693" y="209243"/>
                  </a:lnTo>
                  <a:lnTo>
                    <a:pt x="66038" y="171883"/>
                  </a:lnTo>
                  <a:lnTo>
                    <a:pt x="92726" y="143780"/>
                  </a:lnTo>
                  <a:lnTo>
                    <a:pt x="123416" y="117557"/>
                  </a:lnTo>
                  <a:lnTo>
                    <a:pt x="157813" y="93466"/>
                  </a:lnTo>
                  <a:lnTo>
                    <a:pt x="195585" y="71739"/>
                  </a:lnTo>
                  <a:lnTo>
                    <a:pt x="236370" y="52586"/>
                  </a:lnTo>
                  <a:lnTo>
                    <a:pt x="279773" y="36191"/>
                  </a:lnTo>
                  <a:lnTo>
                    <a:pt x="325377" y="22711"/>
                  </a:lnTo>
                  <a:lnTo>
                    <a:pt x="372743" y="12277"/>
                  </a:lnTo>
                  <a:lnTo>
                    <a:pt x="421415" y="4989"/>
                  </a:lnTo>
                  <a:lnTo>
                    <a:pt x="470923" y="918"/>
                  </a:lnTo>
                  <a:lnTo>
                    <a:pt x="508313" y="0"/>
                  </a:lnTo>
                  <a:lnTo>
                    <a:pt x="520792" y="102"/>
                  </a:lnTo>
                  <a:lnTo>
                    <a:pt x="570540" y="2549"/>
                  </a:lnTo>
                  <a:lnTo>
                    <a:pt x="619689" y="8236"/>
                  </a:lnTo>
                  <a:lnTo>
                    <a:pt x="667765" y="17108"/>
                  </a:lnTo>
                  <a:lnTo>
                    <a:pt x="714306" y="29080"/>
                  </a:lnTo>
                  <a:lnTo>
                    <a:pt x="758863" y="44036"/>
                  </a:lnTo>
                  <a:lnTo>
                    <a:pt x="801007" y="61832"/>
                  </a:lnTo>
                  <a:lnTo>
                    <a:pt x="840333" y="82297"/>
                  </a:lnTo>
                  <a:lnTo>
                    <a:pt x="876461" y="105234"/>
                  </a:lnTo>
                  <a:lnTo>
                    <a:pt x="909043" y="130421"/>
                  </a:lnTo>
                  <a:lnTo>
                    <a:pt x="937766" y="157617"/>
                  </a:lnTo>
                  <a:lnTo>
                    <a:pt x="967824" y="194034"/>
                  </a:lnTo>
                  <a:lnTo>
                    <a:pt x="990970" y="232629"/>
                  </a:lnTo>
                  <a:lnTo>
                    <a:pt x="1006859" y="272829"/>
                  </a:lnTo>
                  <a:lnTo>
                    <a:pt x="1015250" y="314024"/>
                  </a:lnTo>
                  <a:lnTo>
                    <a:pt x="1016627" y="338956"/>
                  </a:lnTo>
                  <a:close/>
                </a:path>
              </a:pathLst>
            </a:custGeom>
            <a:ln w="11297">
              <a:solidFill>
                <a:srgbClr val="6C8E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76010" y="4928704"/>
            <a:ext cx="6661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+mn-lt"/>
                <a:cs typeface="Verdana"/>
              </a:rPr>
              <a:t>Security</a:t>
            </a:r>
            <a:endParaRPr sz="1400">
              <a:latin typeface="+mn-lt"/>
              <a:cs typeface="Verdana"/>
            </a:endParaRP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D15054D0-480F-A582-E8E2-EAD34AC86D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C827AE3D-7A03-3E3F-7395-98EE7D6A9FC1}"/>
              </a:ext>
            </a:extLst>
          </p:cNvPr>
          <p:cNvSpPr txBox="1"/>
          <p:nvPr/>
        </p:nvSpPr>
        <p:spPr>
          <a:xfrm>
            <a:off x="6623811" y="3400132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890" algn="ctr">
              <a:lnSpc>
                <a:spcPts val="1400"/>
              </a:lnSpc>
              <a:spcBef>
                <a:spcPts val="180"/>
              </a:spcBef>
            </a:pPr>
            <a:r>
              <a:rPr lang="en-CA" sz="1200" dirty="0">
                <a:latin typeface="+mn-lt"/>
                <a:cs typeface="Lucida Sans Unicode"/>
              </a:rPr>
              <a:t>User</a:t>
            </a:r>
            <a:r>
              <a:rPr sz="1200" dirty="0">
                <a:latin typeface="+mn-lt"/>
                <a:cs typeface="Lucida Sans Unicode"/>
              </a:rPr>
              <a:t> requirements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FA400D8-5DE3-D866-DFD8-C2FB0276AA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74170" y="6299200"/>
            <a:ext cx="343534" cy="254000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34</a:t>
            </a:fld>
            <a:endParaRPr lang="en-CA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56" y="122428"/>
            <a:ext cx="471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Connecting all pieces</a:t>
            </a:r>
            <a:endParaRPr sz="400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80145" y="1666645"/>
            <a:ext cx="1167130" cy="900430"/>
            <a:chOff x="5880145" y="1666645"/>
            <a:chExt cx="1167130" cy="900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151" y="2328653"/>
              <a:ext cx="82721" cy="237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84590" y="1671090"/>
              <a:ext cx="1158240" cy="661670"/>
            </a:xfrm>
            <a:custGeom>
              <a:avLst/>
              <a:gdLst/>
              <a:ahLst/>
              <a:cxnLst/>
              <a:rect l="l" t="t" r="r" b="b"/>
              <a:pathLst>
                <a:path w="1158240" h="661669">
                  <a:moveTo>
                    <a:pt x="579057" y="0"/>
                  </a:moveTo>
                  <a:lnTo>
                    <a:pt x="522300" y="1593"/>
                  </a:lnTo>
                  <a:lnTo>
                    <a:pt x="466088" y="6357"/>
                  </a:lnTo>
                  <a:lnTo>
                    <a:pt x="410965" y="14246"/>
                  </a:lnTo>
                  <a:lnTo>
                    <a:pt x="357461" y="25185"/>
                  </a:lnTo>
                  <a:lnTo>
                    <a:pt x="306091" y="39066"/>
                  </a:lnTo>
                  <a:lnTo>
                    <a:pt x="257350" y="55758"/>
                  </a:lnTo>
                  <a:lnTo>
                    <a:pt x="211707" y="75100"/>
                  </a:lnTo>
                  <a:lnTo>
                    <a:pt x="169600" y="96903"/>
                  </a:lnTo>
                  <a:lnTo>
                    <a:pt x="131438" y="120961"/>
                  </a:lnTo>
                  <a:lnTo>
                    <a:pt x="97588" y="147039"/>
                  </a:lnTo>
                  <a:lnTo>
                    <a:pt x="68372" y="174887"/>
                  </a:lnTo>
                  <a:lnTo>
                    <a:pt x="44076" y="204238"/>
                  </a:lnTo>
                  <a:lnTo>
                    <a:pt x="20973" y="242610"/>
                  </a:lnTo>
                  <a:lnTo>
                    <a:pt x="6265" y="282304"/>
                  </a:lnTo>
                  <a:lnTo>
                    <a:pt x="174" y="322728"/>
                  </a:lnTo>
                  <a:lnTo>
                    <a:pt x="0" y="330850"/>
                  </a:lnTo>
                  <a:lnTo>
                    <a:pt x="174" y="338971"/>
                  </a:lnTo>
                  <a:lnTo>
                    <a:pt x="6265" y="379395"/>
                  </a:lnTo>
                  <a:lnTo>
                    <a:pt x="20973" y="419088"/>
                  </a:lnTo>
                  <a:lnTo>
                    <a:pt x="44076" y="457460"/>
                  </a:lnTo>
                  <a:lnTo>
                    <a:pt x="68372" y="486811"/>
                  </a:lnTo>
                  <a:lnTo>
                    <a:pt x="97588" y="514659"/>
                  </a:lnTo>
                  <a:lnTo>
                    <a:pt x="131439" y="540738"/>
                  </a:lnTo>
                  <a:lnTo>
                    <a:pt x="179776" y="570468"/>
                  </a:lnTo>
                  <a:lnTo>
                    <a:pt x="222805" y="591675"/>
                  </a:lnTo>
                  <a:lnTo>
                    <a:pt x="269266" y="610370"/>
                  </a:lnTo>
                  <a:lnTo>
                    <a:pt x="318710" y="626373"/>
                  </a:lnTo>
                  <a:lnTo>
                    <a:pt x="370661" y="639531"/>
                  </a:lnTo>
                  <a:lnTo>
                    <a:pt x="424619" y="649714"/>
                  </a:lnTo>
                  <a:lnTo>
                    <a:pt x="480064" y="656828"/>
                  </a:lnTo>
                  <a:lnTo>
                    <a:pt x="536463" y="660803"/>
                  </a:lnTo>
                  <a:lnTo>
                    <a:pt x="564842" y="661599"/>
                  </a:lnTo>
                  <a:lnTo>
                    <a:pt x="593272" y="661599"/>
                  </a:lnTo>
                  <a:lnTo>
                    <a:pt x="649944" y="659211"/>
                  </a:lnTo>
                  <a:lnTo>
                    <a:pt x="705933" y="653659"/>
                  </a:lnTo>
                  <a:lnTo>
                    <a:pt x="760701" y="644999"/>
                  </a:lnTo>
                  <a:lnTo>
                    <a:pt x="813719" y="633314"/>
                  </a:lnTo>
                  <a:lnTo>
                    <a:pt x="864477" y="618716"/>
                  </a:lnTo>
                  <a:lnTo>
                    <a:pt x="912487" y="601346"/>
                  </a:lnTo>
                  <a:lnTo>
                    <a:pt x="957286" y="581370"/>
                  </a:lnTo>
                  <a:lnTo>
                    <a:pt x="998442" y="558982"/>
                  </a:lnTo>
                  <a:lnTo>
                    <a:pt x="1035558" y="534396"/>
                  </a:lnTo>
                  <a:lnTo>
                    <a:pt x="1068279" y="507851"/>
                  </a:lnTo>
                  <a:lnTo>
                    <a:pt x="1096289" y="479601"/>
                  </a:lnTo>
                  <a:lnTo>
                    <a:pt x="1124267" y="442309"/>
                  </a:lnTo>
                  <a:lnTo>
                    <a:pt x="1144045" y="403341"/>
                  </a:lnTo>
                  <a:lnTo>
                    <a:pt x="1155327" y="363278"/>
                  </a:lnTo>
                  <a:lnTo>
                    <a:pt x="1158115" y="330850"/>
                  </a:lnTo>
                  <a:lnTo>
                    <a:pt x="1157941" y="322728"/>
                  </a:lnTo>
                  <a:lnTo>
                    <a:pt x="1151849" y="282304"/>
                  </a:lnTo>
                  <a:lnTo>
                    <a:pt x="1137141" y="242610"/>
                  </a:lnTo>
                  <a:lnTo>
                    <a:pt x="1114037" y="204238"/>
                  </a:lnTo>
                  <a:lnTo>
                    <a:pt x="1089740" y="174887"/>
                  </a:lnTo>
                  <a:lnTo>
                    <a:pt x="1060526" y="147039"/>
                  </a:lnTo>
                  <a:lnTo>
                    <a:pt x="1026675" y="120961"/>
                  </a:lnTo>
                  <a:lnTo>
                    <a:pt x="988513" y="96903"/>
                  </a:lnTo>
                  <a:lnTo>
                    <a:pt x="946407" y="75100"/>
                  </a:lnTo>
                  <a:lnTo>
                    <a:pt x="900764" y="55758"/>
                  </a:lnTo>
                  <a:lnTo>
                    <a:pt x="852022" y="39066"/>
                  </a:lnTo>
                  <a:lnTo>
                    <a:pt x="800652" y="25185"/>
                  </a:lnTo>
                  <a:lnTo>
                    <a:pt x="747148" y="14246"/>
                  </a:lnTo>
                  <a:lnTo>
                    <a:pt x="692025" y="6357"/>
                  </a:lnTo>
                  <a:lnTo>
                    <a:pt x="635815" y="1593"/>
                  </a:lnTo>
                  <a:lnTo>
                    <a:pt x="579057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884590" y="1671090"/>
              <a:ext cx="1158240" cy="662305"/>
            </a:xfrm>
            <a:custGeom>
              <a:avLst/>
              <a:gdLst/>
              <a:ahLst/>
              <a:cxnLst/>
              <a:rect l="l" t="t" r="r" b="b"/>
              <a:pathLst>
                <a:path w="1158240" h="662305">
                  <a:moveTo>
                    <a:pt x="1158116" y="330849"/>
                  </a:moveTo>
                  <a:lnTo>
                    <a:pt x="1153761" y="371351"/>
                  </a:lnTo>
                  <a:lnTo>
                    <a:pt x="1140764" y="411239"/>
                  </a:lnTo>
                  <a:lnTo>
                    <a:pt x="1119317" y="449918"/>
                  </a:lnTo>
                  <a:lnTo>
                    <a:pt x="1089742" y="486810"/>
                  </a:lnTo>
                  <a:lnTo>
                    <a:pt x="1060527" y="514659"/>
                  </a:lnTo>
                  <a:lnTo>
                    <a:pt x="1026676" y="540737"/>
                  </a:lnTo>
                  <a:lnTo>
                    <a:pt x="988513" y="564795"/>
                  </a:lnTo>
                  <a:lnTo>
                    <a:pt x="946408" y="586599"/>
                  </a:lnTo>
                  <a:lnTo>
                    <a:pt x="900764" y="605940"/>
                  </a:lnTo>
                  <a:lnTo>
                    <a:pt x="864478" y="618715"/>
                  </a:lnTo>
                  <a:lnTo>
                    <a:pt x="826636" y="629933"/>
                  </a:lnTo>
                  <a:lnTo>
                    <a:pt x="787453" y="639530"/>
                  </a:lnTo>
                  <a:lnTo>
                    <a:pt x="747149" y="647452"/>
                  </a:lnTo>
                  <a:lnTo>
                    <a:pt x="705934" y="653659"/>
                  </a:lnTo>
                  <a:lnTo>
                    <a:pt x="664023" y="658118"/>
                  </a:lnTo>
                  <a:lnTo>
                    <a:pt x="621651" y="660802"/>
                  </a:lnTo>
                  <a:lnTo>
                    <a:pt x="579058" y="661698"/>
                  </a:lnTo>
                  <a:lnTo>
                    <a:pt x="564843" y="661599"/>
                  </a:lnTo>
                  <a:lnTo>
                    <a:pt x="522300" y="660105"/>
                  </a:lnTo>
                  <a:lnTo>
                    <a:pt x="480065" y="656828"/>
                  </a:lnTo>
                  <a:lnTo>
                    <a:pt x="438358" y="651783"/>
                  </a:lnTo>
                  <a:lnTo>
                    <a:pt x="397414" y="644999"/>
                  </a:lnTo>
                  <a:lnTo>
                    <a:pt x="357462" y="636514"/>
                  </a:lnTo>
                  <a:lnTo>
                    <a:pt x="318711" y="626373"/>
                  </a:lnTo>
                  <a:lnTo>
                    <a:pt x="281362" y="614628"/>
                  </a:lnTo>
                  <a:lnTo>
                    <a:pt x="245628" y="601345"/>
                  </a:lnTo>
                  <a:lnTo>
                    <a:pt x="200830" y="581369"/>
                  </a:lnTo>
                  <a:lnTo>
                    <a:pt x="159673" y="558981"/>
                  </a:lnTo>
                  <a:lnTo>
                    <a:pt x="122557" y="534396"/>
                  </a:lnTo>
                  <a:lnTo>
                    <a:pt x="89836" y="507850"/>
                  </a:lnTo>
                  <a:lnTo>
                    <a:pt x="61826" y="479601"/>
                  </a:lnTo>
                  <a:lnTo>
                    <a:pt x="33848" y="442309"/>
                  </a:lnTo>
                  <a:lnTo>
                    <a:pt x="14069" y="403341"/>
                  </a:lnTo>
                  <a:lnTo>
                    <a:pt x="2787" y="363278"/>
                  </a:lnTo>
                  <a:lnTo>
                    <a:pt x="0" y="330849"/>
                  </a:lnTo>
                  <a:lnTo>
                    <a:pt x="174" y="322727"/>
                  </a:lnTo>
                  <a:lnTo>
                    <a:pt x="6266" y="282303"/>
                  </a:lnTo>
                  <a:lnTo>
                    <a:pt x="20974" y="242609"/>
                  </a:lnTo>
                  <a:lnTo>
                    <a:pt x="44077" y="204239"/>
                  </a:lnTo>
                  <a:lnTo>
                    <a:pt x="68373" y="174887"/>
                  </a:lnTo>
                  <a:lnTo>
                    <a:pt x="97588" y="147039"/>
                  </a:lnTo>
                  <a:lnTo>
                    <a:pt x="131439" y="120960"/>
                  </a:lnTo>
                  <a:lnTo>
                    <a:pt x="169602" y="96903"/>
                  </a:lnTo>
                  <a:lnTo>
                    <a:pt x="211707" y="75099"/>
                  </a:lnTo>
                  <a:lnTo>
                    <a:pt x="257350" y="55758"/>
                  </a:lnTo>
                  <a:lnTo>
                    <a:pt x="293638" y="42982"/>
                  </a:lnTo>
                  <a:lnTo>
                    <a:pt x="331478" y="31764"/>
                  </a:lnTo>
                  <a:lnTo>
                    <a:pt x="370662" y="22168"/>
                  </a:lnTo>
                  <a:lnTo>
                    <a:pt x="410966" y="14246"/>
                  </a:lnTo>
                  <a:lnTo>
                    <a:pt x="452181" y="8039"/>
                  </a:lnTo>
                  <a:lnTo>
                    <a:pt x="494092" y="3580"/>
                  </a:lnTo>
                  <a:lnTo>
                    <a:pt x="536464" y="896"/>
                  </a:lnTo>
                  <a:lnTo>
                    <a:pt x="579058" y="0"/>
                  </a:lnTo>
                  <a:lnTo>
                    <a:pt x="593273" y="99"/>
                  </a:lnTo>
                  <a:lnTo>
                    <a:pt x="635815" y="1593"/>
                  </a:lnTo>
                  <a:lnTo>
                    <a:pt x="678050" y="4870"/>
                  </a:lnTo>
                  <a:lnTo>
                    <a:pt x="719757" y="9914"/>
                  </a:lnTo>
                  <a:lnTo>
                    <a:pt x="760702" y="16699"/>
                  </a:lnTo>
                  <a:lnTo>
                    <a:pt x="800653" y="25184"/>
                  </a:lnTo>
                  <a:lnTo>
                    <a:pt x="839405" y="35325"/>
                  </a:lnTo>
                  <a:lnTo>
                    <a:pt x="876753" y="47070"/>
                  </a:lnTo>
                  <a:lnTo>
                    <a:pt x="912487" y="60353"/>
                  </a:lnTo>
                  <a:lnTo>
                    <a:pt x="957286" y="80328"/>
                  </a:lnTo>
                  <a:lnTo>
                    <a:pt x="998442" y="102716"/>
                  </a:lnTo>
                  <a:lnTo>
                    <a:pt x="1035559" y="127302"/>
                  </a:lnTo>
                  <a:lnTo>
                    <a:pt x="1068278" y="153847"/>
                  </a:lnTo>
                  <a:lnTo>
                    <a:pt x="1096288" y="182097"/>
                  </a:lnTo>
                  <a:lnTo>
                    <a:pt x="1124267" y="219389"/>
                  </a:lnTo>
                  <a:lnTo>
                    <a:pt x="1144045" y="258357"/>
                  </a:lnTo>
                  <a:lnTo>
                    <a:pt x="1155328" y="298420"/>
                  </a:lnTo>
                  <a:lnTo>
                    <a:pt x="1158116" y="330849"/>
                  </a:lnTo>
                  <a:close/>
                </a:path>
              </a:pathLst>
            </a:custGeom>
            <a:ln w="827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2260" y="1811407"/>
            <a:ext cx="894715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3208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Verdana"/>
              </a:rPr>
              <a:t>Business requirements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260" y="3465654"/>
            <a:ext cx="894715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7686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Verdana"/>
              </a:rPr>
              <a:t>User requirements</a:t>
            </a:r>
            <a:endParaRPr sz="1150">
              <a:latin typeface="+mn-lt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1605" y="2576790"/>
            <a:ext cx="2862201" cy="41438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12260" y="5119901"/>
            <a:ext cx="894715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90805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Verdana"/>
              </a:rPr>
              <a:t>Functional requirements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3752" y="2816656"/>
            <a:ext cx="50165" cy="17145"/>
          </a:xfrm>
          <a:custGeom>
            <a:avLst/>
            <a:gdLst/>
            <a:ahLst/>
            <a:cxnLst/>
            <a:rect l="l" t="t" r="r" b="b"/>
            <a:pathLst>
              <a:path w="50164" h="17144">
                <a:moveTo>
                  <a:pt x="49632" y="0"/>
                </a:moveTo>
                <a:lnTo>
                  <a:pt x="0" y="0"/>
                </a:lnTo>
                <a:lnTo>
                  <a:pt x="0" y="16541"/>
                </a:lnTo>
                <a:lnTo>
                  <a:pt x="49632" y="16541"/>
                </a:lnTo>
                <a:lnTo>
                  <a:pt x="49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3019" y="2816656"/>
            <a:ext cx="2870835" cy="1671320"/>
            <a:chOff x="5533019" y="2816656"/>
            <a:chExt cx="2870835" cy="1671320"/>
          </a:xfrm>
        </p:grpSpPr>
        <p:sp>
          <p:nvSpPr>
            <p:cNvPr id="13" name="object 13"/>
            <p:cNvSpPr/>
            <p:nvPr/>
          </p:nvSpPr>
          <p:spPr>
            <a:xfrm>
              <a:off x="5533009" y="2816656"/>
              <a:ext cx="2870835" cy="17145"/>
            </a:xfrm>
            <a:custGeom>
              <a:avLst/>
              <a:gdLst/>
              <a:ahLst/>
              <a:cxnLst/>
              <a:rect l="l" t="t" r="r" b="b"/>
              <a:pathLst>
                <a:path w="2870834" h="17144">
                  <a:moveTo>
                    <a:pt x="49631" y="0"/>
                  </a:moveTo>
                  <a:lnTo>
                    <a:pt x="0" y="0"/>
                  </a:lnTo>
                  <a:lnTo>
                    <a:pt x="0" y="16548"/>
                  </a:lnTo>
                  <a:lnTo>
                    <a:pt x="49631" y="16548"/>
                  </a:lnTo>
                  <a:lnTo>
                    <a:pt x="49631" y="0"/>
                  </a:lnTo>
                  <a:close/>
                </a:path>
                <a:path w="2870834" h="17144">
                  <a:moveTo>
                    <a:pt x="148907" y="0"/>
                  </a:moveTo>
                  <a:lnTo>
                    <a:pt x="99275" y="0"/>
                  </a:lnTo>
                  <a:lnTo>
                    <a:pt x="99275" y="16548"/>
                  </a:lnTo>
                  <a:lnTo>
                    <a:pt x="148907" y="16548"/>
                  </a:lnTo>
                  <a:lnTo>
                    <a:pt x="148907" y="0"/>
                  </a:lnTo>
                  <a:close/>
                </a:path>
                <a:path w="2870834" h="17144">
                  <a:moveTo>
                    <a:pt x="1778546" y="0"/>
                  </a:moveTo>
                  <a:lnTo>
                    <a:pt x="1728901" y="0"/>
                  </a:lnTo>
                  <a:lnTo>
                    <a:pt x="1728901" y="16548"/>
                  </a:lnTo>
                  <a:lnTo>
                    <a:pt x="1778546" y="16548"/>
                  </a:lnTo>
                  <a:lnTo>
                    <a:pt x="1778546" y="0"/>
                  </a:lnTo>
                  <a:close/>
                </a:path>
                <a:path w="2870834" h="17144">
                  <a:moveTo>
                    <a:pt x="1877809" y="0"/>
                  </a:moveTo>
                  <a:lnTo>
                    <a:pt x="1828177" y="0"/>
                  </a:lnTo>
                  <a:lnTo>
                    <a:pt x="1828177" y="16548"/>
                  </a:lnTo>
                  <a:lnTo>
                    <a:pt x="1877809" y="16548"/>
                  </a:lnTo>
                  <a:lnTo>
                    <a:pt x="1877809" y="0"/>
                  </a:lnTo>
                  <a:close/>
                </a:path>
                <a:path w="2870834" h="17144">
                  <a:moveTo>
                    <a:pt x="1977072" y="0"/>
                  </a:moveTo>
                  <a:lnTo>
                    <a:pt x="1927440" y="0"/>
                  </a:lnTo>
                  <a:lnTo>
                    <a:pt x="1927440" y="16548"/>
                  </a:lnTo>
                  <a:lnTo>
                    <a:pt x="1977072" y="16548"/>
                  </a:lnTo>
                  <a:lnTo>
                    <a:pt x="1977072" y="0"/>
                  </a:lnTo>
                  <a:close/>
                </a:path>
                <a:path w="2870834" h="17144">
                  <a:moveTo>
                    <a:pt x="2076335" y="0"/>
                  </a:moveTo>
                  <a:lnTo>
                    <a:pt x="2026704" y="0"/>
                  </a:lnTo>
                  <a:lnTo>
                    <a:pt x="2026704" y="16548"/>
                  </a:lnTo>
                  <a:lnTo>
                    <a:pt x="2076335" y="16548"/>
                  </a:lnTo>
                  <a:lnTo>
                    <a:pt x="2076335" y="0"/>
                  </a:lnTo>
                  <a:close/>
                </a:path>
                <a:path w="2870834" h="17144">
                  <a:moveTo>
                    <a:pt x="2175611" y="0"/>
                  </a:moveTo>
                  <a:lnTo>
                    <a:pt x="2125980" y="0"/>
                  </a:lnTo>
                  <a:lnTo>
                    <a:pt x="2125980" y="16548"/>
                  </a:lnTo>
                  <a:lnTo>
                    <a:pt x="2175611" y="16548"/>
                  </a:lnTo>
                  <a:lnTo>
                    <a:pt x="2175611" y="0"/>
                  </a:lnTo>
                  <a:close/>
                </a:path>
                <a:path w="2870834" h="17144">
                  <a:moveTo>
                    <a:pt x="2274874" y="0"/>
                  </a:moveTo>
                  <a:lnTo>
                    <a:pt x="2225243" y="0"/>
                  </a:lnTo>
                  <a:lnTo>
                    <a:pt x="2225243" y="16548"/>
                  </a:lnTo>
                  <a:lnTo>
                    <a:pt x="2274874" y="16548"/>
                  </a:lnTo>
                  <a:lnTo>
                    <a:pt x="2274874" y="0"/>
                  </a:lnTo>
                  <a:close/>
                </a:path>
                <a:path w="2870834" h="17144">
                  <a:moveTo>
                    <a:pt x="2374138" y="0"/>
                  </a:moveTo>
                  <a:lnTo>
                    <a:pt x="2324506" y="0"/>
                  </a:lnTo>
                  <a:lnTo>
                    <a:pt x="2324506" y="16548"/>
                  </a:lnTo>
                  <a:lnTo>
                    <a:pt x="2374138" y="16548"/>
                  </a:lnTo>
                  <a:lnTo>
                    <a:pt x="2374138" y="0"/>
                  </a:lnTo>
                  <a:close/>
                </a:path>
                <a:path w="2870834" h="17144">
                  <a:moveTo>
                    <a:pt x="2473414" y="0"/>
                  </a:moveTo>
                  <a:lnTo>
                    <a:pt x="2423782" y="0"/>
                  </a:lnTo>
                  <a:lnTo>
                    <a:pt x="2423782" y="16548"/>
                  </a:lnTo>
                  <a:lnTo>
                    <a:pt x="2473414" y="16548"/>
                  </a:lnTo>
                  <a:lnTo>
                    <a:pt x="2473414" y="0"/>
                  </a:lnTo>
                  <a:close/>
                </a:path>
                <a:path w="2870834" h="17144">
                  <a:moveTo>
                    <a:pt x="2572677" y="0"/>
                  </a:moveTo>
                  <a:lnTo>
                    <a:pt x="2523045" y="0"/>
                  </a:lnTo>
                  <a:lnTo>
                    <a:pt x="2523045" y="16548"/>
                  </a:lnTo>
                  <a:lnTo>
                    <a:pt x="2572677" y="16548"/>
                  </a:lnTo>
                  <a:lnTo>
                    <a:pt x="2572677" y="0"/>
                  </a:lnTo>
                  <a:close/>
                </a:path>
                <a:path w="2870834" h="17144">
                  <a:moveTo>
                    <a:pt x="2671940" y="0"/>
                  </a:moveTo>
                  <a:lnTo>
                    <a:pt x="2622308" y="0"/>
                  </a:lnTo>
                  <a:lnTo>
                    <a:pt x="2622308" y="16548"/>
                  </a:lnTo>
                  <a:lnTo>
                    <a:pt x="2671940" y="16548"/>
                  </a:lnTo>
                  <a:lnTo>
                    <a:pt x="2671940" y="0"/>
                  </a:lnTo>
                  <a:close/>
                </a:path>
                <a:path w="2870834" h="17144">
                  <a:moveTo>
                    <a:pt x="2771216" y="0"/>
                  </a:moveTo>
                  <a:lnTo>
                    <a:pt x="2721584" y="0"/>
                  </a:lnTo>
                  <a:lnTo>
                    <a:pt x="2721584" y="16548"/>
                  </a:lnTo>
                  <a:lnTo>
                    <a:pt x="2771216" y="16548"/>
                  </a:lnTo>
                  <a:lnTo>
                    <a:pt x="2771216" y="0"/>
                  </a:lnTo>
                  <a:close/>
                </a:path>
                <a:path w="2870834" h="17144">
                  <a:moveTo>
                    <a:pt x="2870479" y="0"/>
                  </a:moveTo>
                  <a:lnTo>
                    <a:pt x="2820847" y="0"/>
                  </a:lnTo>
                  <a:lnTo>
                    <a:pt x="2820847" y="16548"/>
                  </a:lnTo>
                  <a:lnTo>
                    <a:pt x="2870479" y="16548"/>
                  </a:lnTo>
                  <a:lnTo>
                    <a:pt x="287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533009" y="4470907"/>
              <a:ext cx="149225" cy="17145"/>
            </a:xfrm>
            <a:custGeom>
              <a:avLst/>
              <a:gdLst/>
              <a:ahLst/>
              <a:cxnLst/>
              <a:rect l="l" t="t" r="r" b="b"/>
              <a:pathLst>
                <a:path w="149225" h="17145">
                  <a:moveTo>
                    <a:pt x="49631" y="0"/>
                  </a:moveTo>
                  <a:lnTo>
                    <a:pt x="0" y="0"/>
                  </a:lnTo>
                  <a:lnTo>
                    <a:pt x="0" y="16548"/>
                  </a:lnTo>
                  <a:lnTo>
                    <a:pt x="49631" y="16548"/>
                  </a:lnTo>
                  <a:lnTo>
                    <a:pt x="49631" y="0"/>
                  </a:lnTo>
                  <a:close/>
                </a:path>
                <a:path w="149225" h="17145">
                  <a:moveTo>
                    <a:pt x="148907" y="0"/>
                  </a:moveTo>
                  <a:lnTo>
                    <a:pt x="99275" y="0"/>
                  </a:lnTo>
                  <a:lnTo>
                    <a:pt x="99275" y="16548"/>
                  </a:lnTo>
                  <a:lnTo>
                    <a:pt x="148907" y="16548"/>
                  </a:lnTo>
                  <a:lnTo>
                    <a:pt x="148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61911" y="4470907"/>
              <a:ext cx="1141730" cy="17145"/>
            </a:xfrm>
            <a:custGeom>
              <a:avLst/>
              <a:gdLst/>
              <a:ahLst/>
              <a:cxnLst/>
              <a:rect l="l" t="t" r="r" b="b"/>
              <a:pathLst>
                <a:path w="1141729" h="17145">
                  <a:moveTo>
                    <a:pt x="49644" y="0"/>
                  </a:moveTo>
                  <a:lnTo>
                    <a:pt x="0" y="0"/>
                  </a:lnTo>
                  <a:lnTo>
                    <a:pt x="0" y="16548"/>
                  </a:lnTo>
                  <a:lnTo>
                    <a:pt x="49644" y="16548"/>
                  </a:lnTo>
                  <a:lnTo>
                    <a:pt x="49644" y="0"/>
                  </a:lnTo>
                  <a:close/>
                </a:path>
                <a:path w="1141729" h="17145">
                  <a:moveTo>
                    <a:pt x="148907" y="0"/>
                  </a:moveTo>
                  <a:lnTo>
                    <a:pt x="99275" y="0"/>
                  </a:lnTo>
                  <a:lnTo>
                    <a:pt x="99275" y="16548"/>
                  </a:lnTo>
                  <a:lnTo>
                    <a:pt x="148907" y="16548"/>
                  </a:lnTo>
                  <a:lnTo>
                    <a:pt x="148907" y="0"/>
                  </a:lnTo>
                  <a:close/>
                </a:path>
                <a:path w="1141729" h="17145">
                  <a:moveTo>
                    <a:pt x="248170" y="0"/>
                  </a:moveTo>
                  <a:lnTo>
                    <a:pt x="198539" y="0"/>
                  </a:lnTo>
                  <a:lnTo>
                    <a:pt x="198539" y="16548"/>
                  </a:lnTo>
                  <a:lnTo>
                    <a:pt x="248170" y="16548"/>
                  </a:lnTo>
                  <a:lnTo>
                    <a:pt x="248170" y="0"/>
                  </a:lnTo>
                  <a:close/>
                </a:path>
                <a:path w="1141729" h="17145">
                  <a:moveTo>
                    <a:pt x="347433" y="0"/>
                  </a:moveTo>
                  <a:lnTo>
                    <a:pt x="297802" y="0"/>
                  </a:lnTo>
                  <a:lnTo>
                    <a:pt x="297802" y="16548"/>
                  </a:lnTo>
                  <a:lnTo>
                    <a:pt x="347433" y="16548"/>
                  </a:lnTo>
                  <a:lnTo>
                    <a:pt x="347433" y="0"/>
                  </a:lnTo>
                  <a:close/>
                </a:path>
                <a:path w="1141729" h="17145">
                  <a:moveTo>
                    <a:pt x="446709" y="0"/>
                  </a:moveTo>
                  <a:lnTo>
                    <a:pt x="397078" y="0"/>
                  </a:lnTo>
                  <a:lnTo>
                    <a:pt x="397078" y="16548"/>
                  </a:lnTo>
                  <a:lnTo>
                    <a:pt x="446709" y="16548"/>
                  </a:lnTo>
                  <a:lnTo>
                    <a:pt x="446709" y="0"/>
                  </a:lnTo>
                  <a:close/>
                </a:path>
                <a:path w="1141729" h="17145">
                  <a:moveTo>
                    <a:pt x="545973" y="0"/>
                  </a:moveTo>
                  <a:lnTo>
                    <a:pt x="496341" y="0"/>
                  </a:lnTo>
                  <a:lnTo>
                    <a:pt x="496341" y="16548"/>
                  </a:lnTo>
                  <a:lnTo>
                    <a:pt x="545973" y="16548"/>
                  </a:lnTo>
                  <a:lnTo>
                    <a:pt x="545973" y="0"/>
                  </a:lnTo>
                  <a:close/>
                </a:path>
                <a:path w="1141729" h="17145">
                  <a:moveTo>
                    <a:pt x="645236" y="0"/>
                  </a:moveTo>
                  <a:lnTo>
                    <a:pt x="595604" y="0"/>
                  </a:lnTo>
                  <a:lnTo>
                    <a:pt x="595604" y="16548"/>
                  </a:lnTo>
                  <a:lnTo>
                    <a:pt x="645236" y="16548"/>
                  </a:lnTo>
                  <a:lnTo>
                    <a:pt x="645236" y="0"/>
                  </a:lnTo>
                  <a:close/>
                </a:path>
                <a:path w="1141729" h="17145">
                  <a:moveTo>
                    <a:pt x="744512" y="0"/>
                  </a:moveTo>
                  <a:lnTo>
                    <a:pt x="694880" y="0"/>
                  </a:lnTo>
                  <a:lnTo>
                    <a:pt x="694880" y="16548"/>
                  </a:lnTo>
                  <a:lnTo>
                    <a:pt x="744512" y="16548"/>
                  </a:lnTo>
                  <a:lnTo>
                    <a:pt x="744512" y="0"/>
                  </a:lnTo>
                  <a:close/>
                </a:path>
                <a:path w="1141729" h="17145">
                  <a:moveTo>
                    <a:pt x="843775" y="0"/>
                  </a:moveTo>
                  <a:lnTo>
                    <a:pt x="794143" y="0"/>
                  </a:lnTo>
                  <a:lnTo>
                    <a:pt x="794143" y="16548"/>
                  </a:lnTo>
                  <a:lnTo>
                    <a:pt x="843775" y="16548"/>
                  </a:lnTo>
                  <a:lnTo>
                    <a:pt x="843775" y="0"/>
                  </a:lnTo>
                  <a:close/>
                </a:path>
                <a:path w="1141729" h="17145">
                  <a:moveTo>
                    <a:pt x="943038" y="0"/>
                  </a:moveTo>
                  <a:lnTo>
                    <a:pt x="893406" y="0"/>
                  </a:lnTo>
                  <a:lnTo>
                    <a:pt x="893406" y="16548"/>
                  </a:lnTo>
                  <a:lnTo>
                    <a:pt x="943038" y="16548"/>
                  </a:lnTo>
                  <a:lnTo>
                    <a:pt x="943038" y="0"/>
                  </a:lnTo>
                  <a:close/>
                </a:path>
                <a:path w="1141729" h="17145">
                  <a:moveTo>
                    <a:pt x="1042314" y="0"/>
                  </a:moveTo>
                  <a:lnTo>
                    <a:pt x="992682" y="0"/>
                  </a:lnTo>
                  <a:lnTo>
                    <a:pt x="992682" y="16548"/>
                  </a:lnTo>
                  <a:lnTo>
                    <a:pt x="1042314" y="16548"/>
                  </a:lnTo>
                  <a:lnTo>
                    <a:pt x="1042314" y="0"/>
                  </a:lnTo>
                  <a:close/>
                </a:path>
                <a:path w="1141729" h="17145">
                  <a:moveTo>
                    <a:pt x="1141577" y="0"/>
                  </a:moveTo>
                  <a:lnTo>
                    <a:pt x="1091946" y="0"/>
                  </a:lnTo>
                  <a:lnTo>
                    <a:pt x="1091946" y="16548"/>
                  </a:lnTo>
                  <a:lnTo>
                    <a:pt x="1141577" y="16548"/>
                  </a:lnTo>
                  <a:lnTo>
                    <a:pt x="1141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316462" y="1492957"/>
            <a:ext cx="3137535" cy="2994660"/>
            <a:chOff x="5316462" y="1492957"/>
            <a:chExt cx="3137535" cy="2994660"/>
          </a:xfrm>
        </p:grpSpPr>
        <p:sp>
          <p:nvSpPr>
            <p:cNvPr id="17" name="object 17"/>
            <p:cNvSpPr/>
            <p:nvPr/>
          </p:nvSpPr>
          <p:spPr>
            <a:xfrm>
              <a:off x="5334485" y="2816656"/>
              <a:ext cx="50165" cy="17145"/>
            </a:xfrm>
            <a:custGeom>
              <a:avLst/>
              <a:gdLst/>
              <a:ahLst/>
              <a:cxnLst/>
              <a:rect l="l" t="t" r="r" b="b"/>
              <a:pathLst>
                <a:path w="50164" h="17144">
                  <a:moveTo>
                    <a:pt x="49632" y="0"/>
                  </a:moveTo>
                  <a:lnTo>
                    <a:pt x="0" y="0"/>
                  </a:lnTo>
                  <a:lnTo>
                    <a:pt x="0" y="16541"/>
                  </a:lnTo>
                  <a:lnTo>
                    <a:pt x="49632" y="16541"/>
                  </a:lnTo>
                  <a:lnTo>
                    <a:pt x="49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485" y="4470902"/>
              <a:ext cx="50165" cy="17145"/>
            </a:xfrm>
            <a:custGeom>
              <a:avLst/>
              <a:gdLst/>
              <a:ahLst/>
              <a:cxnLst/>
              <a:rect l="l" t="t" r="r" b="b"/>
              <a:pathLst>
                <a:path w="50164" h="17145">
                  <a:moveTo>
                    <a:pt x="49632" y="0"/>
                  </a:moveTo>
                  <a:lnTo>
                    <a:pt x="0" y="0"/>
                  </a:lnTo>
                  <a:lnTo>
                    <a:pt x="0" y="16543"/>
                  </a:lnTo>
                  <a:lnTo>
                    <a:pt x="49632" y="16543"/>
                  </a:lnTo>
                  <a:lnTo>
                    <a:pt x="49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25035" y="1501529"/>
              <a:ext cx="3120390" cy="0"/>
            </a:xfrm>
            <a:custGeom>
              <a:avLst/>
              <a:gdLst/>
              <a:ahLst/>
              <a:cxnLst/>
              <a:rect l="l" t="t" r="r" b="b"/>
              <a:pathLst>
                <a:path w="3120390">
                  <a:moveTo>
                    <a:pt x="0" y="0"/>
                  </a:moveTo>
                  <a:lnTo>
                    <a:pt x="3119820" y="0"/>
                  </a:lnTo>
                </a:path>
              </a:pathLst>
            </a:custGeom>
            <a:ln w="16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81067" y="2638531"/>
            <a:ext cx="1156970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0825" marR="5080" indent="-23876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Vision and scope document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33752" y="4470903"/>
            <a:ext cx="50165" cy="17145"/>
          </a:xfrm>
          <a:custGeom>
            <a:avLst/>
            <a:gdLst/>
            <a:ahLst/>
            <a:cxnLst/>
            <a:rect l="l" t="t" r="r" b="b"/>
            <a:pathLst>
              <a:path w="50164" h="17145">
                <a:moveTo>
                  <a:pt x="49632" y="0"/>
                </a:moveTo>
                <a:lnTo>
                  <a:pt x="0" y="0"/>
                </a:lnTo>
                <a:lnTo>
                  <a:pt x="0" y="16543"/>
                </a:lnTo>
                <a:lnTo>
                  <a:pt x="49632" y="16543"/>
                </a:lnTo>
                <a:lnTo>
                  <a:pt x="49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4407" y="4292777"/>
            <a:ext cx="1250315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97815" marR="5080" indent="-28575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User requirements document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2681" y="5119901"/>
            <a:ext cx="935990" cy="37555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marR="5080" indent="-20955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Verdana"/>
              </a:rPr>
              <a:t>Nonfunctional requirements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7312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Verdana"/>
              </a:rPr>
              <a:t>Document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7781" y="1113936"/>
            <a:ext cx="3822700" cy="478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>
              <a:lnSpc>
                <a:spcPts val="1135"/>
              </a:lnSpc>
              <a:tabLst>
                <a:tab pos="2465070" algn="l"/>
              </a:tabLst>
            </a:pPr>
            <a:r>
              <a:rPr sz="1150" dirty="0">
                <a:latin typeface="+mn-lt"/>
                <a:cs typeface="Verdana"/>
              </a:rPr>
              <a:t>Person	Content</a:t>
            </a:r>
            <a:endParaRPr sz="115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+mn-lt"/>
              <a:cs typeface="Verdana"/>
            </a:endParaRPr>
          </a:p>
          <a:p>
            <a:pPr marL="111125">
              <a:lnSpc>
                <a:spcPts val="1375"/>
              </a:lnSpc>
              <a:tabLst>
                <a:tab pos="2353310" algn="l"/>
              </a:tabLst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Manager or	</a:t>
            </a:r>
            <a:r>
              <a:rPr sz="1150" dirty="0">
                <a:latin typeface="+mn-lt"/>
                <a:cs typeface="Verdana"/>
              </a:rPr>
              <a:t>High-level</a:t>
            </a:r>
            <a:endParaRPr sz="1150">
              <a:latin typeface="+mn-lt"/>
              <a:cs typeface="Verdana"/>
            </a:endParaRPr>
          </a:p>
          <a:p>
            <a:pPr marL="140335">
              <a:lnSpc>
                <a:spcPts val="1375"/>
              </a:lnSpc>
              <a:tabLst>
                <a:tab pos="2353310" algn="l"/>
              </a:tabLst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Marketing	</a:t>
            </a:r>
            <a:r>
              <a:rPr sz="1150" dirty="0">
                <a:latin typeface="+mn-lt"/>
                <a:cs typeface="Verdana"/>
              </a:rPr>
              <a:t>objectives</a:t>
            </a:r>
            <a:endParaRPr sz="115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+mn-lt"/>
              <a:cs typeface="Verdana"/>
            </a:endParaRPr>
          </a:p>
          <a:p>
            <a:pPr marR="91440" indent="326390">
              <a:lnSpc>
                <a:spcPts val="1370"/>
              </a:lnSpc>
              <a:tabLst>
                <a:tab pos="1678939" algn="l"/>
                <a:tab pos="2427605" algn="l"/>
                <a:tab pos="3110230" algn="l"/>
                <a:tab pos="3159760" algn="l"/>
              </a:tabLst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User	</a:t>
            </a:r>
            <a:r>
              <a:rPr sz="1725" baseline="-31400" dirty="0">
                <a:latin typeface="+mn-lt"/>
                <a:cs typeface="Verdana"/>
              </a:rPr>
              <a:t>Goals	Tasks		</a:t>
            </a:r>
            <a:r>
              <a:rPr sz="1150" dirty="0">
                <a:latin typeface="+mn-lt"/>
                <a:cs typeface="Verdana"/>
              </a:rPr>
              <a:t>Product 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representative			</a:t>
            </a:r>
            <a:r>
              <a:rPr sz="1150" dirty="0">
                <a:latin typeface="+mn-lt"/>
                <a:cs typeface="Verdana"/>
              </a:rPr>
              <a:t>attributes</a:t>
            </a:r>
            <a:endParaRPr sz="115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 marL="78740" marR="161925" indent="111125">
              <a:lnSpc>
                <a:spcPct val="146300"/>
              </a:lnSpc>
              <a:spcBef>
                <a:spcPts val="919"/>
              </a:spcBef>
              <a:tabLst>
                <a:tab pos="1662430" algn="l"/>
                <a:tab pos="2998470" algn="l"/>
              </a:tabLst>
            </a:pPr>
            <a:r>
              <a:rPr sz="1725" baseline="-31400" dirty="0">
                <a:solidFill>
                  <a:srgbClr val="333333"/>
                </a:solidFill>
                <a:latin typeface="+mn-lt"/>
                <a:cs typeface="Verdana"/>
              </a:rPr>
              <a:t>Business	</a:t>
            </a:r>
            <a:r>
              <a:rPr sz="1150" dirty="0">
                <a:latin typeface="+mn-lt"/>
                <a:cs typeface="Verdana"/>
              </a:rPr>
              <a:t>Functionalities	Interfaces 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analyst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BA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)</a:t>
            </a:r>
            <a:endParaRPr sz="1150">
              <a:latin typeface="+mn-lt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+mn-lt"/>
              <a:cs typeface="Verdana"/>
            </a:endParaRPr>
          </a:p>
          <a:p>
            <a:pPr marL="1637664">
              <a:lnSpc>
                <a:spcPct val="100000"/>
              </a:lnSpc>
              <a:tabLst>
                <a:tab pos="2704465" algn="l"/>
              </a:tabLst>
            </a:pPr>
            <a:r>
              <a:rPr sz="1150" dirty="0">
                <a:latin typeface="+mn-lt"/>
                <a:cs typeface="Verdana"/>
              </a:rPr>
              <a:t>Constraints	Quality attributes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565" y="1009391"/>
            <a:ext cx="4776470" cy="5583555"/>
          </a:xfrm>
          <a:custGeom>
            <a:avLst/>
            <a:gdLst/>
            <a:ahLst/>
            <a:cxnLst/>
            <a:rect l="l" t="t" r="r" b="b"/>
            <a:pathLst>
              <a:path w="4776470" h="5583555">
                <a:moveTo>
                  <a:pt x="4776395" y="0"/>
                </a:moveTo>
                <a:lnTo>
                  <a:pt x="0" y="0"/>
                </a:lnTo>
                <a:lnTo>
                  <a:pt x="0" y="5583219"/>
                </a:lnTo>
                <a:lnTo>
                  <a:pt x="4776395" y="5583219"/>
                </a:lnTo>
                <a:lnTo>
                  <a:pt x="4776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1920" y="6312114"/>
            <a:ext cx="1524000" cy="32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Software requirements</a:t>
            </a:r>
            <a:endParaRPr sz="1150">
              <a:latin typeface="+mn-lt"/>
              <a:cs typeface="Verdana"/>
            </a:endParaRPr>
          </a:p>
          <a:p>
            <a:pPr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specifications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SRS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)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3EA22BF-2EC3-DD91-5244-DB4678F30C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06D302E-1113-5476-8F3B-351A53274426}"/>
              </a:ext>
            </a:extLst>
          </p:cNvPr>
          <p:cNvSpPr txBox="1"/>
          <p:nvPr/>
        </p:nvSpPr>
        <p:spPr>
          <a:xfrm>
            <a:off x="5967692" y="3489711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890" algn="ctr">
              <a:lnSpc>
                <a:spcPts val="1400"/>
              </a:lnSpc>
              <a:spcBef>
                <a:spcPts val="180"/>
              </a:spcBef>
            </a:pPr>
            <a:r>
              <a:rPr lang="en-CA" sz="1200" dirty="0">
                <a:latin typeface="+mn-lt"/>
                <a:cs typeface="Lucida Sans Unicode"/>
              </a:rPr>
              <a:t>User</a:t>
            </a:r>
            <a:r>
              <a:rPr sz="1200" dirty="0">
                <a:latin typeface="+mn-lt"/>
                <a:cs typeface="Lucida Sans Unicode"/>
              </a:rPr>
              <a:t> requirements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CEEB490-2989-BB1D-4EB4-1A0CBDAF15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35</a:t>
            </a:fld>
            <a:endParaRPr lang="en-CA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56" y="122428"/>
            <a:ext cx="471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Connecting all pieces</a:t>
            </a:r>
            <a:endParaRPr sz="400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80145" y="1666645"/>
            <a:ext cx="1167130" cy="900430"/>
            <a:chOff x="5880145" y="1666645"/>
            <a:chExt cx="1167130" cy="900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151" y="2328653"/>
              <a:ext cx="82721" cy="237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84590" y="1671090"/>
              <a:ext cx="1158240" cy="661670"/>
            </a:xfrm>
            <a:custGeom>
              <a:avLst/>
              <a:gdLst/>
              <a:ahLst/>
              <a:cxnLst/>
              <a:rect l="l" t="t" r="r" b="b"/>
              <a:pathLst>
                <a:path w="1158240" h="661669">
                  <a:moveTo>
                    <a:pt x="579057" y="0"/>
                  </a:moveTo>
                  <a:lnTo>
                    <a:pt x="522300" y="1593"/>
                  </a:lnTo>
                  <a:lnTo>
                    <a:pt x="466088" y="6357"/>
                  </a:lnTo>
                  <a:lnTo>
                    <a:pt x="410965" y="14246"/>
                  </a:lnTo>
                  <a:lnTo>
                    <a:pt x="357461" y="25185"/>
                  </a:lnTo>
                  <a:lnTo>
                    <a:pt x="306091" y="39066"/>
                  </a:lnTo>
                  <a:lnTo>
                    <a:pt x="257350" y="55758"/>
                  </a:lnTo>
                  <a:lnTo>
                    <a:pt x="211707" y="75100"/>
                  </a:lnTo>
                  <a:lnTo>
                    <a:pt x="169600" y="96903"/>
                  </a:lnTo>
                  <a:lnTo>
                    <a:pt x="131438" y="120961"/>
                  </a:lnTo>
                  <a:lnTo>
                    <a:pt x="97588" y="147039"/>
                  </a:lnTo>
                  <a:lnTo>
                    <a:pt x="68372" y="174887"/>
                  </a:lnTo>
                  <a:lnTo>
                    <a:pt x="44076" y="204238"/>
                  </a:lnTo>
                  <a:lnTo>
                    <a:pt x="20973" y="242610"/>
                  </a:lnTo>
                  <a:lnTo>
                    <a:pt x="6265" y="282304"/>
                  </a:lnTo>
                  <a:lnTo>
                    <a:pt x="174" y="322728"/>
                  </a:lnTo>
                  <a:lnTo>
                    <a:pt x="0" y="330850"/>
                  </a:lnTo>
                  <a:lnTo>
                    <a:pt x="174" y="338971"/>
                  </a:lnTo>
                  <a:lnTo>
                    <a:pt x="6265" y="379395"/>
                  </a:lnTo>
                  <a:lnTo>
                    <a:pt x="20973" y="419088"/>
                  </a:lnTo>
                  <a:lnTo>
                    <a:pt x="44076" y="457460"/>
                  </a:lnTo>
                  <a:lnTo>
                    <a:pt x="68372" y="486811"/>
                  </a:lnTo>
                  <a:lnTo>
                    <a:pt x="97588" y="514659"/>
                  </a:lnTo>
                  <a:lnTo>
                    <a:pt x="131439" y="540738"/>
                  </a:lnTo>
                  <a:lnTo>
                    <a:pt x="179776" y="570468"/>
                  </a:lnTo>
                  <a:lnTo>
                    <a:pt x="222805" y="591675"/>
                  </a:lnTo>
                  <a:lnTo>
                    <a:pt x="269266" y="610370"/>
                  </a:lnTo>
                  <a:lnTo>
                    <a:pt x="318710" y="626373"/>
                  </a:lnTo>
                  <a:lnTo>
                    <a:pt x="370661" y="639531"/>
                  </a:lnTo>
                  <a:lnTo>
                    <a:pt x="424619" y="649714"/>
                  </a:lnTo>
                  <a:lnTo>
                    <a:pt x="480064" y="656828"/>
                  </a:lnTo>
                  <a:lnTo>
                    <a:pt x="536463" y="660803"/>
                  </a:lnTo>
                  <a:lnTo>
                    <a:pt x="564842" y="661599"/>
                  </a:lnTo>
                  <a:lnTo>
                    <a:pt x="593272" y="661599"/>
                  </a:lnTo>
                  <a:lnTo>
                    <a:pt x="649944" y="659211"/>
                  </a:lnTo>
                  <a:lnTo>
                    <a:pt x="705933" y="653659"/>
                  </a:lnTo>
                  <a:lnTo>
                    <a:pt x="760701" y="644999"/>
                  </a:lnTo>
                  <a:lnTo>
                    <a:pt x="813719" y="633314"/>
                  </a:lnTo>
                  <a:lnTo>
                    <a:pt x="864477" y="618716"/>
                  </a:lnTo>
                  <a:lnTo>
                    <a:pt x="912487" y="601346"/>
                  </a:lnTo>
                  <a:lnTo>
                    <a:pt x="957286" y="581370"/>
                  </a:lnTo>
                  <a:lnTo>
                    <a:pt x="998442" y="558982"/>
                  </a:lnTo>
                  <a:lnTo>
                    <a:pt x="1035558" y="534396"/>
                  </a:lnTo>
                  <a:lnTo>
                    <a:pt x="1068279" y="507851"/>
                  </a:lnTo>
                  <a:lnTo>
                    <a:pt x="1096289" y="479601"/>
                  </a:lnTo>
                  <a:lnTo>
                    <a:pt x="1124267" y="442309"/>
                  </a:lnTo>
                  <a:lnTo>
                    <a:pt x="1144045" y="403341"/>
                  </a:lnTo>
                  <a:lnTo>
                    <a:pt x="1155327" y="363278"/>
                  </a:lnTo>
                  <a:lnTo>
                    <a:pt x="1158115" y="330850"/>
                  </a:lnTo>
                  <a:lnTo>
                    <a:pt x="1157941" y="322728"/>
                  </a:lnTo>
                  <a:lnTo>
                    <a:pt x="1151849" y="282304"/>
                  </a:lnTo>
                  <a:lnTo>
                    <a:pt x="1137141" y="242610"/>
                  </a:lnTo>
                  <a:lnTo>
                    <a:pt x="1114037" y="204238"/>
                  </a:lnTo>
                  <a:lnTo>
                    <a:pt x="1089740" y="174887"/>
                  </a:lnTo>
                  <a:lnTo>
                    <a:pt x="1060526" y="147039"/>
                  </a:lnTo>
                  <a:lnTo>
                    <a:pt x="1026675" y="120961"/>
                  </a:lnTo>
                  <a:lnTo>
                    <a:pt x="988513" y="96903"/>
                  </a:lnTo>
                  <a:lnTo>
                    <a:pt x="946407" y="75100"/>
                  </a:lnTo>
                  <a:lnTo>
                    <a:pt x="900764" y="55758"/>
                  </a:lnTo>
                  <a:lnTo>
                    <a:pt x="852022" y="39066"/>
                  </a:lnTo>
                  <a:lnTo>
                    <a:pt x="800652" y="25185"/>
                  </a:lnTo>
                  <a:lnTo>
                    <a:pt x="747148" y="14246"/>
                  </a:lnTo>
                  <a:lnTo>
                    <a:pt x="692025" y="6357"/>
                  </a:lnTo>
                  <a:lnTo>
                    <a:pt x="635815" y="1593"/>
                  </a:lnTo>
                  <a:lnTo>
                    <a:pt x="579057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884590" y="1671090"/>
              <a:ext cx="1158240" cy="662305"/>
            </a:xfrm>
            <a:custGeom>
              <a:avLst/>
              <a:gdLst/>
              <a:ahLst/>
              <a:cxnLst/>
              <a:rect l="l" t="t" r="r" b="b"/>
              <a:pathLst>
                <a:path w="1158240" h="662305">
                  <a:moveTo>
                    <a:pt x="1158116" y="330849"/>
                  </a:moveTo>
                  <a:lnTo>
                    <a:pt x="1153761" y="371351"/>
                  </a:lnTo>
                  <a:lnTo>
                    <a:pt x="1140764" y="411239"/>
                  </a:lnTo>
                  <a:lnTo>
                    <a:pt x="1119317" y="449918"/>
                  </a:lnTo>
                  <a:lnTo>
                    <a:pt x="1089742" y="486810"/>
                  </a:lnTo>
                  <a:lnTo>
                    <a:pt x="1060527" y="514659"/>
                  </a:lnTo>
                  <a:lnTo>
                    <a:pt x="1026676" y="540737"/>
                  </a:lnTo>
                  <a:lnTo>
                    <a:pt x="988513" y="564795"/>
                  </a:lnTo>
                  <a:lnTo>
                    <a:pt x="946408" y="586599"/>
                  </a:lnTo>
                  <a:lnTo>
                    <a:pt x="900764" y="605940"/>
                  </a:lnTo>
                  <a:lnTo>
                    <a:pt x="864478" y="618715"/>
                  </a:lnTo>
                  <a:lnTo>
                    <a:pt x="826636" y="629933"/>
                  </a:lnTo>
                  <a:lnTo>
                    <a:pt x="787453" y="639530"/>
                  </a:lnTo>
                  <a:lnTo>
                    <a:pt x="747149" y="647452"/>
                  </a:lnTo>
                  <a:lnTo>
                    <a:pt x="705934" y="653659"/>
                  </a:lnTo>
                  <a:lnTo>
                    <a:pt x="664023" y="658118"/>
                  </a:lnTo>
                  <a:lnTo>
                    <a:pt x="621651" y="660802"/>
                  </a:lnTo>
                  <a:lnTo>
                    <a:pt x="579058" y="661698"/>
                  </a:lnTo>
                  <a:lnTo>
                    <a:pt x="564843" y="661599"/>
                  </a:lnTo>
                  <a:lnTo>
                    <a:pt x="522300" y="660105"/>
                  </a:lnTo>
                  <a:lnTo>
                    <a:pt x="480065" y="656828"/>
                  </a:lnTo>
                  <a:lnTo>
                    <a:pt x="438358" y="651783"/>
                  </a:lnTo>
                  <a:lnTo>
                    <a:pt x="397414" y="644999"/>
                  </a:lnTo>
                  <a:lnTo>
                    <a:pt x="357462" y="636514"/>
                  </a:lnTo>
                  <a:lnTo>
                    <a:pt x="318711" y="626373"/>
                  </a:lnTo>
                  <a:lnTo>
                    <a:pt x="281362" y="614628"/>
                  </a:lnTo>
                  <a:lnTo>
                    <a:pt x="245628" y="601345"/>
                  </a:lnTo>
                  <a:lnTo>
                    <a:pt x="200830" y="581369"/>
                  </a:lnTo>
                  <a:lnTo>
                    <a:pt x="159673" y="558981"/>
                  </a:lnTo>
                  <a:lnTo>
                    <a:pt x="122557" y="534396"/>
                  </a:lnTo>
                  <a:lnTo>
                    <a:pt x="89836" y="507850"/>
                  </a:lnTo>
                  <a:lnTo>
                    <a:pt x="61826" y="479601"/>
                  </a:lnTo>
                  <a:lnTo>
                    <a:pt x="33848" y="442309"/>
                  </a:lnTo>
                  <a:lnTo>
                    <a:pt x="14069" y="403341"/>
                  </a:lnTo>
                  <a:lnTo>
                    <a:pt x="2787" y="363278"/>
                  </a:lnTo>
                  <a:lnTo>
                    <a:pt x="0" y="330849"/>
                  </a:lnTo>
                  <a:lnTo>
                    <a:pt x="174" y="322727"/>
                  </a:lnTo>
                  <a:lnTo>
                    <a:pt x="6266" y="282303"/>
                  </a:lnTo>
                  <a:lnTo>
                    <a:pt x="20974" y="242609"/>
                  </a:lnTo>
                  <a:lnTo>
                    <a:pt x="44077" y="204239"/>
                  </a:lnTo>
                  <a:lnTo>
                    <a:pt x="68373" y="174887"/>
                  </a:lnTo>
                  <a:lnTo>
                    <a:pt x="97588" y="147039"/>
                  </a:lnTo>
                  <a:lnTo>
                    <a:pt x="131439" y="120960"/>
                  </a:lnTo>
                  <a:lnTo>
                    <a:pt x="169602" y="96903"/>
                  </a:lnTo>
                  <a:lnTo>
                    <a:pt x="211707" y="75099"/>
                  </a:lnTo>
                  <a:lnTo>
                    <a:pt x="257350" y="55758"/>
                  </a:lnTo>
                  <a:lnTo>
                    <a:pt x="293638" y="42982"/>
                  </a:lnTo>
                  <a:lnTo>
                    <a:pt x="331478" y="31764"/>
                  </a:lnTo>
                  <a:lnTo>
                    <a:pt x="370662" y="22168"/>
                  </a:lnTo>
                  <a:lnTo>
                    <a:pt x="410966" y="14246"/>
                  </a:lnTo>
                  <a:lnTo>
                    <a:pt x="452181" y="8039"/>
                  </a:lnTo>
                  <a:lnTo>
                    <a:pt x="494092" y="3580"/>
                  </a:lnTo>
                  <a:lnTo>
                    <a:pt x="536464" y="896"/>
                  </a:lnTo>
                  <a:lnTo>
                    <a:pt x="579058" y="0"/>
                  </a:lnTo>
                  <a:lnTo>
                    <a:pt x="593273" y="99"/>
                  </a:lnTo>
                  <a:lnTo>
                    <a:pt x="635815" y="1593"/>
                  </a:lnTo>
                  <a:lnTo>
                    <a:pt x="678050" y="4870"/>
                  </a:lnTo>
                  <a:lnTo>
                    <a:pt x="719757" y="9914"/>
                  </a:lnTo>
                  <a:lnTo>
                    <a:pt x="760702" y="16699"/>
                  </a:lnTo>
                  <a:lnTo>
                    <a:pt x="800653" y="25184"/>
                  </a:lnTo>
                  <a:lnTo>
                    <a:pt x="839405" y="35325"/>
                  </a:lnTo>
                  <a:lnTo>
                    <a:pt x="876753" y="47070"/>
                  </a:lnTo>
                  <a:lnTo>
                    <a:pt x="912487" y="60353"/>
                  </a:lnTo>
                  <a:lnTo>
                    <a:pt x="957286" y="80328"/>
                  </a:lnTo>
                  <a:lnTo>
                    <a:pt x="998442" y="102716"/>
                  </a:lnTo>
                  <a:lnTo>
                    <a:pt x="1035559" y="127302"/>
                  </a:lnTo>
                  <a:lnTo>
                    <a:pt x="1068278" y="153847"/>
                  </a:lnTo>
                  <a:lnTo>
                    <a:pt x="1096288" y="182097"/>
                  </a:lnTo>
                  <a:lnTo>
                    <a:pt x="1124267" y="219389"/>
                  </a:lnTo>
                  <a:lnTo>
                    <a:pt x="1144045" y="258357"/>
                  </a:lnTo>
                  <a:lnTo>
                    <a:pt x="1155328" y="298420"/>
                  </a:lnTo>
                  <a:lnTo>
                    <a:pt x="1158116" y="330849"/>
                  </a:lnTo>
                  <a:close/>
                </a:path>
              </a:pathLst>
            </a:custGeom>
            <a:ln w="827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2260" y="1811407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3208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Business requirements</a:t>
            </a:r>
            <a:endParaRPr sz="1150">
              <a:latin typeface="+mn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260" y="3465654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7686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User requirements</a:t>
            </a:r>
            <a:endParaRPr sz="1150">
              <a:latin typeface="+mn-lt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1605" y="2576790"/>
            <a:ext cx="2862201" cy="41438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12260" y="5119901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90805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Functional requirements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6692" y="1832070"/>
            <a:ext cx="7247255" cy="2656205"/>
            <a:chOff x="1156692" y="1832070"/>
            <a:chExt cx="7247255" cy="2656205"/>
          </a:xfrm>
        </p:grpSpPr>
        <p:sp>
          <p:nvSpPr>
            <p:cNvPr id="12" name="object 12"/>
            <p:cNvSpPr/>
            <p:nvPr/>
          </p:nvSpPr>
          <p:spPr>
            <a:xfrm>
              <a:off x="1165264" y="2824927"/>
              <a:ext cx="4516755" cy="0"/>
            </a:xfrm>
            <a:custGeom>
              <a:avLst/>
              <a:gdLst/>
              <a:ahLst/>
              <a:cxnLst/>
              <a:rect l="l" t="t" r="r" b="b"/>
              <a:pathLst>
                <a:path w="4516755">
                  <a:moveTo>
                    <a:pt x="0" y="0"/>
                  </a:moveTo>
                  <a:lnTo>
                    <a:pt x="4516655" y="0"/>
                  </a:lnTo>
                </a:path>
              </a:pathLst>
            </a:custGeom>
            <a:ln w="1654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911" y="2816656"/>
              <a:ext cx="1141730" cy="17145"/>
            </a:xfrm>
            <a:custGeom>
              <a:avLst/>
              <a:gdLst/>
              <a:ahLst/>
              <a:cxnLst/>
              <a:rect l="l" t="t" r="r" b="b"/>
              <a:pathLst>
                <a:path w="1141729" h="17144">
                  <a:moveTo>
                    <a:pt x="49644" y="0"/>
                  </a:moveTo>
                  <a:lnTo>
                    <a:pt x="0" y="0"/>
                  </a:lnTo>
                  <a:lnTo>
                    <a:pt x="0" y="16548"/>
                  </a:lnTo>
                  <a:lnTo>
                    <a:pt x="49644" y="16548"/>
                  </a:lnTo>
                  <a:lnTo>
                    <a:pt x="49644" y="0"/>
                  </a:lnTo>
                  <a:close/>
                </a:path>
                <a:path w="1141729" h="17144">
                  <a:moveTo>
                    <a:pt x="148907" y="0"/>
                  </a:moveTo>
                  <a:lnTo>
                    <a:pt x="99275" y="0"/>
                  </a:lnTo>
                  <a:lnTo>
                    <a:pt x="99275" y="16548"/>
                  </a:lnTo>
                  <a:lnTo>
                    <a:pt x="148907" y="16548"/>
                  </a:lnTo>
                  <a:lnTo>
                    <a:pt x="148907" y="0"/>
                  </a:lnTo>
                  <a:close/>
                </a:path>
                <a:path w="1141729" h="17144">
                  <a:moveTo>
                    <a:pt x="248170" y="0"/>
                  </a:moveTo>
                  <a:lnTo>
                    <a:pt x="198539" y="0"/>
                  </a:lnTo>
                  <a:lnTo>
                    <a:pt x="198539" y="16548"/>
                  </a:lnTo>
                  <a:lnTo>
                    <a:pt x="248170" y="16548"/>
                  </a:lnTo>
                  <a:lnTo>
                    <a:pt x="248170" y="0"/>
                  </a:lnTo>
                  <a:close/>
                </a:path>
                <a:path w="1141729" h="17144">
                  <a:moveTo>
                    <a:pt x="347433" y="0"/>
                  </a:moveTo>
                  <a:lnTo>
                    <a:pt x="297802" y="0"/>
                  </a:lnTo>
                  <a:lnTo>
                    <a:pt x="297802" y="16548"/>
                  </a:lnTo>
                  <a:lnTo>
                    <a:pt x="347433" y="16548"/>
                  </a:lnTo>
                  <a:lnTo>
                    <a:pt x="347433" y="0"/>
                  </a:lnTo>
                  <a:close/>
                </a:path>
                <a:path w="1141729" h="17144">
                  <a:moveTo>
                    <a:pt x="446709" y="0"/>
                  </a:moveTo>
                  <a:lnTo>
                    <a:pt x="397078" y="0"/>
                  </a:lnTo>
                  <a:lnTo>
                    <a:pt x="397078" y="16548"/>
                  </a:lnTo>
                  <a:lnTo>
                    <a:pt x="446709" y="16548"/>
                  </a:lnTo>
                  <a:lnTo>
                    <a:pt x="446709" y="0"/>
                  </a:lnTo>
                  <a:close/>
                </a:path>
                <a:path w="1141729" h="17144">
                  <a:moveTo>
                    <a:pt x="545973" y="0"/>
                  </a:moveTo>
                  <a:lnTo>
                    <a:pt x="496341" y="0"/>
                  </a:lnTo>
                  <a:lnTo>
                    <a:pt x="496341" y="16548"/>
                  </a:lnTo>
                  <a:lnTo>
                    <a:pt x="545973" y="16548"/>
                  </a:lnTo>
                  <a:lnTo>
                    <a:pt x="545973" y="0"/>
                  </a:lnTo>
                  <a:close/>
                </a:path>
                <a:path w="1141729" h="17144">
                  <a:moveTo>
                    <a:pt x="645236" y="0"/>
                  </a:moveTo>
                  <a:lnTo>
                    <a:pt x="595604" y="0"/>
                  </a:lnTo>
                  <a:lnTo>
                    <a:pt x="595604" y="16548"/>
                  </a:lnTo>
                  <a:lnTo>
                    <a:pt x="645236" y="16548"/>
                  </a:lnTo>
                  <a:lnTo>
                    <a:pt x="645236" y="0"/>
                  </a:lnTo>
                  <a:close/>
                </a:path>
                <a:path w="1141729" h="17144">
                  <a:moveTo>
                    <a:pt x="744512" y="0"/>
                  </a:moveTo>
                  <a:lnTo>
                    <a:pt x="694880" y="0"/>
                  </a:lnTo>
                  <a:lnTo>
                    <a:pt x="694880" y="16548"/>
                  </a:lnTo>
                  <a:lnTo>
                    <a:pt x="744512" y="16548"/>
                  </a:lnTo>
                  <a:lnTo>
                    <a:pt x="744512" y="0"/>
                  </a:lnTo>
                  <a:close/>
                </a:path>
                <a:path w="1141729" h="17144">
                  <a:moveTo>
                    <a:pt x="843775" y="0"/>
                  </a:moveTo>
                  <a:lnTo>
                    <a:pt x="794143" y="0"/>
                  </a:lnTo>
                  <a:lnTo>
                    <a:pt x="794143" y="16548"/>
                  </a:lnTo>
                  <a:lnTo>
                    <a:pt x="843775" y="16548"/>
                  </a:lnTo>
                  <a:lnTo>
                    <a:pt x="843775" y="0"/>
                  </a:lnTo>
                  <a:close/>
                </a:path>
                <a:path w="1141729" h="17144">
                  <a:moveTo>
                    <a:pt x="943038" y="0"/>
                  </a:moveTo>
                  <a:lnTo>
                    <a:pt x="893406" y="0"/>
                  </a:lnTo>
                  <a:lnTo>
                    <a:pt x="893406" y="16548"/>
                  </a:lnTo>
                  <a:lnTo>
                    <a:pt x="943038" y="16548"/>
                  </a:lnTo>
                  <a:lnTo>
                    <a:pt x="943038" y="0"/>
                  </a:lnTo>
                  <a:close/>
                </a:path>
                <a:path w="1141729" h="17144">
                  <a:moveTo>
                    <a:pt x="1042314" y="0"/>
                  </a:moveTo>
                  <a:lnTo>
                    <a:pt x="992682" y="0"/>
                  </a:lnTo>
                  <a:lnTo>
                    <a:pt x="992682" y="16548"/>
                  </a:lnTo>
                  <a:lnTo>
                    <a:pt x="1042314" y="16548"/>
                  </a:lnTo>
                  <a:lnTo>
                    <a:pt x="1042314" y="0"/>
                  </a:lnTo>
                  <a:close/>
                </a:path>
                <a:path w="1141729" h="17144">
                  <a:moveTo>
                    <a:pt x="1141577" y="0"/>
                  </a:moveTo>
                  <a:lnTo>
                    <a:pt x="1091946" y="0"/>
                  </a:lnTo>
                  <a:lnTo>
                    <a:pt x="1091946" y="16548"/>
                  </a:lnTo>
                  <a:lnTo>
                    <a:pt x="1141577" y="16548"/>
                  </a:lnTo>
                  <a:lnTo>
                    <a:pt x="1141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65264" y="4479174"/>
              <a:ext cx="4516755" cy="0"/>
            </a:xfrm>
            <a:custGeom>
              <a:avLst/>
              <a:gdLst/>
              <a:ahLst/>
              <a:cxnLst/>
              <a:rect l="l" t="t" r="r" b="b"/>
              <a:pathLst>
                <a:path w="4516755">
                  <a:moveTo>
                    <a:pt x="0" y="0"/>
                  </a:moveTo>
                  <a:lnTo>
                    <a:pt x="4516655" y="0"/>
                  </a:lnTo>
                </a:path>
              </a:pathLst>
            </a:custGeom>
            <a:ln w="165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61911" y="4470907"/>
              <a:ext cx="1141730" cy="17145"/>
            </a:xfrm>
            <a:custGeom>
              <a:avLst/>
              <a:gdLst/>
              <a:ahLst/>
              <a:cxnLst/>
              <a:rect l="l" t="t" r="r" b="b"/>
              <a:pathLst>
                <a:path w="1141729" h="17145">
                  <a:moveTo>
                    <a:pt x="49644" y="0"/>
                  </a:moveTo>
                  <a:lnTo>
                    <a:pt x="0" y="0"/>
                  </a:lnTo>
                  <a:lnTo>
                    <a:pt x="0" y="16548"/>
                  </a:lnTo>
                  <a:lnTo>
                    <a:pt x="49644" y="16548"/>
                  </a:lnTo>
                  <a:lnTo>
                    <a:pt x="49644" y="0"/>
                  </a:lnTo>
                  <a:close/>
                </a:path>
                <a:path w="1141729" h="17145">
                  <a:moveTo>
                    <a:pt x="148907" y="0"/>
                  </a:moveTo>
                  <a:lnTo>
                    <a:pt x="99275" y="0"/>
                  </a:lnTo>
                  <a:lnTo>
                    <a:pt x="99275" y="16548"/>
                  </a:lnTo>
                  <a:lnTo>
                    <a:pt x="148907" y="16548"/>
                  </a:lnTo>
                  <a:lnTo>
                    <a:pt x="148907" y="0"/>
                  </a:lnTo>
                  <a:close/>
                </a:path>
                <a:path w="1141729" h="17145">
                  <a:moveTo>
                    <a:pt x="248170" y="0"/>
                  </a:moveTo>
                  <a:lnTo>
                    <a:pt x="198539" y="0"/>
                  </a:lnTo>
                  <a:lnTo>
                    <a:pt x="198539" y="16548"/>
                  </a:lnTo>
                  <a:lnTo>
                    <a:pt x="248170" y="16548"/>
                  </a:lnTo>
                  <a:lnTo>
                    <a:pt x="248170" y="0"/>
                  </a:lnTo>
                  <a:close/>
                </a:path>
                <a:path w="1141729" h="17145">
                  <a:moveTo>
                    <a:pt x="347433" y="0"/>
                  </a:moveTo>
                  <a:lnTo>
                    <a:pt x="297802" y="0"/>
                  </a:lnTo>
                  <a:lnTo>
                    <a:pt x="297802" y="16548"/>
                  </a:lnTo>
                  <a:lnTo>
                    <a:pt x="347433" y="16548"/>
                  </a:lnTo>
                  <a:lnTo>
                    <a:pt x="347433" y="0"/>
                  </a:lnTo>
                  <a:close/>
                </a:path>
                <a:path w="1141729" h="17145">
                  <a:moveTo>
                    <a:pt x="446709" y="0"/>
                  </a:moveTo>
                  <a:lnTo>
                    <a:pt x="397078" y="0"/>
                  </a:lnTo>
                  <a:lnTo>
                    <a:pt x="397078" y="16548"/>
                  </a:lnTo>
                  <a:lnTo>
                    <a:pt x="446709" y="16548"/>
                  </a:lnTo>
                  <a:lnTo>
                    <a:pt x="446709" y="0"/>
                  </a:lnTo>
                  <a:close/>
                </a:path>
                <a:path w="1141729" h="17145">
                  <a:moveTo>
                    <a:pt x="545973" y="0"/>
                  </a:moveTo>
                  <a:lnTo>
                    <a:pt x="496341" y="0"/>
                  </a:lnTo>
                  <a:lnTo>
                    <a:pt x="496341" y="16548"/>
                  </a:lnTo>
                  <a:lnTo>
                    <a:pt x="545973" y="16548"/>
                  </a:lnTo>
                  <a:lnTo>
                    <a:pt x="545973" y="0"/>
                  </a:lnTo>
                  <a:close/>
                </a:path>
                <a:path w="1141729" h="17145">
                  <a:moveTo>
                    <a:pt x="645236" y="0"/>
                  </a:moveTo>
                  <a:lnTo>
                    <a:pt x="595604" y="0"/>
                  </a:lnTo>
                  <a:lnTo>
                    <a:pt x="595604" y="16548"/>
                  </a:lnTo>
                  <a:lnTo>
                    <a:pt x="645236" y="16548"/>
                  </a:lnTo>
                  <a:lnTo>
                    <a:pt x="645236" y="0"/>
                  </a:lnTo>
                  <a:close/>
                </a:path>
                <a:path w="1141729" h="17145">
                  <a:moveTo>
                    <a:pt x="744512" y="0"/>
                  </a:moveTo>
                  <a:lnTo>
                    <a:pt x="694880" y="0"/>
                  </a:lnTo>
                  <a:lnTo>
                    <a:pt x="694880" y="16548"/>
                  </a:lnTo>
                  <a:lnTo>
                    <a:pt x="744512" y="16548"/>
                  </a:lnTo>
                  <a:lnTo>
                    <a:pt x="744512" y="0"/>
                  </a:lnTo>
                  <a:close/>
                </a:path>
                <a:path w="1141729" h="17145">
                  <a:moveTo>
                    <a:pt x="843775" y="0"/>
                  </a:moveTo>
                  <a:lnTo>
                    <a:pt x="794143" y="0"/>
                  </a:lnTo>
                  <a:lnTo>
                    <a:pt x="794143" y="16548"/>
                  </a:lnTo>
                  <a:lnTo>
                    <a:pt x="843775" y="16548"/>
                  </a:lnTo>
                  <a:lnTo>
                    <a:pt x="843775" y="0"/>
                  </a:lnTo>
                  <a:close/>
                </a:path>
                <a:path w="1141729" h="17145">
                  <a:moveTo>
                    <a:pt x="943038" y="0"/>
                  </a:moveTo>
                  <a:lnTo>
                    <a:pt x="893406" y="0"/>
                  </a:lnTo>
                  <a:lnTo>
                    <a:pt x="893406" y="16548"/>
                  </a:lnTo>
                  <a:lnTo>
                    <a:pt x="943038" y="16548"/>
                  </a:lnTo>
                  <a:lnTo>
                    <a:pt x="943038" y="0"/>
                  </a:lnTo>
                  <a:close/>
                </a:path>
                <a:path w="1141729" h="17145">
                  <a:moveTo>
                    <a:pt x="1042314" y="0"/>
                  </a:moveTo>
                  <a:lnTo>
                    <a:pt x="992682" y="0"/>
                  </a:lnTo>
                  <a:lnTo>
                    <a:pt x="992682" y="16548"/>
                  </a:lnTo>
                  <a:lnTo>
                    <a:pt x="1042314" y="16548"/>
                  </a:lnTo>
                  <a:lnTo>
                    <a:pt x="1042314" y="0"/>
                  </a:lnTo>
                  <a:close/>
                </a:path>
                <a:path w="1141729" h="17145">
                  <a:moveTo>
                    <a:pt x="1141577" y="0"/>
                  </a:moveTo>
                  <a:lnTo>
                    <a:pt x="1091946" y="0"/>
                  </a:lnTo>
                  <a:lnTo>
                    <a:pt x="1091946" y="16548"/>
                  </a:lnTo>
                  <a:lnTo>
                    <a:pt x="1141577" y="16548"/>
                  </a:lnTo>
                  <a:lnTo>
                    <a:pt x="1141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189" y="1836515"/>
              <a:ext cx="993140" cy="496570"/>
            </a:xfrm>
            <a:custGeom>
              <a:avLst/>
              <a:gdLst/>
              <a:ahLst/>
              <a:cxnLst/>
              <a:rect l="l" t="t" r="r" b="b"/>
              <a:pathLst>
                <a:path w="993139" h="496569">
                  <a:moveTo>
                    <a:pt x="923109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2" y="467254"/>
                  </a:lnTo>
                  <a:lnTo>
                    <a:pt x="50474" y="492478"/>
                  </a:lnTo>
                  <a:lnTo>
                    <a:pt x="69561" y="496274"/>
                  </a:lnTo>
                  <a:lnTo>
                    <a:pt x="923109" y="496274"/>
                  </a:lnTo>
                  <a:lnTo>
                    <a:pt x="963648" y="481012"/>
                  </a:lnTo>
                  <a:lnTo>
                    <a:pt x="988874" y="445804"/>
                  </a:lnTo>
                  <a:lnTo>
                    <a:pt x="992671" y="426721"/>
                  </a:lnTo>
                  <a:lnTo>
                    <a:pt x="992671" y="69552"/>
                  </a:lnTo>
                  <a:lnTo>
                    <a:pt x="977408" y="29019"/>
                  </a:lnTo>
                  <a:lnTo>
                    <a:pt x="942195" y="3796"/>
                  </a:lnTo>
                  <a:lnTo>
                    <a:pt x="927950" y="476"/>
                  </a:lnTo>
                  <a:lnTo>
                    <a:pt x="923109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20189" y="1836515"/>
              <a:ext cx="993140" cy="496570"/>
            </a:xfrm>
            <a:custGeom>
              <a:avLst/>
              <a:gdLst/>
              <a:ahLst/>
              <a:cxnLst/>
              <a:rect l="l" t="t" r="r" b="b"/>
              <a:pathLst>
                <a:path w="993139" h="496569">
                  <a:moveTo>
                    <a:pt x="74450" y="0"/>
                  </a:moveTo>
                  <a:lnTo>
                    <a:pt x="918221" y="0"/>
                  </a:lnTo>
                  <a:lnTo>
                    <a:pt x="923109" y="0"/>
                  </a:lnTo>
                  <a:lnTo>
                    <a:pt x="927950" y="476"/>
                  </a:lnTo>
                  <a:lnTo>
                    <a:pt x="932745" y="1430"/>
                  </a:lnTo>
                  <a:lnTo>
                    <a:pt x="937540" y="2383"/>
                  </a:lnTo>
                  <a:lnTo>
                    <a:pt x="942194" y="3795"/>
                  </a:lnTo>
                  <a:lnTo>
                    <a:pt x="946711" y="5666"/>
                  </a:lnTo>
                  <a:lnTo>
                    <a:pt x="951228" y="7536"/>
                  </a:lnTo>
                  <a:lnTo>
                    <a:pt x="955519" y="9830"/>
                  </a:lnTo>
                  <a:lnTo>
                    <a:pt x="959583" y="12545"/>
                  </a:lnTo>
                  <a:lnTo>
                    <a:pt x="963648" y="15261"/>
                  </a:lnTo>
                  <a:lnTo>
                    <a:pt x="980124" y="33084"/>
                  </a:lnTo>
                  <a:lnTo>
                    <a:pt x="982839" y="37147"/>
                  </a:lnTo>
                  <a:lnTo>
                    <a:pt x="985132" y="41438"/>
                  </a:lnTo>
                  <a:lnTo>
                    <a:pt x="987003" y="45953"/>
                  </a:lnTo>
                  <a:lnTo>
                    <a:pt x="988874" y="50469"/>
                  </a:lnTo>
                  <a:lnTo>
                    <a:pt x="990286" y="55124"/>
                  </a:lnTo>
                  <a:lnTo>
                    <a:pt x="991241" y="59918"/>
                  </a:lnTo>
                  <a:lnTo>
                    <a:pt x="992194" y="64712"/>
                  </a:lnTo>
                  <a:lnTo>
                    <a:pt x="992671" y="69552"/>
                  </a:lnTo>
                  <a:lnTo>
                    <a:pt x="992671" y="74441"/>
                  </a:lnTo>
                  <a:lnTo>
                    <a:pt x="992671" y="421832"/>
                  </a:lnTo>
                  <a:lnTo>
                    <a:pt x="992671" y="426720"/>
                  </a:lnTo>
                  <a:lnTo>
                    <a:pt x="992194" y="431561"/>
                  </a:lnTo>
                  <a:lnTo>
                    <a:pt x="991241" y="436355"/>
                  </a:lnTo>
                  <a:lnTo>
                    <a:pt x="990286" y="441149"/>
                  </a:lnTo>
                  <a:lnTo>
                    <a:pt x="988874" y="445804"/>
                  </a:lnTo>
                  <a:lnTo>
                    <a:pt x="987003" y="450319"/>
                  </a:lnTo>
                  <a:lnTo>
                    <a:pt x="985132" y="454836"/>
                  </a:lnTo>
                  <a:lnTo>
                    <a:pt x="970865" y="474470"/>
                  </a:lnTo>
                  <a:lnTo>
                    <a:pt x="967408" y="477926"/>
                  </a:lnTo>
                  <a:lnTo>
                    <a:pt x="963648" y="481012"/>
                  </a:lnTo>
                  <a:lnTo>
                    <a:pt x="959583" y="483728"/>
                  </a:lnTo>
                  <a:lnTo>
                    <a:pt x="955519" y="486443"/>
                  </a:lnTo>
                  <a:lnTo>
                    <a:pt x="923109" y="496274"/>
                  </a:lnTo>
                  <a:lnTo>
                    <a:pt x="918221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7"/>
                  </a:lnTo>
                  <a:lnTo>
                    <a:pt x="59925" y="494843"/>
                  </a:lnTo>
                  <a:lnTo>
                    <a:pt x="55130" y="493890"/>
                  </a:lnTo>
                  <a:lnTo>
                    <a:pt x="21805" y="474470"/>
                  </a:lnTo>
                  <a:lnTo>
                    <a:pt x="18348" y="471014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12546" y="33084"/>
                  </a:lnTo>
                  <a:lnTo>
                    <a:pt x="15262" y="29019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41442" y="7536"/>
                  </a:lnTo>
                  <a:lnTo>
                    <a:pt x="45959" y="5666"/>
                  </a:lnTo>
                  <a:lnTo>
                    <a:pt x="50474" y="3795"/>
                  </a:lnTo>
                  <a:lnTo>
                    <a:pt x="55130" y="2383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1067" y="2638531"/>
            <a:ext cx="1156970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0825" marR="5080" indent="-23876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Vision and scope document</a:t>
            </a:r>
            <a:endParaRPr sz="1150">
              <a:latin typeface="+mn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4407" y="4292777"/>
            <a:ext cx="12503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97815" marR="5080" indent="-28575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User requirements document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8668" y="1894120"/>
            <a:ext cx="68770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High-level objectives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18073" y="3403605"/>
            <a:ext cx="567690" cy="505459"/>
            <a:chOff x="2718073" y="3403605"/>
            <a:chExt cx="567690" cy="505459"/>
          </a:xfrm>
        </p:grpSpPr>
        <p:sp>
          <p:nvSpPr>
            <p:cNvPr id="22" name="object 22"/>
            <p:cNvSpPr/>
            <p:nvPr/>
          </p:nvSpPr>
          <p:spPr>
            <a:xfrm>
              <a:off x="2722518" y="3408050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488815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488815" y="496274"/>
                  </a:lnTo>
                  <a:lnTo>
                    <a:pt x="529353" y="481012"/>
                  </a:lnTo>
                  <a:lnTo>
                    <a:pt x="554581" y="445804"/>
                  </a:lnTo>
                  <a:lnTo>
                    <a:pt x="558377" y="426720"/>
                  </a:lnTo>
                  <a:lnTo>
                    <a:pt x="558377" y="69552"/>
                  </a:lnTo>
                  <a:lnTo>
                    <a:pt x="543114" y="29019"/>
                  </a:lnTo>
                  <a:lnTo>
                    <a:pt x="507902" y="3796"/>
                  </a:lnTo>
                  <a:lnTo>
                    <a:pt x="493656" y="476"/>
                  </a:lnTo>
                  <a:lnTo>
                    <a:pt x="48881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22518" y="3408050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74450" y="0"/>
                  </a:moveTo>
                  <a:lnTo>
                    <a:pt x="483927" y="0"/>
                  </a:lnTo>
                  <a:lnTo>
                    <a:pt x="488815" y="0"/>
                  </a:lnTo>
                  <a:lnTo>
                    <a:pt x="493657" y="477"/>
                  </a:lnTo>
                  <a:lnTo>
                    <a:pt x="529354" y="15261"/>
                  </a:lnTo>
                  <a:lnTo>
                    <a:pt x="552710" y="45953"/>
                  </a:lnTo>
                  <a:lnTo>
                    <a:pt x="554581" y="50469"/>
                  </a:lnTo>
                  <a:lnTo>
                    <a:pt x="555993" y="55124"/>
                  </a:lnTo>
                  <a:lnTo>
                    <a:pt x="556947" y="59918"/>
                  </a:lnTo>
                  <a:lnTo>
                    <a:pt x="557900" y="64712"/>
                  </a:lnTo>
                  <a:lnTo>
                    <a:pt x="558377" y="69552"/>
                  </a:lnTo>
                  <a:lnTo>
                    <a:pt x="558377" y="74441"/>
                  </a:lnTo>
                  <a:lnTo>
                    <a:pt x="558377" y="421832"/>
                  </a:lnTo>
                  <a:lnTo>
                    <a:pt x="558377" y="426720"/>
                  </a:lnTo>
                  <a:lnTo>
                    <a:pt x="557900" y="431561"/>
                  </a:lnTo>
                  <a:lnTo>
                    <a:pt x="556947" y="436355"/>
                  </a:lnTo>
                  <a:lnTo>
                    <a:pt x="555993" y="441149"/>
                  </a:lnTo>
                  <a:lnTo>
                    <a:pt x="554581" y="445803"/>
                  </a:lnTo>
                  <a:lnTo>
                    <a:pt x="552710" y="450319"/>
                  </a:lnTo>
                  <a:lnTo>
                    <a:pt x="550839" y="454836"/>
                  </a:lnTo>
                  <a:lnTo>
                    <a:pt x="525289" y="483728"/>
                  </a:lnTo>
                  <a:lnTo>
                    <a:pt x="521225" y="486443"/>
                  </a:lnTo>
                  <a:lnTo>
                    <a:pt x="516934" y="488737"/>
                  </a:lnTo>
                  <a:lnTo>
                    <a:pt x="512417" y="490607"/>
                  </a:lnTo>
                  <a:lnTo>
                    <a:pt x="507901" y="492478"/>
                  </a:lnTo>
                  <a:lnTo>
                    <a:pt x="503246" y="493890"/>
                  </a:lnTo>
                  <a:lnTo>
                    <a:pt x="498451" y="494843"/>
                  </a:lnTo>
                  <a:lnTo>
                    <a:pt x="493657" y="495796"/>
                  </a:lnTo>
                  <a:lnTo>
                    <a:pt x="488815" y="496274"/>
                  </a:lnTo>
                  <a:lnTo>
                    <a:pt x="483927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37152" y="486443"/>
                  </a:lnTo>
                  <a:lnTo>
                    <a:pt x="33088" y="483728"/>
                  </a:lnTo>
                  <a:lnTo>
                    <a:pt x="29023" y="481012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6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9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3796" y="50469"/>
                  </a:lnTo>
                  <a:lnTo>
                    <a:pt x="5667" y="45953"/>
                  </a:lnTo>
                  <a:lnTo>
                    <a:pt x="7537" y="41438"/>
                  </a:lnTo>
                  <a:lnTo>
                    <a:pt x="9830" y="37147"/>
                  </a:lnTo>
                  <a:lnTo>
                    <a:pt x="12547" y="33083"/>
                  </a:lnTo>
                  <a:lnTo>
                    <a:pt x="15263" y="29019"/>
                  </a:lnTo>
                  <a:lnTo>
                    <a:pt x="33088" y="12545"/>
                  </a:lnTo>
                  <a:lnTo>
                    <a:pt x="37152" y="9829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94479" y="3548366"/>
            <a:ext cx="41465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Goals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62576" y="3403605"/>
            <a:ext cx="567690" cy="505459"/>
            <a:chOff x="3462576" y="3403605"/>
            <a:chExt cx="567690" cy="505459"/>
          </a:xfrm>
        </p:grpSpPr>
        <p:sp>
          <p:nvSpPr>
            <p:cNvPr id="26" name="object 26"/>
            <p:cNvSpPr/>
            <p:nvPr/>
          </p:nvSpPr>
          <p:spPr>
            <a:xfrm>
              <a:off x="3467021" y="3408050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488816" y="0"/>
                  </a:moveTo>
                  <a:lnTo>
                    <a:pt x="74451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488816" y="496274"/>
                  </a:lnTo>
                  <a:lnTo>
                    <a:pt x="529355" y="481012"/>
                  </a:lnTo>
                  <a:lnTo>
                    <a:pt x="554581" y="445804"/>
                  </a:lnTo>
                  <a:lnTo>
                    <a:pt x="558378" y="426720"/>
                  </a:lnTo>
                  <a:lnTo>
                    <a:pt x="558378" y="69552"/>
                  </a:lnTo>
                  <a:lnTo>
                    <a:pt x="543114" y="29019"/>
                  </a:lnTo>
                  <a:lnTo>
                    <a:pt x="507902" y="3796"/>
                  </a:lnTo>
                  <a:lnTo>
                    <a:pt x="493657" y="476"/>
                  </a:lnTo>
                  <a:lnTo>
                    <a:pt x="48881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467021" y="3408050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74450" y="0"/>
                  </a:moveTo>
                  <a:lnTo>
                    <a:pt x="483927" y="0"/>
                  </a:lnTo>
                  <a:lnTo>
                    <a:pt x="488815" y="0"/>
                  </a:lnTo>
                  <a:lnTo>
                    <a:pt x="493657" y="477"/>
                  </a:lnTo>
                  <a:lnTo>
                    <a:pt x="529354" y="15261"/>
                  </a:lnTo>
                  <a:lnTo>
                    <a:pt x="552710" y="45953"/>
                  </a:lnTo>
                  <a:lnTo>
                    <a:pt x="558377" y="69552"/>
                  </a:lnTo>
                  <a:lnTo>
                    <a:pt x="558377" y="74441"/>
                  </a:lnTo>
                  <a:lnTo>
                    <a:pt x="558377" y="421832"/>
                  </a:lnTo>
                  <a:lnTo>
                    <a:pt x="558377" y="426720"/>
                  </a:lnTo>
                  <a:lnTo>
                    <a:pt x="557900" y="431561"/>
                  </a:lnTo>
                  <a:lnTo>
                    <a:pt x="543114" y="467253"/>
                  </a:lnTo>
                  <a:lnTo>
                    <a:pt x="512417" y="490607"/>
                  </a:lnTo>
                  <a:lnTo>
                    <a:pt x="507901" y="492478"/>
                  </a:lnTo>
                  <a:lnTo>
                    <a:pt x="503246" y="493890"/>
                  </a:lnTo>
                  <a:lnTo>
                    <a:pt x="498451" y="494843"/>
                  </a:lnTo>
                  <a:lnTo>
                    <a:pt x="493657" y="495796"/>
                  </a:lnTo>
                  <a:lnTo>
                    <a:pt x="488815" y="496274"/>
                  </a:lnTo>
                  <a:lnTo>
                    <a:pt x="483927" y="496274"/>
                  </a:lnTo>
                  <a:lnTo>
                    <a:pt x="74450" y="496274"/>
                  </a:lnTo>
                  <a:lnTo>
                    <a:pt x="69562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37152" y="486443"/>
                  </a:lnTo>
                  <a:lnTo>
                    <a:pt x="33088" y="483728"/>
                  </a:lnTo>
                  <a:lnTo>
                    <a:pt x="29023" y="481012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12547" y="33083"/>
                  </a:lnTo>
                  <a:lnTo>
                    <a:pt x="15263" y="29019"/>
                  </a:lnTo>
                  <a:lnTo>
                    <a:pt x="33088" y="12545"/>
                  </a:lnTo>
                  <a:lnTo>
                    <a:pt x="37152" y="9829"/>
                  </a:lnTo>
                  <a:lnTo>
                    <a:pt x="69562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43119" y="3548366"/>
            <a:ext cx="40640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Tasks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86399" y="3403605"/>
            <a:ext cx="728980" cy="505459"/>
            <a:chOff x="4186399" y="3403605"/>
            <a:chExt cx="728980" cy="505459"/>
          </a:xfrm>
        </p:grpSpPr>
        <p:sp>
          <p:nvSpPr>
            <p:cNvPr id="30" name="object 30"/>
            <p:cNvSpPr/>
            <p:nvPr/>
          </p:nvSpPr>
          <p:spPr>
            <a:xfrm>
              <a:off x="4190845" y="3408050"/>
              <a:ext cx="720090" cy="496570"/>
            </a:xfrm>
            <a:custGeom>
              <a:avLst/>
              <a:gdLst/>
              <a:ahLst/>
              <a:cxnLst/>
              <a:rect l="l" t="t" r="r" b="b"/>
              <a:pathLst>
                <a:path w="720089" h="496570">
                  <a:moveTo>
                    <a:pt x="650124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19" y="476"/>
                  </a:lnTo>
                  <a:lnTo>
                    <a:pt x="29022" y="15260"/>
                  </a:lnTo>
                  <a:lnTo>
                    <a:pt x="3794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4" y="492478"/>
                  </a:lnTo>
                  <a:lnTo>
                    <a:pt x="69561" y="496274"/>
                  </a:lnTo>
                  <a:lnTo>
                    <a:pt x="650124" y="496274"/>
                  </a:lnTo>
                  <a:lnTo>
                    <a:pt x="690662" y="481012"/>
                  </a:lnTo>
                  <a:lnTo>
                    <a:pt x="715888" y="445804"/>
                  </a:lnTo>
                  <a:lnTo>
                    <a:pt x="719686" y="426720"/>
                  </a:lnTo>
                  <a:lnTo>
                    <a:pt x="719686" y="69552"/>
                  </a:lnTo>
                  <a:lnTo>
                    <a:pt x="704423" y="29019"/>
                  </a:lnTo>
                  <a:lnTo>
                    <a:pt x="669209" y="3796"/>
                  </a:lnTo>
                  <a:lnTo>
                    <a:pt x="654965" y="476"/>
                  </a:lnTo>
                  <a:lnTo>
                    <a:pt x="65012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190844" y="3408050"/>
              <a:ext cx="720090" cy="496570"/>
            </a:xfrm>
            <a:custGeom>
              <a:avLst/>
              <a:gdLst/>
              <a:ahLst/>
              <a:cxnLst/>
              <a:rect l="l" t="t" r="r" b="b"/>
              <a:pathLst>
                <a:path w="720089" h="496570">
                  <a:moveTo>
                    <a:pt x="74450" y="0"/>
                  </a:moveTo>
                  <a:lnTo>
                    <a:pt x="645236" y="0"/>
                  </a:lnTo>
                  <a:lnTo>
                    <a:pt x="650124" y="0"/>
                  </a:lnTo>
                  <a:lnTo>
                    <a:pt x="654966" y="477"/>
                  </a:lnTo>
                  <a:lnTo>
                    <a:pt x="690662" y="15261"/>
                  </a:lnTo>
                  <a:lnTo>
                    <a:pt x="697880" y="21802"/>
                  </a:lnTo>
                  <a:lnTo>
                    <a:pt x="701337" y="25259"/>
                  </a:lnTo>
                  <a:lnTo>
                    <a:pt x="718255" y="59918"/>
                  </a:lnTo>
                  <a:lnTo>
                    <a:pt x="719686" y="69552"/>
                  </a:lnTo>
                  <a:lnTo>
                    <a:pt x="719686" y="74441"/>
                  </a:lnTo>
                  <a:lnTo>
                    <a:pt x="719686" y="421832"/>
                  </a:lnTo>
                  <a:lnTo>
                    <a:pt x="719686" y="426720"/>
                  </a:lnTo>
                  <a:lnTo>
                    <a:pt x="719209" y="431561"/>
                  </a:lnTo>
                  <a:lnTo>
                    <a:pt x="704423" y="467253"/>
                  </a:lnTo>
                  <a:lnTo>
                    <a:pt x="697880" y="474470"/>
                  </a:lnTo>
                  <a:lnTo>
                    <a:pt x="694423" y="477926"/>
                  </a:lnTo>
                  <a:lnTo>
                    <a:pt x="673726" y="490607"/>
                  </a:lnTo>
                  <a:lnTo>
                    <a:pt x="669210" y="492478"/>
                  </a:lnTo>
                  <a:lnTo>
                    <a:pt x="664554" y="493890"/>
                  </a:lnTo>
                  <a:lnTo>
                    <a:pt x="659760" y="494843"/>
                  </a:lnTo>
                  <a:lnTo>
                    <a:pt x="654966" y="495796"/>
                  </a:lnTo>
                  <a:lnTo>
                    <a:pt x="650124" y="496274"/>
                  </a:lnTo>
                  <a:lnTo>
                    <a:pt x="645236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21805" y="474470"/>
                  </a:lnTo>
                  <a:lnTo>
                    <a:pt x="18348" y="471013"/>
                  </a:lnTo>
                  <a:lnTo>
                    <a:pt x="15263" y="467253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7" y="64712"/>
                  </a:lnTo>
                  <a:lnTo>
                    <a:pt x="15263" y="29019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29023" y="15261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25580" y="3465654"/>
            <a:ext cx="63817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4953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Product attributes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18073" y="4892427"/>
            <a:ext cx="1102995" cy="505459"/>
            <a:chOff x="2718073" y="4892427"/>
            <a:chExt cx="1102995" cy="505459"/>
          </a:xfrm>
        </p:grpSpPr>
        <p:sp>
          <p:nvSpPr>
            <p:cNvPr id="34" name="object 34"/>
            <p:cNvSpPr/>
            <p:nvPr/>
          </p:nvSpPr>
          <p:spPr>
            <a:xfrm>
              <a:off x="2722518" y="4896872"/>
              <a:ext cx="1094105" cy="496570"/>
            </a:xfrm>
            <a:custGeom>
              <a:avLst/>
              <a:gdLst/>
              <a:ahLst/>
              <a:cxnLst/>
              <a:rect l="l" t="t" r="r" b="b"/>
              <a:pathLst>
                <a:path w="1094104" h="496570">
                  <a:moveTo>
                    <a:pt x="1024444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8"/>
                  </a:lnTo>
                  <a:lnTo>
                    <a:pt x="0" y="69552"/>
                  </a:lnTo>
                  <a:lnTo>
                    <a:pt x="0" y="426719"/>
                  </a:lnTo>
                  <a:lnTo>
                    <a:pt x="15262" y="467253"/>
                  </a:lnTo>
                  <a:lnTo>
                    <a:pt x="50476" y="492476"/>
                  </a:lnTo>
                  <a:lnTo>
                    <a:pt x="69561" y="496272"/>
                  </a:lnTo>
                  <a:lnTo>
                    <a:pt x="1024444" y="496272"/>
                  </a:lnTo>
                  <a:lnTo>
                    <a:pt x="1064982" y="481012"/>
                  </a:lnTo>
                  <a:lnTo>
                    <a:pt x="1090209" y="445804"/>
                  </a:lnTo>
                  <a:lnTo>
                    <a:pt x="1094005" y="426719"/>
                  </a:lnTo>
                  <a:lnTo>
                    <a:pt x="1094005" y="69552"/>
                  </a:lnTo>
                  <a:lnTo>
                    <a:pt x="1078743" y="29018"/>
                  </a:lnTo>
                  <a:lnTo>
                    <a:pt x="1043531" y="3794"/>
                  </a:lnTo>
                  <a:lnTo>
                    <a:pt x="1029286" y="476"/>
                  </a:lnTo>
                  <a:lnTo>
                    <a:pt x="1024444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722518" y="4896872"/>
              <a:ext cx="1094105" cy="496570"/>
            </a:xfrm>
            <a:custGeom>
              <a:avLst/>
              <a:gdLst/>
              <a:ahLst/>
              <a:cxnLst/>
              <a:rect l="l" t="t" r="r" b="b"/>
              <a:pathLst>
                <a:path w="1094104" h="496570">
                  <a:moveTo>
                    <a:pt x="74450" y="0"/>
                  </a:moveTo>
                  <a:lnTo>
                    <a:pt x="1019556" y="0"/>
                  </a:lnTo>
                  <a:lnTo>
                    <a:pt x="1024444" y="0"/>
                  </a:lnTo>
                  <a:lnTo>
                    <a:pt x="1029286" y="477"/>
                  </a:lnTo>
                  <a:lnTo>
                    <a:pt x="1060918" y="12545"/>
                  </a:lnTo>
                  <a:lnTo>
                    <a:pt x="1064983" y="15261"/>
                  </a:lnTo>
                  <a:lnTo>
                    <a:pt x="1081459" y="33083"/>
                  </a:lnTo>
                  <a:lnTo>
                    <a:pt x="1084175" y="37147"/>
                  </a:lnTo>
                  <a:lnTo>
                    <a:pt x="1094006" y="69552"/>
                  </a:lnTo>
                  <a:lnTo>
                    <a:pt x="1094006" y="74441"/>
                  </a:lnTo>
                  <a:lnTo>
                    <a:pt x="1094006" y="421832"/>
                  </a:lnTo>
                  <a:lnTo>
                    <a:pt x="1094006" y="426720"/>
                  </a:lnTo>
                  <a:lnTo>
                    <a:pt x="1093529" y="431561"/>
                  </a:lnTo>
                  <a:lnTo>
                    <a:pt x="1078743" y="467254"/>
                  </a:lnTo>
                  <a:lnTo>
                    <a:pt x="1060918" y="483727"/>
                  </a:lnTo>
                  <a:lnTo>
                    <a:pt x="1056853" y="486443"/>
                  </a:lnTo>
                  <a:lnTo>
                    <a:pt x="1052563" y="488736"/>
                  </a:lnTo>
                  <a:lnTo>
                    <a:pt x="1048046" y="490606"/>
                  </a:lnTo>
                  <a:lnTo>
                    <a:pt x="1043530" y="492476"/>
                  </a:lnTo>
                  <a:lnTo>
                    <a:pt x="1038875" y="493889"/>
                  </a:lnTo>
                  <a:lnTo>
                    <a:pt x="1034080" y="494843"/>
                  </a:lnTo>
                  <a:lnTo>
                    <a:pt x="1029286" y="495796"/>
                  </a:lnTo>
                  <a:lnTo>
                    <a:pt x="1024444" y="496273"/>
                  </a:lnTo>
                  <a:lnTo>
                    <a:pt x="1019556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33088" y="483727"/>
                  </a:lnTo>
                  <a:lnTo>
                    <a:pt x="29023" y="481011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5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8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3796" y="50469"/>
                  </a:lnTo>
                  <a:lnTo>
                    <a:pt x="5667" y="45953"/>
                  </a:lnTo>
                  <a:lnTo>
                    <a:pt x="7537" y="41437"/>
                  </a:lnTo>
                  <a:lnTo>
                    <a:pt x="9830" y="37147"/>
                  </a:lnTo>
                  <a:lnTo>
                    <a:pt x="12547" y="33083"/>
                  </a:lnTo>
                  <a:lnTo>
                    <a:pt x="15263" y="29018"/>
                  </a:lnTo>
                  <a:lnTo>
                    <a:pt x="33088" y="12545"/>
                  </a:lnTo>
                  <a:lnTo>
                    <a:pt x="37152" y="9830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77806" y="5037189"/>
            <a:ext cx="97726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Functionalities</a:t>
            </a:r>
            <a:endParaRPr sz="1150">
              <a:latin typeface="+mn-lt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2681" y="5119901"/>
            <a:ext cx="935990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marR="5080" indent="-20955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Arial"/>
              </a:rPr>
              <a:t>Nonfunctional requirements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20954" y="4892427"/>
            <a:ext cx="875665" cy="505459"/>
            <a:chOff x="4020954" y="4892427"/>
            <a:chExt cx="875665" cy="505459"/>
          </a:xfrm>
        </p:grpSpPr>
        <p:sp>
          <p:nvSpPr>
            <p:cNvPr id="39" name="object 39"/>
            <p:cNvSpPr/>
            <p:nvPr/>
          </p:nvSpPr>
          <p:spPr>
            <a:xfrm>
              <a:off x="4025399" y="4896872"/>
              <a:ext cx="866775" cy="496570"/>
            </a:xfrm>
            <a:custGeom>
              <a:avLst/>
              <a:gdLst/>
              <a:ahLst/>
              <a:cxnLst/>
              <a:rect l="l" t="t" r="r" b="b"/>
              <a:pathLst>
                <a:path w="866775" h="496570">
                  <a:moveTo>
                    <a:pt x="796956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19" y="476"/>
                  </a:lnTo>
                  <a:lnTo>
                    <a:pt x="29022" y="15260"/>
                  </a:lnTo>
                  <a:lnTo>
                    <a:pt x="3796" y="50468"/>
                  </a:lnTo>
                  <a:lnTo>
                    <a:pt x="0" y="69552"/>
                  </a:lnTo>
                  <a:lnTo>
                    <a:pt x="0" y="426719"/>
                  </a:lnTo>
                  <a:lnTo>
                    <a:pt x="15262" y="467253"/>
                  </a:lnTo>
                  <a:lnTo>
                    <a:pt x="50474" y="492476"/>
                  </a:lnTo>
                  <a:lnTo>
                    <a:pt x="69561" y="496272"/>
                  </a:lnTo>
                  <a:lnTo>
                    <a:pt x="796956" y="496272"/>
                  </a:lnTo>
                  <a:lnTo>
                    <a:pt x="837495" y="481012"/>
                  </a:lnTo>
                  <a:lnTo>
                    <a:pt x="862722" y="445804"/>
                  </a:lnTo>
                  <a:lnTo>
                    <a:pt x="866518" y="426719"/>
                  </a:lnTo>
                  <a:lnTo>
                    <a:pt x="866518" y="69552"/>
                  </a:lnTo>
                  <a:lnTo>
                    <a:pt x="851255" y="29018"/>
                  </a:lnTo>
                  <a:lnTo>
                    <a:pt x="816042" y="3794"/>
                  </a:lnTo>
                  <a:lnTo>
                    <a:pt x="801797" y="476"/>
                  </a:lnTo>
                  <a:lnTo>
                    <a:pt x="796956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025399" y="4896872"/>
              <a:ext cx="866775" cy="496570"/>
            </a:xfrm>
            <a:custGeom>
              <a:avLst/>
              <a:gdLst/>
              <a:ahLst/>
              <a:cxnLst/>
              <a:rect l="l" t="t" r="r" b="b"/>
              <a:pathLst>
                <a:path w="866775" h="496570">
                  <a:moveTo>
                    <a:pt x="74450" y="0"/>
                  </a:moveTo>
                  <a:lnTo>
                    <a:pt x="792069" y="0"/>
                  </a:lnTo>
                  <a:lnTo>
                    <a:pt x="796957" y="0"/>
                  </a:lnTo>
                  <a:lnTo>
                    <a:pt x="801798" y="477"/>
                  </a:lnTo>
                  <a:lnTo>
                    <a:pt x="837495" y="15261"/>
                  </a:lnTo>
                  <a:lnTo>
                    <a:pt x="844712" y="21802"/>
                  </a:lnTo>
                  <a:lnTo>
                    <a:pt x="848169" y="25259"/>
                  </a:lnTo>
                  <a:lnTo>
                    <a:pt x="851256" y="29018"/>
                  </a:lnTo>
                  <a:lnTo>
                    <a:pt x="853972" y="33083"/>
                  </a:lnTo>
                  <a:lnTo>
                    <a:pt x="856687" y="37147"/>
                  </a:lnTo>
                  <a:lnTo>
                    <a:pt x="858980" y="41437"/>
                  </a:lnTo>
                  <a:lnTo>
                    <a:pt x="860851" y="45953"/>
                  </a:lnTo>
                  <a:lnTo>
                    <a:pt x="862722" y="50469"/>
                  </a:lnTo>
                  <a:lnTo>
                    <a:pt x="864134" y="55124"/>
                  </a:lnTo>
                  <a:lnTo>
                    <a:pt x="865088" y="59918"/>
                  </a:lnTo>
                  <a:lnTo>
                    <a:pt x="866042" y="64712"/>
                  </a:lnTo>
                  <a:lnTo>
                    <a:pt x="866519" y="69552"/>
                  </a:lnTo>
                  <a:lnTo>
                    <a:pt x="866519" y="74441"/>
                  </a:lnTo>
                  <a:lnTo>
                    <a:pt x="866519" y="421832"/>
                  </a:lnTo>
                  <a:lnTo>
                    <a:pt x="866519" y="426720"/>
                  </a:lnTo>
                  <a:lnTo>
                    <a:pt x="866042" y="431561"/>
                  </a:lnTo>
                  <a:lnTo>
                    <a:pt x="865088" y="436355"/>
                  </a:lnTo>
                  <a:lnTo>
                    <a:pt x="864134" y="441148"/>
                  </a:lnTo>
                  <a:lnTo>
                    <a:pt x="862722" y="445803"/>
                  </a:lnTo>
                  <a:lnTo>
                    <a:pt x="860851" y="450319"/>
                  </a:lnTo>
                  <a:lnTo>
                    <a:pt x="858980" y="454835"/>
                  </a:lnTo>
                  <a:lnTo>
                    <a:pt x="856687" y="459125"/>
                  </a:lnTo>
                  <a:lnTo>
                    <a:pt x="853972" y="463189"/>
                  </a:lnTo>
                  <a:lnTo>
                    <a:pt x="851256" y="467254"/>
                  </a:lnTo>
                  <a:lnTo>
                    <a:pt x="848169" y="471013"/>
                  </a:lnTo>
                  <a:lnTo>
                    <a:pt x="844712" y="474470"/>
                  </a:lnTo>
                  <a:lnTo>
                    <a:pt x="841255" y="477926"/>
                  </a:lnTo>
                  <a:lnTo>
                    <a:pt x="837496" y="481011"/>
                  </a:lnTo>
                  <a:lnTo>
                    <a:pt x="833431" y="483727"/>
                  </a:lnTo>
                  <a:lnTo>
                    <a:pt x="829366" y="486443"/>
                  </a:lnTo>
                  <a:lnTo>
                    <a:pt x="825076" y="488736"/>
                  </a:lnTo>
                  <a:lnTo>
                    <a:pt x="820559" y="490606"/>
                  </a:lnTo>
                  <a:lnTo>
                    <a:pt x="816042" y="492476"/>
                  </a:lnTo>
                  <a:lnTo>
                    <a:pt x="811387" y="493889"/>
                  </a:lnTo>
                  <a:lnTo>
                    <a:pt x="806592" y="494843"/>
                  </a:lnTo>
                  <a:lnTo>
                    <a:pt x="801798" y="495796"/>
                  </a:lnTo>
                  <a:lnTo>
                    <a:pt x="796957" y="496273"/>
                  </a:lnTo>
                  <a:lnTo>
                    <a:pt x="792069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19" y="495796"/>
                  </a:lnTo>
                  <a:lnTo>
                    <a:pt x="59925" y="494843"/>
                  </a:lnTo>
                  <a:lnTo>
                    <a:pt x="55130" y="493889"/>
                  </a:lnTo>
                  <a:lnTo>
                    <a:pt x="50475" y="492476"/>
                  </a:lnTo>
                  <a:lnTo>
                    <a:pt x="45959" y="490606"/>
                  </a:lnTo>
                  <a:lnTo>
                    <a:pt x="41442" y="488736"/>
                  </a:lnTo>
                  <a:lnTo>
                    <a:pt x="37152" y="486443"/>
                  </a:lnTo>
                  <a:lnTo>
                    <a:pt x="33087" y="483727"/>
                  </a:lnTo>
                  <a:lnTo>
                    <a:pt x="29023" y="481011"/>
                  </a:lnTo>
                  <a:lnTo>
                    <a:pt x="25262" y="477926"/>
                  </a:lnTo>
                  <a:lnTo>
                    <a:pt x="21805" y="474470"/>
                  </a:lnTo>
                  <a:lnTo>
                    <a:pt x="18348" y="471013"/>
                  </a:lnTo>
                  <a:lnTo>
                    <a:pt x="15263" y="467254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59925" y="1430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13776" y="5037189"/>
            <a:ext cx="67945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Interfaces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18073" y="5554126"/>
            <a:ext cx="855344" cy="505459"/>
            <a:chOff x="2718073" y="5554126"/>
            <a:chExt cx="855344" cy="505459"/>
          </a:xfrm>
        </p:grpSpPr>
        <p:sp>
          <p:nvSpPr>
            <p:cNvPr id="43" name="object 43"/>
            <p:cNvSpPr/>
            <p:nvPr/>
          </p:nvSpPr>
          <p:spPr>
            <a:xfrm>
              <a:off x="2722518" y="5558570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776277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7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776277" y="496274"/>
                  </a:lnTo>
                  <a:lnTo>
                    <a:pt x="816815" y="481012"/>
                  </a:lnTo>
                  <a:lnTo>
                    <a:pt x="842041" y="445804"/>
                  </a:lnTo>
                  <a:lnTo>
                    <a:pt x="845839" y="426721"/>
                  </a:lnTo>
                  <a:lnTo>
                    <a:pt x="845839" y="69552"/>
                  </a:lnTo>
                  <a:lnTo>
                    <a:pt x="830574" y="29019"/>
                  </a:lnTo>
                  <a:lnTo>
                    <a:pt x="795362" y="3796"/>
                  </a:lnTo>
                  <a:lnTo>
                    <a:pt x="781118" y="477"/>
                  </a:lnTo>
                  <a:lnTo>
                    <a:pt x="776277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22518" y="5558571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74450" y="0"/>
                  </a:moveTo>
                  <a:lnTo>
                    <a:pt x="771388" y="0"/>
                  </a:lnTo>
                  <a:lnTo>
                    <a:pt x="776277" y="0"/>
                  </a:lnTo>
                  <a:lnTo>
                    <a:pt x="781118" y="476"/>
                  </a:lnTo>
                  <a:lnTo>
                    <a:pt x="785912" y="1430"/>
                  </a:lnTo>
                  <a:lnTo>
                    <a:pt x="790707" y="2383"/>
                  </a:lnTo>
                  <a:lnTo>
                    <a:pt x="795363" y="3795"/>
                  </a:lnTo>
                  <a:lnTo>
                    <a:pt x="799878" y="5665"/>
                  </a:lnTo>
                  <a:lnTo>
                    <a:pt x="804395" y="7535"/>
                  </a:lnTo>
                  <a:lnTo>
                    <a:pt x="808686" y="9828"/>
                  </a:lnTo>
                  <a:lnTo>
                    <a:pt x="812750" y="12544"/>
                  </a:lnTo>
                  <a:lnTo>
                    <a:pt x="816815" y="15260"/>
                  </a:lnTo>
                  <a:lnTo>
                    <a:pt x="820576" y="18346"/>
                  </a:lnTo>
                  <a:lnTo>
                    <a:pt x="824032" y="21802"/>
                  </a:lnTo>
                  <a:lnTo>
                    <a:pt x="827489" y="25258"/>
                  </a:lnTo>
                  <a:lnTo>
                    <a:pt x="830575" y="29018"/>
                  </a:lnTo>
                  <a:lnTo>
                    <a:pt x="833291" y="33083"/>
                  </a:lnTo>
                  <a:lnTo>
                    <a:pt x="836007" y="37146"/>
                  </a:lnTo>
                  <a:lnTo>
                    <a:pt x="838300" y="41437"/>
                  </a:lnTo>
                  <a:lnTo>
                    <a:pt x="845838" y="69552"/>
                  </a:lnTo>
                  <a:lnTo>
                    <a:pt x="845838" y="74441"/>
                  </a:lnTo>
                  <a:lnTo>
                    <a:pt x="845838" y="421832"/>
                  </a:lnTo>
                  <a:lnTo>
                    <a:pt x="845838" y="426720"/>
                  </a:lnTo>
                  <a:lnTo>
                    <a:pt x="845361" y="431560"/>
                  </a:lnTo>
                  <a:lnTo>
                    <a:pt x="844407" y="436354"/>
                  </a:lnTo>
                  <a:lnTo>
                    <a:pt x="843453" y="441148"/>
                  </a:lnTo>
                  <a:lnTo>
                    <a:pt x="833291" y="463189"/>
                  </a:lnTo>
                  <a:lnTo>
                    <a:pt x="830575" y="467253"/>
                  </a:lnTo>
                  <a:lnTo>
                    <a:pt x="827489" y="471013"/>
                  </a:lnTo>
                  <a:lnTo>
                    <a:pt x="824032" y="474470"/>
                  </a:lnTo>
                  <a:lnTo>
                    <a:pt x="820576" y="477925"/>
                  </a:lnTo>
                  <a:lnTo>
                    <a:pt x="816815" y="481011"/>
                  </a:lnTo>
                  <a:lnTo>
                    <a:pt x="812750" y="483727"/>
                  </a:lnTo>
                  <a:lnTo>
                    <a:pt x="808686" y="486443"/>
                  </a:lnTo>
                  <a:lnTo>
                    <a:pt x="785912" y="494843"/>
                  </a:lnTo>
                  <a:lnTo>
                    <a:pt x="781118" y="495796"/>
                  </a:lnTo>
                  <a:lnTo>
                    <a:pt x="776277" y="496273"/>
                  </a:lnTo>
                  <a:lnTo>
                    <a:pt x="771388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33088" y="483727"/>
                  </a:lnTo>
                  <a:lnTo>
                    <a:pt x="29023" y="481011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5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8"/>
                  </a:lnTo>
                  <a:lnTo>
                    <a:pt x="1430" y="436354"/>
                  </a:lnTo>
                  <a:lnTo>
                    <a:pt x="476" y="431560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1"/>
                  </a:lnTo>
                  <a:lnTo>
                    <a:pt x="1430" y="59917"/>
                  </a:lnTo>
                  <a:lnTo>
                    <a:pt x="2384" y="55123"/>
                  </a:lnTo>
                  <a:lnTo>
                    <a:pt x="3796" y="50468"/>
                  </a:lnTo>
                  <a:lnTo>
                    <a:pt x="5667" y="45953"/>
                  </a:lnTo>
                  <a:lnTo>
                    <a:pt x="7537" y="41437"/>
                  </a:lnTo>
                  <a:lnTo>
                    <a:pt x="9830" y="37146"/>
                  </a:lnTo>
                  <a:lnTo>
                    <a:pt x="12547" y="33083"/>
                  </a:lnTo>
                  <a:lnTo>
                    <a:pt x="15263" y="29018"/>
                  </a:lnTo>
                  <a:lnTo>
                    <a:pt x="33088" y="12544"/>
                  </a:lnTo>
                  <a:lnTo>
                    <a:pt x="37152" y="9828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752989" y="5698887"/>
            <a:ext cx="77851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Constraints</a:t>
            </a:r>
            <a:endParaRPr sz="1150">
              <a:latin typeface="+mn-lt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29357" y="5554126"/>
            <a:ext cx="1332865" cy="505459"/>
            <a:chOff x="3729357" y="5554126"/>
            <a:chExt cx="1332865" cy="505459"/>
          </a:xfrm>
        </p:grpSpPr>
        <p:sp>
          <p:nvSpPr>
            <p:cNvPr id="47" name="object 47"/>
            <p:cNvSpPr/>
            <p:nvPr/>
          </p:nvSpPr>
          <p:spPr>
            <a:xfrm>
              <a:off x="3733801" y="5558570"/>
              <a:ext cx="1323975" cy="496570"/>
            </a:xfrm>
            <a:custGeom>
              <a:avLst/>
              <a:gdLst/>
              <a:ahLst/>
              <a:cxnLst/>
              <a:rect l="l" t="t" r="r" b="b"/>
              <a:pathLst>
                <a:path w="1323975" h="496570">
                  <a:moveTo>
                    <a:pt x="1254000" y="0"/>
                  </a:moveTo>
                  <a:lnTo>
                    <a:pt x="74451" y="0"/>
                  </a:lnTo>
                  <a:lnTo>
                    <a:pt x="69562" y="0"/>
                  </a:lnTo>
                  <a:lnTo>
                    <a:pt x="64720" y="477"/>
                  </a:lnTo>
                  <a:lnTo>
                    <a:pt x="29023" y="15261"/>
                  </a:lnTo>
                  <a:lnTo>
                    <a:pt x="3797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4" y="467253"/>
                  </a:lnTo>
                  <a:lnTo>
                    <a:pt x="50476" y="492478"/>
                  </a:lnTo>
                  <a:lnTo>
                    <a:pt x="69562" y="496274"/>
                  </a:lnTo>
                  <a:lnTo>
                    <a:pt x="1254000" y="496274"/>
                  </a:lnTo>
                  <a:lnTo>
                    <a:pt x="1294538" y="481012"/>
                  </a:lnTo>
                  <a:lnTo>
                    <a:pt x="1319766" y="445804"/>
                  </a:lnTo>
                  <a:lnTo>
                    <a:pt x="1323562" y="426721"/>
                  </a:lnTo>
                  <a:lnTo>
                    <a:pt x="1323562" y="69552"/>
                  </a:lnTo>
                  <a:lnTo>
                    <a:pt x="1308299" y="29019"/>
                  </a:lnTo>
                  <a:lnTo>
                    <a:pt x="1273086" y="3796"/>
                  </a:lnTo>
                  <a:lnTo>
                    <a:pt x="1258841" y="477"/>
                  </a:lnTo>
                  <a:lnTo>
                    <a:pt x="1254000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733802" y="5558571"/>
              <a:ext cx="1323975" cy="496570"/>
            </a:xfrm>
            <a:custGeom>
              <a:avLst/>
              <a:gdLst/>
              <a:ahLst/>
              <a:cxnLst/>
              <a:rect l="l" t="t" r="r" b="b"/>
              <a:pathLst>
                <a:path w="1323975" h="496570">
                  <a:moveTo>
                    <a:pt x="74450" y="0"/>
                  </a:moveTo>
                  <a:lnTo>
                    <a:pt x="1249111" y="0"/>
                  </a:lnTo>
                  <a:lnTo>
                    <a:pt x="1253999" y="0"/>
                  </a:lnTo>
                  <a:lnTo>
                    <a:pt x="1258841" y="476"/>
                  </a:lnTo>
                  <a:lnTo>
                    <a:pt x="1290472" y="12544"/>
                  </a:lnTo>
                  <a:lnTo>
                    <a:pt x="1294537" y="15260"/>
                  </a:lnTo>
                  <a:lnTo>
                    <a:pt x="1298298" y="18346"/>
                  </a:lnTo>
                  <a:lnTo>
                    <a:pt x="1301755" y="21802"/>
                  </a:lnTo>
                  <a:lnTo>
                    <a:pt x="1305212" y="25258"/>
                  </a:lnTo>
                  <a:lnTo>
                    <a:pt x="1308298" y="29018"/>
                  </a:lnTo>
                  <a:lnTo>
                    <a:pt x="1311014" y="33083"/>
                  </a:lnTo>
                  <a:lnTo>
                    <a:pt x="1313730" y="37146"/>
                  </a:lnTo>
                  <a:lnTo>
                    <a:pt x="1316023" y="41437"/>
                  </a:lnTo>
                  <a:lnTo>
                    <a:pt x="1317893" y="45953"/>
                  </a:lnTo>
                  <a:lnTo>
                    <a:pt x="1319764" y="50468"/>
                  </a:lnTo>
                  <a:lnTo>
                    <a:pt x="1321177" y="55123"/>
                  </a:lnTo>
                  <a:lnTo>
                    <a:pt x="1322130" y="59917"/>
                  </a:lnTo>
                  <a:lnTo>
                    <a:pt x="1323084" y="64711"/>
                  </a:lnTo>
                  <a:lnTo>
                    <a:pt x="1323561" y="69552"/>
                  </a:lnTo>
                  <a:lnTo>
                    <a:pt x="1323561" y="74441"/>
                  </a:lnTo>
                  <a:lnTo>
                    <a:pt x="1323561" y="421832"/>
                  </a:lnTo>
                  <a:lnTo>
                    <a:pt x="1323561" y="426720"/>
                  </a:lnTo>
                  <a:lnTo>
                    <a:pt x="1323084" y="431560"/>
                  </a:lnTo>
                  <a:lnTo>
                    <a:pt x="1322130" y="436354"/>
                  </a:lnTo>
                  <a:lnTo>
                    <a:pt x="1321177" y="441148"/>
                  </a:lnTo>
                  <a:lnTo>
                    <a:pt x="1319764" y="445803"/>
                  </a:lnTo>
                  <a:lnTo>
                    <a:pt x="1317893" y="450319"/>
                  </a:lnTo>
                  <a:lnTo>
                    <a:pt x="1316023" y="454835"/>
                  </a:lnTo>
                  <a:lnTo>
                    <a:pt x="1313730" y="459125"/>
                  </a:lnTo>
                  <a:lnTo>
                    <a:pt x="1311014" y="463189"/>
                  </a:lnTo>
                  <a:lnTo>
                    <a:pt x="1308298" y="467253"/>
                  </a:lnTo>
                  <a:lnTo>
                    <a:pt x="1290473" y="483727"/>
                  </a:lnTo>
                  <a:lnTo>
                    <a:pt x="1286408" y="486443"/>
                  </a:lnTo>
                  <a:lnTo>
                    <a:pt x="1249111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21805" y="474470"/>
                  </a:lnTo>
                  <a:lnTo>
                    <a:pt x="2384" y="441148"/>
                  </a:lnTo>
                  <a:lnTo>
                    <a:pt x="1430" y="436354"/>
                  </a:lnTo>
                  <a:lnTo>
                    <a:pt x="476" y="431560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1"/>
                  </a:lnTo>
                  <a:lnTo>
                    <a:pt x="1430" y="59917"/>
                  </a:lnTo>
                  <a:lnTo>
                    <a:pt x="2384" y="55123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29023" y="15260"/>
                  </a:lnTo>
                  <a:lnTo>
                    <a:pt x="33087" y="12544"/>
                  </a:lnTo>
                  <a:lnTo>
                    <a:pt x="37152" y="9828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20111" y="5698887"/>
            <a:ext cx="114300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Arial"/>
              </a:rPr>
              <a:t>Quality attributes</a:t>
            </a:r>
            <a:endParaRPr sz="1150">
              <a:latin typeface="+mn-lt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67312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Arial"/>
              </a:rPr>
              <a:t>Document</a:t>
            </a:r>
            <a:endParaRPr sz="1150">
              <a:latin typeface="+mn-lt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45166" y="1501529"/>
            <a:ext cx="6099810" cy="0"/>
          </a:xfrm>
          <a:custGeom>
            <a:avLst/>
            <a:gdLst/>
            <a:ahLst/>
            <a:cxnLst/>
            <a:rect l="l" t="t" r="r" b="b"/>
            <a:pathLst>
              <a:path w="6099809">
                <a:moveTo>
                  <a:pt x="0" y="0"/>
                </a:moveTo>
                <a:lnTo>
                  <a:pt x="6099688" y="0"/>
                </a:lnTo>
              </a:path>
            </a:pathLst>
          </a:custGeom>
          <a:ln w="16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1550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Arial"/>
              </a:rPr>
              <a:t>Content</a:t>
            </a:r>
            <a:endParaRPr sz="1150">
              <a:latin typeface="+mn-lt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7781" y="1113936"/>
            <a:ext cx="944244" cy="448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135"/>
              </a:lnSpc>
            </a:pPr>
            <a:r>
              <a:rPr sz="1150" dirty="0">
                <a:latin typeface="+mn-lt"/>
                <a:cs typeface="Arial"/>
              </a:rPr>
              <a:t>Person</a:t>
            </a:r>
            <a:endParaRPr sz="115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+mn-lt"/>
              <a:cs typeface="Arial"/>
            </a:endParaRPr>
          </a:p>
          <a:p>
            <a:pPr marL="40640"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Manager or</a:t>
            </a:r>
            <a:endParaRPr sz="1150">
              <a:latin typeface="+mn-lt"/>
              <a:cs typeface="Arial"/>
            </a:endParaRPr>
          </a:p>
          <a:p>
            <a:pPr marL="40640" algn="ctr">
              <a:lnSpc>
                <a:spcPts val="1375"/>
              </a:lnSpc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Marketing</a:t>
            </a:r>
            <a:endParaRPr sz="115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+mn-lt"/>
              <a:cs typeface="Verdana"/>
            </a:endParaRPr>
          </a:p>
          <a:p>
            <a:pPr marL="40640" algn="ctr">
              <a:lnSpc>
                <a:spcPts val="1375"/>
              </a:lnSpc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User</a:t>
            </a:r>
            <a:endParaRPr sz="1150">
              <a:latin typeface="+mn-lt"/>
              <a:cs typeface="Verdana"/>
            </a:endParaRPr>
          </a:p>
          <a:p>
            <a:pPr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representative</a:t>
            </a:r>
            <a:endParaRPr sz="115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+mn-lt"/>
              <a:cs typeface="Arial"/>
            </a:endParaRPr>
          </a:p>
          <a:p>
            <a:pPr marL="78740" marR="29845" algn="ctr">
              <a:lnSpc>
                <a:spcPts val="1370"/>
              </a:lnSpc>
              <a:spcBef>
                <a:spcPts val="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Business analyst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BA</a:t>
            </a:r>
            <a:r>
              <a:rPr sz="1150" dirty="0">
                <a:solidFill>
                  <a:srgbClr val="333333"/>
                </a:solidFill>
                <a:latin typeface="+mn-lt"/>
                <a:cs typeface="Arial"/>
              </a:rPr>
              <a:t>)</a:t>
            </a:r>
            <a:endParaRPr sz="1150">
              <a:latin typeface="+mn-lt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8640" y="996984"/>
            <a:ext cx="1797050" cy="5583555"/>
          </a:xfrm>
          <a:custGeom>
            <a:avLst/>
            <a:gdLst/>
            <a:ahLst/>
            <a:cxnLst/>
            <a:rect l="l" t="t" r="r" b="b"/>
            <a:pathLst>
              <a:path w="1797050" h="5583555">
                <a:moveTo>
                  <a:pt x="1796526" y="0"/>
                </a:moveTo>
                <a:lnTo>
                  <a:pt x="0" y="0"/>
                </a:lnTo>
                <a:lnTo>
                  <a:pt x="0" y="5583219"/>
                </a:lnTo>
                <a:lnTo>
                  <a:pt x="1796526" y="5583219"/>
                </a:lnTo>
                <a:lnTo>
                  <a:pt x="1796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01920" y="6312114"/>
            <a:ext cx="1524000" cy="32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Software requirements</a:t>
            </a:r>
            <a:endParaRPr sz="1150">
              <a:latin typeface="+mn-lt"/>
              <a:cs typeface="Verdana"/>
            </a:endParaRPr>
          </a:p>
          <a:p>
            <a:pPr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specifications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SRS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)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67A0B231-EEE4-E708-B874-7A996A6443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AF2AC0FD-0315-EC24-6792-1F798B45BA02}"/>
              </a:ext>
            </a:extLst>
          </p:cNvPr>
          <p:cNvSpPr txBox="1"/>
          <p:nvPr/>
        </p:nvSpPr>
        <p:spPr>
          <a:xfrm>
            <a:off x="5992151" y="3459280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890" algn="ctr">
              <a:lnSpc>
                <a:spcPts val="1400"/>
              </a:lnSpc>
              <a:spcBef>
                <a:spcPts val="180"/>
              </a:spcBef>
            </a:pPr>
            <a:r>
              <a:rPr lang="en-CA" sz="1200" dirty="0">
                <a:latin typeface="+mn-lt"/>
                <a:cs typeface="Lucida Sans Unicode"/>
              </a:rPr>
              <a:t>User</a:t>
            </a:r>
            <a:r>
              <a:rPr sz="1200" dirty="0">
                <a:latin typeface="+mn-lt"/>
                <a:cs typeface="Lucida Sans Unicode"/>
              </a:rPr>
              <a:t> requirements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9519EFC3-FA25-73F0-03E1-B7F3D3FECF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36</a:t>
            </a:fld>
            <a:endParaRPr lang="en-CA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356" y="122428"/>
            <a:ext cx="471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Connecting all pieces</a:t>
            </a:r>
            <a:endParaRPr sz="400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80145" y="1666645"/>
            <a:ext cx="1167130" cy="900430"/>
            <a:chOff x="5880145" y="1666645"/>
            <a:chExt cx="1167130" cy="900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151" y="2328653"/>
              <a:ext cx="82721" cy="237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84590" y="1671090"/>
              <a:ext cx="1158240" cy="661670"/>
            </a:xfrm>
            <a:custGeom>
              <a:avLst/>
              <a:gdLst/>
              <a:ahLst/>
              <a:cxnLst/>
              <a:rect l="l" t="t" r="r" b="b"/>
              <a:pathLst>
                <a:path w="1158240" h="661669">
                  <a:moveTo>
                    <a:pt x="579057" y="0"/>
                  </a:moveTo>
                  <a:lnTo>
                    <a:pt x="522300" y="1593"/>
                  </a:lnTo>
                  <a:lnTo>
                    <a:pt x="466088" y="6357"/>
                  </a:lnTo>
                  <a:lnTo>
                    <a:pt x="410965" y="14246"/>
                  </a:lnTo>
                  <a:lnTo>
                    <a:pt x="357461" y="25185"/>
                  </a:lnTo>
                  <a:lnTo>
                    <a:pt x="306091" y="39066"/>
                  </a:lnTo>
                  <a:lnTo>
                    <a:pt x="257350" y="55758"/>
                  </a:lnTo>
                  <a:lnTo>
                    <a:pt x="211707" y="75100"/>
                  </a:lnTo>
                  <a:lnTo>
                    <a:pt x="169600" y="96903"/>
                  </a:lnTo>
                  <a:lnTo>
                    <a:pt x="131438" y="120961"/>
                  </a:lnTo>
                  <a:lnTo>
                    <a:pt x="97588" y="147039"/>
                  </a:lnTo>
                  <a:lnTo>
                    <a:pt x="68372" y="174887"/>
                  </a:lnTo>
                  <a:lnTo>
                    <a:pt x="44076" y="204238"/>
                  </a:lnTo>
                  <a:lnTo>
                    <a:pt x="20973" y="242610"/>
                  </a:lnTo>
                  <a:lnTo>
                    <a:pt x="6265" y="282304"/>
                  </a:lnTo>
                  <a:lnTo>
                    <a:pt x="174" y="322728"/>
                  </a:lnTo>
                  <a:lnTo>
                    <a:pt x="0" y="330850"/>
                  </a:lnTo>
                  <a:lnTo>
                    <a:pt x="174" y="338971"/>
                  </a:lnTo>
                  <a:lnTo>
                    <a:pt x="6265" y="379395"/>
                  </a:lnTo>
                  <a:lnTo>
                    <a:pt x="20973" y="419088"/>
                  </a:lnTo>
                  <a:lnTo>
                    <a:pt x="44076" y="457460"/>
                  </a:lnTo>
                  <a:lnTo>
                    <a:pt x="68372" y="486811"/>
                  </a:lnTo>
                  <a:lnTo>
                    <a:pt x="97588" y="514659"/>
                  </a:lnTo>
                  <a:lnTo>
                    <a:pt x="131439" y="540738"/>
                  </a:lnTo>
                  <a:lnTo>
                    <a:pt x="179776" y="570468"/>
                  </a:lnTo>
                  <a:lnTo>
                    <a:pt x="222805" y="591675"/>
                  </a:lnTo>
                  <a:lnTo>
                    <a:pt x="269266" y="610370"/>
                  </a:lnTo>
                  <a:lnTo>
                    <a:pt x="318710" y="626373"/>
                  </a:lnTo>
                  <a:lnTo>
                    <a:pt x="370661" y="639531"/>
                  </a:lnTo>
                  <a:lnTo>
                    <a:pt x="424619" y="649714"/>
                  </a:lnTo>
                  <a:lnTo>
                    <a:pt x="480064" y="656828"/>
                  </a:lnTo>
                  <a:lnTo>
                    <a:pt x="536463" y="660803"/>
                  </a:lnTo>
                  <a:lnTo>
                    <a:pt x="564842" y="661599"/>
                  </a:lnTo>
                  <a:lnTo>
                    <a:pt x="593272" y="661599"/>
                  </a:lnTo>
                  <a:lnTo>
                    <a:pt x="649944" y="659211"/>
                  </a:lnTo>
                  <a:lnTo>
                    <a:pt x="705933" y="653659"/>
                  </a:lnTo>
                  <a:lnTo>
                    <a:pt x="760701" y="644999"/>
                  </a:lnTo>
                  <a:lnTo>
                    <a:pt x="813719" y="633314"/>
                  </a:lnTo>
                  <a:lnTo>
                    <a:pt x="864477" y="618716"/>
                  </a:lnTo>
                  <a:lnTo>
                    <a:pt x="912487" y="601346"/>
                  </a:lnTo>
                  <a:lnTo>
                    <a:pt x="957286" y="581370"/>
                  </a:lnTo>
                  <a:lnTo>
                    <a:pt x="998442" y="558982"/>
                  </a:lnTo>
                  <a:lnTo>
                    <a:pt x="1035558" y="534396"/>
                  </a:lnTo>
                  <a:lnTo>
                    <a:pt x="1068279" y="507851"/>
                  </a:lnTo>
                  <a:lnTo>
                    <a:pt x="1096289" y="479601"/>
                  </a:lnTo>
                  <a:lnTo>
                    <a:pt x="1124267" y="442309"/>
                  </a:lnTo>
                  <a:lnTo>
                    <a:pt x="1144045" y="403341"/>
                  </a:lnTo>
                  <a:lnTo>
                    <a:pt x="1155327" y="363278"/>
                  </a:lnTo>
                  <a:lnTo>
                    <a:pt x="1158115" y="330850"/>
                  </a:lnTo>
                  <a:lnTo>
                    <a:pt x="1157941" y="322728"/>
                  </a:lnTo>
                  <a:lnTo>
                    <a:pt x="1151849" y="282304"/>
                  </a:lnTo>
                  <a:lnTo>
                    <a:pt x="1137141" y="242610"/>
                  </a:lnTo>
                  <a:lnTo>
                    <a:pt x="1114037" y="204238"/>
                  </a:lnTo>
                  <a:lnTo>
                    <a:pt x="1089740" y="174887"/>
                  </a:lnTo>
                  <a:lnTo>
                    <a:pt x="1060526" y="147039"/>
                  </a:lnTo>
                  <a:lnTo>
                    <a:pt x="1026675" y="120961"/>
                  </a:lnTo>
                  <a:lnTo>
                    <a:pt x="988513" y="96903"/>
                  </a:lnTo>
                  <a:lnTo>
                    <a:pt x="946407" y="75100"/>
                  </a:lnTo>
                  <a:lnTo>
                    <a:pt x="900764" y="55758"/>
                  </a:lnTo>
                  <a:lnTo>
                    <a:pt x="852022" y="39066"/>
                  </a:lnTo>
                  <a:lnTo>
                    <a:pt x="800652" y="25185"/>
                  </a:lnTo>
                  <a:lnTo>
                    <a:pt x="747148" y="14246"/>
                  </a:lnTo>
                  <a:lnTo>
                    <a:pt x="692025" y="6357"/>
                  </a:lnTo>
                  <a:lnTo>
                    <a:pt x="635815" y="1593"/>
                  </a:lnTo>
                  <a:lnTo>
                    <a:pt x="579057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884590" y="1671090"/>
              <a:ext cx="1158240" cy="662305"/>
            </a:xfrm>
            <a:custGeom>
              <a:avLst/>
              <a:gdLst/>
              <a:ahLst/>
              <a:cxnLst/>
              <a:rect l="l" t="t" r="r" b="b"/>
              <a:pathLst>
                <a:path w="1158240" h="662305">
                  <a:moveTo>
                    <a:pt x="1158116" y="330849"/>
                  </a:moveTo>
                  <a:lnTo>
                    <a:pt x="1153761" y="371351"/>
                  </a:lnTo>
                  <a:lnTo>
                    <a:pt x="1140764" y="411239"/>
                  </a:lnTo>
                  <a:lnTo>
                    <a:pt x="1119317" y="449918"/>
                  </a:lnTo>
                  <a:lnTo>
                    <a:pt x="1089742" y="486810"/>
                  </a:lnTo>
                  <a:lnTo>
                    <a:pt x="1060527" y="514659"/>
                  </a:lnTo>
                  <a:lnTo>
                    <a:pt x="1026676" y="540737"/>
                  </a:lnTo>
                  <a:lnTo>
                    <a:pt x="988513" y="564795"/>
                  </a:lnTo>
                  <a:lnTo>
                    <a:pt x="946408" y="586599"/>
                  </a:lnTo>
                  <a:lnTo>
                    <a:pt x="900764" y="605940"/>
                  </a:lnTo>
                  <a:lnTo>
                    <a:pt x="864478" y="618715"/>
                  </a:lnTo>
                  <a:lnTo>
                    <a:pt x="826636" y="629933"/>
                  </a:lnTo>
                  <a:lnTo>
                    <a:pt x="787453" y="639530"/>
                  </a:lnTo>
                  <a:lnTo>
                    <a:pt x="747149" y="647452"/>
                  </a:lnTo>
                  <a:lnTo>
                    <a:pt x="705934" y="653659"/>
                  </a:lnTo>
                  <a:lnTo>
                    <a:pt x="664023" y="658118"/>
                  </a:lnTo>
                  <a:lnTo>
                    <a:pt x="621651" y="660802"/>
                  </a:lnTo>
                  <a:lnTo>
                    <a:pt x="579058" y="661698"/>
                  </a:lnTo>
                  <a:lnTo>
                    <a:pt x="564843" y="661599"/>
                  </a:lnTo>
                  <a:lnTo>
                    <a:pt x="522300" y="660105"/>
                  </a:lnTo>
                  <a:lnTo>
                    <a:pt x="480065" y="656828"/>
                  </a:lnTo>
                  <a:lnTo>
                    <a:pt x="438358" y="651783"/>
                  </a:lnTo>
                  <a:lnTo>
                    <a:pt x="397414" y="644999"/>
                  </a:lnTo>
                  <a:lnTo>
                    <a:pt x="357462" y="636514"/>
                  </a:lnTo>
                  <a:lnTo>
                    <a:pt x="318711" y="626373"/>
                  </a:lnTo>
                  <a:lnTo>
                    <a:pt x="281362" y="614628"/>
                  </a:lnTo>
                  <a:lnTo>
                    <a:pt x="245628" y="601345"/>
                  </a:lnTo>
                  <a:lnTo>
                    <a:pt x="200830" y="581369"/>
                  </a:lnTo>
                  <a:lnTo>
                    <a:pt x="159673" y="558981"/>
                  </a:lnTo>
                  <a:lnTo>
                    <a:pt x="122557" y="534396"/>
                  </a:lnTo>
                  <a:lnTo>
                    <a:pt x="89836" y="507850"/>
                  </a:lnTo>
                  <a:lnTo>
                    <a:pt x="61826" y="479601"/>
                  </a:lnTo>
                  <a:lnTo>
                    <a:pt x="33848" y="442309"/>
                  </a:lnTo>
                  <a:lnTo>
                    <a:pt x="14069" y="403341"/>
                  </a:lnTo>
                  <a:lnTo>
                    <a:pt x="2787" y="363278"/>
                  </a:lnTo>
                  <a:lnTo>
                    <a:pt x="0" y="330849"/>
                  </a:lnTo>
                  <a:lnTo>
                    <a:pt x="174" y="322727"/>
                  </a:lnTo>
                  <a:lnTo>
                    <a:pt x="6266" y="282303"/>
                  </a:lnTo>
                  <a:lnTo>
                    <a:pt x="20974" y="242609"/>
                  </a:lnTo>
                  <a:lnTo>
                    <a:pt x="44077" y="204239"/>
                  </a:lnTo>
                  <a:lnTo>
                    <a:pt x="68373" y="174887"/>
                  </a:lnTo>
                  <a:lnTo>
                    <a:pt x="97588" y="147039"/>
                  </a:lnTo>
                  <a:lnTo>
                    <a:pt x="131439" y="120960"/>
                  </a:lnTo>
                  <a:lnTo>
                    <a:pt x="169602" y="96903"/>
                  </a:lnTo>
                  <a:lnTo>
                    <a:pt x="211707" y="75099"/>
                  </a:lnTo>
                  <a:lnTo>
                    <a:pt x="257350" y="55758"/>
                  </a:lnTo>
                  <a:lnTo>
                    <a:pt x="293638" y="42982"/>
                  </a:lnTo>
                  <a:lnTo>
                    <a:pt x="331478" y="31764"/>
                  </a:lnTo>
                  <a:lnTo>
                    <a:pt x="370662" y="22168"/>
                  </a:lnTo>
                  <a:lnTo>
                    <a:pt x="410966" y="14246"/>
                  </a:lnTo>
                  <a:lnTo>
                    <a:pt x="452181" y="8039"/>
                  </a:lnTo>
                  <a:lnTo>
                    <a:pt x="494092" y="3580"/>
                  </a:lnTo>
                  <a:lnTo>
                    <a:pt x="536464" y="896"/>
                  </a:lnTo>
                  <a:lnTo>
                    <a:pt x="579058" y="0"/>
                  </a:lnTo>
                  <a:lnTo>
                    <a:pt x="593273" y="99"/>
                  </a:lnTo>
                  <a:lnTo>
                    <a:pt x="635815" y="1593"/>
                  </a:lnTo>
                  <a:lnTo>
                    <a:pt x="678050" y="4870"/>
                  </a:lnTo>
                  <a:lnTo>
                    <a:pt x="719757" y="9914"/>
                  </a:lnTo>
                  <a:lnTo>
                    <a:pt x="760702" y="16699"/>
                  </a:lnTo>
                  <a:lnTo>
                    <a:pt x="800653" y="25184"/>
                  </a:lnTo>
                  <a:lnTo>
                    <a:pt x="839405" y="35325"/>
                  </a:lnTo>
                  <a:lnTo>
                    <a:pt x="876753" y="47070"/>
                  </a:lnTo>
                  <a:lnTo>
                    <a:pt x="912487" y="60353"/>
                  </a:lnTo>
                  <a:lnTo>
                    <a:pt x="957286" y="80328"/>
                  </a:lnTo>
                  <a:lnTo>
                    <a:pt x="998442" y="102716"/>
                  </a:lnTo>
                  <a:lnTo>
                    <a:pt x="1035559" y="127302"/>
                  </a:lnTo>
                  <a:lnTo>
                    <a:pt x="1068278" y="153847"/>
                  </a:lnTo>
                  <a:lnTo>
                    <a:pt x="1096288" y="182097"/>
                  </a:lnTo>
                  <a:lnTo>
                    <a:pt x="1124267" y="219389"/>
                  </a:lnTo>
                  <a:lnTo>
                    <a:pt x="1144045" y="258357"/>
                  </a:lnTo>
                  <a:lnTo>
                    <a:pt x="1155328" y="298420"/>
                  </a:lnTo>
                  <a:lnTo>
                    <a:pt x="1158116" y="330849"/>
                  </a:lnTo>
                  <a:close/>
                </a:path>
              </a:pathLst>
            </a:custGeom>
            <a:ln w="827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2260" y="1811407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3208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Tahoma"/>
              </a:rPr>
              <a:t>Business requirements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260" y="3465654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7686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Tahoma"/>
              </a:rPr>
              <a:t>User requirements</a:t>
            </a:r>
            <a:endParaRPr sz="1150">
              <a:latin typeface="+mn-lt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1605" y="2576790"/>
            <a:ext cx="2862201" cy="41438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12260" y="5119901"/>
            <a:ext cx="89471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90805">
              <a:lnSpc>
                <a:spcPts val="1370"/>
              </a:lnSpc>
              <a:spcBef>
                <a:spcPts val="175"/>
              </a:spcBef>
            </a:pPr>
            <a:r>
              <a:rPr lang="en-CA" sz="1150" dirty="0">
                <a:latin typeface="+mn-lt"/>
                <a:cs typeface="Tahoma"/>
              </a:rPr>
              <a:t>F</a:t>
            </a:r>
            <a:r>
              <a:rPr sz="1150" dirty="0" err="1">
                <a:latin typeface="+mn-lt"/>
                <a:cs typeface="Tahoma"/>
              </a:rPr>
              <a:t>unctional</a:t>
            </a:r>
            <a:r>
              <a:rPr sz="1150" dirty="0">
                <a:latin typeface="+mn-lt"/>
                <a:cs typeface="Tahoma"/>
              </a:rPr>
              <a:t> requirements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2564" y="2638531"/>
            <a:ext cx="5885815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20"/>
              </a:spcBef>
              <a:tabLst>
                <a:tab pos="4528820" algn="l"/>
                <a:tab pos="4740910" algn="l"/>
              </a:tabLst>
            </a:pPr>
            <a:r>
              <a:rPr sz="1150" u="heavy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+mn-lt"/>
                <a:cs typeface="Times New Roman"/>
              </a:rPr>
              <a:t>	</a:t>
            </a:r>
            <a:r>
              <a:rPr sz="1150" dirty="0">
                <a:solidFill>
                  <a:srgbClr val="333333"/>
                </a:solidFill>
                <a:latin typeface="+mn-lt"/>
                <a:cs typeface="Times New Roman"/>
              </a:rPr>
              <a:t>	</a:t>
            </a: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Vision and scope</a:t>
            </a:r>
            <a:endParaRPr sz="1150">
              <a:latin typeface="+mn-lt"/>
              <a:cs typeface="Tahoma"/>
            </a:endParaRPr>
          </a:p>
          <a:p>
            <a:pPr marL="4979670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document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1911" y="2816656"/>
            <a:ext cx="1141730" cy="1671320"/>
          </a:xfrm>
          <a:custGeom>
            <a:avLst/>
            <a:gdLst/>
            <a:ahLst/>
            <a:cxnLst/>
            <a:rect l="l" t="t" r="r" b="b"/>
            <a:pathLst>
              <a:path w="1141729" h="1671320">
                <a:moveTo>
                  <a:pt x="49644" y="1654251"/>
                </a:moveTo>
                <a:lnTo>
                  <a:pt x="0" y="1654251"/>
                </a:lnTo>
                <a:lnTo>
                  <a:pt x="0" y="1670799"/>
                </a:lnTo>
                <a:lnTo>
                  <a:pt x="49644" y="1670799"/>
                </a:lnTo>
                <a:lnTo>
                  <a:pt x="49644" y="1654251"/>
                </a:lnTo>
                <a:close/>
              </a:path>
              <a:path w="1141729" h="1671320">
                <a:moveTo>
                  <a:pt x="49644" y="0"/>
                </a:moveTo>
                <a:lnTo>
                  <a:pt x="0" y="0"/>
                </a:lnTo>
                <a:lnTo>
                  <a:pt x="0" y="16548"/>
                </a:lnTo>
                <a:lnTo>
                  <a:pt x="49644" y="16548"/>
                </a:lnTo>
                <a:lnTo>
                  <a:pt x="49644" y="0"/>
                </a:lnTo>
                <a:close/>
              </a:path>
              <a:path w="1141729" h="1671320">
                <a:moveTo>
                  <a:pt x="148907" y="1654251"/>
                </a:moveTo>
                <a:lnTo>
                  <a:pt x="99275" y="1654251"/>
                </a:lnTo>
                <a:lnTo>
                  <a:pt x="99275" y="1670799"/>
                </a:lnTo>
                <a:lnTo>
                  <a:pt x="148907" y="1670799"/>
                </a:lnTo>
                <a:lnTo>
                  <a:pt x="148907" y="1654251"/>
                </a:lnTo>
                <a:close/>
              </a:path>
              <a:path w="1141729" h="1671320">
                <a:moveTo>
                  <a:pt x="148907" y="0"/>
                </a:moveTo>
                <a:lnTo>
                  <a:pt x="99275" y="0"/>
                </a:lnTo>
                <a:lnTo>
                  <a:pt x="99275" y="16548"/>
                </a:lnTo>
                <a:lnTo>
                  <a:pt x="148907" y="16548"/>
                </a:lnTo>
                <a:lnTo>
                  <a:pt x="148907" y="0"/>
                </a:lnTo>
                <a:close/>
              </a:path>
              <a:path w="1141729" h="1671320">
                <a:moveTo>
                  <a:pt x="248170" y="1654251"/>
                </a:moveTo>
                <a:lnTo>
                  <a:pt x="198539" y="1654251"/>
                </a:lnTo>
                <a:lnTo>
                  <a:pt x="198539" y="1670799"/>
                </a:lnTo>
                <a:lnTo>
                  <a:pt x="248170" y="1670799"/>
                </a:lnTo>
                <a:lnTo>
                  <a:pt x="248170" y="1654251"/>
                </a:lnTo>
                <a:close/>
              </a:path>
              <a:path w="1141729" h="1671320">
                <a:moveTo>
                  <a:pt x="248170" y="0"/>
                </a:moveTo>
                <a:lnTo>
                  <a:pt x="198539" y="0"/>
                </a:lnTo>
                <a:lnTo>
                  <a:pt x="198539" y="16548"/>
                </a:lnTo>
                <a:lnTo>
                  <a:pt x="248170" y="16548"/>
                </a:lnTo>
                <a:lnTo>
                  <a:pt x="248170" y="0"/>
                </a:lnTo>
                <a:close/>
              </a:path>
              <a:path w="1141729" h="1671320">
                <a:moveTo>
                  <a:pt x="347433" y="1654251"/>
                </a:moveTo>
                <a:lnTo>
                  <a:pt x="297802" y="1654251"/>
                </a:lnTo>
                <a:lnTo>
                  <a:pt x="297802" y="1670799"/>
                </a:lnTo>
                <a:lnTo>
                  <a:pt x="347433" y="1670799"/>
                </a:lnTo>
                <a:lnTo>
                  <a:pt x="347433" y="1654251"/>
                </a:lnTo>
                <a:close/>
              </a:path>
              <a:path w="1141729" h="1671320">
                <a:moveTo>
                  <a:pt x="347433" y="0"/>
                </a:moveTo>
                <a:lnTo>
                  <a:pt x="297802" y="0"/>
                </a:lnTo>
                <a:lnTo>
                  <a:pt x="297802" y="16548"/>
                </a:lnTo>
                <a:lnTo>
                  <a:pt x="347433" y="16548"/>
                </a:lnTo>
                <a:lnTo>
                  <a:pt x="347433" y="0"/>
                </a:lnTo>
                <a:close/>
              </a:path>
              <a:path w="1141729" h="1671320">
                <a:moveTo>
                  <a:pt x="446709" y="1654251"/>
                </a:moveTo>
                <a:lnTo>
                  <a:pt x="397078" y="1654251"/>
                </a:lnTo>
                <a:lnTo>
                  <a:pt x="397078" y="1670799"/>
                </a:lnTo>
                <a:lnTo>
                  <a:pt x="446709" y="1670799"/>
                </a:lnTo>
                <a:lnTo>
                  <a:pt x="446709" y="1654251"/>
                </a:lnTo>
                <a:close/>
              </a:path>
              <a:path w="1141729" h="1671320">
                <a:moveTo>
                  <a:pt x="446709" y="0"/>
                </a:moveTo>
                <a:lnTo>
                  <a:pt x="397078" y="0"/>
                </a:lnTo>
                <a:lnTo>
                  <a:pt x="397078" y="16548"/>
                </a:lnTo>
                <a:lnTo>
                  <a:pt x="446709" y="16548"/>
                </a:lnTo>
                <a:lnTo>
                  <a:pt x="446709" y="0"/>
                </a:lnTo>
                <a:close/>
              </a:path>
              <a:path w="1141729" h="1671320">
                <a:moveTo>
                  <a:pt x="545973" y="1654251"/>
                </a:moveTo>
                <a:lnTo>
                  <a:pt x="496341" y="1654251"/>
                </a:lnTo>
                <a:lnTo>
                  <a:pt x="496341" y="1670799"/>
                </a:lnTo>
                <a:lnTo>
                  <a:pt x="545973" y="1670799"/>
                </a:lnTo>
                <a:lnTo>
                  <a:pt x="545973" y="1654251"/>
                </a:lnTo>
                <a:close/>
              </a:path>
              <a:path w="1141729" h="1671320">
                <a:moveTo>
                  <a:pt x="545973" y="0"/>
                </a:moveTo>
                <a:lnTo>
                  <a:pt x="496341" y="0"/>
                </a:lnTo>
                <a:lnTo>
                  <a:pt x="496341" y="16548"/>
                </a:lnTo>
                <a:lnTo>
                  <a:pt x="545973" y="16548"/>
                </a:lnTo>
                <a:lnTo>
                  <a:pt x="545973" y="0"/>
                </a:lnTo>
                <a:close/>
              </a:path>
              <a:path w="1141729" h="1671320">
                <a:moveTo>
                  <a:pt x="645236" y="1654251"/>
                </a:moveTo>
                <a:lnTo>
                  <a:pt x="595604" y="1654251"/>
                </a:lnTo>
                <a:lnTo>
                  <a:pt x="595604" y="1670799"/>
                </a:lnTo>
                <a:lnTo>
                  <a:pt x="645236" y="1670799"/>
                </a:lnTo>
                <a:lnTo>
                  <a:pt x="645236" y="1654251"/>
                </a:lnTo>
                <a:close/>
              </a:path>
              <a:path w="1141729" h="1671320">
                <a:moveTo>
                  <a:pt x="645236" y="0"/>
                </a:moveTo>
                <a:lnTo>
                  <a:pt x="595604" y="0"/>
                </a:lnTo>
                <a:lnTo>
                  <a:pt x="595604" y="16548"/>
                </a:lnTo>
                <a:lnTo>
                  <a:pt x="645236" y="16548"/>
                </a:lnTo>
                <a:lnTo>
                  <a:pt x="645236" y="0"/>
                </a:lnTo>
                <a:close/>
              </a:path>
              <a:path w="1141729" h="1671320">
                <a:moveTo>
                  <a:pt x="744512" y="1654251"/>
                </a:moveTo>
                <a:lnTo>
                  <a:pt x="694880" y="1654251"/>
                </a:lnTo>
                <a:lnTo>
                  <a:pt x="694880" y="1670799"/>
                </a:lnTo>
                <a:lnTo>
                  <a:pt x="744512" y="1670799"/>
                </a:lnTo>
                <a:lnTo>
                  <a:pt x="744512" y="1654251"/>
                </a:lnTo>
                <a:close/>
              </a:path>
              <a:path w="1141729" h="1671320">
                <a:moveTo>
                  <a:pt x="744512" y="0"/>
                </a:moveTo>
                <a:lnTo>
                  <a:pt x="694880" y="0"/>
                </a:lnTo>
                <a:lnTo>
                  <a:pt x="694880" y="16548"/>
                </a:lnTo>
                <a:lnTo>
                  <a:pt x="744512" y="16548"/>
                </a:lnTo>
                <a:lnTo>
                  <a:pt x="744512" y="0"/>
                </a:lnTo>
                <a:close/>
              </a:path>
              <a:path w="1141729" h="1671320">
                <a:moveTo>
                  <a:pt x="843775" y="1654251"/>
                </a:moveTo>
                <a:lnTo>
                  <a:pt x="794143" y="1654251"/>
                </a:lnTo>
                <a:lnTo>
                  <a:pt x="794143" y="1670799"/>
                </a:lnTo>
                <a:lnTo>
                  <a:pt x="843775" y="1670799"/>
                </a:lnTo>
                <a:lnTo>
                  <a:pt x="843775" y="1654251"/>
                </a:lnTo>
                <a:close/>
              </a:path>
              <a:path w="1141729" h="1671320">
                <a:moveTo>
                  <a:pt x="843775" y="0"/>
                </a:moveTo>
                <a:lnTo>
                  <a:pt x="794143" y="0"/>
                </a:lnTo>
                <a:lnTo>
                  <a:pt x="794143" y="16548"/>
                </a:lnTo>
                <a:lnTo>
                  <a:pt x="843775" y="16548"/>
                </a:lnTo>
                <a:lnTo>
                  <a:pt x="843775" y="0"/>
                </a:lnTo>
                <a:close/>
              </a:path>
              <a:path w="1141729" h="1671320">
                <a:moveTo>
                  <a:pt x="943038" y="1654251"/>
                </a:moveTo>
                <a:lnTo>
                  <a:pt x="893406" y="1654251"/>
                </a:lnTo>
                <a:lnTo>
                  <a:pt x="893406" y="1670799"/>
                </a:lnTo>
                <a:lnTo>
                  <a:pt x="943038" y="1670799"/>
                </a:lnTo>
                <a:lnTo>
                  <a:pt x="943038" y="1654251"/>
                </a:lnTo>
                <a:close/>
              </a:path>
              <a:path w="1141729" h="1671320">
                <a:moveTo>
                  <a:pt x="943038" y="0"/>
                </a:moveTo>
                <a:lnTo>
                  <a:pt x="893406" y="0"/>
                </a:lnTo>
                <a:lnTo>
                  <a:pt x="893406" y="16548"/>
                </a:lnTo>
                <a:lnTo>
                  <a:pt x="943038" y="16548"/>
                </a:lnTo>
                <a:lnTo>
                  <a:pt x="943038" y="0"/>
                </a:lnTo>
                <a:close/>
              </a:path>
              <a:path w="1141729" h="1671320">
                <a:moveTo>
                  <a:pt x="1042314" y="1654251"/>
                </a:moveTo>
                <a:lnTo>
                  <a:pt x="992682" y="1654251"/>
                </a:lnTo>
                <a:lnTo>
                  <a:pt x="992682" y="1670799"/>
                </a:lnTo>
                <a:lnTo>
                  <a:pt x="1042314" y="1670799"/>
                </a:lnTo>
                <a:lnTo>
                  <a:pt x="1042314" y="1654251"/>
                </a:lnTo>
                <a:close/>
              </a:path>
              <a:path w="1141729" h="1671320">
                <a:moveTo>
                  <a:pt x="1042314" y="0"/>
                </a:moveTo>
                <a:lnTo>
                  <a:pt x="992682" y="0"/>
                </a:lnTo>
                <a:lnTo>
                  <a:pt x="992682" y="16548"/>
                </a:lnTo>
                <a:lnTo>
                  <a:pt x="1042314" y="16548"/>
                </a:lnTo>
                <a:lnTo>
                  <a:pt x="1042314" y="0"/>
                </a:lnTo>
                <a:close/>
              </a:path>
              <a:path w="1141729" h="1671320">
                <a:moveTo>
                  <a:pt x="1141577" y="1654251"/>
                </a:moveTo>
                <a:lnTo>
                  <a:pt x="1091946" y="1654251"/>
                </a:lnTo>
                <a:lnTo>
                  <a:pt x="1091946" y="1670799"/>
                </a:lnTo>
                <a:lnTo>
                  <a:pt x="1141577" y="1670799"/>
                </a:lnTo>
                <a:lnTo>
                  <a:pt x="1141577" y="1654251"/>
                </a:lnTo>
                <a:close/>
              </a:path>
              <a:path w="1141729" h="1671320">
                <a:moveTo>
                  <a:pt x="1141577" y="0"/>
                </a:moveTo>
                <a:lnTo>
                  <a:pt x="1091946" y="0"/>
                </a:lnTo>
                <a:lnTo>
                  <a:pt x="1091946" y="16548"/>
                </a:lnTo>
                <a:lnTo>
                  <a:pt x="1141577" y="16548"/>
                </a:lnTo>
                <a:lnTo>
                  <a:pt x="1141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564" y="4292777"/>
            <a:ext cx="5932170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20"/>
              </a:spcBef>
              <a:tabLst>
                <a:tab pos="4528820" algn="l"/>
                <a:tab pos="4693920" algn="l"/>
              </a:tabLst>
            </a:pPr>
            <a:r>
              <a:rPr sz="1150" u="heavy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+mn-lt"/>
                <a:cs typeface="Times New Roman"/>
              </a:rPr>
              <a:t>	</a:t>
            </a:r>
            <a:r>
              <a:rPr sz="1150" dirty="0">
                <a:solidFill>
                  <a:srgbClr val="333333"/>
                </a:solidFill>
                <a:latin typeface="+mn-lt"/>
                <a:cs typeface="Times New Roman"/>
              </a:rPr>
              <a:t>	</a:t>
            </a: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User requirements</a:t>
            </a:r>
            <a:endParaRPr sz="1150">
              <a:latin typeface="+mn-lt"/>
              <a:cs typeface="Tahoma"/>
            </a:endParaRPr>
          </a:p>
          <a:p>
            <a:pPr marL="4979670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document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16053" y="1832379"/>
            <a:ext cx="1001394" cy="504825"/>
            <a:chOff x="3316053" y="1832379"/>
            <a:chExt cx="1001394" cy="504825"/>
          </a:xfrm>
        </p:grpSpPr>
        <p:sp>
          <p:nvSpPr>
            <p:cNvPr id="15" name="object 15"/>
            <p:cNvSpPr/>
            <p:nvPr/>
          </p:nvSpPr>
          <p:spPr>
            <a:xfrm>
              <a:off x="3320189" y="1836515"/>
              <a:ext cx="993140" cy="496570"/>
            </a:xfrm>
            <a:custGeom>
              <a:avLst/>
              <a:gdLst/>
              <a:ahLst/>
              <a:cxnLst/>
              <a:rect l="l" t="t" r="r" b="b"/>
              <a:pathLst>
                <a:path w="993139" h="496569">
                  <a:moveTo>
                    <a:pt x="923109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2" y="467254"/>
                  </a:lnTo>
                  <a:lnTo>
                    <a:pt x="50474" y="492478"/>
                  </a:lnTo>
                  <a:lnTo>
                    <a:pt x="69561" y="496274"/>
                  </a:lnTo>
                  <a:lnTo>
                    <a:pt x="923109" y="496274"/>
                  </a:lnTo>
                  <a:lnTo>
                    <a:pt x="963648" y="481012"/>
                  </a:lnTo>
                  <a:lnTo>
                    <a:pt x="988874" y="445804"/>
                  </a:lnTo>
                  <a:lnTo>
                    <a:pt x="992671" y="426721"/>
                  </a:lnTo>
                  <a:lnTo>
                    <a:pt x="992671" y="69552"/>
                  </a:lnTo>
                  <a:lnTo>
                    <a:pt x="977408" y="29019"/>
                  </a:lnTo>
                  <a:lnTo>
                    <a:pt x="942195" y="3796"/>
                  </a:lnTo>
                  <a:lnTo>
                    <a:pt x="927950" y="476"/>
                  </a:lnTo>
                  <a:lnTo>
                    <a:pt x="923109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189" y="1836515"/>
              <a:ext cx="993140" cy="496570"/>
            </a:xfrm>
            <a:custGeom>
              <a:avLst/>
              <a:gdLst/>
              <a:ahLst/>
              <a:cxnLst/>
              <a:rect l="l" t="t" r="r" b="b"/>
              <a:pathLst>
                <a:path w="993139" h="496569">
                  <a:moveTo>
                    <a:pt x="74450" y="0"/>
                  </a:moveTo>
                  <a:lnTo>
                    <a:pt x="918221" y="0"/>
                  </a:lnTo>
                  <a:lnTo>
                    <a:pt x="923109" y="0"/>
                  </a:lnTo>
                  <a:lnTo>
                    <a:pt x="927950" y="476"/>
                  </a:lnTo>
                  <a:lnTo>
                    <a:pt x="932745" y="1430"/>
                  </a:lnTo>
                  <a:lnTo>
                    <a:pt x="937540" y="2383"/>
                  </a:lnTo>
                  <a:lnTo>
                    <a:pt x="942194" y="3795"/>
                  </a:lnTo>
                  <a:lnTo>
                    <a:pt x="946711" y="5666"/>
                  </a:lnTo>
                  <a:lnTo>
                    <a:pt x="951228" y="7536"/>
                  </a:lnTo>
                  <a:lnTo>
                    <a:pt x="955519" y="9830"/>
                  </a:lnTo>
                  <a:lnTo>
                    <a:pt x="959583" y="12545"/>
                  </a:lnTo>
                  <a:lnTo>
                    <a:pt x="963648" y="15261"/>
                  </a:lnTo>
                  <a:lnTo>
                    <a:pt x="980124" y="33084"/>
                  </a:lnTo>
                  <a:lnTo>
                    <a:pt x="982839" y="37147"/>
                  </a:lnTo>
                  <a:lnTo>
                    <a:pt x="985132" y="41438"/>
                  </a:lnTo>
                  <a:lnTo>
                    <a:pt x="987003" y="45953"/>
                  </a:lnTo>
                  <a:lnTo>
                    <a:pt x="988874" y="50469"/>
                  </a:lnTo>
                  <a:lnTo>
                    <a:pt x="990286" y="55124"/>
                  </a:lnTo>
                  <a:lnTo>
                    <a:pt x="991241" y="59918"/>
                  </a:lnTo>
                  <a:lnTo>
                    <a:pt x="992194" y="64712"/>
                  </a:lnTo>
                  <a:lnTo>
                    <a:pt x="992671" y="69552"/>
                  </a:lnTo>
                  <a:lnTo>
                    <a:pt x="992671" y="74441"/>
                  </a:lnTo>
                  <a:lnTo>
                    <a:pt x="992671" y="421832"/>
                  </a:lnTo>
                  <a:lnTo>
                    <a:pt x="992671" y="426720"/>
                  </a:lnTo>
                  <a:lnTo>
                    <a:pt x="992194" y="431561"/>
                  </a:lnTo>
                  <a:lnTo>
                    <a:pt x="991241" y="436355"/>
                  </a:lnTo>
                  <a:lnTo>
                    <a:pt x="990286" y="441149"/>
                  </a:lnTo>
                  <a:lnTo>
                    <a:pt x="988874" y="445804"/>
                  </a:lnTo>
                  <a:lnTo>
                    <a:pt x="987003" y="450319"/>
                  </a:lnTo>
                  <a:lnTo>
                    <a:pt x="985132" y="454836"/>
                  </a:lnTo>
                  <a:lnTo>
                    <a:pt x="970865" y="474470"/>
                  </a:lnTo>
                  <a:lnTo>
                    <a:pt x="967408" y="477926"/>
                  </a:lnTo>
                  <a:lnTo>
                    <a:pt x="963648" y="481012"/>
                  </a:lnTo>
                  <a:lnTo>
                    <a:pt x="959583" y="483728"/>
                  </a:lnTo>
                  <a:lnTo>
                    <a:pt x="955519" y="486443"/>
                  </a:lnTo>
                  <a:lnTo>
                    <a:pt x="923109" y="496274"/>
                  </a:lnTo>
                  <a:lnTo>
                    <a:pt x="918221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7"/>
                  </a:lnTo>
                  <a:lnTo>
                    <a:pt x="59925" y="494843"/>
                  </a:lnTo>
                  <a:lnTo>
                    <a:pt x="55130" y="493890"/>
                  </a:lnTo>
                  <a:lnTo>
                    <a:pt x="21805" y="474470"/>
                  </a:lnTo>
                  <a:lnTo>
                    <a:pt x="18348" y="471014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12546" y="33084"/>
                  </a:lnTo>
                  <a:lnTo>
                    <a:pt x="15262" y="29019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41442" y="7536"/>
                  </a:lnTo>
                  <a:lnTo>
                    <a:pt x="45959" y="5666"/>
                  </a:lnTo>
                  <a:lnTo>
                    <a:pt x="50474" y="3795"/>
                  </a:lnTo>
                  <a:lnTo>
                    <a:pt x="55130" y="2383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68668" y="1894120"/>
            <a:ext cx="68770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Tahoma"/>
              </a:rPr>
              <a:t>High-level ob ectives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18382" y="3403913"/>
            <a:ext cx="567055" cy="504825"/>
            <a:chOff x="2718382" y="3403913"/>
            <a:chExt cx="567055" cy="504825"/>
          </a:xfrm>
        </p:grpSpPr>
        <p:sp>
          <p:nvSpPr>
            <p:cNvPr id="19" name="object 19"/>
            <p:cNvSpPr/>
            <p:nvPr/>
          </p:nvSpPr>
          <p:spPr>
            <a:xfrm>
              <a:off x="2722517" y="3408049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488815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488815" y="496274"/>
                  </a:lnTo>
                  <a:lnTo>
                    <a:pt x="529353" y="481012"/>
                  </a:lnTo>
                  <a:lnTo>
                    <a:pt x="554581" y="445804"/>
                  </a:lnTo>
                  <a:lnTo>
                    <a:pt x="558377" y="426720"/>
                  </a:lnTo>
                  <a:lnTo>
                    <a:pt x="558377" y="69552"/>
                  </a:lnTo>
                  <a:lnTo>
                    <a:pt x="543114" y="29019"/>
                  </a:lnTo>
                  <a:lnTo>
                    <a:pt x="507902" y="3796"/>
                  </a:lnTo>
                  <a:lnTo>
                    <a:pt x="493656" y="476"/>
                  </a:lnTo>
                  <a:lnTo>
                    <a:pt x="48881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722517" y="3408049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74450" y="0"/>
                  </a:moveTo>
                  <a:lnTo>
                    <a:pt x="483927" y="0"/>
                  </a:lnTo>
                  <a:lnTo>
                    <a:pt x="488815" y="0"/>
                  </a:lnTo>
                  <a:lnTo>
                    <a:pt x="493657" y="477"/>
                  </a:lnTo>
                  <a:lnTo>
                    <a:pt x="529354" y="15261"/>
                  </a:lnTo>
                  <a:lnTo>
                    <a:pt x="552710" y="45953"/>
                  </a:lnTo>
                  <a:lnTo>
                    <a:pt x="554581" y="50469"/>
                  </a:lnTo>
                  <a:lnTo>
                    <a:pt x="555993" y="55124"/>
                  </a:lnTo>
                  <a:lnTo>
                    <a:pt x="556947" y="59918"/>
                  </a:lnTo>
                  <a:lnTo>
                    <a:pt x="557900" y="64712"/>
                  </a:lnTo>
                  <a:lnTo>
                    <a:pt x="558377" y="69552"/>
                  </a:lnTo>
                  <a:lnTo>
                    <a:pt x="558377" y="74441"/>
                  </a:lnTo>
                  <a:lnTo>
                    <a:pt x="558377" y="421832"/>
                  </a:lnTo>
                  <a:lnTo>
                    <a:pt x="558377" y="426720"/>
                  </a:lnTo>
                  <a:lnTo>
                    <a:pt x="557900" y="431561"/>
                  </a:lnTo>
                  <a:lnTo>
                    <a:pt x="556947" y="436355"/>
                  </a:lnTo>
                  <a:lnTo>
                    <a:pt x="555993" y="441149"/>
                  </a:lnTo>
                  <a:lnTo>
                    <a:pt x="554581" y="445803"/>
                  </a:lnTo>
                  <a:lnTo>
                    <a:pt x="552710" y="450319"/>
                  </a:lnTo>
                  <a:lnTo>
                    <a:pt x="550839" y="454836"/>
                  </a:lnTo>
                  <a:lnTo>
                    <a:pt x="525289" y="483728"/>
                  </a:lnTo>
                  <a:lnTo>
                    <a:pt x="521225" y="486443"/>
                  </a:lnTo>
                  <a:lnTo>
                    <a:pt x="516934" y="488737"/>
                  </a:lnTo>
                  <a:lnTo>
                    <a:pt x="512417" y="490607"/>
                  </a:lnTo>
                  <a:lnTo>
                    <a:pt x="507901" y="492478"/>
                  </a:lnTo>
                  <a:lnTo>
                    <a:pt x="503246" y="493890"/>
                  </a:lnTo>
                  <a:lnTo>
                    <a:pt x="498451" y="494843"/>
                  </a:lnTo>
                  <a:lnTo>
                    <a:pt x="493657" y="495796"/>
                  </a:lnTo>
                  <a:lnTo>
                    <a:pt x="488815" y="496274"/>
                  </a:lnTo>
                  <a:lnTo>
                    <a:pt x="483927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37152" y="486443"/>
                  </a:lnTo>
                  <a:lnTo>
                    <a:pt x="33088" y="483728"/>
                  </a:lnTo>
                  <a:lnTo>
                    <a:pt x="29023" y="481012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6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9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3796" y="50469"/>
                  </a:lnTo>
                  <a:lnTo>
                    <a:pt x="5667" y="45953"/>
                  </a:lnTo>
                  <a:lnTo>
                    <a:pt x="7537" y="41438"/>
                  </a:lnTo>
                  <a:lnTo>
                    <a:pt x="9830" y="37147"/>
                  </a:lnTo>
                  <a:lnTo>
                    <a:pt x="12547" y="33083"/>
                  </a:lnTo>
                  <a:lnTo>
                    <a:pt x="15263" y="29019"/>
                  </a:lnTo>
                  <a:lnTo>
                    <a:pt x="33088" y="12545"/>
                  </a:lnTo>
                  <a:lnTo>
                    <a:pt x="37152" y="9829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94479" y="3548366"/>
            <a:ext cx="41465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Tahoma"/>
              </a:rPr>
              <a:t>Goals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62885" y="3403913"/>
            <a:ext cx="567055" cy="504825"/>
            <a:chOff x="3462885" y="3403913"/>
            <a:chExt cx="567055" cy="504825"/>
          </a:xfrm>
        </p:grpSpPr>
        <p:sp>
          <p:nvSpPr>
            <p:cNvPr id="23" name="object 23"/>
            <p:cNvSpPr/>
            <p:nvPr/>
          </p:nvSpPr>
          <p:spPr>
            <a:xfrm>
              <a:off x="3467021" y="3408049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488816" y="0"/>
                  </a:moveTo>
                  <a:lnTo>
                    <a:pt x="74451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488816" y="496274"/>
                  </a:lnTo>
                  <a:lnTo>
                    <a:pt x="529355" y="481012"/>
                  </a:lnTo>
                  <a:lnTo>
                    <a:pt x="554581" y="445804"/>
                  </a:lnTo>
                  <a:lnTo>
                    <a:pt x="558378" y="426720"/>
                  </a:lnTo>
                  <a:lnTo>
                    <a:pt x="558378" y="69552"/>
                  </a:lnTo>
                  <a:lnTo>
                    <a:pt x="543114" y="29019"/>
                  </a:lnTo>
                  <a:lnTo>
                    <a:pt x="507902" y="3796"/>
                  </a:lnTo>
                  <a:lnTo>
                    <a:pt x="493657" y="476"/>
                  </a:lnTo>
                  <a:lnTo>
                    <a:pt x="48881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67021" y="3408049"/>
              <a:ext cx="558800" cy="496570"/>
            </a:xfrm>
            <a:custGeom>
              <a:avLst/>
              <a:gdLst/>
              <a:ahLst/>
              <a:cxnLst/>
              <a:rect l="l" t="t" r="r" b="b"/>
              <a:pathLst>
                <a:path w="558800" h="496570">
                  <a:moveTo>
                    <a:pt x="74450" y="0"/>
                  </a:moveTo>
                  <a:lnTo>
                    <a:pt x="483927" y="0"/>
                  </a:lnTo>
                  <a:lnTo>
                    <a:pt x="488815" y="0"/>
                  </a:lnTo>
                  <a:lnTo>
                    <a:pt x="493657" y="477"/>
                  </a:lnTo>
                  <a:lnTo>
                    <a:pt x="529354" y="15261"/>
                  </a:lnTo>
                  <a:lnTo>
                    <a:pt x="552710" y="45953"/>
                  </a:lnTo>
                  <a:lnTo>
                    <a:pt x="558377" y="69552"/>
                  </a:lnTo>
                  <a:lnTo>
                    <a:pt x="558377" y="74441"/>
                  </a:lnTo>
                  <a:lnTo>
                    <a:pt x="558377" y="421832"/>
                  </a:lnTo>
                  <a:lnTo>
                    <a:pt x="558377" y="426720"/>
                  </a:lnTo>
                  <a:lnTo>
                    <a:pt x="557900" y="431561"/>
                  </a:lnTo>
                  <a:lnTo>
                    <a:pt x="543114" y="467253"/>
                  </a:lnTo>
                  <a:lnTo>
                    <a:pt x="512417" y="490607"/>
                  </a:lnTo>
                  <a:lnTo>
                    <a:pt x="507901" y="492478"/>
                  </a:lnTo>
                  <a:lnTo>
                    <a:pt x="503246" y="493890"/>
                  </a:lnTo>
                  <a:lnTo>
                    <a:pt x="498451" y="494843"/>
                  </a:lnTo>
                  <a:lnTo>
                    <a:pt x="493657" y="495796"/>
                  </a:lnTo>
                  <a:lnTo>
                    <a:pt x="488815" y="496274"/>
                  </a:lnTo>
                  <a:lnTo>
                    <a:pt x="483927" y="496274"/>
                  </a:lnTo>
                  <a:lnTo>
                    <a:pt x="74450" y="496274"/>
                  </a:lnTo>
                  <a:lnTo>
                    <a:pt x="69562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37152" y="486443"/>
                  </a:lnTo>
                  <a:lnTo>
                    <a:pt x="33088" y="483728"/>
                  </a:lnTo>
                  <a:lnTo>
                    <a:pt x="29023" y="481012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12547" y="33083"/>
                  </a:lnTo>
                  <a:lnTo>
                    <a:pt x="15263" y="29019"/>
                  </a:lnTo>
                  <a:lnTo>
                    <a:pt x="33088" y="12545"/>
                  </a:lnTo>
                  <a:lnTo>
                    <a:pt x="37152" y="9829"/>
                  </a:lnTo>
                  <a:lnTo>
                    <a:pt x="69562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43119" y="3548366"/>
            <a:ext cx="40640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Tahoma"/>
              </a:rPr>
              <a:t>Tasks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86708" y="3403914"/>
            <a:ext cx="728345" cy="504825"/>
            <a:chOff x="4186708" y="3403914"/>
            <a:chExt cx="728345" cy="504825"/>
          </a:xfrm>
        </p:grpSpPr>
        <p:sp>
          <p:nvSpPr>
            <p:cNvPr id="27" name="object 27"/>
            <p:cNvSpPr/>
            <p:nvPr/>
          </p:nvSpPr>
          <p:spPr>
            <a:xfrm>
              <a:off x="4190845" y="3408050"/>
              <a:ext cx="720090" cy="496570"/>
            </a:xfrm>
            <a:custGeom>
              <a:avLst/>
              <a:gdLst/>
              <a:ahLst/>
              <a:cxnLst/>
              <a:rect l="l" t="t" r="r" b="b"/>
              <a:pathLst>
                <a:path w="720089" h="496570">
                  <a:moveTo>
                    <a:pt x="650124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19" y="476"/>
                  </a:lnTo>
                  <a:lnTo>
                    <a:pt x="29022" y="15260"/>
                  </a:lnTo>
                  <a:lnTo>
                    <a:pt x="3794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2" y="467253"/>
                  </a:lnTo>
                  <a:lnTo>
                    <a:pt x="50474" y="492478"/>
                  </a:lnTo>
                  <a:lnTo>
                    <a:pt x="69561" y="496274"/>
                  </a:lnTo>
                  <a:lnTo>
                    <a:pt x="650124" y="496274"/>
                  </a:lnTo>
                  <a:lnTo>
                    <a:pt x="690662" y="481012"/>
                  </a:lnTo>
                  <a:lnTo>
                    <a:pt x="715888" y="445804"/>
                  </a:lnTo>
                  <a:lnTo>
                    <a:pt x="719686" y="426720"/>
                  </a:lnTo>
                  <a:lnTo>
                    <a:pt x="719686" y="69552"/>
                  </a:lnTo>
                  <a:lnTo>
                    <a:pt x="704423" y="29019"/>
                  </a:lnTo>
                  <a:lnTo>
                    <a:pt x="669209" y="3796"/>
                  </a:lnTo>
                  <a:lnTo>
                    <a:pt x="654965" y="476"/>
                  </a:lnTo>
                  <a:lnTo>
                    <a:pt x="65012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90844" y="3408050"/>
              <a:ext cx="720090" cy="496570"/>
            </a:xfrm>
            <a:custGeom>
              <a:avLst/>
              <a:gdLst/>
              <a:ahLst/>
              <a:cxnLst/>
              <a:rect l="l" t="t" r="r" b="b"/>
              <a:pathLst>
                <a:path w="720089" h="496570">
                  <a:moveTo>
                    <a:pt x="74450" y="0"/>
                  </a:moveTo>
                  <a:lnTo>
                    <a:pt x="645236" y="0"/>
                  </a:lnTo>
                  <a:lnTo>
                    <a:pt x="650124" y="0"/>
                  </a:lnTo>
                  <a:lnTo>
                    <a:pt x="654966" y="477"/>
                  </a:lnTo>
                  <a:lnTo>
                    <a:pt x="690662" y="15261"/>
                  </a:lnTo>
                  <a:lnTo>
                    <a:pt x="697880" y="21802"/>
                  </a:lnTo>
                  <a:lnTo>
                    <a:pt x="701337" y="25259"/>
                  </a:lnTo>
                  <a:lnTo>
                    <a:pt x="718255" y="59918"/>
                  </a:lnTo>
                  <a:lnTo>
                    <a:pt x="719686" y="69552"/>
                  </a:lnTo>
                  <a:lnTo>
                    <a:pt x="719686" y="74441"/>
                  </a:lnTo>
                  <a:lnTo>
                    <a:pt x="719686" y="421832"/>
                  </a:lnTo>
                  <a:lnTo>
                    <a:pt x="719686" y="426720"/>
                  </a:lnTo>
                  <a:lnTo>
                    <a:pt x="719209" y="431561"/>
                  </a:lnTo>
                  <a:lnTo>
                    <a:pt x="704423" y="467253"/>
                  </a:lnTo>
                  <a:lnTo>
                    <a:pt x="697880" y="474470"/>
                  </a:lnTo>
                  <a:lnTo>
                    <a:pt x="694423" y="477926"/>
                  </a:lnTo>
                  <a:lnTo>
                    <a:pt x="673726" y="490607"/>
                  </a:lnTo>
                  <a:lnTo>
                    <a:pt x="669210" y="492478"/>
                  </a:lnTo>
                  <a:lnTo>
                    <a:pt x="664554" y="493890"/>
                  </a:lnTo>
                  <a:lnTo>
                    <a:pt x="659760" y="494843"/>
                  </a:lnTo>
                  <a:lnTo>
                    <a:pt x="654966" y="495796"/>
                  </a:lnTo>
                  <a:lnTo>
                    <a:pt x="650124" y="496274"/>
                  </a:lnTo>
                  <a:lnTo>
                    <a:pt x="645236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21805" y="474470"/>
                  </a:lnTo>
                  <a:lnTo>
                    <a:pt x="18348" y="471013"/>
                  </a:lnTo>
                  <a:lnTo>
                    <a:pt x="15263" y="467253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7" y="64712"/>
                  </a:lnTo>
                  <a:lnTo>
                    <a:pt x="15263" y="29019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29023" y="15261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25580" y="3465654"/>
            <a:ext cx="63817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49530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latin typeface="+mn-lt"/>
                <a:cs typeface="Tahoma"/>
              </a:rPr>
              <a:t>Product attributes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18382" y="4892736"/>
            <a:ext cx="1102360" cy="504825"/>
            <a:chOff x="2718382" y="4892736"/>
            <a:chExt cx="1102360" cy="504825"/>
          </a:xfrm>
        </p:grpSpPr>
        <p:sp>
          <p:nvSpPr>
            <p:cNvPr id="31" name="object 31"/>
            <p:cNvSpPr/>
            <p:nvPr/>
          </p:nvSpPr>
          <p:spPr>
            <a:xfrm>
              <a:off x="2722518" y="4896872"/>
              <a:ext cx="1094105" cy="496570"/>
            </a:xfrm>
            <a:custGeom>
              <a:avLst/>
              <a:gdLst/>
              <a:ahLst/>
              <a:cxnLst/>
              <a:rect l="l" t="t" r="r" b="b"/>
              <a:pathLst>
                <a:path w="1094104" h="496570">
                  <a:moveTo>
                    <a:pt x="1024444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8"/>
                  </a:lnTo>
                  <a:lnTo>
                    <a:pt x="0" y="69552"/>
                  </a:lnTo>
                  <a:lnTo>
                    <a:pt x="0" y="426719"/>
                  </a:lnTo>
                  <a:lnTo>
                    <a:pt x="15262" y="467253"/>
                  </a:lnTo>
                  <a:lnTo>
                    <a:pt x="50476" y="492476"/>
                  </a:lnTo>
                  <a:lnTo>
                    <a:pt x="69561" y="496272"/>
                  </a:lnTo>
                  <a:lnTo>
                    <a:pt x="1024444" y="496272"/>
                  </a:lnTo>
                  <a:lnTo>
                    <a:pt x="1064982" y="481012"/>
                  </a:lnTo>
                  <a:lnTo>
                    <a:pt x="1090209" y="445804"/>
                  </a:lnTo>
                  <a:lnTo>
                    <a:pt x="1094005" y="426719"/>
                  </a:lnTo>
                  <a:lnTo>
                    <a:pt x="1094005" y="69552"/>
                  </a:lnTo>
                  <a:lnTo>
                    <a:pt x="1078743" y="29018"/>
                  </a:lnTo>
                  <a:lnTo>
                    <a:pt x="1043531" y="3794"/>
                  </a:lnTo>
                  <a:lnTo>
                    <a:pt x="1029286" y="476"/>
                  </a:lnTo>
                  <a:lnTo>
                    <a:pt x="1024444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22518" y="4896872"/>
              <a:ext cx="1094105" cy="496570"/>
            </a:xfrm>
            <a:custGeom>
              <a:avLst/>
              <a:gdLst/>
              <a:ahLst/>
              <a:cxnLst/>
              <a:rect l="l" t="t" r="r" b="b"/>
              <a:pathLst>
                <a:path w="1094104" h="496570">
                  <a:moveTo>
                    <a:pt x="74450" y="0"/>
                  </a:moveTo>
                  <a:lnTo>
                    <a:pt x="1019556" y="0"/>
                  </a:lnTo>
                  <a:lnTo>
                    <a:pt x="1024444" y="0"/>
                  </a:lnTo>
                  <a:lnTo>
                    <a:pt x="1029286" y="477"/>
                  </a:lnTo>
                  <a:lnTo>
                    <a:pt x="1060918" y="12545"/>
                  </a:lnTo>
                  <a:lnTo>
                    <a:pt x="1064983" y="15261"/>
                  </a:lnTo>
                  <a:lnTo>
                    <a:pt x="1081459" y="33083"/>
                  </a:lnTo>
                  <a:lnTo>
                    <a:pt x="1084175" y="37147"/>
                  </a:lnTo>
                  <a:lnTo>
                    <a:pt x="1094006" y="69552"/>
                  </a:lnTo>
                  <a:lnTo>
                    <a:pt x="1094006" y="74441"/>
                  </a:lnTo>
                  <a:lnTo>
                    <a:pt x="1094006" y="421832"/>
                  </a:lnTo>
                  <a:lnTo>
                    <a:pt x="1094006" y="426720"/>
                  </a:lnTo>
                  <a:lnTo>
                    <a:pt x="1093529" y="431561"/>
                  </a:lnTo>
                  <a:lnTo>
                    <a:pt x="1078743" y="467254"/>
                  </a:lnTo>
                  <a:lnTo>
                    <a:pt x="1060918" y="483727"/>
                  </a:lnTo>
                  <a:lnTo>
                    <a:pt x="1056853" y="486443"/>
                  </a:lnTo>
                  <a:lnTo>
                    <a:pt x="1052563" y="488736"/>
                  </a:lnTo>
                  <a:lnTo>
                    <a:pt x="1048046" y="490606"/>
                  </a:lnTo>
                  <a:lnTo>
                    <a:pt x="1043530" y="492476"/>
                  </a:lnTo>
                  <a:lnTo>
                    <a:pt x="1038875" y="493889"/>
                  </a:lnTo>
                  <a:lnTo>
                    <a:pt x="1034080" y="494843"/>
                  </a:lnTo>
                  <a:lnTo>
                    <a:pt x="1029286" y="495796"/>
                  </a:lnTo>
                  <a:lnTo>
                    <a:pt x="1024444" y="496273"/>
                  </a:lnTo>
                  <a:lnTo>
                    <a:pt x="1019556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33088" y="483727"/>
                  </a:lnTo>
                  <a:lnTo>
                    <a:pt x="29023" y="481011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5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8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3796" y="50469"/>
                  </a:lnTo>
                  <a:lnTo>
                    <a:pt x="5667" y="45953"/>
                  </a:lnTo>
                  <a:lnTo>
                    <a:pt x="7537" y="41437"/>
                  </a:lnTo>
                  <a:lnTo>
                    <a:pt x="9830" y="37147"/>
                  </a:lnTo>
                  <a:lnTo>
                    <a:pt x="12547" y="33083"/>
                  </a:lnTo>
                  <a:lnTo>
                    <a:pt x="15263" y="29018"/>
                  </a:lnTo>
                  <a:lnTo>
                    <a:pt x="33088" y="12545"/>
                  </a:lnTo>
                  <a:lnTo>
                    <a:pt x="37152" y="9830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77806" y="5037189"/>
            <a:ext cx="97726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z="1150" dirty="0">
                <a:latin typeface="+mn-lt"/>
                <a:cs typeface="Tahoma"/>
              </a:rPr>
              <a:t>F</a:t>
            </a:r>
            <a:r>
              <a:rPr sz="1150" dirty="0" err="1">
                <a:latin typeface="+mn-lt"/>
                <a:cs typeface="Tahoma"/>
              </a:rPr>
              <a:t>unctionalities</a:t>
            </a:r>
            <a:endParaRPr sz="1150" dirty="0">
              <a:latin typeface="+mn-lt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82542" y="1832379"/>
            <a:ext cx="1083945" cy="504825"/>
            <a:chOff x="1082542" y="1832379"/>
            <a:chExt cx="1083945" cy="504825"/>
          </a:xfrm>
        </p:grpSpPr>
        <p:sp>
          <p:nvSpPr>
            <p:cNvPr id="35" name="object 35"/>
            <p:cNvSpPr/>
            <p:nvPr/>
          </p:nvSpPr>
          <p:spPr>
            <a:xfrm>
              <a:off x="1086678" y="1836515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69">
                  <a:moveTo>
                    <a:pt x="1005832" y="0"/>
                  </a:moveTo>
                  <a:lnTo>
                    <a:pt x="74450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3" y="467254"/>
                  </a:lnTo>
                  <a:lnTo>
                    <a:pt x="50475" y="492478"/>
                  </a:lnTo>
                  <a:lnTo>
                    <a:pt x="69561" y="496274"/>
                  </a:lnTo>
                  <a:lnTo>
                    <a:pt x="1005832" y="496274"/>
                  </a:lnTo>
                  <a:lnTo>
                    <a:pt x="1046370" y="481012"/>
                  </a:lnTo>
                  <a:lnTo>
                    <a:pt x="1071597" y="445804"/>
                  </a:lnTo>
                  <a:lnTo>
                    <a:pt x="1075393" y="426721"/>
                  </a:lnTo>
                  <a:lnTo>
                    <a:pt x="1075393" y="69552"/>
                  </a:lnTo>
                  <a:lnTo>
                    <a:pt x="1060130" y="29019"/>
                  </a:lnTo>
                  <a:lnTo>
                    <a:pt x="1024917" y="3796"/>
                  </a:lnTo>
                  <a:lnTo>
                    <a:pt x="1010673" y="476"/>
                  </a:lnTo>
                  <a:lnTo>
                    <a:pt x="100583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086678" y="1836515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69">
                  <a:moveTo>
                    <a:pt x="74450" y="0"/>
                  </a:moveTo>
                  <a:lnTo>
                    <a:pt x="1000943" y="0"/>
                  </a:lnTo>
                  <a:lnTo>
                    <a:pt x="1005831" y="0"/>
                  </a:lnTo>
                  <a:lnTo>
                    <a:pt x="1010673" y="476"/>
                  </a:lnTo>
                  <a:lnTo>
                    <a:pt x="1015468" y="1430"/>
                  </a:lnTo>
                  <a:lnTo>
                    <a:pt x="1020262" y="2383"/>
                  </a:lnTo>
                  <a:lnTo>
                    <a:pt x="1024918" y="3795"/>
                  </a:lnTo>
                  <a:lnTo>
                    <a:pt x="1029434" y="5666"/>
                  </a:lnTo>
                  <a:lnTo>
                    <a:pt x="1033950" y="7536"/>
                  </a:lnTo>
                  <a:lnTo>
                    <a:pt x="1038241" y="9830"/>
                  </a:lnTo>
                  <a:lnTo>
                    <a:pt x="1042305" y="12545"/>
                  </a:lnTo>
                  <a:lnTo>
                    <a:pt x="1046370" y="15261"/>
                  </a:lnTo>
                  <a:lnTo>
                    <a:pt x="1062846" y="33084"/>
                  </a:lnTo>
                  <a:lnTo>
                    <a:pt x="1065562" y="37147"/>
                  </a:lnTo>
                  <a:lnTo>
                    <a:pt x="1075394" y="69552"/>
                  </a:lnTo>
                  <a:lnTo>
                    <a:pt x="1075394" y="74441"/>
                  </a:lnTo>
                  <a:lnTo>
                    <a:pt x="1075394" y="421832"/>
                  </a:lnTo>
                  <a:lnTo>
                    <a:pt x="1075394" y="426720"/>
                  </a:lnTo>
                  <a:lnTo>
                    <a:pt x="1074916" y="431561"/>
                  </a:lnTo>
                  <a:lnTo>
                    <a:pt x="1060130" y="467254"/>
                  </a:lnTo>
                  <a:lnTo>
                    <a:pt x="1053588" y="474470"/>
                  </a:lnTo>
                  <a:lnTo>
                    <a:pt x="1050131" y="477926"/>
                  </a:lnTo>
                  <a:lnTo>
                    <a:pt x="1046370" y="481012"/>
                  </a:lnTo>
                  <a:lnTo>
                    <a:pt x="1042305" y="483728"/>
                  </a:lnTo>
                  <a:lnTo>
                    <a:pt x="1038241" y="486443"/>
                  </a:lnTo>
                  <a:lnTo>
                    <a:pt x="1005831" y="496274"/>
                  </a:lnTo>
                  <a:lnTo>
                    <a:pt x="1000943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7"/>
                  </a:lnTo>
                  <a:lnTo>
                    <a:pt x="33087" y="483728"/>
                  </a:lnTo>
                  <a:lnTo>
                    <a:pt x="29023" y="481012"/>
                  </a:lnTo>
                  <a:lnTo>
                    <a:pt x="25262" y="477926"/>
                  </a:lnTo>
                  <a:lnTo>
                    <a:pt x="21806" y="474470"/>
                  </a:lnTo>
                  <a:lnTo>
                    <a:pt x="18349" y="471014"/>
                  </a:lnTo>
                  <a:lnTo>
                    <a:pt x="5667" y="450319"/>
                  </a:lnTo>
                  <a:lnTo>
                    <a:pt x="3796" y="445804"/>
                  </a:lnTo>
                  <a:lnTo>
                    <a:pt x="2384" y="441149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2547" y="33084"/>
                  </a:lnTo>
                  <a:lnTo>
                    <a:pt x="15263" y="29019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41443" y="7536"/>
                  </a:lnTo>
                  <a:lnTo>
                    <a:pt x="45959" y="5666"/>
                  </a:lnTo>
                  <a:lnTo>
                    <a:pt x="50475" y="3795"/>
                  </a:lnTo>
                  <a:lnTo>
                    <a:pt x="55131" y="2383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26756" y="1894120"/>
            <a:ext cx="787400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20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Manager or</a:t>
            </a:r>
            <a:endParaRPr sz="1150">
              <a:latin typeface="+mn-lt"/>
              <a:cs typeface="Tahoma"/>
            </a:endParaRPr>
          </a:p>
          <a:p>
            <a:pPr marL="41275">
              <a:lnSpc>
                <a:spcPts val="1375"/>
              </a:lnSpc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Marketing</a:t>
            </a:r>
            <a:endParaRPr sz="1150">
              <a:latin typeface="+mn-lt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82542" y="3403914"/>
            <a:ext cx="1083945" cy="504825"/>
            <a:chOff x="1082542" y="3403914"/>
            <a:chExt cx="1083945" cy="504825"/>
          </a:xfrm>
        </p:grpSpPr>
        <p:sp>
          <p:nvSpPr>
            <p:cNvPr id="39" name="object 39"/>
            <p:cNvSpPr/>
            <p:nvPr/>
          </p:nvSpPr>
          <p:spPr>
            <a:xfrm>
              <a:off x="1086678" y="3408050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70">
                  <a:moveTo>
                    <a:pt x="1005832" y="0"/>
                  </a:moveTo>
                  <a:lnTo>
                    <a:pt x="74450" y="0"/>
                  </a:lnTo>
                  <a:lnTo>
                    <a:pt x="69561" y="0"/>
                  </a:lnTo>
                  <a:lnTo>
                    <a:pt x="64720" y="476"/>
                  </a:lnTo>
                  <a:lnTo>
                    <a:pt x="29023" y="15260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0"/>
                  </a:lnTo>
                  <a:lnTo>
                    <a:pt x="15263" y="467253"/>
                  </a:lnTo>
                  <a:lnTo>
                    <a:pt x="50475" y="492478"/>
                  </a:lnTo>
                  <a:lnTo>
                    <a:pt x="69561" y="496274"/>
                  </a:lnTo>
                  <a:lnTo>
                    <a:pt x="1005832" y="496274"/>
                  </a:lnTo>
                  <a:lnTo>
                    <a:pt x="1046370" y="481012"/>
                  </a:lnTo>
                  <a:lnTo>
                    <a:pt x="1071597" y="445804"/>
                  </a:lnTo>
                  <a:lnTo>
                    <a:pt x="1075393" y="426720"/>
                  </a:lnTo>
                  <a:lnTo>
                    <a:pt x="1075393" y="69552"/>
                  </a:lnTo>
                  <a:lnTo>
                    <a:pt x="1060130" y="29019"/>
                  </a:lnTo>
                  <a:lnTo>
                    <a:pt x="1024917" y="3796"/>
                  </a:lnTo>
                  <a:lnTo>
                    <a:pt x="1010673" y="476"/>
                  </a:lnTo>
                  <a:lnTo>
                    <a:pt x="100583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86678" y="3408050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70">
                  <a:moveTo>
                    <a:pt x="74450" y="0"/>
                  </a:moveTo>
                  <a:lnTo>
                    <a:pt x="1000943" y="0"/>
                  </a:lnTo>
                  <a:lnTo>
                    <a:pt x="1005831" y="0"/>
                  </a:lnTo>
                  <a:lnTo>
                    <a:pt x="1010673" y="477"/>
                  </a:lnTo>
                  <a:lnTo>
                    <a:pt x="1046370" y="15261"/>
                  </a:lnTo>
                  <a:lnTo>
                    <a:pt x="1069726" y="45953"/>
                  </a:lnTo>
                  <a:lnTo>
                    <a:pt x="1075394" y="69552"/>
                  </a:lnTo>
                  <a:lnTo>
                    <a:pt x="1075394" y="74441"/>
                  </a:lnTo>
                  <a:lnTo>
                    <a:pt x="1075394" y="421832"/>
                  </a:lnTo>
                  <a:lnTo>
                    <a:pt x="1075394" y="426720"/>
                  </a:lnTo>
                  <a:lnTo>
                    <a:pt x="1074916" y="431561"/>
                  </a:lnTo>
                  <a:lnTo>
                    <a:pt x="1060130" y="467253"/>
                  </a:lnTo>
                  <a:lnTo>
                    <a:pt x="1042305" y="483728"/>
                  </a:lnTo>
                  <a:lnTo>
                    <a:pt x="1038241" y="486443"/>
                  </a:lnTo>
                  <a:lnTo>
                    <a:pt x="1033950" y="488737"/>
                  </a:lnTo>
                  <a:lnTo>
                    <a:pt x="1029434" y="490607"/>
                  </a:lnTo>
                  <a:lnTo>
                    <a:pt x="1024918" y="492478"/>
                  </a:lnTo>
                  <a:lnTo>
                    <a:pt x="1020262" y="493890"/>
                  </a:lnTo>
                  <a:lnTo>
                    <a:pt x="1015468" y="494843"/>
                  </a:lnTo>
                  <a:lnTo>
                    <a:pt x="1010673" y="495796"/>
                  </a:lnTo>
                  <a:lnTo>
                    <a:pt x="1005831" y="496274"/>
                  </a:lnTo>
                  <a:lnTo>
                    <a:pt x="1000943" y="496274"/>
                  </a:lnTo>
                  <a:lnTo>
                    <a:pt x="74450" y="496274"/>
                  </a:lnTo>
                  <a:lnTo>
                    <a:pt x="69561" y="496274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90"/>
                  </a:lnTo>
                  <a:lnTo>
                    <a:pt x="50475" y="492478"/>
                  </a:lnTo>
                  <a:lnTo>
                    <a:pt x="45959" y="490607"/>
                  </a:lnTo>
                  <a:lnTo>
                    <a:pt x="41443" y="488737"/>
                  </a:lnTo>
                  <a:lnTo>
                    <a:pt x="37152" y="486443"/>
                  </a:lnTo>
                  <a:lnTo>
                    <a:pt x="33087" y="483728"/>
                  </a:lnTo>
                  <a:lnTo>
                    <a:pt x="29023" y="481012"/>
                  </a:lnTo>
                  <a:lnTo>
                    <a:pt x="25262" y="477926"/>
                  </a:lnTo>
                  <a:lnTo>
                    <a:pt x="21806" y="474470"/>
                  </a:lnTo>
                  <a:lnTo>
                    <a:pt x="18349" y="471013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9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5263" y="29019"/>
                  </a:lnTo>
                  <a:lnTo>
                    <a:pt x="21806" y="21802"/>
                  </a:lnTo>
                  <a:lnTo>
                    <a:pt x="25262" y="18346"/>
                  </a:lnTo>
                  <a:lnTo>
                    <a:pt x="29023" y="15261"/>
                  </a:lnTo>
                  <a:lnTo>
                    <a:pt x="33087" y="12545"/>
                  </a:lnTo>
                  <a:lnTo>
                    <a:pt x="37152" y="9829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15081" y="3465654"/>
            <a:ext cx="969644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640" algn="ctr">
              <a:lnSpc>
                <a:spcPts val="1375"/>
              </a:lnSpc>
              <a:spcBef>
                <a:spcPts val="120"/>
              </a:spcBef>
            </a:pP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User</a:t>
            </a:r>
            <a:endParaRPr sz="1150">
              <a:latin typeface="+mn-lt"/>
              <a:cs typeface="Verdana"/>
            </a:endParaRPr>
          </a:p>
          <a:p>
            <a:pPr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representative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82542" y="5058161"/>
            <a:ext cx="1083945" cy="504825"/>
            <a:chOff x="1082542" y="5058161"/>
            <a:chExt cx="1083945" cy="504825"/>
          </a:xfrm>
        </p:grpSpPr>
        <p:sp>
          <p:nvSpPr>
            <p:cNvPr id="43" name="object 43"/>
            <p:cNvSpPr/>
            <p:nvPr/>
          </p:nvSpPr>
          <p:spPr>
            <a:xfrm>
              <a:off x="1086678" y="5062296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70">
                  <a:moveTo>
                    <a:pt x="1005832" y="0"/>
                  </a:moveTo>
                  <a:lnTo>
                    <a:pt x="74450" y="0"/>
                  </a:lnTo>
                  <a:lnTo>
                    <a:pt x="69561" y="0"/>
                  </a:lnTo>
                  <a:lnTo>
                    <a:pt x="64720" y="477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4"/>
                  </a:lnTo>
                  <a:lnTo>
                    <a:pt x="0" y="426721"/>
                  </a:lnTo>
                  <a:lnTo>
                    <a:pt x="15263" y="467254"/>
                  </a:lnTo>
                  <a:lnTo>
                    <a:pt x="50475" y="492478"/>
                  </a:lnTo>
                  <a:lnTo>
                    <a:pt x="69561" y="496274"/>
                  </a:lnTo>
                  <a:lnTo>
                    <a:pt x="1005832" y="496274"/>
                  </a:lnTo>
                  <a:lnTo>
                    <a:pt x="1046370" y="481013"/>
                  </a:lnTo>
                  <a:lnTo>
                    <a:pt x="1071597" y="445805"/>
                  </a:lnTo>
                  <a:lnTo>
                    <a:pt x="1075393" y="426721"/>
                  </a:lnTo>
                  <a:lnTo>
                    <a:pt x="1075393" y="69554"/>
                  </a:lnTo>
                  <a:lnTo>
                    <a:pt x="1060130" y="29019"/>
                  </a:lnTo>
                  <a:lnTo>
                    <a:pt x="1024917" y="3796"/>
                  </a:lnTo>
                  <a:lnTo>
                    <a:pt x="1010673" y="477"/>
                  </a:lnTo>
                  <a:lnTo>
                    <a:pt x="100583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86678" y="5062296"/>
              <a:ext cx="1075690" cy="496570"/>
            </a:xfrm>
            <a:custGeom>
              <a:avLst/>
              <a:gdLst/>
              <a:ahLst/>
              <a:cxnLst/>
              <a:rect l="l" t="t" r="r" b="b"/>
              <a:pathLst>
                <a:path w="1075689" h="496570">
                  <a:moveTo>
                    <a:pt x="74450" y="0"/>
                  </a:moveTo>
                  <a:lnTo>
                    <a:pt x="1000943" y="0"/>
                  </a:lnTo>
                  <a:lnTo>
                    <a:pt x="1005831" y="0"/>
                  </a:lnTo>
                  <a:lnTo>
                    <a:pt x="1010673" y="476"/>
                  </a:lnTo>
                  <a:lnTo>
                    <a:pt x="1015468" y="1430"/>
                  </a:lnTo>
                  <a:lnTo>
                    <a:pt x="1020262" y="2383"/>
                  </a:lnTo>
                  <a:lnTo>
                    <a:pt x="1024918" y="3795"/>
                  </a:lnTo>
                  <a:lnTo>
                    <a:pt x="1057044" y="25259"/>
                  </a:lnTo>
                  <a:lnTo>
                    <a:pt x="1073963" y="59917"/>
                  </a:lnTo>
                  <a:lnTo>
                    <a:pt x="1075394" y="69553"/>
                  </a:lnTo>
                  <a:lnTo>
                    <a:pt x="1075394" y="74441"/>
                  </a:lnTo>
                  <a:lnTo>
                    <a:pt x="1075394" y="421832"/>
                  </a:lnTo>
                  <a:lnTo>
                    <a:pt x="1075394" y="426720"/>
                  </a:lnTo>
                  <a:lnTo>
                    <a:pt x="1074916" y="431561"/>
                  </a:lnTo>
                  <a:lnTo>
                    <a:pt x="1060130" y="467254"/>
                  </a:lnTo>
                  <a:lnTo>
                    <a:pt x="1042305" y="483728"/>
                  </a:lnTo>
                  <a:lnTo>
                    <a:pt x="1038241" y="486443"/>
                  </a:lnTo>
                  <a:lnTo>
                    <a:pt x="1015468" y="494843"/>
                  </a:lnTo>
                  <a:lnTo>
                    <a:pt x="1010673" y="495796"/>
                  </a:lnTo>
                  <a:lnTo>
                    <a:pt x="1005831" y="496273"/>
                  </a:lnTo>
                  <a:lnTo>
                    <a:pt x="1000943" y="496274"/>
                  </a:lnTo>
                  <a:lnTo>
                    <a:pt x="74450" y="496274"/>
                  </a:lnTo>
                  <a:lnTo>
                    <a:pt x="37152" y="486443"/>
                  </a:lnTo>
                  <a:lnTo>
                    <a:pt x="33087" y="483728"/>
                  </a:lnTo>
                  <a:lnTo>
                    <a:pt x="29023" y="481012"/>
                  </a:lnTo>
                  <a:lnTo>
                    <a:pt x="25262" y="477927"/>
                  </a:lnTo>
                  <a:lnTo>
                    <a:pt x="21806" y="474470"/>
                  </a:lnTo>
                  <a:lnTo>
                    <a:pt x="18349" y="471013"/>
                  </a:lnTo>
                  <a:lnTo>
                    <a:pt x="1430" y="436355"/>
                  </a:lnTo>
                  <a:lnTo>
                    <a:pt x="476" y="431561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3"/>
                  </a:lnTo>
                  <a:lnTo>
                    <a:pt x="476" y="64712"/>
                  </a:lnTo>
                  <a:lnTo>
                    <a:pt x="15263" y="29018"/>
                  </a:lnTo>
                  <a:lnTo>
                    <a:pt x="21806" y="21802"/>
                  </a:lnTo>
                  <a:lnTo>
                    <a:pt x="25262" y="18346"/>
                  </a:lnTo>
                  <a:lnTo>
                    <a:pt x="59925" y="1430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93926" y="5119901"/>
            <a:ext cx="852805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11125">
              <a:lnSpc>
                <a:spcPts val="1370"/>
              </a:lnSpc>
              <a:spcBef>
                <a:spcPts val="175"/>
              </a:spcBef>
            </a:pP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Business analyst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BA</a:t>
            </a:r>
            <a:r>
              <a:rPr sz="1150" dirty="0">
                <a:solidFill>
                  <a:srgbClr val="333333"/>
                </a:solidFill>
                <a:latin typeface="+mn-lt"/>
                <a:cs typeface="Tahoma"/>
              </a:rPr>
              <a:t>)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22681" y="5119901"/>
            <a:ext cx="935990" cy="3778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marR="5080" indent="-20955">
              <a:lnSpc>
                <a:spcPts val="1370"/>
              </a:lnSpc>
              <a:spcBef>
                <a:spcPts val="175"/>
              </a:spcBef>
            </a:pPr>
            <a:r>
              <a:rPr lang="en-CA" sz="1150" dirty="0">
                <a:latin typeface="+mn-lt"/>
                <a:cs typeface="Tahoma"/>
              </a:rPr>
              <a:t>N</a:t>
            </a:r>
            <a:r>
              <a:rPr sz="1150" dirty="0">
                <a:latin typeface="+mn-lt"/>
                <a:cs typeface="Tahoma"/>
              </a:rPr>
              <a:t>on</a:t>
            </a:r>
            <a:r>
              <a:rPr lang="en-CA" sz="1150" dirty="0">
                <a:latin typeface="+mn-lt"/>
                <a:cs typeface="Tahoma"/>
              </a:rPr>
              <a:t>-</a:t>
            </a:r>
            <a:r>
              <a:rPr sz="1150" dirty="0">
                <a:latin typeface="+mn-lt"/>
                <a:cs typeface="Tahoma"/>
              </a:rPr>
              <a:t>functional requirements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4021263" y="4892736"/>
            <a:ext cx="875030" cy="504825"/>
            <a:chOff x="4021263" y="4892736"/>
            <a:chExt cx="875030" cy="504825"/>
          </a:xfrm>
        </p:grpSpPr>
        <p:sp>
          <p:nvSpPr>
            <p:cNvPr id="48" name="object 48"/>
            <p:cNvSpPr/>
            <p:nvPr/>
          </p:nvSpPr>
          <p:spPr>
            <a:xfrm>
              <a:off x="4025399" y="4896872"/>
              <a:ext cx="866775" cy="496570"/>
            </a:xfrm>
            <a:custGeom>
              <a:avLst/>
              <a:gdLst/>
              <a:ahLst/>
              <a:cxnLst/>
              <a:rect l="l" t="t" r="r" b="b"/>
              <a:pathLst>
                <a:path w="866775" h="496570">
                  <a:moveTo>
                    <a:pt x="796956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19" y="476"/>
                  </a:lnTo>
                  <a:lnTo>
                    <a:pt x="29022" y="15260"/>
                  </a:lnTo>
                  <a:lnTo>
                    <a:pt x="3796" y="50468"/>
                  </a:lnTo>
                  <a:lnTo>
                    <a:pt x="0" y="69552"/>
                  </a:lnTo>
                  <a:lnTo>
                    <a:pt x="0" y="426719"/>
                  </a:lnTo>
                  <a:lnTo>
                    <a:pt x="15262" y="467253"/>
                  </a:lnTo>
                  <a:lnTo>
                    <a:pt x="50474" y="492476"/>
                  </a:lnTo>
                  <a:lnTo>
                    <a:pt x="69561" y="496272"/>
                  </a:lnTo>
                  <a:lnTo>
                    <a:pt x="796956" y="496272"/>
                  </a:lnTo>
                  <a:lnTo>
                    <a:pt x="837495" y="481012"/>
                  </a:lnTo>
                  <a:lnTo>
                    <a:pt x="862722" y="445804"/>
                  </a:lnTo>
                  <a:lnTo>
                    <a:pt x="866518" y="426719"/>
                  </a:lnTo>
                  <a:lnTo>
                    <a:pt x="866518" y="69552"/>
                  </a:lnTo>
                  <a:lnTo>
                    <a:pt x="851255" y="29018"/>
                  </a:lnTo>
                  <a:lnTo>
                    <a:pt x="816042" y="3794"/>
                  </a:lnTo>
                  <a:lnTo>
                    <a:pt x="801797" y="476"/>
                  </a:lnTo>
                  <a:lnTo>
                    <a:pt x="796956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025399" y="4896872"/>
              <a:ext cx="866775" cy="496570"/>
            </a:xfrm>
            <a:custGeom>
              <a:avLst/>
              <a:gdLst/>
              <a:ahLst/>
              <a:cxnLst/>
              <a:rect l="l" t="t" r="r" b="b"/>
              <a:pathLst>
                <a:path w="866775" h="496570">
                  <a:moveTo>
                    <a:pt x="74450" y="0"/>
                  </a:moveTo>
                  <a:lnTo>
                    <a:pt x="792069" y="0"/>
                  </a:lnTo>
                  <a:lnTo>
                    <a:pt x="796957" y="0"/>
                  </a:lnTo>
                  <a:lnTo>
                    <a:pt x="801798" y="477"/>
                  </a:lnTo>
                  <a:lnTo>
                    <a:pt x="837495" y="15261"/>
                  </a:lnTo>
                  <a:lnTo>
                    <a:pt x="844712" y="21802"/>
                  </a:lnTo>
                  <a:lnTo>
                    <a:pt x="848169" y="25259"/>
                  </a:lnTo>
                  <a:lnTo>
                    <a:pt x="851256" y="29018"/>
                  </a:lnTo>
                  <a:lnTo>
                    <a:pt x="853972" y="33083"/>
                  </a:lnTo>
                  <a:lnTo>
                    <a:pt x="856687" y="37147"/>
                  </a:lnTo>
                  <a:lnTo>
                    <a:pt x="858980" y="41437"/>
                  </a:lnTo>
                  <a:lnTo>
                    <a:pt x="860851" y="45953"/>
                  </a:lnTo>
                  <a:lnTo>
                    <a:pt x="862722" y="50469"/>
                  </a:lnTo>
                  <a:lnTo>
                    <a:pt x="864134" y="55124"/>
                  </a:lnTo>
                  <a:lnTo>
                    <a:pt x="865088" y="59918"/>
                  </a:lnTo>
                  <a:lnTo>
                    <a:pt x="866042" y="64712"/>
                  </a:lnTo>
                  <a:lnTo>
                    <a:pt x="866519" y="69552"/>
                  </a:lnTo>
                  <a:lnTo>
                    <a:pt x="866519" y="74441"/>
                  </a:lnTo>
                  <a:lnTo>
                    <a:pt x="866519" y="421832"/>
                  </a:lnTo>
                  <a:lnTo>
                    <a:pt x="866519" y="426720"/>
                  </a:lnTo>
                  <a:lnTo>
                    <a:pt x="866042" y="431561"/>
                  </a:lnTo>
                  <a:lnTo>
                    <a:pt x="865088" y="436355"/>
                  </a:lnTo>
                  <a:lnTo>
                    <a:pt x="864134" y="441148"/>
                  </a:lnTo>
                  <a:lnTo>
                    <a:pt x="862722" y="445803"/>
                  </a:lnTo>
                  <a:lnTo>
                    <a:pt x="860851" y="450319"/>
                  </a:lnTo>
                  <a:lnTo>
                    <a:pt x="858980" y="454835"/>
                  </a:lnTo>
                  <a:lnTo>
                    <a:pt x="856687" y="459125"/>
                  </a:lnTo>
                  <a:lnTo>
                    <a:pt x="853972" y="463189"/>
                  </a:lnTo>
                  <a:lnTo>
                    <a:pt x="851256" y="467254"/>
                  </a:lnTo>
                  <a:lnTo>
                    <a:pt x="848169" y="471013"/>
                  </a:lnTo>
                  <a:lnTo>
                    <a:pt x="844712" y="474470"/>
                  </a:lnTo>
                  <a:lnTo>
                    <a:pt x="841255" y="477926"/>
                  </a:lnTo>
                  <a:lnTo>
                    <a:pt x="837496" y="481011"/>
                  </a:lnTo>
                  <a:lnTo>
                    <a:pt x="833431" y="483727"/>
                  </a:lnTo>
                  <a:lnTo>
                    <a:pt x="829366" y="486443"/>
                  </a:lnTo>
                  <a:lnTo>
                    <a:pt x="825076" y="488736"/>
                  </a:lnTo>
                  <a:lnTo>
                    <a:pt x="820559" y="490606"/>
                  </a:lnTo>
                  <a:lnTo>
                    <a:pt x="816042" y="492476"/>
                  </a:lnTo>
                  <a:lnTo>
                    <a:pt x="811387" y="493889"/>
                  </a:lnTo>
                  <a:lnTo>
                    <a:pt x="806592" y="494843"/>
                  </a:lnTo>
                  <a:lnTo>
                    <a:pt x="801798" y="495796"/>
                  </a:lnTo>
                  <a:lnTo>
                    <a:pt x="796957" y="496273"/>
                  </a:lnTo>
                  <a:lnTo>
                    <a:pt x="792069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19" y="495796"/>
                  </a:lnTo>
                  <a:lnTo>
                    <a:pt x="59925" y="494843"/>
                  </a:lnTo>
                  <a:lnTo>
                    <a:pt x="55130" y="493889"/>
                  </a:lnTo>
                  <a:lnTo>
                    <a:pt x="50475" y="492476"/>
                  </a:lnTo>
                  <a:lnTo>
                    <a:pt x="45959" y="490606"/>
                  </a:lnTo>
                  <a:lnTo>
                    <a:pt x="41442" y="488736"/>
                  </a:lnTo>
                  <a:lnTo>
                    <a:pt x="37152" y="486443"/>
                  </a:lnTo>
                  <a:lnTo>
                    <a:pt x="33087" y="483727"/>
                  </a:lnTo>
                  <a:lnTo>
                    <a:pt x="29023" y="481011"/>
                  </a:lnTo>
                  <a:lnTo>
                    <a:pt x="25262" y="477926"/>
                  </a:lnTo>
                  <a:lnTo>
                    <a:pt x="21805" y="474470"/>
                  </a:lnTo>
                  <a:lnTo>
                    <a:pt x="18348" y="471013"/>
                  </a:lnTo>
                  <a:lnTo>
                    <a:pt x="15263" y="467254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2"/>
                  </a:lnTo>
                  <a:lnTo>
                    <a:pt x="1430" y="59918"/>
                  </a:lnTo>
                  <a:lnTo>
                    <a:pt x="2384" y="55124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59925" y="1430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13776" y="5037189"/>
            <a:ext cx="67945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z="1150" dirty="0">
                <a:latin typeface="+mn-lt"/>
                <a:cs typeface="Tahoma"/>
              </a:rPr>
              <a:t>I</a:t>
            </a:r>
            <a:r>
              <a:rPr sz="1150" dirty="0" err="1">
                <a:latin typeface="+mn-lt"/>
                <a:cs typeface="Tahoma"/>
              </a:rPr>
              <a:t>nterfaces</a:t>
            </a:r>
            <a:endParaRPr sz="1150" dirty="0">
              <a:latin typeface="+mn-lt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18382" y="5554435"/>
            <a:ext cx="854710" cy="504825"/>
            <a:chOff x="2718382" y="5554435"/>
            <a:chExt cx="854710" cy="504825"/>
          </a:xfrm>
        </p:grpSpPr>
        <p:sp>
          <p:nvSpPr>
            <p:cNvPr id="52" name="object 52"/>
            <p:cNvSpPr/>
            <p:nvPr/>
          </p:nvSpPr>
          <p:spPr>
            <a:xfrm>
              <a:off x="2722518" y="5558570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776277" y="0"/>
                  </a:moveTo>
                  <a:lnTo>
                    <a:pt x="74449" y="0"/>
                  </a:lnTo>
                  <a:lnTo>
                    <a:pt x="69561" y="0"/>
                  </a:lnTo>
                  <a:lnTo>
                    <a:pt x="64720" y="477"/>
                  </a:lnTo>
                  <a:lnTo>
                    <a:pt x="29023" y="15261"/>
                  </a:lnTo>
                  <a:lnTo>
                    <a:pt x="3796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2" y="467253"/>
                  </a:lnTo>
                  <a:lnTo>
                    <a:pt x="50476" y="492478"/>
                  </a:lnTo>
                  <a:lnTo>
                    <a:pt x="69561" y="496274"/>
                  </a:lnTo>
                  <a:lnTo>
                    <a:pt x="776277" y="496274"/>
                  </a:lnTo>
                  <a:lnTo>
                    <a:pt x="816815" y="481012"/>
                  </a:lnTo>
                  <a:lnTo>
                    <a:pt x="842041" y="445804"/>
                  </a:lnTo>
                  <a:lnTo>
                    <a:pt x="845839" y="426721"/>
                  </a:lnTo>
                  <a:lnTo>
                    <a:pt x="845839" y="69552"/>
                  </a:lnTo>
                  <a:lnTo>
                    <a:pt x="830574" y="29019"/>
                  </a:lnTo>
                  <a:lnTo>
                    <a:pt x="795362" y="3796"/>
                  </a:lnTo>
                  <a:lnTo>
                    <a:pt x="781118" y="477"/>
                  </a:lnTo>
                  <a:lnTo>
                    <a:pt x="776277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722518" y="5558571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74450" y="0"/>
                  </a:moveTo>
                  <a:lnTo>
                    <a:pt x="771388" y="0"/>
                  </a:lnTo>
                  <a:lnTo>
                    <a:pt x="776277" y="0"/>
                  </a:lnTo>
                  <a:lnTo>
                    <a:pt x="781118" y="476"/>
                  </a:lnTo>
                  <a:lnTo>
                    <a:pt x="785912" y="1430"/>
                  </a:lnTo>
                  <a:lnTo>
                    <a:pt x="790707" y="2383"/>
                  </a:lnTo>
                  <a:lnTo>
                    <a:pt x="795363" y="3795"/>
                  </a:lnTo>
                  <a:lnTo>
                    <a:pt x="799878" y="5665"/>
                  </a:lnTo>
                  <a:lnTo>
                    <a:pt x="804395" y="7535"/>
                  </a:lnTo>
                  <a:lnTo>
                    <a:pt x="808686" y="9828"/>
                  </a:lnTo>
                  <a:lnTo>
                    <a:pt x="812750" y="12544"/>
                  </a:lnTo>
                  <a:lnTo>
                    <a:pt x="816815" y="15260"/>
                  </a:lnTo>
                  <a:lnTo>
                    <a:pt x="820576" y="18346"/>
                  </a:lnTo>
                  <a:lnTo>
                    <a:pt x="824032" y="21802"/>
                  </a:lnTo>
                  <a:lnTo>
                    <a:pt x="827489" y="25258"/>
                  </a:lnTo>
                  <a:lnTo>
                    <a:pt x="830575" y="29018"/>
                  </a:lnTo>
                  <a:lnTo>
                    <a:pt x="833291" y="33083"/>
                  </a:lnTo>
                  <a:lnTo>
                    <a:pt x="836007" y="37146"/>
                  </a:lnTo>
                  <a:lnTo>
                    <a:pt x="838300" y="41437"/>
                  </a:lnTo>
                  <a:lnTo>
                    <a:pt x="845838" y="69552"/>
                  </a:lnTo>
                  <a:lnTo>
                    <a:pt x="845838" y="74441"/>
                  </a:lnTo>
                  <a:lnTo>
                    <a:pt x="845838" y="421832"/>
                  </a:lnTo>
                  <a:lnTo>
                    <a:pt x="845838" y="426720"/>
                  </a:lnTo>
                  <a:lnTo>
                    <a:pt x="845361" y="431560"/>
                  </a:lnTo>
                  <a:lnTo>
                    <a:pt x="844407" y="436354"/>
                  </a:lnTo>
                  <a:lnTo>
                    <a:pt x="843453" y="441148"/>
                  </a:lnTo>
                  <a:lnTo>
                    <a:pt x="833291" y="463189"/>
                  </a:lnTo>
                  <a:lnTo>
                    <a:pt x="830575" y="467253"/>
                  </a:lnTo>
                  <a:lnTo>
                    <a:pt x="827489" y="471013"/>
                  </a:lnTo>
                  <a:lnTo>
                    <a:pt x="824032" y="474470"/>
                  </a:lnTo>
                  <a:lnTo>
                    <a:pt x="820576" y="477925"/>
                  </a:lnTo>
                  <a:lnTo>
                    <a:pt x="816815" y="481011"/>
                  </a:lnTo>
                  <a:lnTo>
                    <a:pt x="812750" y="483727"/>
                  </a:lnTo>
                  <a:lnTo>
                    <a:pt x="808686" y="486443"/>
                  </a:lnTo>
                  <a:lnTo>
                    <a:pt x="785912" y="494843"/>
                  </a:lnTo>
                  <a:lnTo>
                    <a:pt x="781118" y="495796"/>
                  </a:lnTo>
                  <a:lnTo>
                    <a:pt x="776277" y="496273"/>
                  </a:lnTo>
                  <a:lnTo>
                    <a:pt x="771388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33088" y="483727"/>
                  </a:lnTo>
                  <a:lnTo>
                    <a:pt x="29023" y="481011"/>
                  </a:lnTo>
                  <a:lnTo>
                    <a:pt x="12547" y="463189"/>
                  </a:lnTo>
                  <a:lnTo>
                    <a:pt x="9830" y="459125"/>
                  </a:lnTo>
                  <a:lnTo>
                    <a:pt x="7537" y="454835"/>
                  </a:lnTo>
                  <a:lnTo>
                    <a:pt x="5667" y="450319"/>
                  </a:lnTo>
                  <a:lnTo>
                    <a:pt x="3796" y="445803"/>
                  </a:lnTo>
                  <a:lnTo>
                    <a:pt x="2384" y="441148"/>
                  </a:lnTo>
                  <a:lnTo>
                    <a:pt x="1430" y="436354"/>
                  </a:lnTo>
                  <a:lnTo>
                    <a:pt x="476" y="431560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1"/>
                  </a:lnTo>
                  <a:lnTo>
                    <a:pt x="1430" y="59917"/>
                  </a:lnTo>
                  <a:lnTo>
                    <a:pt x="2384" y="55123"/>
                  </a:lnTo>
                  <a:lnTo>
                    <a:pt x="3796" y="50468"/>
                  </a:lnTo>
                  <a:lnTo>
                    <a:pt x="5667" y="45953"/>
                  </a:lnTo>
                  <a:lnTo>
                    <a:pt x="7537" y="41437"/>
                  </a:lnTo>
                  <a:lnTo>
                    <a:pt x="9830" y="37146"/>
                  </a:lnTo>
                  <a:lnTo>
                    <a:pt x="12547" y="33083"/>
                  </a:lnTo>
                  <a:lnTo>
                    <a:pt x="15263" y="29018"/>
                  </a:lnTo>
                  <a:lnTo>
                    <a:pt x="33088" y="12544"/>
                  </a:lnTo>
                  <a:lnTo>
                    <a:pt x="37152" y="9828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52989" y="5698887"/>
            <a:ext cx="77851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Tahoma"/>
              </a:rPr>
              <a:t>Constraints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29666" y="5554435"/>
            <a:ext cx="1332230" cy="504825"/>
            <a:chOff x="3729666" y="5554435"/>
            <a:chExt cx="1332230" cy="504825"/>
          </a:xfrm>
        </p:grpSpPr>
        <p:sp>
          <p:nvSpPr>
            <p:cNvPr id="56" name="object 56"/>
            <p:cNvSpPr/>
            <p:nvPr/>
          </p:nvSpPr>
          <p:spPr>
            <a:xfrm>
              <a:off x="3733801" y="5558570"/>
              <a:ext cx="1323975" cy="496570"/>
            </a:xfrm>
            <a:custGeom>
              <a:avLst/>
              <a:gdLst/>
              <a:ahLst/>
              <a:cxnLst/>
              <a:rect l="l" t="t" r="r" b="b"/>
              <a:pathLst>
                <a:path w="1323975" h="496570">
                  <a:moveTo>
                    <a:pt x="1254000" y="0"/>
                  </a:moveTo>
                  <a:lnTo>
                    <a:pt x="74451" y="0"/>
                  </a:lnTo>
                  <a:lnTo>
                    <a:pt x="69562" y="0"/>
                  </a:lnTo>
                  <a:lnTo>
                    <a:pt x="64720" y="477"/>
                  </a:lnTo>
                  <a:lnTo>
                    <a:pt x="29023" y="15261"/>
                  </a:lnTo>
                  <a:lnTo>
                    <a:pt x="3797" y="50469"/>
                  </a:lnTo>
                  <a:lnTo>
                    <a:pt x="0" y="69552"/>
                  </a:lnTo>
                  <a:lnTo>
                    <a:pt x="0" y="426721"/>
                  </a:lnTo>
                  <a:lnTo>
                    <a:pt x="15264" y="467253"/>
                  </a:lnTo>
                  <a:lnTo>
                    <a:pt x="50476" y="492478"/>
                  </a:lnTo>
                  <a:lnTo>
                    <a:pt x="69562" y="496274"/>
                  </a:lnTo>
                  <a:lnTo>
                    <a:pt x="1254000" y="496274"/>
                  </a:lnTo>
                  <a:lnTo>
                    <a:pt x="1294538" y="481012"/>
                  </a:lnTo>
                  <a:lnTo>
                    <a:pt x="1319766" y="445804"/>
                  </a:lnTo>
                  <a:lnTo>
                    <a:pt x="1323562" y="426721"/>
                  </a:lnTo>
                  <a:lnTo>
                    <a:pt x="1323562" y="69552"/>
                  </a:lnTo>
                  <a:lnTo>
                    <a:pt x="1308299" y="29019"/>
                  </a:lnTo>
                  <a:lnTo>
                    <a:pt x="1273086" y="3796"/>
                  </a:lnTo>
                  <a:lnTo>
                    <a:pt x="1258841" y="477"/>
                  </a:lnTo>
                  <a:lnTo>
                    <a:pt x="1254000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733802" y="5558571"/>
              <a:ext cx="1323975" cy="496570"/>
            </a:xfrm>
            <a:custGeom>
              <a:avLst/>
              <a:gdLst/>
              <a:ahLst/>
              <a:cxnLst/>
              <a:rect l="l" t="t" r="r" b="b"/>
              <a:pathLst>
                <a:path w="1323975" h="496570">
                  <a:moveTo>
                    <a:pt x="74450" y="0"/>
                  </a:moveTo>
                  <a:lnTo>
                    <a:pt x="1249111" y="0"/>
                  </a:lnTo>
                  <a:lnTo>
                    <a:pt x="1253999" y="0"/>
                  </a:lnTo>
                  <a:lnTo>
                    <a:pt x="1258841" y="476"/>
                  </a:lnTo>
                  <a:lnTo>
                    <a:pt x="1290472" y="12544"/>
                  </a:lnTo>
                  <a:lnTo>
                    <a:pt x="1294537" y="15260"/>
                  </a:lnTo>
                  <a:lnTo>
                    <a:pt x="1298298" y="18346"/>
                  </a:lnTo>
                  <a:lnTo>
                    <a:pt x="1301755" y="21802"/>
                  </a:lnTo>
                  <a:lnTo>
                    <a:pt x="1305212" y="25258"/>
                  </a:lnTo>
                  <a:lnTo>
                    <a:pt x="1308298" y="29018"/>
                  </a:lnTo>
                  <a:lnTo>
                    <a:pt x="1311014" y="33083"/>
                  </a:lnTo>
                  <a:lnTo>
                    <a:pt x="1313730" y="37146"/>
                  </a:lnTo>
                  <a:lnTo>
                    <a:pt x="1316023" y="41437"/>
                  </a:lnTo>
                  <a:lnTo>
                    <a:pt x="1317893" y="45953"/>
                  </a:lnTo>
                  <a:lnTo>
                    <a:pt x="1319764" y="50468"/>
                  </a:lnTo>
                  <a:lnTo>
                    <a:pt x="1321177" y="55123"/>
                  </a:lnTo>
                  <a:lnTo>
                    <a:pt x="1322130" y="59917"/>
                  </a:lnTo>
                  <a:lnTo>
                    <a:pt x="1323084" y="64711"/>
                  </a:lnTo>
                  <a:lnTo>
                    <a:pt x="1323561" y="69552"/>
                  </a:lnTo>
                  <a:lnTo>
                    <a:pt x="1323561" y="74441"/>
                  </a:lnTo>
                  <a:lnTo>
                    <a:pt x="1323561" y="421832"/>
                  </a:lnTo>
                  <a:lnTo>
                    <a:pt x="1323561" y="426720"/>
                  </a:lnTo>
                  <a:lnTo>
                    <a:pt x="1323084" y="431560"/>
                  </a:lnTo>
                  <a:lnTo>
                    <a:pt x="1322130" y="436354"/>
                  </a:lnTo>
                  <a:lnTo>
                    <a:pt x="1321177" y="441148"/>
                  </a:lnTo>
                  <a:lnTo>
                    <a:pt x="1319764" y="445803"/>
                  </a:lnTo>
                  <a:lnTo>
                    <a:pt x="1317893" y="450319"/>
                  </a:lnTo>
                  <a:lnTo>
                    <a:pt x="1316023" y="454835"/>
                  </a:lnTo>
                  <a:lnTo>
                    <a:pt x="1313730" y="459125"/>
                  </a:lnTo>
                  <a:lnTo>
                    <a:pt x="1311014" y="463189"/>
                  </a:lnTo>
                  <a:lnTo>
                    <a:pt x="1308298" y="467253"/>
                  </a:lnTo>
                  <a:lnTo>
                    <a:pt x="1290473" y="483727"/>
                  </a:lnTo>
                  <a:lnTo>
                    <a:pt x="1286408" y="486443"/>
                  </a:lnTo>
                  <a:lnTo>
                    <a:pt x="1249111" y="496274"/>
                  </a:lnTo>
                  <a:lnTo>
                    <a:pt x="74450" y="496274"/>
                  </a:lnTo>
                  <a:lnTo>
                    <a:pt x="69561" y="496273"/>
                  </a:lnTo>
                  <a:lnTo>
                    <a:pt x="64720" y="495796"/>
                  </a:lnTo>
                  <a:lnTo>
                    <a:pt x="59925" y="494843"/>
                  </a:lnTo>
                  <a:lnTo>
                    <a:pt x="55131" y="493889"/>
                  </a:lnTo>
                  <a:lnTo>
                    <a:pt x="21805" y="474470"/>
                  </a:lnTo>
                  <a:lnTo>
                    <a:pt x="2384" y="441148"/>
                  </a:lnTo>
                  <a:lnTo>
                    <a:pt x="1430" y="436354"/>
                  </a:lnTo>
                  <a:lnTo>
                    <a:pt x="476" y="431560"/>
                  </a:lnTo>
                  <a:lnTo>
                    <a:pt x="0" y="426720"/>
                  </a:lnTo>
                  <a:lnTo>
                    <a:pt x="0" y="421832"/>
                  </a:lnTo>
                  <a:lnTo>
                    <a:pt x="0" y="74441"/>
                  </a:lnTo>
                  <a:lnTo>
                    <a:pt x="0" y="69552"/>
                  </a:lnTo>
                  <a:lnTo>
                    <a:pt x="476" y="64711"/>
                  </a:lnTo>
                  <a:lnTo>
                    <a:pt x="1430" y="59917"/>
                  </a:lnTo>
                  <a:lnTo>
                    <a:pt x="2384" y="55123"/>
                  </a:lnTo>
                  <a:lnTo>
                    <a:pt x="21805" y="21802"/>
                  </a:lnTo>
                  <a:lnTo>
                    <a:pt x="25262" y="18346"/>
                  </a:lnTo>
                  <a:lnTo>
                    <a:pt x="29023" y="15260"/>
                  </a:lnTo>
                  <a:lnTo>
                    <a:pt x="33087" y="12544"/>
                  </a:lnTo>
                  <a:lnTo>
                    <a:pt x="37152" y="9828"/>
                  </a:lnTo>
                  <a:lnTo>
                    <a:pt x="59925" y="1430"/>
                  </a:lnTo>
                  <a:lnTo>
                    <a:pt x="64720" y="476"/>
                  </a:lnTo>
                  <a:lnTo>
                    <a:pt x="69561" y="0"/>
                  </a:lnTo>
                  <a:lnTo>
                    <a:pt x="74450" y="0"/>
                  </a:lnTo>
                  <a:close/>
                </a:path>
              </a:pathLst>
            </a:custGeom>
            <a:ln w="827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820111" y="5698887"/>
            <a:ext cx="114300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latin typeface="+mn-lt"/>
                <a:cs typeface="Tahoma"/>
              </a:rPr>
              <a:t>Quality attributes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67312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Tahoma"/>
              </a:rPr>
              <a:t>Document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82542" y="1501529"/>
            <a:ext cx="7362825" cy="0"/>
          </a:xfrm>
          <a:custGeom>
            <a:avLst/>
            <a:gdLst/>
            <a:ahLst/>
            <a:cxnLst/>
            <a:rect l="l" t="t" r="r" b="b"/>
            <a:pathLst>
              <a:path w="7362825">
                <a:moveTo>
                  <a:pt x="0" y="0"/>
                </a:moveTo>
                <a:lnTo>
                  <a:pt x="7362313" y="0"/>
                </a:lnTo>
              </a:path>
            </a:pathLst>
          </a:custGeom>
          <a:ln w="16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61550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Tahoma"/>
              </a:rPr>
              <a:t>Content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01920" y="6312114"/>
            <a:ext cx="1524000" cy="32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Software requirements</a:t>
            </a:r>
            <a:endParaRPr sz="1150">
              <a:latin typeface="+mn-lt"/>
              <a:cs typeface="Verdana"/>
            </a:endParaRPr>
          </a:p>
          <a:p>
            <a:pPr algn="ctr">
              <a:lnSpc>
                <a:spcPts val="1375"/>
              </a:lnSpc>
            </a:pP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specifications (</a:t>
            </a:r>
            <a:r>
              <a:rPr sz="1150" b="1" dirty="0">
                <a:solidFill>
                  <a:srgbClr val="333333"/>
                </a:solidFill>
                <a:latin typeface="+mn-lt"/>
                <a:cs typeface="Verdana"/>
              </a:rPr>
              <a:t>SRS</a:t>
            </a:r>
            <a:r>
              <a:rPr sz="1150" dirty="0">
                <a:solidFill>
                  <a:srgbClr val="333333"/>
                </a:solidFill>
                <a:latin typeface="+mn-lt"/>
                <a:cs typeface="Verdana"/>
              </a:rPr>
              <a:t>)</a:t>
            </a:r>
            <a:endParaRPr sz="1150">
              <a:latin typeface="+mn-lt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28039" y="1009391"/>
            <a:ext cx="993140" cy="250710"/>
          </a:xfrm>
          <a:prstGeom prst="rect">
            <a:avLst/>
          </a:prstGeom>
          <a:solidFill>
            <a:srgbClr val="E1D5E7"/>
          </a:solidFill>
          <a:ln w="8271">
            <a:solidFill>
              <a:srgbClr val="9673A6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575"/>
              </a:spcBef>
            </a:pPr>
            <a:r>
              <a:rPr sz="1150" dirty="0">
                <a:latin typeface="+mn-lt"/>
                <a:cs typeface="Tahoma"/>
              </a:rPr>
              <a:t>Person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81D46231-D069-DABD-E093-D5282EA354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89F21765-64F1-640C-EF80-366A04D48CD5}"/>
              </a:ext>
            </a:extLst>
          </p:cNvPr>
          <p:cNvSpPr txBox="1"/>
          <p:nvPr/>
        </p:nvSpPr>
        <p:spPr>
          <a:xfrm>
            <a:off x="5961142" y="3459489"/>
            <a:ext cx="9175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890" algn="ctr">
              <a:lnSpc>
                <a:spcPts val="1400"/>
              </a:lnSpc>
              <a:spcBef>
                <a:spcPts val="180"/>
              </a:spcBef>
            </a:pPr>
            <a:r>
              <a:rPr lang="en-CA" sz="1200" dirty="0">
                <a:latin typeface="+mn-lt"/>
                <a:cs typeface="Lucida Sans Unicode"/>
              </a:rPr>
              <a:t>User</a:t>
            </a:r>
            <a:r>
              <a:rPr sz="1200" dirty="0">
                <a:latin typeface="+mn-lt"/>
                <a:cs typeface="Lucida Sans Unicode"/>
              </a:rPr>
              <a:t> requirements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A0B1B97D-BFD8-67B5-1F53-28DFC18BD8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37</a:t>
            </a:fld>
            <a:endParaRPr lang="en-CA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08646"/>
            <a:ext cx="7808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390" y="1646427"/>
            <a:ext cx="7646034" cy="38023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Product vs. </a:t>
            </a:r>
            <a:r>
              <a:rPr lang="en-CA" sz="2800" b="1" dirty="0">
                <a:solidFill>
                  <a:schemeClr val="tx2"/>
                </a:solidFill>
                <a:latin typeface="+mn-lt"/>
                <a:cs typeface="Arial"/>
              </a:rPr>
              <a:t>P</a:t>
            </a:r>
            <a:r>
              <a:rPr sz="2800" b="1" dirty="0" err="1">
                <a:solidFill>
                  <a:schemeClr val="tx2"/>
                </a:solidFill>
                <a:latin typeface="+mn-lt"/>
                <a:cs typeface="Arial"/>
              </a:rPr>
              <a:t>roject</a:t>
            </a: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 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2BF5-1085-FD42-DB4B-BEB7D30AC5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B946-AE49-3665-4968-68AE1A7803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38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32410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905376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+mn-lt"/>
              </a:rPr>
              <a:t>Product vs. </a:t>
            </a:r>
            <a:r>
              <a:rPr lang="en-CA" sz="4000" dirty="0">
                <a:latin typeface="+mn-lt"/>
              </a:rPr>
              <a:t>P</a:t>
            </a:r>
            <a:r>
              <a:rPr sz="4000" dirty="0" err="1">
                <a:latin typeface="+mn-lt"/>
              </a:rPr>
              <a:t>roject</a:t>
            </a:r>
            <a:r>
              <a:rPr sz="4000" dirty="0">
                <a:latin typeface="+mn-lt"/>
              </a:rPr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95779"/>
            <a:ext cx="7237730" cy="34417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900" marR="132715" indent="-457200">
              <a:lnSpc>
                <a:spcPct val="90700"/>
              </a:lnSpc>
              <a:spcBef>
                <a:spcPts val="409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rgbClr val="0432FF"/>
                </a:solidFill>
                <a:latin typeface="+mn-lt"/>
                <a:cs typeface="Trebuchet MS"/>
              </a:rPr>
              <a:t>Product requirements </a:t>
            </a:r>
            <a:r>
              <a:rPr sz="2800" dirty="0">
                <a:latin typeface="+mn-lt"/>
                <a:cs typeface="Arial"/>
              </a:rPr>
              <a:t>represent business requirements, user requirements, functional and non-functional requirements.</a:t>
            </a:r>
          </a:p>
          <a:p>
            <a:pPr marL="571500" indent="-571500">
              <a:lnSpc>
                <a:spcPct val="100000"/>
              </a:lnSpc>
              <a:spcBef>
                <a:spcPts val="15"/>
              </a:spcBef>
              <a:buClr>
                <a:srgbClr val="0432FF"/>
              </a:buClr>
              <a:buFont typeface="Courier New" panose="02070309020205020404" pitchFamily="49" charset="0"/>
              <a:buChar char="o"/>
            </a:pPr>
            <a:endParaRPr sz="4300" dirty="0">
              <a:latin typeface="+mn-lt"/>
              <a:cs typeface="Arial"/>
            </a:endParaRPr>
          </a:p>
          <a:p>
            <a:pPr marL="469900" marR="5080" indent="-457200">
              <a:lnSpc>
                <a:spcPct val="90200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rgbClr val="0432FF"/>
                </a:solidFill>
                <a:latin typeface="+mn-lt"/>
                <a:cs typeface="Trebuchet MS"/>
              </a:rPr>
              <a:t>Project requirements </a:t>
            </a:r>
            <a:r>
              <a:rPr sz="2800" dirty="0">
                <a:latin typeface="+mn-lt"/>
                <a:cs typeface="Arial"/>
              </a:rPr>
              <a:t>represent the resources needed to plan, develop, deploy, and maintain the project, such as </a:t>
            </a:r>
            <a:r>
              <a:rPr sz="2800" b="1" dirty="0">
                <a:solidFill>
                  <a:srgbClr val="00B050"/>
                </a:solidFill>
                <a:latin typeface="+mn-lt"/>
                <a:cs typeface="Trebuchet MS"/>
              </a:rPr>
              <a:t>training </a:t>
            </a:r>
            <a:r>
              <a:rPr sz="2800" dirty="0">
                <a:latin typeface="+mn-lt"/>
                <a:cs typeface="Arial"/>
              </a:rPr>
              <a:t>and </a:t>
            </a:r>
            <a:r>
              <a:rPr sz="2800" b="1" dirty="0">
                <a:solidFill>
                  <a:srgbClr val="00B050"/>
                </a:solidFill>
                <a:latin typeface="+mn-lt"/>
                <a:cs typeface="Trebuchet MS"/>
              </a:rPr>
              <a:t>infrastructure capabilities</a:t>
            </a:r>
            <a:r>
              <a:rPr sz="2800" dirty="0">
                <a:latin typeface="+mn-lt"/>
                <a:cs typeface="Arial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BB0C-CF1C-050D-C26F-0CDE6B7CD1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0422-4072-1737-0447-E9747172F8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39</a:t>
            </a:fld>
            <a:endParaRPr lang="en-CA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05570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12925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07390" y="1646427"/>
            <a:ext cx="8360410" cy="3824124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b="1" dirty="0">
                <a:solidFill>
                  <a:schemeClr val="tx2"/>
                </a:solidFill>
              </a:rPr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Product vs</a:t>
            </a:r>
            <a:r>
              <a:rPr lang="en-CA" dirty="0"/>
              <a:t> P</a:t>
            </a:r>
            <a:r>
              <a:rPr dirty="0" err="1"/>
              <a:t>roject</a:t>
            </a:r>
            <a:r>
              <a:rPr dirty="0"/>
              <a:t> 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dirty="0"/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6E5E-EE24-599C-3BA2-61F9BA828C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5705C-2C46-2393-446E-66A5A6962B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161619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1187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>
                <a:latin typeface="+mn-lt"/>
              </a:rPr>
              <a:t>Requirements of the “Online Purchase System”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340" y="1551792"/>
            <a:ext cx="3324225" cy="857992"/>
          </a:xfrm>
          <a:prstGeom prst="rect">
            <a:avLst/>
          </a:prstGeom>
          <a:solidFill>
            <a:srgbClr val="FFC000"/>
          </a:solidFill>
          <a:ln w="12700">
            <a:solidFill>
              <a:srgbClr val="BC8C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124460">
              <a:lnSpc>
                <a:spcPct val="99400"/>
              </a:lnSpc>
              <a:spcBef>
                <a:spcPts val="275"/>
              </a:spcBef>
            </a:pPr>
            <a:r>
              <a:rPr sz="1800" dirty="0">
                <a:latin typeface="+mn-lt"/>
                <a:cs typeface="Arial"/>
              </a:rPr>
              <a:t>Auditing manager can export a summary report of the purchases of the last 12 months</a:t>
            </a:r>
            <a:endParaRPr sz="180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338" y="2807847"/>
            <a:ext cx="3324225" cy="58227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 marR="393700">
              <a:lnSpc>
                <a:spcPct val="10220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latin typeface="+mn-lt"/>
                <a:cs typeface="Arial"/>
              </a:rPr>
              <a:t>Users shall enter his name and password to login</a:t>
            </a:r>
            <a:endParaRPr sz="1800">
              <a:latin typeface="+mn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339" y="3786904"/>
            <a:ext cx="3324225" cy="581633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11125">
              <a:lnSpc>
                <a:spcPct val="102200"/>
              </a:lnSpc>
              <a:spcBef>
                <a:spcPts val="204"/>
              </a:spcBef>
            </a:pPr>
            <a:r>
              <a:rPr sz="1800" dirty="0">
                <a:solidFill>
                  <a:srgbClr val="FFFFFF"/>
                </a:solidFill>
                <a:latin typeface="+mn-lt"/>
                <a:cs typeface="Arial"/>
              </a:rPr>
              <a:t>Buyers need a system that speeds up the ordering process</a:t>
            </a:r>
            <a:endParaRPr sz="1800">
              <a:latin typeface="+mn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338" y="4765962"/>
            <a:ext cx="3324225" cy="862416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13664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+mn-lt"/>
                <a:cs typeface="Arial"/>
              </a:rPr>
              <a:t>The system needs to be deployed on 60 different machines distributed across two contents</a:t>
            </a:r>
            <a:endParaRPr sz="1800">
              <a:latin typeface="+mn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546" y="2772817"/>
            <a:ext cx="2108053" cy="5819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70205" marR="361950" indent="391795">
              <a:lnSpc>
                <a:spcPct val="101099"/>
              </a:lnSpc>
              <a:spcBef>
                <a:spcPts val="245"/>
              </a:spcBef>
            </a:pPr>
            <a:r>
              <a:rPr sz="1800" dirty="0">
                <a:latin typeface="+mn-lt"/>
                <a:cs typeface="Arial"/>
              </a:rPr>
              <a:t>User 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96006" y="1655259"/>
            <a:ext cx="2095594" cy="58291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70205" marR="361950" indent="226695">
              <a:lnSpc>
                <a:spcPct val="102200"/>
              </a:lnSpc>
              <a:spcBef>
                <a:spcPts val="215"/>
              </a:spcBef>
            </a:pPr>
            <a:r>
              <a:rPr sz="1800" dirty="0">
                <a:latin typeface="+mn-lt"/>
                <a:cs typeface="Arial"/>
              </a:rPr>
              <a:t>Business requirements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547" y="3786904"/>
            <a:ext cx="2108052" cy="58163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70205" marR="361950" indent="140970">
              <a:lnSpc>
                <a:spcPct val="102200"/>
              </a:lnSpc>
              <a:spcBef>
                <a:spcPts val="204"/>
              </a:spcBef>
            </a:pPr>
            <a:r>
              <a:rPr sz="1800" dirty="0">
                <a:latin typeface="+mn-lt"/>
                <a:cs typeface="Arial"/>
              </a:rPr>
              <a:t>Functional requirements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546" y="4904460"/>
            <a:ext cx="2108051" cy="58291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70205" marR="361950" indent="285115">
              <a:lnSpc>
                <a:spcPct val="102200"/>
              </a:lnSpc>
              <a:spcBef>
                <a:spcPts val="215"/>
              </a:spcBef>
            </a:pPr>
            <a:r>
              <a:rPr sz="1800" dirty="0">
                <a:latin typeface="+mn-lt"/>
                <a:cs typeface="Arial"/>
              </a:rPr>
              <a:t>Project requirements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AA8C86-5D4B-2CB2-D6CE-7E3ED79E44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9949BC-2443-588C-55E8-5ECAF518FE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40</a:t>
            </a:fld>
            <a:endParaRPr lang="en-CA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08646"/>
            <a:ext cx="7808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390" y="1646427"/>
            <a:ext cx="7646034" cy="38023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Product vs. </a:t>
            </a:r>
            <a:r>
              <a:rPr lang="en-CA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</a:t>
            </a:r>
            <a:r>
              <a:rPr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roject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 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2BF5-1085-FD42-DB4B-BEB7D30AC5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B5E3-F53E-26D3-5BE3-050CE98D82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41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40921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361188"/>
            <a:ext cx="7637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Requirements</a:t>
            </a:r>
            <a:r>
              <a:rPr spc="-85" dirty="0"/>
              <a:t> </a:t>
            </a:r>
            <a:r>
              <a:rPr spc="-204" dirty="0"/>
              <a:t>engineering</a:t>
            </a:r>
            <a:r>
              <a:rPr spc="-75" dirty="0"/>
              <a:t> </a:t>
            </a:r>
            <a:r>
              <a:rPr spc="-20" dirty="0"/>
              <a:t>(RE)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91" y="1658666"/>
            <a:ext cx="8809354" cy="37873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58218" y="5147564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516371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432FF"/>
                </a:solidFill>
                <a:latin typeface="Calibri"/>
                <a:cs typeface="Calibri"/>
              </a:rPr>
              <a:t>Explore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164" y="5516371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432FF"/>
                </a:solidFill>
                <a:latin typeface="Calibri"/>
                <a:cs typeface="Calibri"/>
              </a:rPr>
              <a:t>Evaluate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8454" y="5516371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432FF"/>
                </a:solidFill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512" y="5516371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432FF"/>
                </a:solidFill>
                <a:latin typeface="Calibri"/>
                <a:cs typeface="Calibri"/>
              </a:rPr>
              <a:t>Confirm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0F48BB9-F0B9-20F7-4F09-3C6D865262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02F0C-F1B0-AA9A-7BF6-9A238F234E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42</a:t>
            </a:fld>
            <a:endParaRPr lang="en-CA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08646"/>
            <a:ext cx="780805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</a:t>
            </a:r>
            <a:r>
              <a:rPr sz="4000" spc="-105" dirty="0"/>
              <a:t>today </a:t>
            </a:r>
            <a:r>
              <a:rPr sz="4000" spc="-95" dirty="0"/>
              <a:t>lecture?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15950" y="1828800"/>
            <a:ext cx="7912100" cy="4377055"/>
            <a:chOff x="615950" y="1812925"/>
            <a:chExt cx="7912100" cy="4377055"/>
          </a:xfrm>
        </p:grpSpPr>
        <p:sp>
          <p:nvSpPr>
            <p:cNvPr id="4" name="object 4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7886700" y="0"/>
                  </a:moveTo>
                  <a:lnTo>
                    <a:pt x="0" y="0"/>
                  </a:lnTo>
                  <a:lnTo>
                    <a:pt x="0" y="4351337"/>
                  </a:lnTo>
                  <a:lnTo>
                    <a:pt x="7886700" y="43513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" y="1825625"/>
              <a:ext cx="7886700" cy="4351655"/>
            </a:xfrm>
            <a:custGeom>
              <a:avLst/>
              <a:gdLst/>
              <a:ahLst/>
              <a:cxnLst/>
              <a:rect l="l" t="t" r="r" b="b"/>
              <a:pathLst>
                <a:path w="7886700" h="4351655">
                  <a:moveTo>
                    <a:pt x="0" y="0"/>
                  </a:moveTo>
                  <a:lnTo>
                    <a:pt x="7886700" y="0"/>
                  </a:lnTo>
                  <a:lnTo>
                    <a:pt x="788670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390" y="1646427"/>
            <a:ext cx="7646034" cy="3802379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rebuchet MS"/>
              </a:rPr>
              <a:t>Why do we need to discover the requirements?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What are the software requirements?</a:t>
            </a:r>
          </a:p>
          <a:p>
            <a:pPr marL="469900" indent="-457200">
              <a:lnSpc>
                <a:spcPct val="100000"/>
              </a:lnSpc>
              <a:spcBef>
                <a:spcPts val="163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Levels and types of requirements</a:t>
            </a: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Product vs</a:t>
            </a:r>
            <a:r>
              <a:rPr lang="en-CA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 P</a:t>
            </a:r>
            <a:r>
              <a:rPr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roject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 requirements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Requirements engineering</a:t>
            </a: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+mn-lt"/>
                <a:cs typeface="Arial"/>
              </a:rPr>
              <a:t>Summary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2BF5-1085-FD42-DB4B-BEB7D30AC5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4929-DF60-07F7-0B22-D35DE511C2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43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836369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1990" y="6428920"/>
            <a:ext cx="2444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5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430019"/>
            <a:ext cx="7846062" cy="409342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103505" indent="-457200" algn="l">
              <a:lnSpc>
                <a:spcPts val="3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CA" sz="2800" dirty="0">
                <a:latin typeface="+mn-lt"/>
                <a:cs typeface="Verdana"/>
              </a:rPr>
              <a:t>I</a:t>
            </a:r>
            <a:r>
              <a:rPr sz="2800" dirty="0" err="1">
                <a:latin typeface="+mn-lt"/>
                <a:cs typeface="Verdana"/>
              </a:rPr>
              <a:t>dentifying</a:t>
            </a:r>
            <a:r>
              <a:rPr sz="2800" dirty="0">
                <a:latin typeface="+mn-lt"/>
                <a:cs typeface="Verdana"/>
              </a:rPr>
              <a:t> requirements-related issues in the </a:t>
            </a:r>
            <a:r>
              <a:rPr sz="2800" b="1" dirty="0">
                <a:solidFill>
                  <a:srgbClr val="0432FF"/>
                </a:solidFill>
                <a:latin typeface="+mn-lt"/>
                <a:cs typeface="Trebuchet MS"/>
              </a:rPr>
              <a:t>early phases </a:t>
            </a:r>
            <a:r>
              <a:rPr sz="2800" dirty="0">
                <a:latin typeface="+mn-lt"/>
                <a:cs typeface="Verdana"/>
              </a:rPr>
              <a:t>of the project saves money, effort, and company reputation.</a:t>
            </a:r>
          </a:p>
          <a:p>
            <a:pPr marL="571500" indent="-571500" algn="l">
              <a:lnSpc>
                <a:spcPct val="100000"/>
              </a:lnSpc>
              <a:spcBef>
                <a:spcPts val="25"/>
              </a:spcBef>
              <a:buFont typeface="Courier New" panose="02070309020205020404" pitchFamily="49" charset="0"/>
              <a:buChar char="o"/>
            </a:pPr>
            <a:endParaRPr sz="3850" dirty="0">
              <a:latin typeface="+mn-lt"/>
              <a:cs typeface="Verdana"/>
            </a:endParaRPr>
          </a:p>
          <a:p>
            <a:pPr marL="355600" indent="-342900" algn="l">
              <a:lnSpc>
                <a:spcPts val="2735"/>
              </a:lnSpc>
              <a:buFont typeface="Courier New" panose="02070309020205020404" pitchFamily="49" charset="0"/>
              <a:buChar char="o"/>
            </a:pPr>
            <a:r>
              <a:rPr sz="2400" dirty="0">
                <a:latin typeface="+mn-lt"/>
                <a:cs typeface="Verdana"/>
              </a:rPr>
              <a:t>Business analyst (BA) explores requirements in phases.</a:t>
            </a:r>
          </a:p>
          <a:p>
            <a:pPr marL="584200" marR="5080" indent="-342900" algn="l">
              <a:lnSpc>
                <a:spcPts val="2590"/>
              </a:lnSpc>
              <a:spcBef>
                <a:spcPts val="180"/>
              </a:spcBef>
              <a:buFont typeface="Courier New" panose="02070309020205020404" pitchFamily="49" charset="0"/>
              <a:buChar char="o"/>
            </a:pPr>
            <a:r>
              <a:rPr sz="2400" dirty="0">
                <a:latin typeface="+mn-lt"/>
                <a:cs typeface="Verdana"/>
              </a:rPr>
              <a:t>Each phase describes the requirements from a </a:t>
            </a:r>
            <a:r>
              <a:rPr sz="2400" b="1" dirty="0">
                <a:solidFill>
                  <a:srgbClr val="0432FF"/>
                </a:solidFill>
                <a:latin typeface="+mn-lt"/>
                <a:cs typeface="Trebuchet MS"/>
              </a:rPr>
              <a:t>particular perspective </a:t>
            </a:r>
            <a:r>
              <a:rPr sz="2400" dirty="0">
                <a:latin typeface="+mn-lt"/>
                <a:cs typeface="Verdana"/>
              </a:rPr>
              <a:t>and with a certain </a:t>
            </a:r>
            <a:r>
              <a:rPr sz="2400" b="1" dirty="0">
                <a:solidFill>
                  <a:srgbClr val="0432FF"/>
                </a:solidFill>
                <a:latin typeface="+mn-lt"/>
                <a:cs typeface="Trebuchet MS"/>
              </a:rPr>
              <a:t>level of detail</a:t>
            </a:r>
            <a:r>
              <a:rPr lang="en-CA" sz="2400" b="1" dirty="0">
                <a:solidFill>
                  <a:srgbClr val="0432FF"/>
                </a:solidFill>
                <a:latin typeface="+mn-lt"/>
                <a:cs typeface="Trebuchet MS"/>
              </a:rPr>
              <a:t>s</a:t>
            </a:r>
            <a:r>
              <a:rPr sz="2400" dirty="0">
                <a:latin typeface="+mn-lt"/>
                <a:cs typeface="Verdana"/>
              </a:rPr>
              <a:t>.</a:t>
            </a:r>
          </a:p>
          <a:p>
            <a:pPr marL="571500" indent="-571500" algn="l">
              <a:lnSpc>
                <a:spcPct val="100000"/>
              </a:lnSpc>
              <a:spcBef>
                <a:spcPts val="30"/>
              </a:spcBef>
              <a:buFont typeface="Courier New" panose="02070309020205020404" pitchFamily="49" charset="0"/>
              <a:buChar char="o"/>
            </a:pPr>
            <a:endParaRPr sz="3750" dirty="0">
              <a:latin typeface="+mn-lt"/>
              <a:cs typeface="Verdana"/>
            </a:endParaRPr>
          </a:p>
          <a:p>
            <a:pPr marL="355600" marR="288290" indent="-342900" algn="l">
              <a:lnSpc>
                <a:spcPts val="2620"/>
              </a:lnSpc>
              <a:spcBef>
                <a:spcPts val="5"/>
              </a:spcBef>
              <a:buFont typeface="Courier New" panose="02070309020205020404" pitchFamily="49" charset="0"/>
              <a:buChar char="o"/>
            </a:pPr>
            <a:r>
              <a:rPr sz="2400" dirty="0">
                <a:latin typeface="+mn-lt"/>
                <a:cs typeface="Verdana"/>
              </a:rPr>
              <a:t>RE is an </a:t>
            </a:r>
            <a:r>
              <a:rPr sz="2400" b="1" dirty="0">
                <a:solidFill>
                  <a:srgbClr val="0432FF"/>
                </a:solidFill>
                <a:latin typeface="+mn-lt"/>
                <a:cs typeface="Trebuchet MS"/>
              </a:rPr>
              <a:t>iterative process </a:t>
            </a:r>
            <a:r>
              <a:rPr sz="2400" dirty="0">
                <a:latin typeface="+mn-lt"/>
                <a:cs typeface="Verdana"/>
              </a:rPr>
              <a:t>thought the requirements are explored, evaluated, documented, and confirmed.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26AB-FE90-F485-7D21-9CA22AC5C1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B452-38C8-7693-A574-5F0158F0AB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44</a:t>
            </a:fld>
            <a:endParaRPr lang="en-CA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5" dirty="0"/>
              <a:t>Summary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2303" y="1466088"/>
            <a:ext cx="591311" cy="460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6167" y="1466088"/>
            <a:ext cx="518159" cy="50901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90609" y="2230139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0609" y="3322439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9985" y="2229172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9983" y="3322439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9983" y="4415704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09" y="4415704"/>
            <a:ext cx="2338070" cy="734060"/>
          </a:xfrm>
          <a:custGeom>
            <a:avLst/>
            <a:gdLst/>
            <a:ahLst/>
            <a:cxnLst/>
            <a:rect l="l" t="t" r="r" b="b"/>
            <a:pathLst>
              <a:path w="2338070" h="734060">
                <a:moveTo>
                  <a:pt x="0" y="0"/>
                </a:moveTo>
                <a:lnTo>
                  <a:pt x="2337719" y="0"/>
                </a:lnTo>
                <a:lnTo>
                  <a:pt x="2337719" y="733486"/>
                </a:lnTo>
                <a:lnTo>
                  <a:pt x="0" y="7334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1990" y="6428920"/>
            <a:ext cx="2444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261219D-1E02-2486-684E-115CBC0B10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86DDA4-2BA7-D059-36C4-6251555355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45</a:t>
            </a:fld>
            <a:endParaRPr lang="en-CA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Things</a:t>
            </a:r>
            <a:r>
              <a:rPr spc="-220" dirty="0"/>
              <a:t> </a:t>
            </a:r>
            <a:r>
              <a:rPr dirty="0"/>
              <a:t>to</a:t>
            </a:r>
            <a:r>
              <a:rPr spc="-220" dirty="0"/>
              <a:t> </a:t>
            </a:r>
            <a:r>
              <a:rPr spc="-2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649475"/>
            <a:ext cx="7674610" cy="11963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4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70" dirty="0">
                <a:latin typeface="+mn-lt"/>
                <a:cs typeface="Arial"/>
              </a:rPr>
              <a:t>Read</a:t>
            </a:r>
            <a:r>
              <a:rPr sz="2800" spc="-10" dirty="0">
                <a:latin typeface="+mn-lt"/>
                <a:cs typeface="Arial"/>
              </a:rPr>
              <a:t> </a:t>
            </a:r>
            <a:r>
              <a:rPr sz="2800" spc="-110" dirty="0">
                <a:latin typeface="+mn-lt"/>
                <a:cs typeface="Arial"/>
              </a:rPr>
              <a:t>chapter</a:t>
            </a:r>
            <a:r>
              <a:rPr sz="2800" spc="-85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1</a:t>
            </a:r>
            <a:r>
              <a:rPr sz="2800" spc="-195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of</a:t>
            </a:r>
            <a:r>
              <a:rPr sz="2800" spc="-105" dirty="0">
                <a:latin typeface="+mn-lt"/>
                <a:cs typeface="Arial"/>
              </a:rPr>
              <a:t> </a:t>
            </a:r>
            <a:r>
              <a:rPr sz="2800" spc="-20" dirty="0">
                <a:latin typeface="+mn-lt"/>
                <a:cs typeface="Arial"/>
              </a:rPr>
              <a:t>the</a:t>
            </a:r>
            <a:r>
              <a:rPr sz="2800" spc="-105" dirty="0">
                <a:latin typeface="+mn-lt"/>
                <a:cs typeface="Arial"/>
              </a:rPr>
              <a:t> </a:t>
            </a:r>
            <a:r>
              <a:rPr sz="2800" spc="-10" dirty="0">
                <a:latin typeface="+mn-lt"/>
                <a:cs typeface="Arial"/>
              </a:rPr>
              <a:t>textbook</a:t>
            </a:r>
            <a:endParaRPr sz="28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70" dirty="0">
                <a:latin typeface="+mn-lt"/>
                <a:cs typeface="Arial"/>
              </a:rPr>
              <a:t>Start</a:t>
            </a:r>
            <a:r>
              <a:rPr sz="2800" spc="-90" dirty="0">
                <a:latin typeface="+mn-lt"/>
                <a:cs typeface="Arial"/>
              </a:rPr>
              <a:t> </a:t>
            </a:r>
            <a:r>
              <a:rPr sz="2800" spc="-130" dirty="0">
                <a:latin typeface="+mn-lt"/>
                <a:cs typeface="Arial"/>
              </a:rPr>
              <a:t>building</a:t>
            </a:r>
            <a:r>
              <a:rPr sz="2800" spc="-65" dirty="0">
                <a:latin typeface="+mn-lt"/>
                <a:cs typeface="Arial"/>
              </a:rPr>
              <a:t> </a:t>
            </a:r>
            <a:r>
              <a:rPr sz="2800" spc="-20" dirty="0">
                <a:latin typeface="+mn-lt"/>
                <a:cs typeface="Arial"/>
              </a:rPr>
              <a:t>your</a:t>
            </a:r>
            <a:r>
              <a:rPr sz="2800" spc="-65" dirty="0">
                <a:latin typeface="+mn-lt"/>
                <a:cs typeface="Arial"/>
              </a:rPr>
              <a:t> </a:t>
            </a:r>
            <a:r>
              <a:rPr sz="2800" spc="-150" dirty="0">
                <a:latin typeface="+mn-lt"/>
                <a:cs typeface="Arial"/>
              </a:rPr>
              <a:t>team</a:t>
            </a:r>
            <a:r>
              <a:rPr sz="2800" spc="-45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for</a:t>
            </a:r>
            <a:r>
              <a:rPr sz="2800" spc="-65" dirty="0">
                <a:latin typeface="+mn-lt"/>
                <a:cs typeface="Arial"/>
              </a:rPr>
              <a:t> </a:t>
            </a:r>
            <a:r>
              <a:rPr sz="2800" spc="-20" dirty="0">
                <a:latin typeface="+mn-lt"/>
                <a:cs typeface="Arial"/>
              </a:rPr>
              <a:t>the</a:t>
            </a:r>
            <a:r>
              <a:rPr sz="2800" spc="-75" dirty="0">
                <a:latin typeface="+mn-lt"/>
                <a:cs typeface="Arial"/>
              </a:rPr>
              <a:t> </a:t>
            </a:r>
            <a:r>
              <a:rPr sz="2800" spc="-120" dirty="0">
                <a:latin typeface="+mn-lt"/>
                <a:cs typeface="Arial"/>
              </a:rPr>
              <a:t>course</a:t>
            </a:r>
            <a:r>
              <a:rPr sz="2800" spc="-75" dirty="0">
                <a:latin typeface="+mn-lt"/>
                <a:cs typeface="Arial"/>
              </a:rPr>
              <a:t> </a:t>
            </a:r>
            <a:r>
              <a:rPr sz="2800" spc="-10" dirty="0">
                <a:latin typeface="+mn-lt"/>
                <a:cs typeface="Arial"/>
              </a:rPr>
              <a:t>project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7CD1-41D7-D95D-ADD7-5FA4B42C0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942F-4C50-76E3-7762-63A9B2900D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46</a:t>
            </a:fld>
            <a:endParaRPr lang="en-CA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8284210" cy="12182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 algn="l">
              <a:lnSpc>
                <a:spcPts val="3000"/>
              </a:lnSpc>
              <a:spcBef>
                <a:spcPts val="500"/>
              </a:spcBef>
              <a:tabLst>
                <a:tab pos="526415" algn="l"/>
                <a:tab pos="5697855" algn="l"/>
                <a:tab pos="6586220" algn="l"/>
              </a:tabLst>
            </a:pPr>
            <a:r>
              <a:rPr sz="2800" dirty="0">
                <a:latin typeface="+mn-lt"/>
                <a:cs typeface="Arial"/>
              </a:rPr>
              <a:t>1.	Software Requirements (Developer Best Practices) Karl Wiegers, Joy Beatty,</a:t>
            </a:r>
            <a:r>
              <a:rPr lang="en-CA" sz="2800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3</a:t>
            </a:r>
            <a:r>
              <a:rPr sz="2800" baseline="30000" dirty="0">
                <a:latin typeface="+mn-lt"/>
                <a:cs typeface="Arial"/>
              </a:rPr>
              <a:t>rd</a:t>
            </a:r>
            <a:r>
              <a:rPr lang="en-CA" sz="2800" dirty="0"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Edition, Microsoft Press, 2013, ISBN-10: 0735679665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DB69-0437-6B98-18B8-B93B4058A3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1B24-F673-8883-7B1E-5F0E7305B5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47</a:t>
            </a:fld>
            <a:endParaRPr lang="en-CA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361188"/>
            <a:ext cx="67665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How to reach </a:t>
            </a:r>
            <a:r>
              <a:rPr lang="en-CA" dirty="0">
                <a:latin typeface="+mn-lt"/>
              </a:rPr>
              <a:t>me</a:t>
            </a:r>
            <a:r>
              <a:rPr dirty="0">
                <a:latin typeface="+mn-lt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676400"/>
            <a:ext cx="6607810" cy="183704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Email: </a:t>
            </a:r>
            <a:r>
              <a:rPr lang="en-CA" sz="2800" u="sng" dirty="0" err="1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+mn-lt"/>
                <a:cs typeface="Arial"/>
              </a:rPr>
              <a:t>skeshvadi</a:t>
            </a:r>
            <a:r>
              <a:rPr sz="2800" u="sng" dirty="0">
                <a:solidFill>
                  <a:srgbClr val="4472C4"/>
                </a:solidFill>
                <a:uFill>
                  <a:solidFill>
                    <a:srgbClr val="4472C4"/>
                  </a:solidFill>
                </a:uFill>
                <a:latin typeface="+mn-lt"/>
                <a:cs typeface="Arial"/>
                <a:hlinkClick r:id="rId2"/>
              </a:rPr>
              <a:t>@tru.ca</a:t>
            </a:r>
            <a:endParaRPr sz="28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CA" sz="2800" dirty="0">
                <a:latin typeface="+mn-lt"/>
                <a:cs typeface="Arial"/>
              </a:rPr>
              <a:t>Office</a:t>
            </a:r>
            <a:r>
              <a:rPr sz="2800" dirty="0">
                <a:latin typeface="+mn-lt"/>
                <a:cs typeface="Arial"/>
              </a:rPr>
              <a:t> hours:</a:t>
            </a: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en-CA" sz="2400" dirty="0">
                <a:latin typeface="+mn-lt"/>
                <a:cs typeface="Arial"/>
              </a:rPr>
              <a:t>Mondays </a:t>
            </a:r>
            <a:r>
              <a:rPr sz="2400" dirty="0">
                <a:latin typeface="+mn-lt"/>
                <a:cs typeface="Arial"/>
              </a:rPr>
              <a:t>1:00 PM - 3:00 PM</a:t>
            </a: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Or by appointment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12D7-BE5F-DFD5-325E-2033961CA9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4238-1714-81CE-953A-4A2935552E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48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88455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361188"/>
            <a:ext cx="3611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315" dirty="0"/>
              <a:t> </a:t>
            </a:r>
            <a:r>
              <a:rPr spc="-12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1404"/>
            <a:ext cx="8284210" cy="419730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7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+mn-lt"/>
                <a:cs typeface="Trebuchet MS"/>
              </a:rPr>
              <a:t>Lectures </a:t>
            </a:r>
            <a:r>
              <a:rPr sz="2800" dirty="0">
                <a:latin typeface="+mn-lt"/>
                <a:cs typeface="Arial"/>
              </a:rPr>
              <a:t>(two slots)</a:t>
            </a: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en-US" sz="2400" dirty="0">
                <a:solidFill>
                  <a:srgbClr val="4472C4"/>
                </a:solidFill>
                <a:latin typeface="+mn-lt"/>
                <a:cs typeface="Arial"/>
              </a:rPr>
              <a:t>Tuesday and Thursday</a:t>
            </a:r>
          </a:p>
          <a:p>
            <a:pPr marL="812800" indent="-342900">
              <a:spcBef>
                <a:spcPts val="22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en-US" sz="2400" dirty="0">
                <a:solidFill>
                  <a:srgbClr val="4472C4"/>
                </a:solidFill>
                <a:latin typeface="+mn-lt"/>
                <a:cs typeface="Arial"/>
              </a:rPr>
              <a:t>10:00am - 11:15am, OM 1791</a:t>
            </a: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en-US" sz="2400" dirty="0">
                <a:latin typeface="+mn-lt"/>
                <a:cs typeface="Arial"/>
              </a:rPr>
              <a:t>Lectures will explore theory and practices of software requirements engineering process</a:t>
            </a:r>
          </a:p>
          <a:p>
            <a:pPr marL="457200" lvl="1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sz="2700" dirty="0"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+mn-lt"/>
                <a:cs typeface="Trebuchet MS"/>
              </a:rPr>
              <a:t>Labs </a:t>
            </a:r>
            <a:r>
              <a:rPr sz="2800" dirty="0">
                <a:latin typeface="+mn-lt"/>
                <a:cs typeface="Arial"/>
              </a:rPr>
              <a:t>(one slot)</a:t>
            </a:r>
          </a:p>
          <a:p>
            <a:pPr marL="812800" lvl="1" indent="-342900">
              <a:lnSpc>
                <a:spcPct val="100000"/>
              </a:lnSpc>
              <a:spcBef>
                <a:spcPts val="234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en-CA" sz="2400" dirty="0">
                <a:solidFill>
                  <a:srgbClr val="4472C4"/>
                </a:solidFill>
                <a:latin typeface="+mn-lt"/>
                <a:cs typeface="Arial"/>
              </a:rPr>
              <a:t>Wednesday 3</a:t>
            </a:r>
            <a:r>
              <a:rPr sz="2400" dirty="0">
                <a:solidFill>
                  <a:srgbClr val="4472C4"/>
                </a:solidFill>
                <a:latin typeface="+mn-lt"/>
                <a:cs typeface="Arial"/>
              </a:rPr>
              <a:t>:</a:t>
            </a:r>
            <a:r>
              <a:rPr lang="en-CA" sz="2400" dirty="0">
                <a:solidFill>
                  <a:srgbClr val="4472C4"/>
                </a:solidFill>
                <a:latin typeface="+mn-lt"/>
                <a:cs typeface="Arial"/>
              </a:rPr>
              <a:t>30pm </a:t>
            </a:r>
            <a:r>
              <a:rPr sz="2400" dirty="0">
                <a:solidFill>
                  <a:srgbClr val="4472C4"/>
                </a:solidFill>
                <a:latin typeface="+mn-lt"/>
                <a:cs typeface="Arial"/>
              </a:rPr>
              <a:t>- 5:</a:t>
            </a:r>
            <a:r>
              <a:rPr lang="en-CA" sz="2400" dirty="0">
                <a:solidFill>
                  <a:srgbClr val="4472C4"/>
                </a:solidFill>
                <a:latin typeface="+mn-lt"/>
                <a:cs typeface="Arial"/>
              </a:rPr>
              <a:t>20pm, OM 1791</a:t>
            </a:r>
            <a:endParaRPr sz="2400" dirty="0">
              <a:latin typeface="+mn-lt"/>
              <a:cs typeface="Arial"/>
            </a:endParaRPr>
          </a:p>
          <a:p>
            <a:pPr marL="812800" marR="5080" lvl="1" indent="-342900">
              <a:lnSpc>
                <a:spcPts val="2620"/>
              </a:lnSpc>
              <a:spcBef>
                <a:spcPts val="42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+mn-lt"/>
                <a:cs typeface="Arial"/>
              </a:rPr>
              <a:t>Labs will explore software requirements using</a:t>
            </a:r>
            <a:r>
              <a:rPr lang="en-CA" sz="2400" dirty="0">
                <a:latin typeface="+mn-lt"/>
                <a:cs typeface="Arial"/>
              </a:rPr>
              <a:t> Requirement Management tools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16AC-B809-7507-F6A2-5FA66A7648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5F58-5BBB-06CC-922C-00C9E8920F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49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862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05A-2666-A2B1-75B3-956E2ED8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listen to this conversation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9F202-172F-53FD-AAB1-B7A8C14489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SENG 3130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21241-1354-5E04-B7F9-BDECAFEEB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</a:t>
            </a:fld>
            <a:endParaRPr lang="en-CA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7532A3-05CA-7916-78B1-BC586181D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8"/>
          <a:stretch/>
        </p:blipFill>
        <p:spPr bwMode="auto">
          <a:xfrm>
            <a:off x="1845627" y="1285875"/>
            <a:ext cx="48768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3FE73-B3FB-1E59-6D22-237B51B73EDF}"/>
              </a:ext>
            </a:extLst>
          </p:cNvPr>
          <p:cNvSpPr txBox="1"/>
          <p:nvPr/>
        </p:nvSpPr>
        <p:spPr>
          <a:xfrm>
            <a:off x="323838" y="5819209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Ref: https://www.deepijatel.com/blog/uploads/images/How_to_set_up_a_call_center_in_India-01.png</a:t>
            </a:r>
          </a:p>
        </p:txBody>
      </p:sp>
    </p:spTree>
    <p:extLst>
      <p:ext uri="{BB962C8B-B14F-4D97-AF65-F5344CB8AC3E}">
        <p14:creationId xmlns:p14="http://schemas.microsoft.com/office/powerpoint/2010/main" val="134520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036" y="3059684"/>
            <a:ext cx="5878363" cy="11115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30480">
              <a:lnSpc>
                <a:spcPct val="99400"/>
              </a:lnSpc>
              <a:spcBef>
                <a:spcPts val="114"/>
              </a:spcBef>
            </a:pPr>
            <a:r>
              <a:rPr sz="2400" b="1" dirty="0">
                <a:solidFill>
                  <a:srgbClr val="4472C4"/>
                </a:solidFill>
                <a:latin typeface="+mn-lt"/>
                <a:cs typeface="Trebuchet MS"/>
              </a:rPr>
              <a:t>Software Requirements (Developer Best Practices) </a:t>
            </a:r>
            <a:r>
              <a:rPr sz="2400" dirty="0">
                <a:latin typeface="+mn-lt"/>
                <a:cs typeface="Arial"/>
              </a:rPr>
              <a:t>Karl Wiegers, Joy Beatty, 3</a:t>
            </a:r>
            <a:r>
              <a:rPr sz="2400" baseline="24305" dirty="0">
                <a:latin typeface="+mn-lt"/>
                <a:cs typeface="Arial"/>
              </a:rPr>
              <a:t>rd </a:t>
            </a:r>
            <a:r>
              <a:rPr sz="2400" dirty="0">
                <a:latin typeface="+mn-lt"/>
                <a:cs typeface="Arial"/>
              </a:rPr>
              <a:t>Edition, Microsoft Press, 2013, ISBN-10: 0735679665.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Textbook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62" y="2212356"/>
            <a:ext cx="2619987" cy="32246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EC76-DF0C-708B-B559-6911576988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23053-AFB8-5700-435A-69B6B86C75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50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219298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6720" y="6289547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1400" spc="-25">
                <a:latin typeface="Arial"/>
                <a:cs typeface="Arial"/>
              </a:rPr>
              <a:t>20</a:t>
            </a:r>
            <a:endParaRPr lang="en-CA"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pc="-70"/>
              <a:t>Overall</a:t>
            </a:r>
            <a:r>
              <a:rPr lang="en-CA" spc="-150"/>
              <a:t> </a:t>
            </a:r>
            <a:r>
              <a:rPr lang="en-CA" spc="-204"/>
              <a:t>evaluation</a:t>
            </a:r>
            <a:r>
              <a:rPr lang="en-CA" spc="-125"/>
              <a:t> </a:t>
            </a:r>
            <a:r>
              <a:rPr lang="en-CA" spc="-155"/>
              <a:t>scheme</a:t>
            </a:r>
            <a:endParaRPr lang="en-CA" spc="-15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F495-4B8B-78FE-588D-51178B2428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31EABC-7322-F38A-0753-29375782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41218"/>
              </p:ext>
            </p:extLst>
          </p:nvPr>
        </p:nvGraphicFramePr>
        <p:xfrm>
          <a:off x="609600" y="1600200"/>
          <a:ext cx="7947119" cy="4343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297">
                  <a:extLst>
                    <a:ext uri="{9D8B030D-6E8A-4147-A177-3AD203B41FA5}">
                      <a16:colId xmlns:a16="http://schemas.microsoft.com/office/drawing/2014/main" val="2615040826"/>
                    </a:ext>
                  </a:extLst>
                </a:gridCol>
                <a:gridCol w="977496">
                  <a:extLst>
                    <a:ext uri="{9D8B030D-6E8A-4147-A177-3AD203B41FA5}">
                      <a16:colId xmlns:a16="http://schemas.microsoft.com/office/drawing/2014/main" val="206954695"/>
                    </a:ext>
                  </a:extLst>
                </a:gridCol>
                <a:gridCol w="3347326">
                  <a:extLst>
                    <a:ext uri="{9D8B030D-6E8A-4147-A177-3AD203B41FA5}">
                      <a16:colId xmlns:a16="http://schemas.microsoft.com/office/drawing/2014/main" val="1936618192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Item</a:t>
                      </a:r>
                      <a:endParaRPr lang="en-CA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Weight</a:t>
                      </a:r>
                      <a:endParaRPr lang="en-CA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Due</a:t>
                      </a:r>
                      <a:endParaRPr lang="en-CA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53289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A1: Vision and scope document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September 23, 2022 (11:59pm)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84045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Midterm 1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5 %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October 05, 2022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1793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A2: User requirements document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October 14, 2022 (11:59pm)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001796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A3: SRS (functional aspects)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November 04, 2022 (11:59pm)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067699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Midterm 2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5 %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November 08, 2022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510172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A4: SRS (non-functional aspects)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November 18, 2022 (11:59pm)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45855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presentation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5 %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November 30, 2022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73933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Report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December 02, 2022 (11:59pm)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734682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Lab Activities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5 %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N/A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81878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Exam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30 %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TBA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3591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40169-A81C-4ACA-E8B0-2DA85D9D95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51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11874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Semester-</a:t>
            </a:r>
            <a:r>
              <a:rPr spc="-95" dirty="0"/>
              <a:t>long</a:t>
            </a:r>
            <a:r>
              <a:rPr spc="-130" dirty="0"/>
              <a:t> </a:t>
            </a:r>
            <a:r>
              <a:rPr spc="-17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8360410" cy="41780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744220" indent="-457200"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j-lt"/>
                <a:cs typeface="Verdana"/>
              </a:rPr>
              <a:t>Topic:</a:t>
            </a:r>
            <a:r>
              <a:rPr lang="en-CA" sz="280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Write the requirements of the </a:t>
            </a: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Volunteer Management System</a:t>
            </a:r>
            <a:endParaRPr sz="2800" dirty="0">
              <a:latin typeface="+mj-lt"/>
              <a:cs typeface="Verdana"/>
            </a:endParaRPr>
          </a:p>
          <a:p>
            <a:pPr marL="469900" indent="-457200">
              <a:spcBef>
                <a:spcPts val="120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j-lt"/>
                <a:cs typeface="Verdana"/>
              </a:rPr>
              <a:t>Format:</a:t>
            </a:r>
            <a:r>
              <a:rPr lang="en-CA" sz="2800" dirty="0">
                <a:latin typeface="+mj-lt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Team </a:t>
            </a:r>
            <a:r>
              <a:rPr sz="2800" dirty="0">
                <a:latin typeface="+mj-lt"/>
                <a:cs typeface="Verdana"/>
              </a:rPr>
              <a:t>project</a:t>
            </a:r>
          </a:p>
          <a:p>
            <a:pPr marL="469900" marR="5080" indent="-457200">
              <a:spcBef>
                <a:spcPts val="154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Four assignments</a:t>
            </a:r>
            <a:r>
              <a:rPr sz="2800" dirty="0">
                <a:latin typeface="+mj-lt"/>
                <a:cs typeface="Verdana"/>
              </a:rPr>
              <a:t>: Vision and scope document (A1), user requirements (A2), Functional requirements (A3), Non-functional requirements (A4)</a:t>
            </a:r>
          </a:p>
          <a:p>
            <a:pPr marL="469900" indent="-457200">
              <a:spcBef>
                <a:spcPts val="124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Final presentation </a:t>
            </a:r>
            <a:r>
              <a:rPr sz="2800" dirty="0">
                <a:latin typeface="+mj-lt"/>
                <a:cs typeface="Verdana"/>
              </a:rPr>
              <a:t>&amp; </a:t>
            </a: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final report</a:t>
            </a:r>
            <a:endParaRPr sz="2800" dirty="0">
              <a:latin typeface="+mj-lt"/>
              <a:cs typeface="Verdana"/>
            </a:endParaRPr>
          </a:p>
          <a:p>
            <a:pPr marL="469900" indent="-457200">
              <a:spcBef>
                <a:spcPts val="12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+mj-lt"/>
                <a:cs typeface="Verdana"/>
              </a:rPr>
              <a:t>No programming </a:t>
            </a:r>
            <a:r>
              <a:rPr sz="2800" dirty="0">
                <a:latin typeface="+mj-lt"/>
                <a:cs typeface="Verdana"/>
              </a:rPr>
              <a:t>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0B20-EFA4-5891-6617-EB45E4862E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2357-6BB1-EE33-6C13-5D1F8ADC55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52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538450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361188"/>
            <a:ext cx="4568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What to do in labs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622043"/>
            <a:ext cx="8131810" cy="243618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+mn-lt"/>
                <a:cs typeface="Arial"/>
              </a:rPr>
              <a:t>All labs are mandatory to attend</a:t>
            </a:r>
            <a:endParaRPr sz="2800" dirty="0">
              <a:latin typeface="+mn-lt"/>
              <a:cs typeface="Arial"/>
            </a:endParaRPr>
          </a:p>
          <a:p>
            <a:pPr marL="469900" marR="5080" indent="-457200">
              <a:lnSpc>
                <a:spcPct val="101400"/>
              </a:lnSpc>
              <a:spcBef>
                <a:spcPts val="170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CA" sz="2800" dirty="0">
                <a:latin typeface="+mn-lt"/>
                <a:cs typeface="Arial"/>
              </a:rPr>
              <a:t>Sina</a:t>
            </a:r>
            <a:r>
              <a:rPr sz="2800" dirty="0">
                <a:latin typeface="+mn-lt"/>
                <a:cs typeface="Arial"/>
              </a:rPr>
              <a:t> gives </a:t>
            </a:r>
            <a:r>
              <a:rPr lang="en-CA" sz="2800" dirty="0">
                <a:solidFill>
                  <a:srgbClr val="FF0000"/>
                </a:solidFill>
                <a:latin typeface="+mn-lt"/>
                <a:cs typeface="Arial"/>
              </a:rPr>
              <a:t>Labs</a:t>
            </a:r>
            <a:r>
              <a:rPr sz="2800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sz="2800" dirty="0">
                <a:latin typeface="+mn-lt"/>
                <a:cs typeface="Arial"/>
              </a:rPr>
              <a:t>on software requirements using Requirement</a:t>
            </a:r>
            <a:r>
              <a:rPr lang="en-CA" sz="2800" dirty="0">
                <a:latin typeface="+mn-lt"/>
                <a:cs typeface="Arial"/>
              </a:rPr>
              <a:t> Management tools</a:t>
            </a:r>
            <a:endParaRPr sz="2800" dirty="0">
              <a:latin typeface="+mn-lt"/>
              <a:cs typeface="Arial"/>
            </a:endParaRPr>
          </a:p>
          <a:p>
            <a:pPr marL="469900" marR="408940" indent="-457200">
              <a:lnSpc>
                <a:spcPts val="3310"/>
              </a:lnSpc>
              <a:spcBef>
                <a:spcPts val="197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n-CA" sz="2800" dirty="0">
                <a:latin typeface="+mn-lt"/>
                <a:cs typeface="Arial"/>
              </a:rPr>
              <a:t>You</a:t>
            </a:r>
            <a:r>
              <a:rPr sz="2800" dirty="0">
                <a:latin typeface="+mn-lt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+mn-lt"/>
                <a:cs typeface="Arial"/>
              </a:rPr>
              <a:t>exercise </a:t>
            </a:r>
            <a:r>
              <a:rPr sz="2800" dirty="0">
                <a:latin typeface="+mn-lt"/>
                <a:cs typeface="Arial"/>
              </a:rPr>
              <a:t>the techniques covered in the </a:t>
            </a:r>
            <a:r>
              <a:rPr lang="en-CA" sz="2800" dirty="0">
                <a:latin typeface="+mn-lt"/>
                <a:cs typeface="Arial"/>
              </a:rPr>
              <a:t>Labs</a:t>
            </a:r>
            <a:endParaRPr sz="2800" dirty="0">
              <a:latin typeface="+mn-lt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DB57-5FB9-DBEF-D139-B2EA12DBAF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>
                <a:latin typeface="+mn-lt"/>
              </a:rPr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1A529-709D-1A47-12C4-DA835A8707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53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59233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827101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70" dirty="0"/>
              <a:t>What</a:t>
            </a:r>
            <a:r>
              <a:rPr sz="4000" spc="-185" dirty="0"/>
              <a:t> </a:t>
            </a:r>
            <a:r>
              <a:rPr sz="4000" dirty="0"/>
              <a:t>do</a:t>
            </a:r>
            <a:r>
              <a:rPr sz="4000" spc="-155" dirty="0"/>
              <a:t> </a:t>
            </a:r>
            <a:r>
              <a:rPr sz="4000" spc="-170" dirty="0"/>
              <a:t>we</a:t>
            </a:r>
            <a:r>
              <a:rPr sz="4000" spc="-130" dirty="0"/>
              <a:t> </a:t>
            </a:r>
            <a:r>
              <a:rPr sz="4000" spc="-175" dirty="0"/>
              <a:t>learn</a:t>
            </a:r>
            <a:r>
              <a:rPr sz="4000" spc="-125" dirty="0"/>
              <a:t> </a:t>
            </a:r>
            <a:r>
              <a:rPr sz="4000" spc="-130" dirty="0"/>
              <a:t>from</a:t>
            </a:r>
            <a:r>
              <a:rPr sz="4000" spc="-145" dirty="0"/>
              <a:t> the </a:t>
            </a:r>
            <a:r>
              <a:rPr sz="4000" spc="-30" dirty="0"/>
              <a:t>course?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844547"/>
            <a:ext cx="8208010" cy="40487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76200" indent="-457200" algn="l">
              <a:lnSpc>
                <a:spcPts val="3310"/>
              </a:lnSpc>
              <a:spcBef>
                <a:spcPts val="25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Understand the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software requirements engineering </a:t>
            </a:r>
            <a:r>
              <a:rPr sz="2800" dirty="0">
                <a:latin typeface="+mn-lt"/>
                <a:cs typeface="Arial"/>
              </a:rPr>
              <a:t>process</a:t>
            </a:r>
          </a:p>
          <a:p>
            <a:pPr marL="469900" marR="5080" indent="-457200" algn="l">
              <a:lnSpc>
                <a:spcPct val="101400"/>
              </a:lnSpc>
              <a:spcBef>
                <a:spcPts val="148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Differentiate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functional </a:t>
            </a:r>
            <a:r>
              <a:rPr sz="2800" dirty="0">
                <a:latin typeface="+mn-lt"/>
                <a:cs typeface="Arial"/>
              </a:rPr>
              <a:t>and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non-functional </a:t>
            </a:r>
            <a:r>
              <a:rPr sz="2800" dirty="0">
                <a:latin typeface="+mn-lt"/>
                <a:cs typeface="Arial"/>
              </a:rPr>
              <a:t>software requirements</a:t>
            </a:r>
          </a:p>
          <a:p>
            <a:pPr marL="469900" marR="655320" indent="-457200" algn="l">
              <a:lnSpc>
                <a:spcPct val="101400"/>
              </a:lnSpc>
              <a:spcBef>
                <a:spcPts val="149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Apply the knowledge of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software requirements specifications </a:t>
            </a:r>
            <a:r>
              <a:rPr sz="2800" dirty="0">
                <a:latin typeface="+mn-lt"/>
                <a:cs typeface="Arial"/>
              </a:rPr>
              <a:t>in various application domains</a:t>
            </a:r>
          </a:p>
          <a:p>
            <a:pPr marL="469900" marR="257175" indent="-457200" algn="l">
              <a:lnSpc>
                <a:spcPct val="101400"/>
              </a:lnSpc>
              <a:spcBef>
                <a:spcPts val="149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Write </a:t>
            </a:r>
            <a:r>
              <a:rPr sz="2800" dirty="0">
                <a:latin typeface="+mn-lt"/>
                <a:cs typeface="Arial"/>
              </a:rPr>
              <a:t>and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analyze </a:t>
            </a:r>
            <a:r>
              <a:rPr sz="2800" dirty="0">
                <a:latin typeface="+mn-lt"/>
                <a:cs typeface="Arial"/>
              </a:rPr>
              <a:t>the software requirements of a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4319-F9EB-7CCC-C752-37449EBA8A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A5B5B-D6D9-9248-D0EE-CF8368DF5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54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27337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Teaching</a:t>
            </a:r>
            <a:r>
              <a:rPr spc="-65" dirty="0"/>
              <a:t> </a:t>
            </a:r>
            <a:r>
              <a:rPr spc="-140" dirty="0"/>
              <a:t>philosophy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573275"/>
            <a:ext cx="8055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Learning is a journey, during this journey we should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4588" y="2233676"/>
            <a:ext cx="4202123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 indent="-5416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553720" algn="l"/>
                <a:tab pos="554355" algn="l"/>
              </a:tabLst>
            </a:pP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Gain knowledge</a:t>
            </a:r>
            <a:endParaRPr sz="2400" dirty="0">
              <a:latin typeface="+mn-lt"/>
              <a:cs typeface="Arial"/>
            </a:endParaRPr>
          </a:p>
          <a:p>
            <a:pPr marL="553720" indent="-541655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AutoNum type="arabicPeriod"/>
              <a:tabLst>
                <a:tab pos="553720" algn="l"/>
                <a:tab pos="554355" algn="l"/>
              </a:tabLst>
            </a:pP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Enjoy</a:t>
            </a:r>
            <a:endParaRPr sz="2400" dirty="0">
              <a:latin typeface="+mn-lt"/>
              <a:cs typeface="Arial"/>
            </a:endParaRPr>
          </a:p>
          <a:p>
            <a:pPr marL="523240" indent="-511175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523240" algn="l"/>
                <a:tab pos="523875" algn="l"/>
              </a:tabLst>
            </a:pPr>
            <a:r>
              <a:rPr sz="2400" dirty="0">
                <a:latin typeface="+mn-lt"/>
                <a:cs typeface="Arial"/>
              </a:rPr>
              <a:t>Achieve high-quality </a:t>
            </a:r>
            <a:r>
              <a:rPr sz="2400" dirty="0">
                <a:solidFill>
                  <a:srgbClr val="0432FF"/>
                </a:solidFill>
                <a:latin typeface="+mn-lt"/>
                <a:cs typeface="Arial"/>
              </a:rPr>
              <a:t>results</a:t>
            </a:r>
            <a:endParaRPr sz="2400" dirty="0">
              <a:latin typeface="+mn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4657851"/>
            <a:ext cx="7654925" cy="13150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9900" marR="5080" indent="-457200" algn="just">
              <a:lnSpc>
                <a:spcPct val="101099"/>
              </a:lnSpc>
              <a:spcBef>
                <a:spcPts val="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dirty="0">
                <a:latin typeface="+mn-lt"/>
                <a:cs typeface="Arial"/>
              </a:rPr>
              <a:t>My teaching vision is to bridge the gap between the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academic concepts </a:t>
            </a:r>
            <a:r>
              <a:rPr sz="2800" dirty="0">
                <a:latin typeface="+mn-lt"/>
                <a:cs typeface="Arial"/>
              </a:rPr>
              <a:t>and the needed practical </a:t>
            </a:r>
            <a:r>
              <a:rPr sz="2800" dirty="0">
                <a:solidFill>
                  <a:srgbClr val="0432FF"/>
                </a:solidFill>
                <a:latin typeface="+mn-lt"/>
                <a:cs typeface="Arial"/>
              </a:rPr>
              <a:t>hands- on experience</a:t>
            </a:r>
            <a:endParaRPr sz="2800" dirty="0">
              <a:latin typeface="+mn-lt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295" y="5556206"/>
            <a:ext cx="828337" cy="6192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33037" y="2825604"/>
            <a:ext cx="793750" cy="597535"/>
            <a:chOff x="6733037" y="2825604"/>
            <a:chExt cx="793750" cy="597535"/>
          </a:xfrm>
        </p:grpSpPr>
        <p:sp>
          <p:nvSpPr>
            <p:cNvPr id="8" name="object 8"/>
            <p:cNvSpPr/>
            <p:nvPr/>
          </p:nvSpPr>
          <p:spPr>
            <a:xfrm>
              <a:off x="6737932" y="2830499"/>
              <a:ext cx="784225" cy="588010"/>
            </a:xfrm>
            <a:custGeom>
              <a:avLst/>
              <a:gdLst/>
              <a:ahLst/>
              <a:cxnLst/>
              <a:rect l="l" t="t" r="r" b="b"/>
              <a:pathLst>
                <a:path w="784225" h="588010">
                  <a:moveTo>
                    <a:pt x="391838" y="0"/>
                  </a:moveTo>
                  <a:lnTo>
                    <a:pt x="0" y="587383"/>
                  </a:lnTo>
                  <a:lnTo>
                    <a:pt x="783676" y="587383"/>
                  </a:lnTo>
                  <a:lnTo>
                    <a:pt x="391838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7933" y="2830500"/>
              <a:ext cx="784225" cy="588010"/>
            </a:xfrm>
            <a:custGeom>
              <a:avLst/>
              <a:gdLst/>
              <a:ahLst/>
              <a:cxnLst/>
              <a:rect l="l" t="t" r="r" b="b"/>
              <a:pathLst>
                <a:path w="784225" h="588010">
                  <a:moveTo>
                    <a:pt x="0" y="587384"/>
                  </a:moveTo>
                  <a:lnTo>
                    <a:pt x="391837" y="0"/>
                  </a:lnTo>
                  <a:lnTo>
                    <a:pt x="783675" y="587384"/>
                  </a:lnTo>
                  <a:lnTo>
                    <a:pt x="0" y="587384"/>
                  </a:lnTo>
                  <a:close/>
                </a:path>
              </a:pathLst>
            </a:custGeom>
            <a:ln w="9793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2014" y="2389961"/>
            <a:ext cx="1176020" cy="342900"/>
          </a:xfrm>
          <a:prstGeom prst="rect">
            <a:avLst/>
          </a:prstGeom>
          <a:solidFill>
            <a:srgbClr val="FFF2CC"/>
          </a:solidFill>
          <a:ln w="9790">
            <a:solidFill>
              <a:srgbClr val="D6B656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535"/>
              </a:spcBef>
            </a:pPr>
            <a:r>
              <a:rPr sz="1350" spc="-10" dirty="0">
                <a:latin typeface="Arial"/>
                <a:cs typeface="Arial"/>
              </a:rPr>
              <a:t>Knowledge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420" y="3271037"/>
            <a:ext cx="979805" cy="294005"/>
          </a:xfrm>
          <a:prstGeom prst="rect">
            <a:avLst/>
          </a:prstGeom>
          <a:solidFill>
            <a:srgbClr val="FFF2CC"/>
          </a:solidFill>
          <a:ln w="9790">
            <a:solidFill>
              <a:srgbClr val="D6B65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05"/>
              </a:spcBef>
            </a:pPr>
            <a:r>
              <a:rPr sz="1350" spc="-10" dirty="0">
                <a:latin typeface="Arial"/>
                <a:cs typeface="Arial"/>
              </a:rPr>
              <a:t>Enjoyment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7528" y="3271037"/>
            <a:ext cx="784225" cy="294005"/>
          </a:xfrm>
          <a:prstGeom prst="rect">
            <a:avLst/>
          </a:prstGeom>
          <a:solidFill>
            <a:srgbClr val="FFF2CC"/>
          </a:solidFill>
          <a:ln w="9790">
            <a:solidFill>
              <a:srgbClr val="D6B65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1350" spc="-10" dirty="0">
                <a:latin typeface="Arial"/>
                <a:cs typeface="Arial"/>
              </a:rPr>
              <a:t>Results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2856C05-3061-A7CA-0738-A7E68C6462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6982E5-5E8B-C8DF-4FA5-627FD66767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55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66183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5F4-B90C-BB15-DD62-81460AC2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F384-3A9E-729C-2591-1D58500F4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61D6D-118B-FD95-48DA-24D194B2E9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SENG 3130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9226-AA19-B768-9A8B-7FBA0412DC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56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68027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36" y="2051975"/>
            <a:ext cx="3506758" cy="27149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512901" cy="1187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>
                <a:latin typeface="+mj-lt"/>
              </a:rPr>
              <a:t>It is so easy to build a software system! Just write the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A4C1-4E35-A1A2-4659-0C78238470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34BC-5B11-E63B-CF67-3691DC68B0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6</a:t>
            </a:fld>
            <a:endParaRPr lang="en-CA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39" y="1702080"/>
            <a:ext cx="6511910" cy="43710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365" dirty="0">
                <a:latin typeface="+mn-lt"/>
              </a:rPr>
              <a:t>Just</a:t>
            </a:r>
            <a:r>
              <a:rPr sz="4000" spc="-95" dirty="0">
                <a:latin typeface="+mn-lt"/>
              </a:rPr>
              <a:t> </a:t>
            </a:r>
            <a:r>
              <a:rPr sz="4000" spc="-150" dirty="0">
                <a:latin typeface="+mn-lt"/>
              </a:rPr>
              <a:t>write</a:t>
            </a:r>
            <a:r>
              <a:rPr sz="4000" spc="-105" dirty="0">
                <a:latin typeface="+mn-lt"/>
              </a:rPr>
              <a:t> </a:t>
            </a:r>
            <a:r>
              <a:rPr sz="4000" spc="-190" dirty="0">
                <a:latin typeface="+mn-lt"/>
              </a:rPr>
              <a:t>the</a:t>
            </a:r>
            <a:r>
              <a:rPr sz="4000" spc="-105" dirty="0">
                <a:latin typeface="+mn-lt"/>
              </a:rPr>
              <a:t> </a:t>
            </a:r>
            <a:r>
              <a:rPr sz="4000" spc="-20" dirty="0">
                <a:latin typeface="+mn-lt"/>
              </a:rPr>
              <a:t>code</a:t>
            </a:r>
            <a:endParaRPr sz="40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38FB-279E-8977-9155-1DADB8E81D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E6301-E3B2-A903-F2A3-A77AE85011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7</a:t>
            </a:fld>
            <a:endParaRPr lang="en-CA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983" y="1783079"/>
            <a:ext cx="6352032" cy="3291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45172" y="4723892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867400"/>
            <a:ext cx="49688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McConnell,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Steve.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506970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365" dirty="0"/>
              <a:t>Just</a:t>
            </a:r>
            <a:r>
              <a:rPr sz="4000" spc="-95" dirty="0"/>
              <a:t> </a:t>
            </a:r>
            <a:r>
              <a:rPr sz="4000" spc="-150" dirty="0"/>
              <a:t>write</a:t>
            </a:r>
            <a:r>
              <a:rPr sz="4000" spc="-105" dirty="0"/>
              <a:t> </a:t>
            </a:r>
            <a:r>
              <a:rPr sz="4000" spc="-190" dirty="0"/>
              <a:t>the</a:t>
            </a:r>
            <a:r>
              <a:rPr sz="4000" spc="-105" dirty="0"/>
              <a:t> </a:t>
            </a:r>
            <a:r>
              <a:rPr sz="4000" spc="-20" dirty="0"/>
              <a:t>code</a:t>
            </a:r>
            <a:endParaRPr sz="4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578E4D-2441-A133-20FB-D4CD24EBA2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16E3F-C045-DC76-1B93-9415A7EE2F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8</a:t>
            </a:fld>
            <a:endParaRPr lang="en-CA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983" y="1783079"/>
            <a:ext cx="6352032" cy="3291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4364" y="4723892"/>
            <a:ext cx="687260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12700" marR="262890">
              <a:lnSpc>
                <a:spcPts val="209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“The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penalty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for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mistake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little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and </a:t>
            </a:r>
            <a:r>
              <a:rPr sz="1800" i="1" dirty="0">
                <a:latin typeface="Calibri"/>
                <a:cs typeface="Calibri"/>
              </a:rPr>
              <a:t>maybe some embarrassment”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6075477"/>
            <a:ext cx="496887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[1]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McConnell,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Steve.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"Code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436702" cy="1187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dirty="0"/>
              <a:t>It is so easy to build a software system! Just write the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875F0A-B74D-9F88-DC5F-4547D6B85C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CA"/>
              <a:t>SENG 3130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BED2A-AE1D-7357-A640-2B8E768FBC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9</a:t>
            </a:fld>
            <a:endParaRPr lang="en-CA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72C4"/>
      </a:hlink>
      <a:folHlink>
        <a:srgbClr val="800080"/>
      </a:folHlink>
    </a:clrScheme>
    <a:fontScheme name="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2515</Words>
  <Application>Microsoft Office PowerPoint</Application>
  <PresentationFormat>On-screen Show (4:3)</PresentationFormat>
  <Paragraphs>557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PMingLiU</vt:lpstr>
      <vt:lpstr>Arial</vt:lpstr>
      <vt:lpstr>Calibri</vt:lpstr>
      <vt:lpstr>Courier New</vt:lpstr>
      <vt:lpstr>Tahoma</vt:lpstr>
      <vt:lpstr>Times New Roman</vt:lpstr>
      <vt:lpstr>Trebuchet MS</vt:lpstr>
      <vt:lpstr>Verdana</vt:lpstr>
      <vt:lpstr>Office Theme</vt:lpstr>
      <vt:lpstr>Welcome to SENG 3130 </vt:lpstr>
      <vt:lpstr>Today’s Agenda</vt:lpstr>
      <vt:lpstr>What do we learn from today lecture?</vt:lpstr>
      <vt:lpstr>What do we learn from today lecture?</vt:lpstr>
      <vt:lpstr>Let’s listen to this conversation</vt:lpstr>
      <vt:lpstr>It is so easy to build a software system! Just write the code</vt:lpstr>
      <vt:lpstr>Just write the code</vt:lpstr>
      <vt:lpstr>Just write the code</vt:lpstr>
      <vt:lpstr>It is so easy to build a software system! Just write the code</vt:lpstr>
      <vt:lpstr>Actual software systems are very complex</vt:lpstr>
      <vt:lpstr>Fixing requirements errors are very costly</vt:lpstr>
      <vt:lpstr>Single requirement error can lead to a mission failure</vt:lpstr>
      <vt:lpstr>Single requirement error can lead to a mission failure (cont.)</vt:lpstr>
      <vt:lpstr>Defects in the software products can destroy your reputation</vt:lpstr>
      <vt:lpstr>Summary of the importance of software requirements</vt:lpstr>
      <vt:lpstr>What do we learn from today lecture?</vt:lpstr>
      <vt:lpstr>What makes a successful project?</vt:lpstr>
      <vt:lpstr>What are the software requirements?</vt:lpstr>
      <vt:lpstr>What do we learn from today lecture?</vt:lpstr>
      <vt:lpstr>Levels and types of requirements</vt:lpstr>
      <vt:lpstr>Levels and types of requirements</vt:lpstr>
      <vt:lpstr>How to identify the high-level business objectives?</vt:lpstr>
      <vt:lpstr>How to identify the high-level business objectives?</vt:lpstr>
      <vt:lpstr>How to identify the high-level business objectives?</vt:lpstr>
      <vt:lpstr>How to identify the high-level business objectives?</vt:lpstr>
      <vt:lpstr>How to identify the high-level business objectives?</vt:lpstr>
      <vt:lpstr>Levels and types of requirements</vt:lpstr>
      <vt:lpstr>Identifying user requirements</vt:lpstr>
      <vt:lpstr>Identifying user requirements</vt:lpstr>
      <vt:lpstr>Levels and types of requirements</vt:lpstr>
      <vt:lpstr>Identifying functional requirements</vt:lpstr>
      <vt:lpstr>Identifying functional requirements</vt:lpstr>
      <vt:lpstr>Group user requirements into features</vt:lpstr>
      <vt:lpstr>What are the nonfunctional requirements?</vt:lpstr>
      <vt:lpstr>Connecting all pieces</vt:lpstr>
      <vt:lpstr>Connecting all pieces</vt:lpstr>
      <vt:lpstr>Connecting all pieces</vt:lpstr>
      <vt:lpstr>What do we learn from today lecture?</vt:lpstr>
      <vt:lpstr>Product vs. Project requirements</vt:lpstr>
      <vt:lpstr>Requirements of the “Online Purchase System”</vt:lpstr>
      <vt:lpstr>What do we learn from today lecture?</vt:lpstr>
      <vt:lpstr>Requirements engineering (RE)</vt:lpstr>
      <vt:lpstr>What do we learn from today lecture?</vt:lpstr>
      <vt:lpstr>Summary</vt:lpstr>
      <vt:lpstr>Summary</vt:lpstr>
      <vt:lpstr>Things to do</vt:lpstr>
      <vt:lpstr>References</vt:lpstr>
      <vt:lpstr>How to reach me?</vt:lpstr>
      <vt:lpstr>Course format</vt:lpstr>
      <vt:lpstr>Textbook</vt:lpstr>
      <vt:lpstr>Overall evaluation scheme</vt:lpstr>
      <vt:lpstr>Semester-long project</vt:lpstr>
      <vt:lpstr>What to do in labs</vt:lpstr>
      <vt:lpstr>What do we learn from the course?</vt:lpstr>
      <vt:lpstr>Teaching philosophy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W1_CH1</dc:title>
  <cp:lastModifiedBy>Sina Keshvadi</cp:lastModifiedBy>
  <cp:revision>82</cp:revision>
  <dcterms:created xsi:type="dcterms:W3CDTF">2022-08-14T14:49:58Z</dcterms:created>
  <dcterms:modified xsi:type="dcterms:W3CDTF">2022-08-20T22:24:39Z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2022-08-14T00:00:00Z</vt:filetime>
  </property>
  <property fmtid="{D5CDD505-2E9C-101B-9397-08002B2CF9AE}" pid="5" name="Producer">
    <vt:lpwstr>macOS Version 10.15.6 (Build 19G2021) Quartz PDFContext</vt:lpwstr>
  </property>
</Properties>
</file>