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3" r:id="rId10"/>
    <p:sldId id="265" r:id="rId11"/>
    <p:sldId id="266" r:id="rId12"/>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6ACCEA-9EBE-44CA-9729-7F2116FCC503}" type="datetimeFigureOut">
              <a:rPr lang="pt-BR" smtClean="0"/>
              <a:pPr/>
              <a:t>26/07/2018</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FE4405-6ED5-4CAE-B182-B61CA40480FF}" type="slidenum">
              <a:rPr lang="pt-BR" smtClean="0"/>
              <a:pPr/>
              <a:t>‹nº›</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8CFE4405-6ED5-4CAE-B182-B61CA40480FF}" type="slidenum">
              <a:rPr lang="pt-BR" smtClean="0"/>
              <a:pPr/>
              <a:t>6</a:t>
            </a:fld>
            <a:endParaRPr lang="pt-B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8CFE4405-6ED5-4CAE-B182-B61CA40480FF}" type="slidenum">
              <a:rPr lang="pt-BR" smtClean="0"/>
              <a:pPr/>
              <a:t>7</a:t>
            </a:fld>
            <a:endParaRPr lang="pt-B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8CFE4405-6ED5-4CAE-B182-B61CA40480FF}" type="slidenum">
              <a:rPr lang="pt-BR" smtClean="0"/>
              <a:pPr/>
              <a:t>8</a:t>
            </a:fld>
            <a:endParaRPr lang="pt-B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8CFE4405-6ED5-4CAE-B182-B61CA40480FF}" type="slidenum">
              <a:rPr lang="pt-BR" smtClean="0"/>
              <a:pPr/>
              <a:t>9</a:t>
            </a:fld>
            <a:endParaRPr lang="pt-B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8CFE4405-6ED5-4CAE-B182-B61CA40480FF}" type="slidenum">
              <a:rPr lang="pt-BR" smtClean="0"/>
              <a:pPr/>
              <a:t>10</a:t>
            </a:fld>
            <a:endParaRPr lang="pt-B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8CFE4405-6ED5-4CAE-B182-B61CA40480FF}" type="slidenum">
              <a:rPr lang="pt-BR" smtClean="0"/>
              <a:pPr/>
              <a:t>11</a:t>
            </a:fld>
            <a:endParaRPr lang="pt-B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E8D61990-916E-49FD-A564-F2C7DC4E5DFE}" type="datetimeFigureOut">
              <a:rPr lang="pt-BR" smtClean="0"/>
              <a:pPr/>
              <a:t>26/07/2018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51EB5C4-0FDB-4C4E-BF27-76CDC3715337}" type="slidenum">
              <a:rPr lang="pt-BR" smtClean="0"/>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E8D61990-916E-49FD-A564-F2C7DC4E5DFE}" type="datetimeFigureOut">
              <a:rPr lang="pt-BR" smtClean="0"/>
              <a:pPr/>
              <a:t>26/07/2018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51EB5C4-0FDB-4C4E-BF27-76CDC3715337}"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E8D61990-916E-49FD-A564-F2C7DC4E5DFE}" type="datetimeFigureOut">
              <a:rPr lang="pt-BR" smtClean="0"/>
              <a:pPr/>
              <a:t>26/07/2018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51EB5C4-0FDB-4C4E-BF27-76CDC3715337}"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E8D61990-916E-49FD-A564-F2C7DC4E5DFE}" type="datetimeFigureOut">
              <a:rPr lang="pt-BR" smtClean="0"/>
              <a:pPr/>
              <a:t>26/07/2018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51EB5C4-0FDB-4C4E-BF27-76CDC3715337}" type="slidenum">
              <a:rPr lang="pt-BR" smtClean="0"/>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p>
            <a:fld id="{E8D61990-916E-49FD-A564-F2C7DC4E5DFE}" type="datetimeFigureOut">
              <a:rPr lang="pt-BR" smtClean="0"/>
              <a:pPr/>
              <a:t>26/07/2018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51EB5C4-0FDB-4C4E-BF27-76CDC3715337}" type="slidenum">
              <a:rPr lang="pt-BR" smtClean="0"/>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E8D61990-916E-49FD-A564-F2C7DC4E5DFE}" type="datetimeFigureOut">
              <a:rPr lang="pt-BR" smtClean="0"/>
              <a:pPr/>
              <a:t>26/07/2018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51EB5C4-0FDB-4C4E-BF27-76CDC3715337}" type="slidenum">
              <a:rPr lang="pt-BR" smtClean="0"/>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E8D61990-916E-49FD-A564-F2C7DC4E5DFE}" type="datetimeFigureOut">
              <a:rPr lang="pt-BR" smtClean="0"/>
              <a:pPr/>
              <a:t>26/07/2018</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851EB5C4-0FDB-4C4E-BF27-76CDC3715337}" type="slidenum">
              <a:rPr lang="pt-BR" smtClean="0"/>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p>
            <a:fld id="{E8D61990-916E-49FD-A564-F2C7DC4E5DFE}" type="datetimeFigureOut">
              <a:rPr lang="pt-BR" smtClean="0"/>
              <a:pPr/>
              <a:t>26/07/2018</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851EB5C4-0FDB-4C4E-BF27-76CDC3715337}"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E8D61990-916E-49FD-A564-F2C7DC4E5DFE}" type="datetimeFigureOut">
              <a:rPr lang="pt-BR" smtClean="0"/>
              <a:pPr/>
              <a:t>26/07/2018</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851EB5C4-0FDB-4C4E-BF27-76CDC3715337}"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E8D61990-916E-49FD-A564-F2C7DC4E5DFE}" type="datetimeFigureOut">
              <a:rPr lang="pt-BR" smtClean="0"/>
              <a:pPr/>
              <a:t>26/07/2018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51EB5C4-0FDB-4C4E-BF27-76CDC3715337}" type="slidenum">
              <a:rPr lang="pt-BR" smtClean="0"/>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E8D61990-916E-49FD-A564-F2C7DC4E5DFE}" type="datetimeFigureOut">
              <a:rPr lang="pt-BR" smtClean="0"/>
              <a:pPr/>
              <a:t>26/07/2018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51EB5C4-0FDB-4C4E-BF27-76CDC3715337}" type="slidenum">
              <a:rPr lang="pt-BR" smtClean="0"/>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D61990-916E-49FD-A564-F2C7DC4E5DFE}" type="datetimeFigureOut">
              <a:rPr lang="pt-BR" smtClean="0"/>
              <a:pPr/>
              <a:t>26/07/2018</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1EB5C4-0FDB-4C4E-BF27-76CDC3715337}"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501431" y="332657"/>
            <a:ext cx="1550290" cy="1944216"/>
          </a:xfrm>
          <a:prstGeom prst="rect">
            <a:avLst/>
          </a:prstGeom>
          <a:noFill/>
          <a:ln w="9525">
            <a:noFill/>
            <a:miter lim="800000"/>
            <a:headEnd/>
            <a:tailEnd/>
          </a:ln>
        </p:spPr>
      </p:pic>
      <p:pic>
        <p:nvPicPr>
          <p:cNvPr id="1027" name="Picture 3"/>
          <p:cNvPicPr>
            <a:picLocks noChangeAspect="1" noChangeArrowheads="1"/>
          </p:cNvPicPr>
          <p:nvPr/>
        </p:nvPicPr>
        <p:blipFill>
          <a:blip r:embed="rId3"/>
          <a:srcRect/>
          <a:stretch>
            <a:fillRect/>
          </a:stretch>
        </p:blipFill>
        <p:spPr bwMode="auto">
          <a:xfrm>
            <a:off x="6804248" y="404664"/>
            <a:ext cx="2189013" cy="1731080"/>
          </a:xfrm>
          <a:prstGeom prst="rect">
            <a:avLst/>
          </a:prstGeom>
          <a:noFill/>
          <a:ln w="9525">
            <a:noFill/>
            <a:miter lim="800000"/>
            <a:headEnd/>
            <a:tailEnd/>
          </a:ln>
        </p:spPr>
      </p:pic>
      <p:sp>
        <p:nvSpPr>
          <p:cNvPr id="7" name="CaixaDeTexto 6"/>
          <p:cNvSpPr txBox="1"/>
          <p:nvPr/>
        </p:nvSpPr>
        <p:spPr>
          <a:xfrm>
            <a:off x="1691680" y="548680"/>
            <a:ext cx="5760640" cy="1846659"/>
          </a:xfrm>
          <a:prstGeom prst="rect">
            <a:avLst/>
          </a:prstGeom>
          <a:noFill/>
        </p:spPr>
        <p:txBody>
          <a:bodyPr wrap="square" rtlCol="0">
            <a:spAutoFit/>
          </a:bodyPr>
          <a:lstStyle/>
          <a:p>
            <a:pPr algn="ctr"/>
            <a:r>
              <a:rPr lang="pt-BR" sz="2400" dirty="0" smtClean="0">
                <a:latin typeface="Verdana" pitchFamily="34" charset="0"/>
                <a:ea typeface="Verdana" pitchFamily="34" charset="0"/>
                <a:cs typeface="Verdana" pitchFamily="34" charset="0"/>
              </a:rPr>
              <a:t>Universidade Federal de Mato Grosso</a:t>
            </a:r>
            <a:endParaRPr lang="pt-BR" sz="2400" dirty="0" smtClean="0">
              <a:latin typeface="Verdana" pitchFamily="34" charset="0"/>
              <a:ea typeface="Verdana" pitchFamily="34" charset="0"/>
              <a:cs typeface="Verdana" pitchFamily="34" charset="0"/>
            </a:endParaRPr>
          </a:p>
          <a:p>
            <a:pPr algn="ctr"/>
            <a:r>
              <a:rPr lang="pt-BR" sz="2400" dirty="0" smtClean="0">
                <a:latin typeface="Verdana" pitchFamily="34" charset="0"/>
                <a:ea typeface="Verdana" pitchFamily="34" charset="0"/>
                <a:cs typeface="Verdana" pitchFamily="34" charset="0"/>
              </a:rPr>
              <a:t>INSTITUTO  DE  COMPUTAÇÃO</a:t>
            </a:r>
          </a:p>
          <a:p>
            <a:pPr algn="ctr"/>
            <a:r>
              <a:rPr lang="pt-BR" sz="2400" dirty="0" smtClean="0">
                <a:latin typeface="Verdana" pitchFamily="34" charset="0"/>
                <a:ea typeface="Verdana" pitchFamily="34" charset="0"/>
                <a:cs typeface="Verdana" pitchFamily="34" charset="0"/>
              </a:rPr>
              <a:t>SISTEMAS  DE  INFORMAÇÃO</a:t>
            </a:r>
          </a:p>
          <a:p>
            <a:pPr algn="ctr"/>
            <a:endParaRPr lang="pt-BR" dirty="0">
              <a:latin typeface="Verdana" pitchFamily="34" charset="0"/>
              <a:ea typeface="Verdana" pitchFamily="34" charset="0"/>
              <a:cs typeface="Verdana" pitchFamily="34" charset="0"/>
            </a:endParaRPr>
          </a:p>
        </p:txBody>
      </p:sp>
      <p:sp>
        <p:nvSpPr>
          <p:cNvPr id="8" name="CaixaDeTexto 7"/>
          <p:cNvSpPr txBox="1"/>
          <p:nvPr/>
        </p:nvSpPr>
        <p:spPr>
          <a:xfrm>
            <a:off x="323528" y="3284984"/>
            <a:ext cx="8640960" cy="738664"/>
          </a:xfrm>
          <a:prstGeom prst="rect">
            <a:avLst/>
          </a:prstGeom>
          <a:noFill/>
        </p:spPr>
        <p:txBody>
          <a:bodyPr wrap="square" rtlCol="0">
            <a:spAutoFit/>
          </a:bodyPr>
          <a:lstStyle/>
          <a:p>
            <a:pPr algn="ctr"/>
            <a:r>
              <a:rPr lang="pt-BR" sz="2400" b="1" dirty="0" smtClean="0">
                <a:latin typeface="Tahoma" pitchFamily="34" charset="0"/>
                <a:ea typeface="Tahoma" pitchFamily="34" charset="0"/>
                <a:cs typeface="Tahoma" pitchFamily="34" charset="0"/>
              </a:rPr>
              <a:t>Importância do Banco de Dados nas aplicações</a:t>
            </a:r>
          </a:p>
          <a:p>
            <a:pPr algn="ctr"/>
            <a:endParaRPr lang="pt-BR" b="1" dirty="0">
              <a:latin typeface="Arial" pitchFamily="34" charset="0"/>
              <a:cs typeface="Arial" pitchFamily="34" charset="0"/>
            </a:endParaRPr>
          </a:p>
        </p:txBody>
      </p:sp>
      <p:sp>
        <p:nvSpPr>
          <p:cNvPr id="9" name="CaixaDeTexto 8"/>
          <p:cNvSpPr txBox="1"/>
          <p:nvPr/>
        </p:nvSpPr>
        <p:spPr>
          <a:xfrm>
            <a:off x="971600" y="5589240"/>
            <a:ext cx="7200800" cy="1323439"/>
          </a:xfrm>
          <a:prstGeom prst="rect">
            <a:avLst/>
          </a:prstGeom>
          <a:noFill/>
        </p:spPr>
        <p:txBody>
          <a:bodyPr wrap="square" rtlCol="0">
            <a:spAutoFit/>
          </a:bodyPr>
          <a:lstStyle/>
          <a:p>
            <a:r>
              <a:rPr lang="pt-BR" sz="2000" dirty="0" smtClean="0">
                <a:latin typeface="Tahoma" pitchFamily="34" charset="0"/>
                <a:ea typeface="Tahoma" pitchFamily="34" charset="0"/>
                <a:cs typeface="Tahoma" pitchFamily="34" charset="0"/>
              </a:rPr>
              <a:t>Apresentadores: João Silva, </a:t>
            </a:r>
            <a:r>
              <a:rPr lang="pt-BR" sz="2000" dirty="0" err="1" smtClean="0">
                <a:latin typeface="Tahoma" pitchFamily="34" charset="0"/>
                <a:ea typeface="Tahoma" pitchFamily="34" charset="0"/>
                <a:cs typeface="Tahoma" pitchFamily="34" charset="0"/>
              </a:rPr>
              <a:t>Keslley</a:t>
            </a:r>
            <a:r>
              <a:rPr lang="pt-BR" sz="2000" dirty="0" smtClean="0">
                <a:latin typeface="Tahoma" pitchFamily="34" charset="0"/>
                <a:ea typeface="Tahoma" pitchFamily="34" charset="0"/>
                <a:cs typeface="Tahoma" pitchFamily="34" charset="0"/>
              </a:rPr>
              <a:t> Guimarães, </a:t>
            </a:r>
            <a:r>
              <a:rPr lang="pt-BR" sz="2000" dirty="0" err="1" smtClean="0">
                <a:latin typeface="Tahoma" pitchFamily="34" charset="0"/>
                <a:ea typeface="Tahoma" pitchFamily="34" charset="0"/>
                <a:cs typeface="Tahoma" pitchFamily="34" charset="0"/>
              </a:rPr>
              <a:t>Leiciane</a:t>
            </a:r>
            <a:r>
              <a:rPr lang="pt-BR" sz="2000" dirty="0" smtClean="0">
                <a:latin typeface="Tahoma" pitchFamily="34" charset="0"/>
                <a:ea typeface="Tahoma" pitchFamily="34" charset="0"/>
                <a:cs typeface="Tahoma" pitchFamily="34" charset="0"/>
              </a:rPr>
              <a:t> Souza Vinicius </a:t>
            </a:r>
            <a:r>
              <a:rPr lang="pt-BR" sz="2000" dirty="0">
                <a:latin typeface="Tahoma" pitchFamily="34" charset="0"/>
                <a:ea typeface="Tahoma" pitchFamily="34" charset="0"/>
                <a:cs typeface="Tahoma" pitchFamily="34" charset="0"/>
              </a:rPr>
              <a:t>Almeida</a:t>
            </a:r>
          </a:p>
          <a:p>
            <a:pPr algn="ctr"/>
            <a:endParaRPr lang="pt-BR" sz="2000" dirty="0" smtClean="0">
              <a:latin typeface="Tahoma" pitchFamily="34" charset="0"/>
              <a:ea typeface="Tahoma" pitchFamily="34" charset="0"/>
              <a:cs typeface="Tahoma" pitchFamily="34" charset="0"/>
            </a:endParaRPr>
          </a:p>
          <a:p>
            <a:pPr algn="ctr"/>
            <a:endParaRPr lang="pt-BR" sz="2000" dirty="0">
              <a:latin typeface="Arial" pitchFamily="34" charset="0"/>
              <a:cs typeface="Arial" pitchFamily="34" charset="0"/>
            </a:endParaRPr>
          </a:p>
        </p:txBody>
      </p:sp>
      <p:sp>
        <p:nvSpPr>
          <p:cNvPr id="10" name="CaixaDeTexto 9"/>
          <p:cNvSpPr txBox="1"/>
          <p:nvPr/>
        </p:nvSpPr>
        <p:spPr>
          <a:xfrm>
            <a:off x="971600" y="5157192"/>
            <a:ext cx="7200800" cy="400110"/>
          </a:xfrm>
          <a:prstGeom prst="rect">
            <a:avLst/>
          </a:prstGeom>
          <a:noFill/>
        </p:spPr>
        <p:txBody>
          <a:bodyPr wrap="square" rtlCol="0">
            <a:spAutoFit/>
          </a:bodyPr>
          <a:lstStyle/>
          <a:p>
            <a:r>
              <a:rPr lang="pt-BR" sz="2000" dirty="0" smtClean="0">
                <a:latin typeface="Tahoma" pitchFamily="34" charset="0"/>
                <a:ea typeface="Tahoma" pitchFamily="34" charset="0"/>
                <a:cs typeface="Tahoma" pitchFamily="34" charset="0"/>
              </a:rPr>
              <a:t>Autores: ROCHA Julio Fernandes, DIAS Jaime William</a:t>
            </a:r>
            <a:endParaRPr lang="pt-BR"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ixaDeTexto 7"/>
          <p:cNvSpPr txBox="1"/>
          <p:nvPr/>
        </p:nvSpPr>
        <p:spPr>
          <a:xfrm>
            <a:off x="251520" y="548680"/>
            <a:ext cx="8640960" cy="954107"/>
          </a:xfrm>
          <a:prstGeom prst="rect">
            <a:avLst/>
          </a:prstGeom>
          <a:noFill/>
        </p:spPr>
        <p:txBody>
          <a:bodyPr wrap="square" rtlCol="0">
            <a:spAutoFit/>
          </a:bodyPr>
          <a:lstStyle/>
          <a:p>
            <a:r>
              <a:rPr lang="pt-BR" sz="2800" dirty="0">
                <a:latin typeface="Verdana" pitchFamily="34" charset="0"/>
                <a:ea typeface="Verdana" pitchFamily="34" charset="0"/>
                <a:cs typeface="Verdana" pitchFamily="34" charset="0"/>
              </a:rPr>
              <a:t>5</a:t>
            </a:r>
            <a:r>
              <a:rPr lang="pt-BR" sz="2800" dirty="0" smtClean="0">
                <a:latin typeface="Verdana" pitchFamily="34" charset="0"/>
                <a:ea typeface="Verdana" pitchFamily="34" charset="0"/>
                <a:cs typeface="Verdana" pitchFamily="34" charset="0"/>
              </a:rPr>
              <a:t>                 Considerações Finais</a:t>
            </a:r>
          </a:p>
          <a:p>
            <a:pPr algn="ctr"/>
            <a:endParaRPr lang="pt-BR" sz="2800" b="1" dirty="0">
              <a:latin typeface="Verdana" pitchFamily="34" charset="0"/>
              <a:ea typeface="Verdana" pitchFamily="34" charset="0"/>
              <a:cs typeface="Verdana" pitchFamily="34" charset="0"/>
            </a:endParaRPr>
          </a:p>
        </p:txBody>
      </p:sp>
      <p:sp>
        <p:nvSpPr>
          <p:cNvPr id="9" name="CaixaDeTexto 8"/>
          <p:cNvSpPr txBox="1"/>
          <p:nvPr/>
        </p:nvSpPr>
        <p:spPr>
          <a:xfrm>
            <a:off x="971600" y="1268760"/>
            <a:ext cx="7200800" cy="4401205"/>
          </a:xfrm>
          <a:prstGeom prst="rect">
            <a:avLst/>
          </a:prstGeom>
          <a:noFill/>
        </p:spPr>
        <p:txBody>
          <a:bodyPr wrap="square" rtlCol="0">
            <a:spAutoFit/>
          </a:bodyPr>
          <a:lstStyle/>
          <a:p>
            <a:pPr algn="just"/>
            <a:r>
              <a:rPr lang="pt-BR" sz="2000" dirty="0" smtClean="0">
                <a:latin typeface="Verdana" pitchFamily="34" charset="0"/>
                <a:ea typeface="Verdana" pitchFamily="34" charset="0"/>
                <a:cs typeface="Verdana" pitchFamily="34" charset="0"/>
              </a:rPr>
              <a:t>Este artigo discorre sobre o que é um banco de dados, suas funcionalidades e quais ferramentas são usadas para melhor gerenciamento das informações nele contidas, também  esclarece a segurança e a rapidez que </a:t>
            </a:r>
            <a:r>
              <a:rPr lang="pt-BR" sz="2000" dirty="0" smtClean="0">
                <a:latin typeface="Verdana" pitchFamily="34" charset="0"/>
                <a:ea typeface="Verdana" pitchFamily="34" charset="0"/>
                <a:cs typeface="Verdana" pitchFamily="34" charset="0"/>
              </a:rPr>
              <a:t>o </a:t>
            </a:r>
            <a:r>
              <a:rPr lang="pt-BR" sz="2000" dirty="0" smtClean="0">
                <a:latin typeface="Verdana" pitchFamily="34" charset="0"/>
                <a:ea typeface="Verdana" pitchFamily="34" charset="0"/>
                <a:cs typeface="Verdana" pitchFamily="34" charset="0"/>
              </a:rPr>
              <a:t>usuário tem na busca das informações cadastradas. Os dados foram começando a ser manipulados por softwares deixando o gerenciamento destes mais ágeis para seus usuários</a:t>
            </a:r>
            <a:r>
              <a:rPr lang="pt-BR" sz="2000" dirty="0" smtClean="0">
                <a:latin typeface="Verdana" pitchFamily="34" charset="0"/>
                <a:ea typeface="Verdana" pitchFamily="34" charset="0"/>
                <a:cs typeface="Verdana" pitchFamily="34" charset="0"/>
              </a:rPr>
              <a:t>. Deste modo, os autores sugerem </a:t>
            </a:r>
            <a:r>
              <a:rPr lang="pt-BR" sz="2000" dirty="0" smtClean="0">
                <a:latin typeface="Verdana" pitchFamily="34" charset="0"/>
                <a:ea typeface="Verdana" pitchFamily="34" charset="0"/>
                <a:cs typeface="Verdana" pitchFamily="34" charset="0"/>
              </a:rPr>
              <a:t>seguir utilizando banco de dados nas aplicações, visto que estes têm contribuído em grande escala nas </a:t>
            </a:r>
            <a:r>
              <a:rPr lang="pt-BR" sz="2000" dirty="0" smtClean="0">
                <a:latin typeface="Verdana" pitchFamily="34" charset="0"/>
                <a:ea typeface="Verdana" pitchFamily="34" charset="0"/>
                <a:cs typeface="Verdana" pitchFamily="34" charset="0"/>
              </a:rPr>
              <a:t>esferas </a:t>
            </a:r>
            <a:r>
              <a:rPr lang="pt-BR" sz="2000" dirty="0" smtClean="0">
                <a:latin typeface="Verdana" pitchFamily="34" charset="0"/>
                <a:ea typeface="Verdana" pitchFamily="34" charset="0"/>
                <a:cs typeface="Verdana" pitchFamily="34" charset="0"/>
              </a:rPr>
              <a:t>empresariais, uma vez que garantem a segurança dos dados e melhor manipulação, até o momento que essa pesquisa foi realizada.</a:t>
            </a:r>
            <a:endParaRPr lang="pt-BR" sz="20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ixaDeTexto 7"/>
          <p:cNvSpPr txBox="1"/>
          <p:nvPr/>
        </p:nvSpPr>
        <p:spPr>
          <a:xfrm>
            <a:off x="0" y="548680"/>
            <a:ext cx="9144000" cy="954107"/>
          </a:xfrm>
          <a:prstGeom prst="rect">
            <a:avLst/>
          </a:prstGeom>
          <a:noFill/>
        </p:spPr>
        <p:txBody>
          <a:bodyPr wrap="square" rtlCol="0">
            <a:spAutoFit/>
          </a:bodyPr>
          <a:lstStyle/>
          <a:p>
            <a:pPr algn="ctr"/>
            <a:r>
              <a:rPr lang="pt-BR" sz="2800" dirty="0" smtClean="0">
                <a:latin typeface="Verdana" pitchFamily="34" charset="0"/>
                <a:ea typeface="Verdana" pitchFamily="34" charset="0"/>
                <a:cs typeface="Verdana" pitchFamily="34" charset="0"/>
              </a:rPr>
              <a:t>Referências</a:t>
            </a:r>
          </a:p>
          <a:p>
            <a:pPr algn="ctr"/>
            <a:endParaRPr lang="pt-BR" sz="2800" b="1" dirty="0">
              <a:latin typeface="Verdana" pitchFamily="34" charset="0"/>
              <a:ea typeface="Verdana" pitchFamily="34" charset="0"/>
              <a:cs typeface="Verdana" pitchFamily="34" charset="0"/>
            </a:endParaRPr>
          </a:p>
        </p:txBody>
      </p:sp>
      <p:sp>
        <p:nvSpPr>
          <p:cNvPr id="4" name="Retângulo 3"/>
          <p:cNvSpPr/>
          <p:nvPr/>
        </p:nvSpPr>
        <p:spPr>
          <a:xfrm>
            <a:off x="971600" y="1268760"/>
            <a:ext cx="7200800" cy="1015663"/>
          </a:xfrm>
          <a:prstGeom prst="rect">
            <a:avLst/>
          </a:prstGeom>
        </p:spPr>
        <p:txBody>
          <a:bodyPr wrap="square">
            <a:spAutoFit/>
          </a:bodyPr>
          <a:lstStyle/>
          <a:p>
            <a:pPr algn="just"/>
            <a:r>
              <a:rPr lang="pt-BR" sz="2000" dirty="0" smtClean="0">
                <a:latin typeface="Verdana" pitchFamily="34" charset="0"/>
                <a:ea typeface="Verdana" pitchFamily="34" charset="0"/>
                <a:cs typeface="Verdana" pitchFamily="34" charset="0"/>
              </a:rPr>
              <a:t>ROCHA J. F.; DIAS J. W. </a:t>
            </a:r>
            <a:r>
              <a:rPr lang="pt-BR" sz="2000" b="1" dirty="0" smtClean="0">
                <a:latin typeface="Verdana" pitchFamily="34" charset="0"/>
                <a:ea typeface="Verdana" pitchFamily="34" charset="0"/>
                <a:cs typeface="Verdana" pitchFamily="34" charset="0"/>
              </a:rPr>
              <a:t>IMPORTÂNCIA DO BANCO DE DADOS NAS APLICAÇÕES</a:t>
            </a:r>
            <a:r>
              <a:rPr lang="pt-BR" sz="2000" dirty="0" smtClean="0">
                <a:latin typeface="Verdana" pitchFamily="34" charset="0"/>
                <a:ea typeface="Verdana" pitchFamily="34" charset="0"/>
                <a:cs typeface="Verdana" pitchFamily="34" charset="0"/>
              </a:rPr>
              <a:t>. XVII SEINPAR2015. Universidade Paranaense. 14 Set. 2015.</a:t>
            </a:r>
            <a:endParaRPr lang="pt-BR" sz="20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ixaDeTexto 7"/>
          <p:cNvSpPr txBox="1"/>
          <p:nvPr/>
        </p:nvSpPr>
        <p:spPr>
          <a:xfrm>
            <a:off x="251520" y="548680"/>
            <a:ext cx="8640960" cy="954107"/>
          </a:xfrm>
          <a:prstGeom prst="rect">
            <a:avLst/>
          </a:prstGeom>
          <a:noFill/>
        </p:spPr>
        <p:txBody>
          <a:bodyPr wrap="square" rtlCol="0">
            <a:spAutoFit/>
          </a:bodyPr>
          <a:lstStyle/>
          <a:p>
            <a:r>
              <a:rPr lang="pt-BR" sz="2800" dirty="0" smtClean="0">
                <a:latin typeface="Verdana" pitchFamily="34" charset="0"/>
                <a:ea typeface="Verdana" pitchFamily="34" charset="0"/>
                <a:cs typeface="Verdana" pitchFamily="34" charset="0"/>
              </a:rPr>
              <a:t>1 			  INTRODUÇÃO</a:t>
            </a:r>
          </a:p>
          <a:p>
            <a:pPr algn="ctr"/>
            <a:endParaRPr lang="pt-BR" sz="2800" b="1" dirty="0">
              <a:latin typeface="Verdana" pitchFamily="34" charset="0"/>
              <a:ea typeface="Verdana" pitchFamily="34" charset="0"/>
              <a:cs typeface="Verdana" pitchFamily="34" charset="0"/>
            </a:endParaRPr>
          </a:p>
        </p:txBody>
      </p:sp>
      <p:sp>
        <p:nvSpPr>
          <p:cNvPr id="9" name="CaixaDeTexto 8"/>
          <p:cNvSpPr txBox="1"/>
          <p:nvPr/>
        </p:nvSpPr>
        <p:spPr>
          <a:xfrm>
            <a:off x="971600" y="1268760"/>
            <a:ext cx="7200800" cy="3785652"/>
          </a:xfrm>
          <a:prstGeom prst="rect">
            <a:avLst/>
          </a:prstGeom>
          <a:noFill/>
        </p:spPr>
        <p:txBody>
          <a:bodyPr wrap="square" rtlCol="0">
            <a:spAutoFit/>
          </a:bodyPr>
          <a:lstStyle/>
          <a:p>
            <a:pPr algn="just"/>
            <a:r>
              <a:rPr lang="pt-BR" sz="2000" dirty="0" smtClean="0">
                <a:latin typeface="Verdana" pitchFamily="34" charset="0"/>
                <a:ea typeface="Verdana" pitchFamily="34" charset="0"/>
                <a:cs typeface="Verdana" pitchFamily="34" charset="0"/>
              </a:rPr>
              <a:t>Um Banco de Dados é uma coleção de dados persistentes, usados pelos sistemas de aplicação de uma determinada empresa [</a:t>
            </a:r>
            <a:r>
              <a:rPr lang="pt-BR" sz="2000" dirty="0" err="1" smtClean="0">
                <a:latin typeface="Verdana" pitchFamily="34" charset="0"/>
                <a:ea typeface="Verdana" pitchFamily="34" charset="0"/>
                <a:cs typeface="Verdana" pitchFamily="34" charset="0"/>
              </a:rPr>
              <a:t>Heuser</a:t>
            </a:r>
            <a:r>
              <a:rPr lang="pt-BR" sz="2000" dirty="0" smtClean="0">
                <a:latin typeface="Verdana" pitchFamily="34" charset="0"/>
                <a:ea typeface="Verdana" pitchFamily="34" charset="0"/>
                <a:cs typeface="Verdana" pitchFamily="34" charset="0"/>
              </a:rPr>
              <a:t>, 2010]. A função dos bancos de dados é o armazenamento de um conjunto de registros consistindo em uma ou várias tabelas, que tem como objetivo organizar e guardar dados utilizando Sistema de Gerenciamento de Banco de Dados (SGBD). Os relacionamentos dos dados são feitos por tabelas no banco de dados de uma forma hierárquica, que são utilizados métodos de chaves primárias e estrangeiras que demonstraremos ao decorrer do artigo. </a:t>
            </a:r>
            <a:endParaRPr lang="pt-BR" sz="20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ixaDeTexto 7"/>
          <p:cNvSpPr txBox="1"/>
          <p:nvPr/>
        </p:nvSpPr>
        <p:spPr>
          <a:xfrm>
            <a:off x="251520" y="548680"/>
            <a:ext cx="8640960" cy="954107"/>
          </a:xfrm>
          <a:prstGeom prst="rect">
            <a:avLst/>
          </a:prstGeom>
          <a:noFill/>
        </p:spPr>
        <p:txBody>
          <a:bodyPr wrap="square" rtlCol="0">
            <a:spAutoFit/>
          </a:bodyPr>
          <a:lstStyle/>
          <a:p>
            <a:r>
              <a:rPr lang="pt-BR" sz="2800" dirty="0" smtClean="0">
                <a:latin typeface="Verdana" pitchFamily="34" charset="0"/>
                <a:ea typeface="Verdana" pitchFamily="34" charset="0"/>
                <a:cs typeface="Verdana" pitchFamily="34" charset="0"/>
              </a:rPr>
              <a:t>2 			 JUSTIFICATIVA</a:t>
            </a:r>
          </a:p>
          <a:p>
            <a:pPr algn="ctr"/>
            <a:endParaRPr lang="pt-BR" sz="2800" b="1" dirty="0">
              <a:latin typeface="Verdana" pitchFamily="34" charset="0"/>
              <a:ea typeface="Verdana" pitchFamily="34" charset="0"/>
              <a:cs typeface="Verdana" pitchFamily="34" charset="0"/>
            </a:endParaRPr>
          </a:p>
        </p:txBody>
      </p:sp>
      <p:sp>
        <p:nvSpPr>
          <p:cNvPr id="9" name="CaixaDeTexto 8"/>
          <p:cNvSpPr txBox="1"/>
          <p:nvPr/>
        </p:nvSpPr>
        <p:spPr>
          <a:xfrm>
            <a:off x="971600" y="1268760"/>
            <a:ext cx="7200800" cy="3170099"/>
          </a:xfrm>
          <a:prstGeom prst="rect">
            <a:avLst/>
          </a:prstGeom>
          <a:noFill/>
        </p:spPr>
        <p:txBody>
          <a:bodyPr wrap="square" rtlCol="0">
            <a:spAutoFit/>
          </a:bodyPr>
          <a:lstStyle/>
          <a:p>
            <a:pPr algn="just"/>
            <a:r>
              <a:rPr lang="pt-BR" sz="2000" dirty="0" smtClean="0">
                <a:latin typeface="Verdana" pitchFamily="34" charset="0"/>
                <a:ea typeface="Verdana" pitchFamily="34" charset="0"/>
                <a:cs typeface="Verdana" pitchFamily="34" charset="0"/>
              </a:rPr>
              <a:t>Os bancos de dados vêm sendo utilizados desde o início da humanidade, evoluindo com os tempos, deixando as empresas mais ágeis no armazenamento de dados e ajudando na segurança. Assim, vê-se necessário desenvolver uma pesquisa mostrando o que é o banco de dados e sobre os SGBD que ajudam na manipulação dos dados mostrando também a importância do armazenamento dos dados e as facilidades que os softwares nos oferecem para os  sistemas de gerenciamento dos mesmos.  </a:t>
            </a:r>
            <a:endParaRPr lang="pt-BR" sz="20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ixaDeTexto 7"/>
          <p:cNvSpPr txBox="1"/>
          <p:nvPr/>
        </p:nvSpPr>
        <p:spPr>
          <a:xfrm>
            <a:off x="251520" y="548680"/>
            <a:ext cx="8640960" cy="954107"/>
          </a:xfrm>
          <a:prstGeom prst="rect">
            <a:avLst/>
          </a:prstGeom>
          <a:noFill/>
        </p:spPr>
        <p:txBody>
          <a:bodyPr wrap="square" rtlCol="0">
            <a:spAutoFit/>
          </a:bodyPr>
          <a:lstStyle/>
          <a:p>
            <a:r>
              <a:rPr lang="pt-BR" sz="2800" dirty="0">
                <a:latin typeface="Verdana" pitchFamily="34" charset="0"/>
                <a:ea typeface="Verdana" pitchFamily="34" charset="0"/>
                <a:cs typeface="Verdana" pitchFamily="34" charset="0"/>
              </a:rPr>
              <a:t>3</a:t>
            </a:r>
            <a:r>
              <a:rPr lang="pt-BR" sz="2800" dirty="0" smtClean="0">
                <a:latin typeface="Verdana" pitchFamily="34" charset="0"/>
                <a:ea typeface="Verdana" pitchFamily="34" charset="0"/>
                <a:cs typeface="Verdana" pitchFamily="34" charset="0"/>
              </a:rPr>
              <a:t> 			    OBJETIVO</a:t>
            </a:r>
          </a:p>
          <a:p>
            <a:pPr algn="ctr"/>
            <a:endParaRPr lang="pt-BR" sz="2800" b="1" dirty="0">
              <a:latin typeface="Verdana" pitchFamily="34" charset="0"/>
              <a:ea typeface="Verdana" pitchFamily="34" charset="0"/>
              <a:cs typeface="Verdana" pitchFamily="34" charset="0"/>
            </a:endParaRPr>
          </a:p>
        </p:txBody>
      </p:sp>
      <p:sp>
        <p:nvSpPr>
          <p:cNvPr id="9" name="CaixaDeTexto 8"/>
          <p:cNvSpPr txBox="1"/>
          <p:nvPr/>
        </p:nvSpPr>
        <p:spPr>
          <a:xfrm>
            <a:off x="971600" y="1268760"/>
            <a:ext cx="7200800" cy="1631216"/>
          </a:xfrm>
          <a:prstGeom prst="rect">
            <a:avLst/>
          </a:prstGeom>
          <a:noFill/>
        </p:spPr>
        <p:txBody>
          <a:bodyPr wrap="square" rtlCol="0">
            <a:spAutoFit/>
          </a:bodyPr>
          <a:lstStyle/>
          <a:p>
            <a:pPr algn="just"/>
            <a:r>
              <a:rPr lang="pt-BR" sz="2000" dirty="0" smtClean="0">
                <a:latin typeface="Verdana" pitchFamily="34" charset="0"/>
                <a:ea typeface="Verdana" pitchFamily="34" charset="0"/>
                <a:cs typeface="Verdana" pitchFamily="34" charset="0"/>
              </a:rPr>
              <a:t>O objetivo do trabalho é desenvolver uma pesquisa apresentando e explicando a importância dos bancos de dados para as empresas, visto que eles têm contribuído com a evolução da Humanidade e informatização de diversos setores empresariais. </a:t>
            </a:r>
            <a:endParaRPr lang="pt-BR" sz="20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ixaDeTexto 7"/>
          <p:cNvSpPr txBox="1"/>
          <p:nvPr/>
        </p:nvSpPr>
        <p:spPr>
          <a:xfrm>
            <a:off x="251520" y="548680"/>
            <a:ext cx="8640960" cy="954107"/>
          </a:xfrm>
          <a:prstGeom prst="rect">
            <a:avLst/>
          </a:prstGeom>
          <a:noFill/>
        </p:spPr>
        <p:txBody>
          <a:bodyPr wrap="square" rtlCol="0">
            <a:spAutoFit/>
          </a:bodyPr>
          <a:lstStyle/>
          <a:p>
            <a:r>
              <a:rPr lang="pt-BR" sz="2800" dirty="0" smtClean="0">
                <a:latin typeface="Verdana" pitchFamily="34" charset="0"/>
                <a:ea typeface="Verdana" pitchFamily="34" charset="0"/>
                <a:cs typeface="Verdana" pitchFamily="34" charset="0"/>
              </a:rPr>
              <a:t>4 	</a:t>
            </a:r>
            <a:r>
              <a:rPr lang="pt-BR" sz="2800" dirty="0">
                <a:latin typeface="Verdana" pitchFamily="34" charset="0"/>
                <a:ea typeface="Verdana" pitchFamily="34" charset="0"/>
                <a:cs typeface="Verdana" pitchFamily="34" charset="0"/>
              </a:rPr>
              <a:t>	</a:t>
            </a:r>
            <a:r>
              <a:rPr lang="pt-BR" sz="2800" dirty="0" smtClean="0">
                <a:latin typeface="Verdana" pitchFamily="34" charset="0"/>
                <a:ea typeface="Verdana" pitchFamily="34" charset="0"/>
                <a:cs typeface="Verdana" pitchFamily="34" charset="0"/>
              </a:rPr>
              <a:t>       Desenvolvimento</a:t>
            </a:r>
          </a:p>
          <a:p>
            <a:pPr algn="ctr"/>
            <a:endParaRPr lang="pt-BR" sz="2800" b="1" dirty="0">
              <a:latin typeface="Verdana" pitchFamily="34" charset="0"/>
              <a:ea typeface="Verdana" pitchFamily="34" charset="0"/>
              <a:cs typeface="Verdana" pitchFamily="34" charset="0"/>
            </a:endParaRPr>
          </a:p>
        </p:txBody>
      </p:sp>
      <p:sp>
        <p:nvSpPr>
          <p:cNvPr id="9" name="CaixaDeTexto 8"/>
          <p:cNvSpPr txBox="1"/>
          <p:nvPr/>
        </p:nvSpPr>
        <p:spPr>
          <a:xfrm>
            <a:off x="971600" y="1268760"/>
            <a:ext cx="7200800" cy="1015663"/>
          </a:xfrm>
          <a:prstGeom prst="rect">
            <a:avLst/>
          </a:prstGeom>
          <a:noFill/>
        </p:spPr>
        <p:txBody>
          <a:bodyPr wrap="square" rtlCol="0">
            <a:spAutoFit/>
          </a:bodyPr>
          <a:lstStyle/>
          <a:p>
            <a:pPr algn="just"/>
            <a:r>
              <a:rPr lang="pt-BR" sz="2000" dirty="0" smtClean="0">
                <a:latin typeface="Verdana" pitchFamily="34" charset="0"/>
                <a:ea typeface="Verdana" pitchFamily="34" charset="0"/>
                <a:cs typeface="Verdana" pitchFamily="34" charset="0"/>
              </a:rPr>
              <a:t>Para o desenvolvimento deste trabalho, foi realizado pesquisa na internet, livros, artigos e trabalho desenvolvido na universidade. </a:t>
            </a:r>
            <a:endParaRPr lang="pt-BR" sz="20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ixaDeTexto 7"/>
          <p:cNvSpPr txBox="1"/>
          <p:nvPr/>
        </p:nvSpPr>
        <p:spPr>
          <a:xfrm>
            <a:off x="251520" y="548680"/>
            <a:ext cx="8640960" cy="954107"/>
          </a:xfrm>
          <a:prstGeom prst="rect">
            <a:avLst/>
          </a:prstGeom>
          <a:noFill/>
        </p:spPr>
        <p:txBody>
          <a:bodyPr wrap="square" rtlCol="0">
            <a:spAutoFit/>
          </a:bodyPr>
          <a:lstStyle/>
          <a:p>
            <a:r>
              <a:rPr lang="pt-BR" sz="2800" dirty="0">
                <a:latin typeface="Verdana" pitchFamily="34" charset="0"/>
                <a:ea typeface="Verdana" pitchFamily="34" charset="0"/>
                <a:cs typeface="Verdana" pitchFamily="34" charset="0"/>
              </a:rPr>
              <a:t>4</a:t>
            </a:r>
            <a:r>
              <a:rPr lang="pt-BR" sz="2800" dirty="0" smtClean="0">
                <a:latin typeface="Verdana" pitchFamily="34" charset="0"/>
                <a:ea typeface="Verdana" pitchFamily="34" charset="0"/>
                <a:cs typeface="Verdana" pitchFamily="34" charset="0"/>
              </a:rPr>
              <a:t>.1      O QUE É UM BANCO DE DADOS</a:t>
            </a:r>
          </a:p>
          <a:p>
            <a:pPr algn="ctr"/>
            <a:endParaRPr lang="pt-BR" sz="2800" b="1" dirty="0">
              <a:latin typeface="Verdana" pitchFamily="34" charset="0"/>
              <a:ea typeface="Verdana" pitchFamily="34" charset="0"/>
              <a:cs typeface="Verdana" pitchFamily="34" charset="0"/>
            </a:endParaRPr>
          </a:p>
        </p:txBody>
      </p:sp>
      <p:sp>
        <p:nvSpPr>
          <p:cNvPr id="9" name="CaixaDeTexto 8"/>
          <p:cNvSpPr txBox="1"/>
          <p:nvPr/>
        </p:nvSpPr>
        <p:spPr>
          <a:xfrm>
            <a:off x="971600" y="1268760"/>
            <a:ext cx="7200800" cy="2554545"/>
          </a:xfrm>
          <a:prstGeom prst="rect">
            <a:avLst/>
          </a:prstGeom>
          <a:noFill/>
        </p:spPr>
        <p:txBody>
          <a:bodyPr wrap="square" rtlCol="0">
            <a:spAutoFit/>
          </a:bodyPr>
          <a:lstStyle/>
          <a:p>
            <a:pPr algn="just"/>
            <a:r>
              <a:rPr lang="pt-BR" sz="2000" dirty="0" smtClean="0">
                <a:latin typeface="Verdana" pitchFamily="34" charset="0"/>
                <a:ea typeface="Verdana" pitchFamily="34" charset="0"/>
                <a:cs typeface="Verdana" pitchFamily="34" charset="0"/>
              </a:rPr>
              <a:t>Bancos de dados são dados armazenados em documentos ou softwares, sendo que antes da evolução da informática, os armazenamentos de dados eram feitos em papéis. Atualmente, os bancos de dados tornaram-se o coração de muitos sistemas, oferecendo segurança dos dados e agilidade nas buscas, comunicando-se com os usuários através de interfaces gráficas de janelas. </a:t>
            </a:r>
            <a:endParaRPr lang="pt-BR" sz="20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ixaDeTexto 7"/>
          <p:cNvSpPr txBox="1"/>
          <p:nvPr/>
        </p:nvSpPr>
        <p:spPr>
          <a:xfrm>
            <a:off x="251520" y="548680"/>
            <a:ext cx="8640960" cy="954107"/>
          </a:xfrm>
          <a:prstGeom prst="rect">
            <a:avLst/>
          </a:prstGeom>
          <a:noFill/>
        </p:spPr>
        <p:txBody>
          <a:bodyPr wrap="square" rtlCol="0">
            <a:spAutoFit/>
          </a:bodyPr>
          <a:lstStyle/>
          <a:p>
            <a:r>
              <a:rPr lang="pt-BR" sz="2800" dirty="0">
                <a:latin typeface="Verdana" pitchFamily="34" charset="0"/>
                <a:ea typeface="Verdana" pitchFamily="34" charset="0"/>
                <a:cs typeface="Verdana" pitchFamily="34" charset="0"/>
              </a:rPr>
              <a:t>4</a:t>
            </a:r>
            <a:r>
              <a:rPr lang="pt-BR" sz="2800" dirty="0" smtClean="0">
                <a:latin typeface="Verdana" pitchFamily="34" charset="0"/>
                <a:ea typeface="Verdana" pitchFamily="34" charset="0"/>
                <a:cs typeface="Verdana" pitchFamily="34" charset="0"/>
              </a:rPr>
              <a:t>.2                O QUE É UM SGBD</a:t>
            </a:r>
          </a:p>
          <a:p>
            <a:pPr algn="ctr"/>
            <a:endParaRPr lang="pt-BR" sz="2800" b="1" dirty="0">
              <a:latin typeface="Verdana" pitchFamily="34" charset="0"/>
              <a:ea typeface="Verdana" pitchFamily="34" charset="0"/>
              <a:cs typeface="Verdana" pitchFamily="34" charset="0"/>
            </a:endParaRPr>
          </a:p>
        </p:txBody>
      </p:sp>
      <p:sp>
        <p:nvSpPr>
          <p:cNvPr id="9" name="CaixaDeTexto 8"/>
          <p:cNvSpPr txBox="1"/>
          <p:nvPr/>
        </p:nvSpPr>
        <p:spPr>
          <a:xfrm>
            <a:off x="971600" y="1268760"/>
            <a:ext cx="7200800" cy="3477875"/>
          </a:xfrm>
          <a:prstGeom prst="rect">
            <a:avLst/>
          </a:prstGeom>
          <a:noFill/>
        </p:spPr>
        <p:txBody>
          <a:bodyPr wrap="square" rtlCol="0">
            <a:spAutoFit/>
          </a:bodyPr>
          <a:lstStyle/>
          <a:p>
            <a:pPr algn="just"/>
            <a:r>
              <a:rPr lang="pt-BR" sz="2000" dirty="0" smtClean="0">
                <a:latin typeface="Verdana" pitchFamily="34" charset="0"/>
                <a:ea typeface="Verdana" pitchFamily="34" charset="0"/>
                <a:cs typeface="Verdana" pitchFamily="34" charset="0"/>
              </a:rPr>
              <a:t>Sistema de Gerenciamento de Banco de Dados (SGBD) é uma composição de softwares responsável pelo gerenciamento dos dados. Levando a informação mais rápida para o usuário e gravando esses dados no Banco. O SGBD disponibiliza uma interface para que seus clientes possam incluir, alterar ou consultar dados previamente armazenados. Cada SGBD implementa um banco de dados (ou vários) de uma maneira diferente, mas para o usuário, isso é quase transparente, a linguagem de acesso aos dados é a mesma.</a:t>
            </a:r>
            <a:endParaRPr lang="pt-BR" sz="2000" dirty="0">
              <a:latin typeface="Verdana" pitchFamily="34" charset="0"/>
              <a:ea typeface="Verdana" pitchFamily="34" charset="0"/>
              <a:cs typeface="Verdana" pitchFamily="34" charset="0"/>
            </a:endParaRPr>
          </a:p>
        </p:txBody>
      </p:sp>
      <p:pic>
        <p:nvPicPr>
          <p:cNvPr id="4" name="Imagem 3" descr="sgbd.png"/>
          <p:cNvPicPr>
            <a:picLocks noChangeAspect="1"/>
          </p:cNvPicPr>
          <p:nvPr/>
        </p:nvPicPr>
        <p:blipFill>
          <a:blip r:embed="rId3"/>
          <a:stretch>
            <a:fillRect/>
          </a:stretch>
        </p:blipFill>
        <p:spPr>
          <a:xfrm>
            <a:off x="1691680" y="4437112"/>
            <a:ext cx="5760640" cy="190182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ixaDeTexto 7"/>
          <p:cNvSpPr txBox="1"/>
          <p:nvPr/>
        </p:nvSpPr>
        <p:spPr>
          <a:xfrm>
            <a:off x="251520" y="548680"/>
            <a:ext cx="8640960" cy="954107"/>
          </a:xfrm>
          <a:prstGeom prst="rect">
            <a:avLst/>
          </a:prstGeom>
          <a:noFill/>
        </p:spPr>
        <p:txBody>
          <a:bodyPr wrap="square" rtlCol="0">
            <a:spAutoFit/>
          </a:bodyPr>
          <a:lstStyle/>
          <a:p>
            <a:r>
              <a:rPr lang="pt-BR" sz="2800" dirty="0">
                <a:latin typeface="Verdana" pitchFamily="34" charset="0"/>
                <a:ea typeface="Verdana" pitchFamily="34" charset="0"/>
                <a:cs typeface="Verdana" pitchFamily="34" charset="0"/>
              </a:rPr>
              <a:t>4</a:t>
            </a:r>
            <a:r>
              <a:rPr lang="pt-BR" sz="2800" dirty="0" smtClean="0">
                <a:latin typeface="Verdana" pitchFamily="34" charset="0"/>
                <a:ea typeface="Verdana" pitchFamily="34" charset="0"/>
                <a:cs typeface="Verdana" pitchFamily="34" charset="0"/>
              </a:rPr>
              <a:t>.3        Banco de dados hierárquicos</a:t>
            </a:r>
          </a:p>
          <a:p>
            <a:pPr algn="ctr"/>
            <a:endParaRPr lang="pt-BR" sz="2800" b="1" dirty="0">
              <a:latin typeface="Verdana" pitchFamily="34" charset="0"/>
              <a:ea typeface="Verdana" pitchFamily="34" charset="0"/>
              <a:cs typeface="Verdana" pitchFamily="34" charset="0"/>
            </a:endParaRPr>
          </a:p>
        </p:txBody>
      </p:sp>
      <p:sp>
        <p:nvSpPr>
          <p:cNvPr id="9" name="CaixaDeTexto 8"/>
          <p:cNvSpPr txBox="1"/>
          <p:nvPr/>
        </p:nvSpPr>
        <p:spPr>
          <a:xfrm>
            <a:off x="971600" y="1268760"/>
            <a:ext cx="7200800" cy="2554545"/>
          </a:xfrm>
          <a:prstGeom prst="rect">
            <a:avLst/>
          </a:prstGeom>
          <a:noFill/>
        </p:spPr>
        <p:txBody>
          <a:bodyPr wrap="square" rtlCol="0">
            <a:spAutoFit/>
          </a:bodyPr>
          <a:lstStyle/>
          <a:p>
            <a:pPr algn="just"/>
            <a:r>
              <a:rPr lang="pt-BR" sz="2000" dirty="0" smtClean="0">
                <a:latin typeface="Verdana" pitchFamily="34" charset="0"/>
                <a:ea typeface="Verdana" pitchFamily="34" charset="0"/>
                <a:cs typeface="Verdana" pitchFamily="34" charset="0"/>
              </a:rPr>
              <a:t>Em um sistema de banco de dados hierárquicos encontramos registro e relacionamento de dados pai-filho. “</a:t>
            </a:r>
            <a:r>
              <a:rPr lang="pt-BR" sz="2000" i="1" dirty="0" smtClean="0">
                <a:latin typeface="Verdana" pitchFamily="34" charset="0"/>
                <a:ea typeface="Verdana" pitchFamily="34" charset="0"/>
                <a:cs typeface="Verdana" pitchFamily="34" charset="0"/>
              </a:rPr>
              <a:t>O registro que antecedem outros na hierarquia é denominado PAI e os registros que o sucedem são chamados FILHOS. No relacionamento pai-filho um tipo de registro do lado PAI pode se corresponder com vários (ou nenhum) tipo de registro do lado FILHO</a:t>
            </a:r>
            <a:r>
              <a:rPr lang="pt-BR" sz="2000" dirty="0" smtClean="0">
                <a:latin typeface="Verdana" pitchFamily="34" charset="0"/>
                <a:ea typeface="Verdana" pitchFamily="34" charset="0"/>
                <a:cs typeface="Verdana" pitchFamily="34" charset="0"/>
              </a:rPr>
              <a:t>” [Ferrari, 2010]. </a:t>
            </a:r>
            <a:endParaRPr lang="pt-BR" sz="2000" dirty="0">
              <a:latin typeface="Verdana" pitchFamily="34" charset="0"/>
              <a:ea typeface="Verdana" pitchFamily="34" charset="0"/>
              <a:cs typeface="Verdana" pitchFamily="34" charset="0"/>
            </a:endParaRPr>
          </a:p>
        </p:txBody>
      </p:sp>
      <p:pic>
        <p:nvPicPr>
          <p:cNvPr id="5" name="Imagem 4" descr="Aku Sukkar.png"/>
          <p:cNvPicPr>
            <a:picLocks noChangeAspect="1"/>
          </p:cNvPicPr>
          <p:nvPr/>
        </p:nvPicPr>
        <p:blipFill>
          <a:blip r:embed="rId3"/>
          <a:stretch>
            <a:fillRect/>
          </a:stretch>
        </p:blipFill>
        <p:spPr>
          <a:xfrm>
            <a:off x="2411760" y="4437112"/>
            <a:ext cx="4320480" cy="1439788"/>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ixaDeTexto 7"/>
          <p:cNvSpPr txBox="1"/>
          <p:nvPr/>
        </p:nvSpPr>
        <p:spPr>
          <a:xfrm>
            <a:off x="251520" y="548680"/>
            <a:ext cx="8640960" cy="954107"/>
          </a:xfrm>
          <a:prstGeom prst="rect">
            <a:avLst/>
          </a:prstGeom>
          <a:noFill/>
        </p:spPr>
        <p:txBody>
          <a:bodyPr wrap="square" rtlCol="0">
            <a:spAutoFit/>
          </a:bodyPr>
          <a:lstStyle/>
          <a:p>
            <a:r>
              <a:rPr lang="pt-BR" sz="2800" dirty="0">
                <a:latin typeface="Verdana" pitchFamily="34" charset="0"/>
                <a:ea typeface="Verdana" pitchFamily="34" charset="0"/>
                <a:cs typeface="Verdana" pitchFamily="34" charset="0"/>
              </a:rPr>
              <a:t>4</a:t>
            </a:r>
            <a:r>
              <a:rPr lang="pt-BR" sz="2800" dirty="0" smtClean="0">
                <a:latin typeface="Verdana" pitchFamily="34" charset="0"/>
                <a:ea typeface="Verdana" pitchFamily="34" charset="0"/>
                <a:cs typeface="Verdana" pitchFamily="34" charset="0"/>
              </a:rPr>
              <a:t>.3        Banco de dados hierárquicos</a:t>
            </a:r>
          </a:p>
          <a:p>
            <a:pPr algn="ctr"/>
            <a:endParaRPr lang="pt-BR" sz="2800" b="1" dirty="0">
              <a:latin typeface="Verdana" pitchFamily="34" charset="0"/>
              <a:ea typeface="Verdana" pitchFamily="34" charset="0"/>
              <a:cs typeface="Verdana" pitchFamily="34" charset="0"/>
            </a:endParaRPr>
          </a:p>
        </p:txBody>
      </p:sp>
      <p:sp>
        <p:nvSpPr>
          <p:cNvPr id="9" name="CaixaDeTexto 8"/>
          <p:cNvSpPr txBox="1"/>
          <p:nvPr/>
        </p:nvSpPr>
        <p:spPr>
          <a:xfrm>
            <a:off x="971600" y="1268760"/>
            <a:ext cx="7200800" cy="2246769"/>
          </a:xfrm>
          <a:prstGeom prst="rect">
            <a:avLst/>
          </a:prstGeom>
          <a:noFill/>
        </p:spPr>
        <p:txBody>
          <a:bodyPr wrap="square" rtlCol="0">
            <a:spAutoFit/>
          </a:bodyPr>
          <a:lstStyle/>
          <a:p>
            <a:pPr algn="just"/>
            <a:r>
              <a:rPr lang="pt-BR" sz="2000" dirty="0" smtClean="0">
                <a:latin typeface="Verdana" pitchFamily="34" charset="0"/>
                <a:ea typeface="Verdana" pitchFamily="34" charset="0"/>
                <a:cs typeface="Verdana" pitchFamily="34" charset="0"/>
              </a:rPr>
              <a:t>Nesse tipo de banco de dados devemos nos referir a um relacionamento pai-filho com um par ordenado, no qual temos o tipo de registro PAI e o tipo de registro FILHO. Os relacionamentos com o banco de dados também podem ser utilizado por chaves, tendo chave primaria e chaves internacionais, que fazem o relacionamento entre as tabelas.</a:t>
            </a:r>
            <a:endParaRPr lang="pt-BR" sz="2000" dirty="0">
              <a:latin typeface="Verdana" pitchFamily="34" charset="0"/>
              <a:ea typeface="Verdana" pitchFamily="34" charset="0"/>
              <a:cs typeface="Verdana" pitchFamily="34" charset="0"/>
            </a:endParaRPr>
          </a:p>
        </p:txBody>
      </p:sp>
      <p:pic>
        <p:nvPicPr>
          <p:cNvPr id="2050" name="Picture 2"/>
          <p:cNvPicPr>
            <a:picLocks noChangeAspect="1" noChangeArrowheads="1"/>
          </p:cNvPicPr>
          <p:nvPr/>
        </p:nvPicPr>
        <p:blipFill>
          <a:blip r:embed="rId3"/>
          <a:srcRect/>
          <a:stretch>
            <a:fillRect/>
          </a:stretch>
        </p:blipFill>
        <p:spPr bwMode="auto">
          <a:xfrm>
            <a:off x="1907704" y="4005064"/>
            <a:ext cx="5400600" cy="2228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436</TotalTime>
  <Words>736</Words>
  <Application>Microsoft Office PowerPoint</Application>
  <PresentationFormat>Apresentação na tela (4:3)</PresentationFormat>
  <Paragraphs>32</Paragraphs>
  <Slides>11</Slides>
  <Notes>6</Notes>
  <HiddenSlides>0</HiddenSlides>
  <MMClips>0</MMClips>
  <ScaleCrop>false</ScaleCrop>
  <HeadingPairs>
    <vt:vector size="4" baseType="variant">
      <vt:variant>
        <vt:lpstr>Tema</vt:lpstr>
      </vt:variant>
      <vt:variant>
        <vt:i4>1</vt:i4>
      </vt:variant>
      <vt:variant>
        <vt:lpstr>Títulos de slides</vt:lpstr>
      </vt:variant>
      <vt:variant>
        <vt:i4>11</vt:i4>
      </vt:variant>
    </vt:vector>
  </HeadingPairs>
  <TitlesOfParts>
    <vt:vector size="12" baseType="lpstr">
      <vt:lpstr>Tema do Office</vt:lpstr>
      <vt:lpstr>Slide 1</vt:lpstr>
      <vt:lpstr>Slide 2</vt:lpstr>
      <vt:lpstr>Slide 3</vt:lpstr>
      <vt:lpstr>Slide 4</vt:lpstr>
      <vt:lpstr>Slide 5</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Izael</dc:creator>
  <cp:lastModifiedBy>Izael</cp:lastModifiedBy>
  <cp:revision>42</cp:revision>
  <dcterms:created xsi:type="dcterms:W3CDTF">2018-07-26T15:03:04Z</dcterms:created>
  <dcterms:modified xsi:type="dcterms:W3CDTF">2018-07-27T00:53:00Z</dcterms:modified>
</cp:coreProperties>
</file>