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61" r:id="rId4"/>
    <p:sldId id="269" r:id="rId5"/>
    <p:sldId id="270" r:id="rId6"/>
    <p:sldId id="271" r:id="rId7"/>
    <p:sldId id="272" r:id="rId8"/>
    <p:sldId id="273" r:id="rId9"/>
    <p:sldId id="279" r:id="rId10"/>
    <p:sldId id="280" r:id="rId11"/>
    <p:sldId id="281" r:id="rId12"/>
    <p:sldId id="282" r:id="rId13"/>
    <p:sldId id="283" r:id="rId14"/>
    <p:sldId id="284" r:id="rId15"/>
    <p:sldId id="274" r:id="rId16"/>
    <p:sldId id="275" r:id="rId17"/>
    <p:sldId id="276" r:id="rId18"/>
    <p:sldId id="277" r:id="rId19"/>
    <p:sldId id="265" r:id="rId20"/>
    <p:sldId id="266" r:id="rId21"/>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530" y="-96"/>
      </p:cViewPr>
      <p:guideLst>
        <p:guide orient="horz" pos="2160"/>
        <p:guide pos="2880"/>
      </p:guideLst>
    </p:cSldViewPr>
  </p:slideViewPr>
  <p:notesTextViewPr>
    <p:cViewPr>
      <p:scale>
        <a:sx n="150" d="100"/>
        <a:sy n="15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6ACCEA-9EBE-44CA-9729-7F2116FCC503}" type="datetimeFigureOut">
              <a:rPr lang="pt-BR" smtClean="0"/>
              <a:pPr/>
              <a:t>24/08/2018</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FE4405-6ED5-4CAE-B182-B61CA40480FF}"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8CFE4405-6ED5-4CAE-B182-B61CA40480FF}" type="slidenum">
              <a:rPr lang="pt-BR" smtClean="0"/>
              <a:pPr/>
              <a:t>3</a:t>
            </a:fld>
            <a:endParaRPr lang="pt-B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8CFE4405-6ED5-4CAE-B182-B61CA40480FF}" type="slidenum">
              <a:rPr lang="pt-BR" smtClean="0"/>
              <a:pPr/>
              <a:t>12</a:t>
            </a:fld>
            <a:endParaRPr lang="pt-B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8CFE4405-6ED5-4CAE-B182-B61CA40480FF}" type="slidenum">
              <a:rPr lang="pt-BR" smtClean="0"/>
              <a:pPr/>
              <a:t>13</a:t>
            </a:fld>
            <a:endParaRPr lang="pt-B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8CFE4405-6ED5-4CAE-B182-B61CA40480FF}" type="slidenum">
              <a:rPr lang="pt-BR" smtClean="0"/>
              <a:pPr/>
              <a:t>14</a:t>
            </a:fld>
            <a:endParaRPr lang="pt-B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8CFE4405-6ED5-4CAE-B182-B61CA40480FF}" type="slidenum">
              <a:rPr lang="pt-BR" smtClean="0"/>
              <a:pPr/>
              <a:t>15</a:t>
            </a:fld>
            <a:endParaRPr lang="pt-B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8CFE4405-6ED5-4CAE-B182-B61CA40480FF}" type="slidenum">
              <a:rPr lang="pt-BR" smtClean="0"/>
              <a:pPr/>
              <a:t>16</a:t>
            </a:fld>
            <a:endParaRPr lang="pt-B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8CFE4405-6ED5-4CAE-B182-B61CA40480FF}" type="slidenum">
              <a:rPr lang="pt-BR" smtClean="0"/>
              <a:pPr/>
              <a:t>17</a:t>
            </a:fld>
            <a:endParaRPr lang="pt-B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8CFE4405-6ED5-4CAE-B182-B61CA40480FF}" type="slidenum">
              <a:rPr lang="pt-BR" smtClean="0"/>
              <a:pPr/>
              <a:t>18</a:t>
            </a:fld>
            <a:endParaRPr lang="pt-B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8CFE4405-6ED5-4CAE-B182-B61CA40480FF}" type="slidenum">
              <a:rPr lang="pt-BR" smtClean="0"/>
              <a:pPr/>
              <a:t>19</a:t>
            </a:fld>
            <a:endParaRPr lang="pt-B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8CFE4405-6ED5-4CAE-B182-B61CA40480FF}" type="slidenum">
              <a:rPr lang="pt-BR" smtClean="0"/>
              <a:pPr/>
              <a:t>20</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8CFE4405-6ED5-4CAE-B182-B61CA40480FF}" type="slidenum">
              <a:rPr lang="pt-BR" smtClean="0"/>
              <a:pPr/>
              <a:t>4</a:t>
            </a:fld>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8CFE4405-6ED5-4CAE-B182-B61CA40480FF}" type="slidenum">
              <a:rPr lang="pt-BR" smtClean="0"/>
              <a:pPr/>
              <a:t>5</a:t>
            </a:fld>
            <a:endParaRPr 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8CFE4405-6ED5-4CAE-B182-B61CA40480FF}" type="slidenum">
              <a:rPr lang="pt-BR" smtClean="0"/>
              <a:pPr/>
              <a:t>6</a:t>
            </a:fld>
            <a:endParaRPr 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8CFE4405-6ED5-4CAE-B182-B61CA40480FF}" type="slidenum">
              <a:rPr lang="pt-BR" smtClean="0"/>
              <a:pPr/>
              <a:t>7</a:t>
            </a:fld>
            <a:endParaRPr lang="pt-B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8CFE4405-6ED5-4CAE-B182-B61CA40480FF}" type="slidenum">
              <a:rPr lang="pt-BR" smtClean="0"/>
              <a:pPr/>
              <a:t>8</a:t>
            </a:fld>
            <a:endParaRPr lang="pt-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8CFE4405-6ED5-4CAE-B182-B61CA40480FF}" type="slidenum">
              <a:rPr lang="pt-BR" smtClean="0"/>
              <a:pPr/>
              <a:t>9</a:t>
            </a:fld>
            <a:endParaRPr lang="pt-B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8CFE4405-6ED5-4CAE-B182-B61CA40480FF}" type="slidenum">
              <a:rPr lang="pt-BR" smtClean="0"/>
              <a:pPr/>
              <a:t>10</a:t>
            </a:fld>
            <a:endParaRPr lang="pt-B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8CFE4405-6ED5-4CAE-B182-B61CA40480FF}" type="slidenum">
              <a:rPr lang="pt-BR" smtClean="0"/>
              <a:pPr/>
              <a:t>11</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E8D61990-916E-49FD-A564-F2C7DC4E5DFE}" type="datetimeFigureOut">
              <a:rPr lang="pt-BR" smtClean="0"/>
              <a:pPr/>
              <a:t>24/08/2018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51EB5C4-0FDB-4C4E-BF27-76CDC3715337}"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8D61990-916E-49FD-A564-F2C7DC4E5DFE}" type="datetimeFigureOut">
              <a:rPr lang="pt-BR" smtClean="0"/>
              <a:pPr/>
              <a:t>24/08/2018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51EB5C4-0FDB-4C4E-BF27-76CDC3715337}"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8D61990-916E-49FD-A564-F2C7DC4E5DFE}" type="datetimeFigureOut">
              <a:rPr lang="pt-BR" smtClean="0"/>
              <a:pPr/>
              <a:t>24/08/2018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51EB5C4-0FDB-4C4E-BF27-76CDC3715337}"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8D61990-916E-49FD-A564-F2C7DC4E5DFE}" type="datetimeFigureOut">
              <a:rPr lang="pt-BR" smtClean="0"/>
              <a:pPr/>
              <a:t>24/08/2018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51EB5C4-0FDB-4C4E-BF27-76CDC3715337}"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E8D61990-916E-49FD-A564-F2C7DC4E5DFE}" type="datetimeFigureOut">
              <a:rPr lang="pt-BR" smtClean="0"/>
              <a:pPr/>
              <a:t>24/08/2018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51EB5C4-0FDB-4C4E-BF27-76CDC3715337}"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E8D61990-916E-49FD-A564-F2C7DC4E5DFE}" type="datetimeFigureOut">
              <a:rPr lang="pt-BR" smtClean="0"/>
              <a:pPr/>
              <a:t>24/08/2018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51EB5C4-0FDB-4C4E-BF27-76CDC3715337}"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E8D61990-916E-49FD-A564-F2C7DC4E5DFE}" type="datetimeFigureOut">
              <a:rPr lang="pt-BR" smtClean="0"/>
              <a:pPr/>
              <a:t>24/08/2018</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851EB5C4-0FDB-4C4E-BF27-76CDC3715337}"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E8D61990-916E-49FD-A564-F2C7DC4E5DFE}" type="datetimeFigureOut">
              <a:rPr lang="pt-BR" smtClean="0"/>
              <a:pPr/>
              <a:t>24/08/2018</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851EB5C4-0FDB-4C4E-BF27-76CDC3715337}"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E8D61990-916E-49FD-A564-F2C7DC4E5DFE}" type="datetimeFigureOut">
              <a:rPr lang="pt-BR" smtClean="0"/>
              <a:pPr/>
              <a:t>24/08/2018</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851EB5C4-0FDB-4C4E-BF27-76CDC3715337}"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E8D61990-916E-49FD-A564-F2C7DC4E5DFE}" type="datetimeFigureOut">
              <a:rPr lang="pt-BR" smtClean="0"/>
              <a:pPr/>
              <a:t>24/08/2018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51EB5C4-0FDB-4C4E-BF27-76CDC3715337}"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E8D61990-916E-49FD-A564-F2C7DC4E5DFE}" type="datetimeFigureOut">
              <a:rPr lang="pt-BR" smtClean="0"/>
              <a:pPr/>
              <a:t>24/08/2018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51EB5C4-0FDB-4C4E-BF27-76CDC3715337}"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D61990-916E-49FD-A564-F2C7DC4E5DFE}" type="datetimeFigureOut">
              <a:rPr lang="pt-BR" smtClean="0"/>
              <a:pPr/>
              <a:t>24/08/2018</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1EB5C4-0FDB-4C4E-BF27-76CDC3715337}"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79512" y="332656"/>
            <a:ext cx="1550290" cy="1944216"/>
          </a:xfrm>
          <a:prstGeom prst="rect">
            <a:avLst/>
          </a:prstGeom>
          <a:noFill/>
          <a:ln w="9525">
            <a:noFill/>
            <a:miter lim="800000"/>
            <a:headEnd/>
            <a:tailEnd/>
          </a:ln>
        </p:spPr>
      </p:pic>
      <p:pic>
        <p:nvPicPr>
          <p:cNvPr id="1027" name="Picture 3"/>
          <p:cNvPicPr>
            <a:picLocks noChangeAspect="1" noChangeArrowheads="1"/>
          </p:cNvPicPr>
          <p:nvPr/>
        </p:nvPicPr>
        <p:blipFill>
          <a:blip r:embed="rId3"/>
          <a:srcRect/>
          <a:stretch>
            <a:fillRect/>
          </a:stretch>
        </p:blipFill>
        <p:spPr bwMode="auto">
          <a:xfrm>
            <a:off x="7164288" y="404664"/>
            <a:ext cx="2189013" cy="1731080"/>
          </a:xfrm>
          <a:prstGeom prst="rect">
            <a:avLst/>
          </a:prstGeom>
          <a:noFill/>
          <a:ln w="9525">
            <a:noFill/>
            <a:miter lim="800000"/>
            <a:headEnd/>
            <a:tailEnd/>
          </a:ln>
        </p:spPr>
      </p:pic>
      <p:sp>
        <p:nvSpPr>
          <p:cNvPr id="7" name="CaixaDeTexto 6"/>
          <p:cNvSpPr txBox="1"/>
          <p:nvPr/>
        </p:nvSpPr>
        <p:spPr>
          <a:xfrm>
            <a:off x="971600" y="548680"/>
            <a:ext cx="7128792" cy="1477328"/>
          </a:xfrm>
          <a:prstGeom prst="rect">
            <a:avLst/>
          </a:prstGeom>
          <a:noFill/>
        </p:spPr>
        <p:txBody>
          <a:bodyPr wrap="square" rtlCol="0">
            <a:spAutoFit/>
          </a:bodyPr>
          <a:lstStyle/>
          <a:p>
            <a:pPr algn="ctr"/>
            <a:r>
              <a:rPr lang="pt-BR" sz="2400" dirty="0" smtClean="0">
                <a:latin typeface="Verdana" pitchFamily="34" charset="0"/>
                <a:ea typeface="Verdana" pitchFamily="34" charset="0"/>
                <a:cs typeface="Verdana" pitchFamily="34" charset="0"/>
              </a:rPr>
              <a:t>Universidade Federal de Mato Grosso</a:t>
            </a:r>
          </a:p>
          <a:p>
            <a:pPr algn="ctr"/>
            <a:r>
              <a:rPr lang="pt-BR" sz="2400" dirty="0" smtClean="0">
                <a:latin typeface="Verdana" pitchFamily="34" charset="0"/>
                <a:ea typeface="Verdana" pitchFamily="34" charset="0"/>
                <a:cs typeface="Verdana" pitchFamily="34" charset="0"/>
              </a:rPr>
              <a:t>Instituto  de  Computação</a:t>
            </a:r>
          </a:p>
          <a:p>
            <a:pPr algn="ctr"/>
            <a:r>
              <a:rPr lang="pt-BR" sz="2400" dirty="0" smtClean="0">
                <a:latin typeface="Verdana" pitchFamily="34" charset="0"/>
                <a:ea typeface="Verdana" pitchFamily="34" charset="0"/>
                <a:cs typeface="Verdana" pitchFamily="34" charset="0"/>
              </a:rPr>
              <a:t>Sistemas  de  Informação</a:t>
            </a:r>
          </a:p>
          <a:p>
            <a:pPr algn="ctr"/>
            <a:endParaRPr lang="pt-BR" dirty="0">
              <a:latin typeface="Verdana" pitchFamily="34" charset="0"/>
              <a:ea typeface="Verdana" pitchFamily="34" charset="0"/>
              <a:cs typeface="Verdana" pitchFamily="34" charset="0"/>
            </a:endParaRPr>
          </a:p>
        </p:txBody>
      </p:sp>
      <p:sp>
        <p:nvSpPr>
          <p:cNvPr id="8" name="CaixaDeTexto 7"/>
          <p:cNvSpPr txBox="1"/>
          <p:nvPr/>
        </p:nvSpPr>
        <p:spPr>
          <a:xfrm>
            <a:off x="323528" y="3284984"/>
            <a:ext cx="8640960" cy="738664"/>
          </a:xfrm>
          <a:prstGeom prst="rect">
            <a:avLst/>
          </a:prstGeom>
          <a:noFill/>
        </p:spPr>
        <p:txBody>
          <a:bodyPr wrap="square" rtlCol="0">
            <a:spAutoFit/>
          </a:bodyPr>
          <a:lstStyle/>
          <a:p>
            <a:pPr algn="ctr"/>
            <a:r>
              <a:rPr lang="pt-BR" sz="2400" b="1" dirty="0" smtClean="0">
                <a:latin typeface="Tahoma" pitchFamily="34" charset="0"/>
                <a:ea typeface="Tahoma" pitchFamily="34" charset="0"/>
                <a:cs typeface="Tahoma" pitchFamily="34" charset="0"/>
              </a:rPr>
              <a:t>Banco de dados</a:t>
            </a:r>
          </a:p>
          <a:p>
            <a:pPr algn="ctr"/>
            <a:endParaRPr lang="pt-BR" b="1" dirty="0">
              <a:latin typeface="Arial" pitchFamily="34" charset="0"/>
              <a:cs typeface="Arial" pitchFamily="34" charset="0"/>
            </a:endParaRPr>
          </a:p>
        </p:txBody>
      </p:sp>
      <p:sp>
        <p:nvSpPr>
          <p:cNvPr id="9" name="CaixaDeTexto 8"/>
          <p:cNvSpPr txBox="1"/>
          <p:nvPr/>
        </p:nvSpPr>
        <p:spPr>
          <a:xfrm>
            <a:off x="971600" y="5589240"/>
            <a:ext cx="7200800" cy="1323439"/>
          </a:xfrm>
          <a:prstGeom prst="rect">
            <a:avLst/>
          </a:prstGeom>
          <a:noFill/>
        </p:spPr>
        <p:txBody>
          <a:bodyPr wrap="square" rtlCol="0">
            <a:spAutoFit/>
          </a:bodyPr>
          <a:lstStyle/>
          <a:p>
            <a:r>
              <a:rPr lang="pt-BR" sz="2000" dirty="0" smtClean="0">
                <a:latin typeface="Tahoma" pitchFamily="34" charset="0"/>
                <a:ea typeface="Tahoma" pitchFamily="34" charset="0"/>
                <a:cs typeface="Tahoma" pitchFamily="34" charset="0"/>
              </a:rPr>
              <a:t>Apresentadores: </a:t>
            </a:r>
            <a:r>
              <a:rPr lang="pt-BR" sz="2000" dirty="0" smtClean="0">
                <a:latin typeface="Tahoma" pitchFamily="34" charset="0"/>
                <a:ea typeface="Tahoma" pitchFamily="34" charset="0"/>
                <a:cs typeface="Tahoma" pitchFamily="34" charset="0"/>
              </a:rPr>
              <a:t>David </a:t>
            </a:r>
            <a:r>
              <a:rPr lang="pt-BR" sz="2000" dirty="0" err="1" smtClean="0">
                <a:latin typeface="Tahoma" pitchFamily="34" charset="0"/>
                <a:ea typeface="Tahoma" pitchFamily="34" charset="0"/>
                <a:cs typeface="Tahoma" pitchFamily="34" charset="0"/>
              </a:rPr>
              <a:t>Cliffex</a:t>
            </a:r>
            <a:r>
              <a:rPr lang="pt-BR" sz="2000" dirty="0" smtClean="0">
                <a:latin typeface="Tahoma" pitchFamily="34" charset="0"/>
                <a:ea typeface="Tahoma" pitchFamily="34" charset="0"/>
                <a:cs typeface="Tahoma" pitchFamily="34" charset="0"/>
              </a:rPr>
              <a:t>, </a:t>
            </a:r>
            <a:r>
              <a:rPr lang="pt-BR" sz="2000" dirty="0" smtClean="0">
                <a:latin typeface="Tahoma" pitchFamily="34" charset="0"/>
                <a:ea typeface="Tahoma" pitchFamily="34" charset="0"/>
                <a:cs typeface="Tahoma" pitchFamily="34" charset="0"/>
              </a:rPr>
              <a:t>João Silva, </a:t>
            </a:r>
            <a:r>
              <a:rPr lang="pt-BR" sz="2000" dirty="0" err="1" smtClean="0">
                <a:latin typeface="Tahoma" pitchFamily="34" charset="0"/>
                <a:ea typeface="Tahoma" pitchFamily="34" charset="0"/>
                <a:cs typeface="Tahoma" pitchFamily="34" charset="0"/>
              </a:rPr>
              <a:t>Keslley</a:t>
            </a:r>
            <a:r>
              <a:rPr lang="pt-BR" sz="2000" dirty="0" smtClean="0">
                <a:latin typeface="Tahoma" pitchFamily="34" charset="0"/>
                <a:ea typeface="Tahoma" pitchFamily="34" charset="0"/>
                <a:cs typeface="Tahoma" pitchFamily="34" charset="0"/>
              </a:rPr>
              <a:t> Guimarães, </a:t>
            </a:r>
            <a:r>
              <a:rPr lang="pt-BR" sz="2000" dirty="0" err="1" smtClean="0">
                <a:latin typeface="Tahoma" pitchFamily="34" charset="0"/>
                <a:ea typeface="Tahoma" pitchFamily="34" charset="0"/>
                <a:cs typeface="Tahoma" pitchFamily="34" charset="0"/>
              </a:rPr>
              <a:t>Leiciane</a:t>
            </a:r>
            <a:r>
              <a:rPr lang="pt-BR" sz="2000" dirty="0" smtClean="0">
                <a:latin typeface="Tahoma" pitchFamily="34" charset="0"/>
                <a:ea typeface="Tahoma" pitchFamily="34" charset="0"/>
                <a:cs typeface="Tahoma" pitchFamily="34" charset="0"/>
              </a:rPr>
              <a:t> Souza</a:t>
            </a:r>
            <a:endParaRPr lang="pt-BR" sz="2000" dirty="0">
              <a:latin typeface="Tahoma" pitchFamily="34" charset="0"/>
              <a:ea typeface="Tahoma" pitchFamily="34" charset="0"/>
              <a:cs typeface="Tahoma" pitchFamily="34" charset="0"/>
            </a:endParaRPr>
          </a:p>
          <a:p>
            <a:pPr algn="ctr"/>
            <a:endParaRPr lang="pt-BR" sz="2000" dirty="0" smtClean="0">
              <a:latin typeface="Tahoma" pitchFamily="34" charset="0"/>
              <a:ea typeface="Tahoma" pitchFamily="34" charset="0"/>
              <a:cs typeface="Tahoma" pitchFamily="34" charset="0"/>
            </a:endParaRPr>
          </a:p>
          <a:p>
            <a:pPr algn="ctr"/>
            <a:endParaRPr lang="pt-BR"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nvSpPr>
        <p:spPr>
          <a:xfrm>
            <a:off x="251520" y="548680"/>
            <a:ext cx="1440160" cy="954107"/>
          </a:xfrm>
          <a:prstGeom prst="rect">
            <a:avLst/>
          </a:prstGeom>
          <a:noFill/>
        </p:spPr>
        <p:txBody>
          <a:bodyPr wrap="square" rtlCol="0">
            <a:spAutoFit/>
          </a:bodyPr>
          <a:lstStyle/>
          <a:p>
            <a:r>
              <a:rPr lang="pt-BR" sz="2800" dirty="0" smtClean="0">
                <a:latin typeface="Verdana" pitchFamily="34" charset="0"/>
                <a:ea typeface="Verdana" pitchFamily="34" charset="0"/>
                <a:cs typeface="Verdana" pitchFamily="34" charset="0"/>
              </a:rPr>
              <a:t>4</a:t>
            </a:r>
            <a:endParaRPr lang="pt-BR" sz="2800" dirty="0" smtClean="0">
              <a:latin typeface="Verdana" pitchFamily="34" charset="0"/>
              <a:ea typeface="Verdana" pitchFamily="34" charset="0"/>
              <a:cs typeface="Verdana" pitchFamily="34" charset="0"/>
            </a:endParaRPr>
          </a:p>
          <a:p>
            <a:pPr algn="ctr"/>
            <a:endParaRPr lang="pt-BR" sz="2800" b="1" dirty="0">
              <a:latin typeface="Verdana" pitchFamily="34" charset="0"/>
              <a:ea typeface="Verdana" pitchFamily="34" charset="0"/>
              <a:cs typeface="Verdana" pitchFamily="34" charset="0"/>
            </a:endParaRPr>
          </a:p>
        </p:txBody>
      </p:sp>
      <p:sp>
        <p:nvSpPr>
          <p:cNvPr id="4" name="CaixaDeTexto 3"/>
          <p:cNvSpPr txBox="1"/>
          <p:nvPr/>
        </p:nvSpPr>
        <p:spPr>
          <a:xfrm>
            <a:off x="251520" y="1340769"/>
            <a:ext cx="1440160" cy="1200329"/>
          </a:xfrm>
          <a:prstGeom prst="rect">
            <a:avLst/>
          </a:prstGeom>
          <a:noFill/>
        </p:spPr>
        <p:txBody>
          <a:bodyPr wrap="square" rtlCol="0">
            <a:spAutoFit/>
          </a:bodyPr>
          <a:lstStyle/>
          <a:p>
            <a:r>
              <a:rPr lang="pt-BR" sz="2400" b="1" dirty="0" smtClean="0">
                <a:latin typeface="Verdana" pitchFamily="34" charset="0"/>
                <a:ea typeface="Verdana" pitchFamily="34" charset="0"/>
                <a:cs typeface="Verdana" pitchFamily="34" charset="0"/>
              </a:rPr>
              <a:t>4.2 </a:t>
            </a:r>
            <a:r>
              <a:rPr lang="pt-BR" sz="2400" b="1" dirty="0" smtClean="0">
                <a:latin typeface="Verdana" pitchFamily="34" charset="0"/>
                <a:ea typeface="Verdana" pitchFamily="34" charset="0"/>
                <a:cs typeface="Verdana" pitchFamily="34" charset="0"/>
              </a:rPr>
              <a:t>		</a:t>
            </a:r>
          </a:p>
          <a:p>
            <a:pPr algn="ctr"/>
            <a:endParaRPr lang="pt-BR" sz="2400" b="1" dirty="0">
              <a:latin typeface="Verdana" pitchFamily="34" charset="0"/>
              <a:ea typeface="Verdana" pitchFamily="34" charset="0"/>
              <a:cs typeface="Verdana" pitchFamily="34" charset="0"/>
            </a:endParaRPr>
          </a:p>
        </p:txBody>
      </p:sp>
      <p:sp>
        <p:nvSpPr>
          <p:cNvPr id="6" name="CaixaDeTexto 5"/>
          <p:cNvSpPr txBox="1"/>
          <p:nvPr/>
        </p:nvSpPr>
        <p:spPr>
          <a:xfrm>
            <a:off x="0" y="1340768"/>
            <a:ext cx="9144000" cy="461665"/>
          </a:xfrm>
          <a:prstGeom prst="rect">
            <a:avLst/>
          </a:prstGeom>
          <a:noFill/>
        </p:spPr>
        <p:txBody>
          <a:bodyPr wrap="square" rtlCol="0">
            <a:spAutoFit/>
          </a:bodyPr>
          <a:lstStyle/>
          <a:p>
            <a:pPr algn="ctr"/>
            <a:r>
              <a:rPr lang="pt-BR" sz="2400" b="1" dirty="0" smtClean="0">
                <a:latin typeface="Verdana" pitchFamily="34" charset="0"/>
                <a:ea typeface="Verdana" pitchFamily="34" charset="0"/>
                <a:cs typeface="Verdana" pitchFamily="34" charset="0"/>
              </a:rPr>
              <a:t>Registro</a:t>
            </a:r>
            <a:endParaRPr lang="pt-BR" sz="2400" b="1" dirty="0">
              <a:latin typeface="Verdana" pitchFamily="34" charset="0"/>
              <a:ea typeface="Verdana" pitchFamily="34" charset="0"/>
              <a:cs typeface="Verdana" pitchFamily="34" charset="0"/>
            </a:endParaRPr>
          </a:p>
        </p:txBody>
      </p:sp>
      <p:sp>
        <p:nvSpPr>
          <p:cNvPr id="10" name="Retângulo 9"/>
          <p:cNvSpPr/>
          <p:nvPr/>
        </p:nvSpPr>
        <p:spPr>
          <a:xfrm>
            <a:off x="251520" y="1844824"/>
            <a:ext cx="8640960" cy="1631216"/>
          </a:xfrm>
          <a:prstGeom prst="rect">
            <a:avLst/>
          </a:prstGeom>
        </p:spPr>
        <p:txBody>
          <a:bodyPr wrap="square">
            <a:spAutoFit/>
          </a:bodyPr>
          <a:lstStyle/>
          <a:p>
            <a:pPr lvl="0" algn="just" fontAlgn="base">
              <a:spcBef>
                <a:spcPct val="0"/>
              </a:spcBef>
              <a:spcAft>
                <a:spcPct val="0"/>
              </a:spcAft>
            </a:pPr>
            <a:r>
              <a:rPr lang="pt-BR" sz="2000" dirty="0" smtClean="0">
                <a:latin typeface="Verdana" pitchFamily="34" charset="0"/>
                <a:ea typeface="Verdana" pitchFamily="34" charset="0"/>
                <a:cs typeface="Verdana" pitchFamily="34" charset="0"/>
              </a:rPr>
              <a:t>É o conjunto de campos de uma tabela. E cada um possui a mesma quantidade de campos. O registro é a unidade básica para o armazenamento e </a:t>
            </a:r>
            <a:r>
              <a:rPr lang="pt-BR" sz="2000" dirty="0" smtClean="0">
                <a:latin typeface="Verdana" pitchFamily="34" charset="0"/>
                <a:ea typeface="Verdana" pitchFamily="34" charset="0"/>
                <a:cs typeface="Verdana" pitchFamily="34" charset="0"/>
              </a:rPr>
              <a:t>t</a:t>
            </a:r>
            <a:r>
              <a:rPr lang="pt-BR" sz="2000" dirty="0" smtClean="0">
                <a:latin typeface="Verdana" pitchFamily="34" charset="0"/>
                <a:ea typeface="Verdana" pitchFamily="34" charset="0"/>
                <a:cs typeface="Verdana" pitchFamily="34" charset="0"/>
              </a:rPr>
              <a:t>ambém podemos chamá-lo de linha, uma vez qu</a:t>
            </a:r>
            <a:r>
              <a:rPr lang="pt-BR" sz="2000" dirty="0" smtClean="0">
                <a:latin typeface="Verdana" pitchFamily="34" charset="0"/>
                <a:ea typeface="Verdana" pitchFamily="34" charset="0"/>
                <a:cs typeface="Verdana" pitchFamily="34" charset="0"/>
              </a:rPr>
              <a:t>e durante a visualização da tabela, os dados são organizados numa única linha.</a:t>
            </a:r>
            <a:r>
              <a:rPr lang="pt-BR" sz="2000" dirty="0" smtClean="0">
                <a:latin typeface="Verdana" pitchFamily="34" charset="0"/>
                <a:ea typeface="Verdana" pitchFamily="34" charset="0"/>
                <a:cs typeface="Verdana" pitchFamily="34" charset="0"/>
              </a:rPr>
              <a:t> </a:t>
            </a:r>
            <a:endParaRPr lang="pt-BR" sz="2000" dirty="0" smtClean="0">
              <a:latin typeface="Verdana" pitchFamily="34" charset="0"/>
              <a:ea typeface="Verdana" pitchFamily="34" charset="0"/>
              <a:cs typeface="Verdana" pitchFamily="34" charset="0"/>
            </a:endParaRPr>
          </a:p>
        </p:txBody>
      </p:sp>
      <p:sp>
        <p:nvSpPr>
          <p:cNvPr id="7" name="CaixaDeTexto 6"/>
          <p:cNvSpPr txBox="1"/>
          <p:nvPr/>
        </p:nvSpPr>
        <p:spPr>
          <a:xfrm>
            <a:off x="251520" y="548680"/>
            <a:ext cx="8640960" cy="954107"/>
          </a:xfrm>
          <a:prstGeom prst="rect">
            <a:avLst/>
          </a:prstGeom>
          <a:noFill/>
        </p:spPr>
        <p:txBody>
          <a:bodyPr wrap="square" rtlCol="0">
            <a:spAutoFit/>
          </a:bodyPr>
          <a:lstStyle/>
          <a:p>
            <a:pPr algn="ctr"/>
            <a:r>
              <a:rPr lang="pt-BR" sz="2800" dirty="0" smtClean="0">
                <a:latin typeface="Verdana" pitchFamily="34" charset="0"/>
                <a:ea typeface="Verdana" pitchFamily="34" charset="0"/>
                <a:cs typeface="Verdana" pitchFamily="34" charset="0"/>
              </a:rPr>
              <a:t>CAMPOS, REGISTROS  E  TABELAS</a:t>
            </a:r>
            <a:endParaRPr lang="pt-BR" sz="2800" dirty="0" smtClean="0">
              <a:latin typeface="Verdana" pitchFamily="34" charset="0"/>
              <a:ea typeface="Verdana" pitchFamily="34" charset="0"/>
              <a:cs typeface="Verdana" pitchFamily="34" charset="0"/>
            </a:endParaRPr>
          </a:p>
          <a:p>
            <a:pPr algn="ctr"/>
            <a:endParaRPr lang="pt-BR" sz="2800" b="1" dirty="0">
              <a:latin typeface="Verdana" pitchFamily="34" charset="0"/>
              <a:ea typeface="Verdana" pitchFamily="34" charset="0"/>
              <a:cs typeface="Verdana" pitchFamily="34" charset="0"/>
            </a:endParaRPr>
          </a:p>
        </p:txBody>
      </p:sp>
      <p:pic>
        <p:nvPicPr>
          <p:cNvPr id="1026" name="Picture 2"/>
          <p:cNvPicPr>
            <a:picLocks noChangeAspect="1" noChangeArrowheads="1"/>
          </p:cNvPicPr>
          <p:nvPr/>
        </p:nvPicPr>
        <p:blipFill>
          <a:blip r:embed="rId3"/>
          <a:srcRect/>
          <a:stretch>
            <a:fillRect/>
          </a:stretch>
        </p:blipFill>
        <p:spPr bwMode="auto">
          <a:xfrm>
            <a:off x="971600" y="5229200"/>
            <a:ext cx="7200800" cy="1247775"/>
          </a:xfrm>
          <a:prstGeom prst="rect">
            <a:avLst/>
          </a:prstGeom>
          <a:noFill/>
          <a:ln w="9525">
            <a:noFill/>
            <a:miter lim="800000"/>
            <a:headEnd/>
            <a:tailEnd/>
          </a:ln>
        </p:spPr>
      </p:pic>
      <p:sp>
        <p:nvSpPr>
          <p:cNvPr id="15" name="CaixaDeTexto 14"/>
          <p:cNvSpPr txBox="1"/>
          <p:nvPr/>
        </p:nvSpPr>
        <p:spPr>
          <a:xfrm>
            <a:off x="251520" y="3573017"/>
            <a:ext cx="1440160" cy="1200329"/>
          </a:xfrm>
          <a:prstGeom prst="rect">
            <a:avLst/>
          </a:prstGeom>
          <a:noFill/>
        </p:spPr>
        <p:txBody>
          <a:bodyPr wrap="square" rtlCol="0">
            <a:spAutoFit/>
          </a:bodyPr>
          <a:lstStyle/>
          <a:p>
            <a:r>
              <a:rPr lang="pt-BR" sz="2400" b="1" dirty="0" smtClean="0">
                <a:latin typeface="Verdana" pitchFamily="34" charset="0"/>
                <a:ea typeface="Verdana" pitchFamily="34" charset="0"/>
                <a:cs typeface="Verdana" pitchFamily="34" charset="0"/>
              </a:rPr>
              <a:t>4.3 </a:t>
            </a:r>
            <a:r>
              <a:rPr lang="pt-BR" sz="2400" b="1" dirty="0" smtClean="0">
                <a:latin typeface="Verdana" pitchFamily="34" charset="0"/>
                <a:ea typeface="Verdana" pitchFamily="34" charset="0"/>
                <a:cs typeface="Verdana" pitchFamily="34" charset="0"/>
              </a:rPr>
              <a:t>		</a:t>
            </a:r>
          </a:p>
          <a:p>
            <a:pPr algn="ctr"/>
            <a:endParaRPr lang="pt-BR" sz="2400" b="1" dirty="0">
              <a:latin typeface="Verdana" pitchFamily="34" charset="0"/>
              <a:ea typeface="Verdana" pitchFamily="34" charset="0"/>
              <a:cs typeface="Verdana" pitchFamily="34" charset="0"/>
            </a:endParaRPr>
          </a:p>
        </p:txBody>
      </p:sp>
      <p:sp>
        <p:nvSpPr>
          <p:cNvPr id="16" name="CaixaDeTexto 15"/>
          <p:cNvSpPr txBox="1"/>
          <p:nvPr/>
        </p:nvSpPr>
        <p:spPr>
          <a:xfrm>
            <a:off x="0" y="3573016"/>
            <a:ext cx="9144000" cy="461665"/>
          </a:xfrm>
          <a:prstGeom prst="rect">
            <a:avLst/>
          </a:prstGeom>
          <a:noFill/>
        </p:spPr>
        <p:txBody>
          <a:bodyPr wrap="square" rtlCol="0">
            <a:spAutoFit/>
          </a:bodyPr>
          <a:lstStyle/>
          <a:p>
            <a:pPr algn="ctr"/>
            <a:r>
              <a:rPr lang="pt-BR" sz="2400" b="1" dirty="0" smtClean="0">
                <a:latin typeface="Verdana" pitchFamily="34" charset="0"/>
                <a:ea typeface="Verdana" pitchFamily="34" charset="0"/>
                <a:cs typeface="Verdana" pitchFamily="34" charset="0"/>
              </a:rPr>
              <a:t>Tabela</a:t>
            </a:r>
            <a:endParaRPr lang="pt-BR" sz="2400" b="1" dirty="0">
              <a:latin typeface="Verdana" pitchFamily="34" charset="0"/>
              <a:ea typeface="Verdana" pitchFamily="34" charset="0"/>
              <a:cs typeface="Verdana" pitchFamily="34" charset="0"/>
            </a:endParaRPr>
          </a:p>
        </p:txBody>
      </p:sp>
      <p:sp>
        <p:nvSpPr>
          <p:cNvPr id="17" name="Retângulo 16"/>
          <p:cNvSpPr/>
          <p:nvPr/>
        </p:nvSpPr>
        <p:spPr>
          <a:xfrm>
            <a:off x="251520" y="4005064"/>
            <a:ext cx="8640960" cy="1015663"/>
          </a:xfrm>
          <a:prstGeom prst="rect">
            <a:avLst/>
          </a:prstGeom>
        </p:spPr>
        <p:txBody>
          <a:bodyPr wrap="square">
            <a:spAutoFit/>
          </a:bodyPr>
          <a:lstStyle/>
          <a:p>
            <a:pPr lvl="0" algn="just" fontAlgn="base">
              <a:spcBef>
                <a:spcPct val="0"/>
              </a:spcBef>
              <a:spcAft>
                <a:spcPct val="0"/>
              </a:spcAft>
            </a:pPr>
            <a:r>
              <a:rPr lang="pt-BR" sz="2000" dirty="0" smtClean="0">
                <a:latin typeface="Verdana" pitchFamily="34" charset="0"/>
                <a:ea typeface="Verdana" pitchFamily="34" charset="0"/>
                <a:cs typeface="Verdana" pitchFamily="34" charset="0"/>
              </a:rPr>
              <a:t>É o conjunto de registros. Pode haver várias tabelas no Banco de Dados. No entanto, cada uma deve conter apenas um tipo de informação</a:t>
            </a:r>
            <a:endParaRPr lang="pt-BR" sz="20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nvSpPr>
        <p:spPr>
          <a:xfrm>
            <a:off x="251520" y="548680"/>
            <a:ext cx="1440160" cy="954107"/>
          </a:xfrm>
          <a:prstGeom prst="rect">
            <a:avLst/>
          </a:prstGeom>
          <a:noFill/>
        </p:spPr>
        <p:txBody>
          <a:bodyPr wrap="square" rtlCol="0">
            <a:spAutoFit/>
          </a:bodyPr>
          <a:lstStyle/>
          <a:p>
            <a:r>
              <a:rPr lang="pt-BR" sz="2800" dirty="0" smtClean="0">
                <a:latin typeface="Verdana" pitchFamily="34" charset="0"/>
                <a:ea typeface="Verdana" pitchFamily="34" charset="0"/>
                <a:cs typeface="Verdana" pitchFamily="34" charset="0"/>
              </a:rPr>
              <a:t>5</a:t>
            </a:r>
          </a:p>
          <a:p>
            <a:pPr algn="ctr"/>
            <a:endParaRPr lang="pt-BR" sz="2800" b="1" dirty="0">
              <a:latin typeface="Verdana" pitchFamily="34" charset="0"/>
              <a:ea typeface="Verdana" pitchFamily="34" charset="0"/>
              <a:cs typeface="Verdana" pitchFamily="34" charset="0"/>
            </a:endParaRPr>
          </a:p>
        </p:txBody>
      </p:sp>
      <p:sp>
        <p:nvSpPr>
          <p:cNvPr id="4" name="CaixaDeTexto 3"/>
          <p:cNvSpPr txBox="1"/>
          <p:nvPr/>
        </p:nvSpPr>
        <p:spPr>
          <a:xfrm>
            <a:off x="251520" y="1340769"/>
            <a:ext cx="1440160" cy="1200329"/>
          </a:xfrm>
          <a:prstGeom prst="rect">
            <a:avLst/>
          </a:prstGeom>
          <a:noFill/>
        </p:spPr>
        <p:txBody>
          <a:bodyPr wrap="square" rtlCol="0">
            <a:spAutoFit/>
          </a:bodyPr>
          <a:lstStyle/>
          <a:p>
            <a:r>
              <a:rPr lang="pt-BR" sz="2400" b="1" dirty="0" smtClean="0">
                <a:latin typeface="Verdana" pitchFamily="34" charset="0"/>
                <a:ea typeface="Verdana" pitchFamily="34" charset="0"/>
                <a:cs typeface="Verdana" pitchFamily="34" charset="0"/>
              </a:rPr>
              <a:t>5.1</a:t>
            </a:r>
            <a:r>
              <a:rPr lang="pt-BR" sz="2400" b="1" dirty="0" smtClean="0">
                <a:latin typeface="Verdana" pitchFamily="34" charset="0"/>
                <a:ea typeface="Verdana" pitchFamily="34" charset="0"/>
                <a:cs typeface="Verdana" pitchFamily="34" charset="0"/>
              </a:rPr>
              <a:t> </a:t>
            </a:r>
            <a:r>
              <a:rPr lang="pt-BR" sz="2400" b="1" dirty="0" smtClean="0">
                <a:latin typeface="Verdana" pitchFamily="34" charset="0"/>
                <a:ea typeface="Verdana" pitchFamily="34" charset="0"/>
                <a:cs typeface="Verdana" pitchFamily="34" charset="0"/>
              </a:rPr>
              <a:t>		</a:t>
            </a:r>
          </a:p>
          <a:p>
            <a:pPr algn="ctr"/>
            <a:endParaRPr lang="pt-BR" sz="2400" b="1" dirty="0">
              <a:latin typeface="Verdana" pitchFamily="34" charset="0"/>
              <a:ea typeface="Verdana" pitchFamily="34" charset="0"/>
              <a:cs typeface="Verdana" pitchFamily="34" charset="0"/>
            </a:endParaRPr>
          </a:p>
        </p:txBody>
      </p:sp>
      <p:sp>
        <p:nvSpPr>
          <p:cNvPr id="6" name="CaixaDeTexto 5"/>
          <p:cNvSpPr txBox="1"/>
          <p:nvPr/>
        </p:nvSpPr>
        <p:spPr>
          <a:xfrm>
            <a:off x="0" y="1340768"/>
            <a:ext cx="9144000" cy="461665"/>
          </a:xfrm>
          <a:prstGeom prst="rect">
            <a:avLst/>
          </a:prstGeom>
          <a:noFill/>
        </p:spPr>
        <p:txBody>
          <a:bodyPr wrap="square" rtlCol="0">
            <a:spAutoFit/>
          </a:bodyPr>
          <a:lstStyle/>
          <a:p>
            <a:pPr algn="ctr"/>
            <a:r>
              <a:rPr lang="pt-BR" sz="2400" b="1" dirty="0" smtClean="0">
                <a:latin typeface="Verdana" pitchFamily="34" charset="0"/>
                <a:ea typeface="Verdana" pitchFamily="34" charset="0"/>
                <a:cs typeface="Verdana" pitchFamily="34" charset="0"/>
              </a:rPr>
              <a:t>Chave Primária</a:t>
            </a:r>
            <a:endParaRPr lang="pt-BR" sz="2400" b="1" dirty="0">
              <a:latin typeface="Verdana" pitchFamily="34" charset="0"/>
              <a:ea typeface="Verdana" pitchFamily="34" charset="0"/>
              <a:cs typeface="Verdana" pitchFamily="34" charset="0"/>
            </a:endParaRPr>
          </a:p>
        </p:txBody>
      </p:sp>
      <p:sp>
        <p:nvSpPr>
          <p:cNvPr id="7" name="CaixaDeTexto 6"/>
          <p:cNvSpPr txBox="1"/>
          <p:nvPr/>
        </p:nvSpPr>
        <p:spPr>
          <a:xfrm>
            <a:off x="251520" y="548680"/>
            <a:ext cx="8640960" cy="954107"/>
          </a:xfrm>
          <a:prstGeom prst="rect">
            <a:avLst/>
          </a:prstGeom>
          <a:noFill/>
        </p:spPr>
        <p:txBody>
          <a:bodyPr wrap="square" rtlCol="0">
            <a:spAutoFit/>
          </a:bodyPr>
          <a:lstStyle/>
          <a:p>
            <a:pPr algn="ctr"/>
            <a:r>
              <a:rPr lang="pt-BR" sz="2800" dirty="0" smtClean="0">
                <a:latin typeface="Verdana" pitchFamily="34" charset="0"/>
                <a:ea typeface="Verdana" pitchFamily="34" charset="0"/>
                <a:cs typeface="Verdana" pitchFamily="34" charset="0"/>
              </a:rPr>
              <a:t>CHAVES, </a:t>
            </a:r>
            <a:r>
              <a:rPr lang="pt-BR" sz="2800" dirty="0" smtClean="0">
                <a:latin typeface="Verdana" pitchFamily="34" charset="0"/>
                <a:ea typeface="Verdana" pitchFamily="34" charset="0"/>
                <a:cs typeface="Verdana" pitchFamily="34" charset="0"/>
              </a:rPr>
              <a:t>ÍNDICES  </a:t>
            </a:r>
            <a:r>
              <a:rPr lang="pt-BR" sz="2800" dirty="0" smtClean="0">
                <a:latin typeface="Verdana" pitchFamily="34" charset="0"/>
                <a:ea typeface="Verdana" pitchFamily="34" charset="0"/>
                <a:cs typeface="Verdana" pitchFamily="34" charset="0"/>
              </a:rPr>
              <a:t>E  DOMÍNIOS</a:t>
            </a:r>
            <a:endParaRPr lang="pt-BR" sz="2800" dirty="0" smtClean="0">
              <a:latin typeface="Verdana" pitchFamily="34" charset="0"/>
              <a:ea typeface="Verdana" pitchFamily="34" charset="0"/>
              <a:cs typeface="Verdana" pitchFamily="34" charset="0"/>
            </a:endParaRPr>
          </a:p>
          <a:p>
            <a:pPr algn="ctr"/>
            <a:endParaRPr lang="pt-BR" sz="2800" b="1" dirty="0">
              <a:latin typeface="Verdana" pitchFamily="34" charset="0"/>
              <a:ea typeface="Verdana" pitchFamily="34" charset="0"/>
              <a:cs typeface="Verdana" pitchFamily="34" charset="0"/>
            </a:endParaRPr>
          </a:p>
        </p:txBody>
      </p:sp>
      <p:sp>
        <p:nvSpPr>
          <p:cNvPr id="11" name="Retângulo 10"/>
          <p:cNvSpPr/>
          <p:nvPr/>
        </p:nvSpPr>
        <p:spPr>
          <a:xfrm>
            <a:off x="251520" y="1844824"/>
            <a:ext cx="8640960" cy="1631216"/>
          </a:xfrm>
          <a:prstGeom prst="rect">
            <a:avLst/>
          </a:prstGeom>
        </p:spPr>
        <p:txBody>
          <a:bodyPr wrap="square">
            <a:spAutoFit/>
          </a:bodyPr>
          <a:lstStyle/>
          <a:p>
            <a:pPr lvl="0" algn="just" fontAlgn="base">
              <a:spcBef>
                <a:spcPct val="0"/>
              </a:spcBef>
              <a:spcAft>
                <a:spcPct val="0"/>
              </a:spcAft>
            </a:pPr>
            <a:r>
              <a:rPr lang="pt-BR" sz="2000" dirty="0" smtClean="0">
                <a:latin typeface="Verdana" pitchFamily="34" charset="0"/>
                <a:ea typeface="Verdana" pitchFamily="34" charset="0"/>
                <a:cs typeface="Verdana" pitchFamily="34" charset="0"/>
              </a:rPr>
              <a:t>É um atributo da tabela que permite a identificação de forma única dos seus registros, de forma que seja evitada a duplicação destes. É necessário que o campo não seja muito grande, por conta da velocidade de pesquisa e seja estável, ou seja,  não ser modificado </a:t>
            </a:r>
            <a:r>
              <a:rPr lang="pt-BR" sz="2000" dirty="0" err="1" smtClean="0">
                <a:latin typeface="Verdana" pitchFamily="34" charset="0"/>
                <a:ea typeface="Verdana" pitchFamily="34" charset="0"/>
                <a:cs typeface="Verdana" pitchFamily="34" charset="0"/>
              </a:rPr>
              <a:t>frequentemente</a:t>
            </a:r>
            <a:r>
              <a:rPr lang="pt-BR" sz="2000" dirty="0" smtClean="0">
                <a:latin typeface="Verdana" pitchFamily="34" charset="0"/>
                <a:ea typeface="Verdana" pitchFamily="34" charset="0"/>
                <a:cs typeface="Verdana" pitchFamily="34" charset="0"/>
              </a:rPr>
              <a:t>.</a:t>
            </a:r>
            <a:endParaRPr lang="pt-BR" sz="2000" dirty="0" smtClean="0">
              <a:latin typeface="Verdana" pitchFamily="34" charset="0"/>
              <a:ea typeface="Verdana" pitchFamily="34" charset="0"/>
              <a:cs typeface="Verdana" pitchFamily="34" charset="0"/>
            </a:endParaRPr>
          </a:p>
        </p:txBody>
      </p:sp>
      <p:sp>
        <p:nvSpPr>
          <p:cNvPr id="12" name="CaixaDeTexto 11"/>
          <p:cNvSpPr txBox="1"/>
          <p:nvPr/>
        </p:nvSpPr>
        <p:spPr>
          <a:xfrm>
            <a:off x="251520" y="3501009"/>
            <a:ext cx="1440160" cy="1200329"/>
          </a:xfrm>
          <a:prstGeom prst="rect">
            <a:avLst/>
          </a:prstGeom>
          <a:noFill/>
        </p:spPr>
        <p:txBody>
          <a:bodyPr wrap="square" rtlCol="0">
            <a:spAutoFit/>
          </a:bodyPr>
          <a:lstStyle/>
          <a:p>
            <a:r>
              <a:rPr lang="pt-BR" sz="2400" b="1" dirty="0" smtClean="0">
                <a:latin typeface="Verdana" pitchFamily="34" charset="0"/>
                <a:ea typeface="Verdana" pitchFamily="34" charset="0"/>
                <a:cs typeface="Verdana" pitchFamily="34" charset="0"/>
              </a:rPr>
              <a:t>5.2</a:t>
            </a:r>
            <a:r>
              <a:rPr lang="pt-BR" sz="2400" b="1" dirty="0" smtClean="0">
                <a:latin typeface="Verdana" pitchFamily="34" charset="0"/>
                <a:ea typeface="Verdana" pitchFamily="34" charset="0"/>
                <a:cs typeface="Verdana" pitchFamily="34" charset="0"/>
              </a:rPr>
              <a:t> </a:t>
            </a:r>
            <a:r>
              <a:rPr lang="pt-BR" sz="2400" b="1" dirty="0" smtClean="0">
                <a:latin typeface="Verdana" pitchFamily="34" charset="0"/>
                <a:ea typeface="Verdana" pitchFamily="34" charset="0"/>
                <a:cs typeface="Verdana" pitchFamily="34" charset="0"/>
              </a:rPr>
              <a:t>		</a:t>
            </a:r>
          </a:p>
          <a:p>
            <a:pPr algn="ctr"/>
            <a:endParaRPr lang="pt-BR" sz="2400" b="1" dirty="0">
              <a:latin typeface="Verdana" pitchFamily="34" charset="0"/>
              <a:ea typeface="Verdana" pitchFamily="34" charset="0"/>
              <a:cs typeface="Verdana" pitchFamily="34" charset="0"/>
            </a:endParaRPr>
          </a:p>
        </p:txBody>
      </p:sp>
      <p:sp>
        <p:nvSpPr>
          <p:cNvPr id="13" name="CaixaDeTexto 12"/>
          <p:cNvSpPr txBox="1"/>
          <p:nvPr/>
        </p:nvSpPr>
        <p:spPr>
          <a:xfrm>
            <a:off x="0" y="3501008"/>
            <a:ext cx="9144000" cy="461665"/>
          </a:xfrm>
          <a:prstGeom prst="rect">
            <a:avLst/>
          </a:prstGeom>
          <a:noFill/>
        </p:spPr>
        <p:txBody>
          <a:bodyPr wrap="square" rtlCol="0">
            <a:spAutoFit/>
          </a:bodyPr>
          <a:lstStyle/>
          <a:p>
            <a:pPr algn="ctr"/>
            <a:r>
              <a:rPr lang="pt-BR" sz="2400" b="1" dirty="0" smtClean="0">
                <a:latin typeface="Verdana" pitchFamily="34" charset="0"/>
                <a:ea typeface="Verdana" pitchFamily="34" charset="0"/>
                <a:cs typeface="Verdana" pitchFamily="34" charset="0"/>
              </a:rPr>
              <a:t>Chave Candidata</a:t>
            </a:r>
            <a:endParaRPr lang="pt-BR" sz="2400" b="1" dirty="0">
              <a:latin typeface="Verdana" pitchFamily="34" charset="0"/>
              <a:ea typeface="Verdana" pitchFamily="34" charset="0"/>
              <a:cs typeface="Verdana" pitchFamily="34" charset="0"/>
            </a:endParaRPr>
          </a:p>
        </p:txBody>
      </p:sp>
      <p:sp>
        <p:nvSpPr>
          <p:cNvPr id="14" name="Retângulo 13"/>
          <p:cNvSpPr/>
          <p:nvPr/>
        </p:nvSpPr>
        <p:spPr>
          <a:xfrm>
            <a:off x="251520" y="4005064"/>
            <a:ext cx="8640960" cy="707886"/>
          </a:xfrm>
          <a:prstGeom prst="rect">
            <a:avLst/>
          </a:prstGeom>
        </p:spPr>
        <p:txBody>
          <a:bodyPr wrap="square">
            <a:spAutoFit/>
          </a:bodyPr>
          <a:lstStyle/>
          <a:p>
            <a:pPr lvl="0" algn="just" fontAlgn="base">
              <a:spcBef>
                <a:spcPct val="0"/>
              </a:spcBef>
              <a:spcAft>
                <a:spcPct val="0"/>
              </a:spcAft>
            </a:pPr>
            <a:r>
              <a:rPr lang="pt-BR" sz="2000" dirty="0" smtClean="0">
                <a:latin typeface="Verdana" pitchFamily="34" charset="0"/>
                <a:ea typeface="Verdana" pitchFamily="34" charset="0"/>
                <a:cs typeface="Verdana" pitchFamily="34" charset="0"/>
              </a:rPr>
              <a:t>É um atributo que poderia ser uma utilizado como Chave Primária. Como exemplo podemos citar o RG na tabela abaixo:</a:t>
            </a:r>
            <a:endParaRPr lang="pt-BR" sz="2000" dirty="0" smtClean="0">
              <a:latin typeface="Verdana" pitchFamily="34" charset="0"/>
              <a:ea typeface="Verdana" pitchFamily="34" charset="0"/>
              <a:cs typeface="Verdana" pitchFamily="34" charset="0"/>
            </a:endParaRPr>
          </a:p>
        </p:txBody>
      </p:sp>
      <p:pic>
        <p:nvPicPr>
          <p:cNvPr id="2052" name="Picture 4"/>
          <p:cNvPicPr>
            <a:picLocks noChangeAspect="1" noChangeArrowheads="1"/>
          </p:cNvPicPr>
          <p:nvPr/>
        </p:nvPicPr>
        <p:blipFill>
          <a:blip r:embed="rId3"/>
          <a:srcRect/>
          <a:stretch>
            <a:fillRect/>
          </a:stretch>
        </p:blipFill>
        <p:spPr bwMode="auto">
          <a:xfrm>
            <a:off x="1691680" y="4869160"/>
            <a:ext cx="5760640" cy="182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nvSpPr>
        <p:spPr>
          <a:xfrm>
            <a:off x="251520" y="548680"/>
            <a:ext cx="1440160" cy="954107"/>
          </a:xfrm>
          <a:prstGeom prst="rect">
            <a:avLst/>
          </a:prstGeom>
          <a:noFill/>
        </p:spPr>
        <p:txBody>
          <a:bodyPr wrap="square" rtlCol="0">
            <a:spAutoFit/>
          </a:bodyPr>
          <a:lstStyle/>
          <a:p>
            <a:r>
              <a:rPr lang="pt-BR" sz="2800" dirty="0" smtClean="0">
                <a:latin typeface="Verdana" pitchFamily="34" charset="0"/>
                <a:ea typeface="Verdana" pitchFamily="34" charset="0"/>
                <a:cs typeface="Verdana" pitchFamily="34" charset="0"/>
              </a:rPr>
              <a:t>5</a:t>
            </a:r>
          </a:p>
          <a:p>
            <a:pPr algn="ctr"/>
            <a:endParaRPr lang="pt-BR" sz="2800" b="1" dirty="0">
              <a:latin typeface="Verdana" pitchFamily="34" charset="0"/>
              <a:ea typeface="Verdana" pitchFamily="34" charset="0"/>
              <a:cs typeface="Verdana" pitchFamily="34" charset="0"/>
            </a:endParaRPr>
          </a:p>
        </p:txBody>
      </p:sp>
      <p:sp>
        <p:nvSpPr>
          <p:cNvPr id="4" name="CaixaDeTexto 3"/>
          <p:cNvSpPr txBox="1"/>
          <p:nvPr/>
        </p:nvSpPr>
        <p:spPr>
          <a:xfrm>
            <a:off x="251520" y="1340769"/>
            <a:ext cx="1440160" cy="1200329"/>
          </a:xfrm>
          <a:prstGeom prst="rect">
            <a:avLst/>
          </a:prstGeom>
          <a:noFill/>
        </p:spPr>
        <p:txBody>
          <a:bodyPr wrap="square" rtlCol="0">
            <a:spAutoFit/>
          </a:bodyPr>
          <a:lstStyle/>
          <a:p>
            <a:r>
              <a:rPr lang="pt-BR" sz="2400" b="1" dirty="0" smtClean="0">
                <a:latin typeface="Verdana" pitchFamily="34" charset="0"/>
                <a:ea typeface="Verdana" pitchFamily="34" charset="0"/>
                <a:cs typeface="Verdana" pitchFamily="34" charset="0"/>
              </a:rPr>
              <a:t>5.3</a:t>
            </a:r>
            <a:r>
              <a:rPr lang="pt-BR" sz="2400" b="1" dirty="0" smtClean="0">
                <a:latin typeface="Verdana" pitchFamily="34" charset="0"/>
                <a:ea typeface="Verdana" pitchFamily="34" charset="0"/>
                <a:cs typeface="Verdana" pitchFamily="34" charset="0"/>
              </a:rPr>
              <a:t> </a:t>
            </a:r>
            <a:r>
              <a:rPr lang="pt-BR" sz="2400" b="1" dirty="0" smtClean="0">
                <a:latin typeface="Verdana" pitchFamily="34" charset="0"/>
                <a:ea typeface="Verdana" pitchFamily="34" charset="0"/>
                <a:cs typeface="Verdana" pitchFamily="34" charset="0"/>
              </a:rPr>
              <a:t>		</a:t>
            </a:r>
          </a:p>
          <a:p>
            <a:pPr algn="ctr"/>
            <a:endParaRPr lang="pt-BR" sz="2400" b="1" dirty="0">
              <a:latin typeface="Verdana" pitchFamily="34" charset="0"/>
              <a:ea typeface="Verdana" pitchFamily="34" charset="0"/>
              <a:cs typeface="Verdana" pitchFamily="34" charset="0"/>
            </a:endParaRPr>
          </a:p>
        </p:txBody>
      </p:sp>
      <p:sp>
        <p:nvSpPr>
          <p:cNvPr id="6" name="CaixaDeTexto 5"/>
          <p:cNvSpPr txBox="1"/>
          <p:nvPr/>
        </p:nvSpPr>
        <p:spPr>
          <a:xfrm>
            <a:off x="0" y="1340768"/>
            <a:ext cx="9144000" cy="461665"/>
          </a:xfrm>
          <a:prstGeom prst="rect">
            <a:avLst/>
          </a:prstGeom>
          <a:noFill/>
        </p:spPr>
        <p:txBody>
          <a:bodyPr wrap="square" rtlCol="0">
            <a:spAutoFit/>
          </a:bodyPr>
          <a:lstStyle/>
          <a:p>
            <a:pPr algn="ctr"/>
            <a:r>
              <a:rPr lang="pt-BR" sz="2400" b="1" dirty="0" smtClean="0">
                <a:latin typeface="Verdana" pitchFamily="34" charset="0"/>
                <a:ea typeface="Verdana" pitchFamily="34" charset="0"/>
                <a:cs typeface="Verdana" pitchFamily="34" charset="0"/>
              </a:rPr>
              <a:t>Chave Estrangeira</a:t>
            </a:r>
            <a:endParaRPr lang="pt-BR" sz="2400" b="1" dirty="0">
              <a:latin typeface="Verdana" pitchFamily="34" charset="0"/>
              <a:ea typeface="Verdana" pitchFamily="34" charset="0"/>
              <a:cs typeface="Verdana" pitchFamily="34" charset="0"/>
            </a:endParaRPr>
          </a:p>
        </p:txBody>
      </p:sp>
      <p:sp>
        <p:nvSpPr>
          <p:cNvPr id="7" name="CaixaDeTexto 6"/>
          <p:cNvSpPr txBox="1"/>
          <p:nvPr/>
        </p:nvSpPr>
        <p:spPr>
          <a:xfrm>
            <a:off x="251520" y="548680"/>
            <a:ext cx="8640960" cy="954107"/>
          </a:xfrm>
          <a:prstGeom prst="rect">
            <a:avLst/>
          </a:prstGeom>
          <a:noFill/>
        </p:spPr>
        <p:txBody>
          <a:bodyPr wrap="square" rtlCol="0">
            <a:spAutoFit/>
          </a:bodyPr>
          <a:lstStyle/>
          <a:p>
            <a:pPr algn="ctr"/>
            <a:r>
              <a:rPr lang="pt-BR" sz="2800" dirty="0" smtClean="0">
                <a:latin typeface="Verdana" pitchFamily="34" charset="0"/>
                <a:ea typeface="Verdana" pitchFamily="34" charset="0"/>
                <a:cs typeface="Verdana" pitchFamily="34" charset="0"/>
              </a:rPr>
              <a:t>CHAVES, </a:t>
            </a:r>
            <a:r>
              <a:rPr lang="pt-BR" sz="2800" dirty="0" smtClean="0">
                <a:latin typeface="Verdana" pitchFamily="34" charset="0"/>
                <a:ea typeface="Verdana" pitchFamily="34" charset="0"/>
                <a:cs typeface="Verdana" pitchFamily="34" charset="0"/>
              </a:rPr>
              <a:t>ÍNDICES  </a:t>
            </a:r>
            <a:r>
              <a:rPr lang="pt-BR" sz="2800" dirty="0" smtClean="0">
                <a:latin typeface="Verdana" pitchFamily="34" charset="0"/>
                <a:ea typeface="Verdana" pitchFamily="34" charset="0"/>
                <a:cs typeface="Verdana" pitchFamily="34" charset="0"/>
              </a:rPr>
              <a:t>E  DOMÍNIOS</a:t>
            </a:r>
            <a:endParaRPr lang="pt-BR" sz="2800" dirty="0" smtClean="0">
              <a:latin typeface="Verdana" pitchFamily="34" charset="0"/>
              <a:ea typeface="Verdana" pitchFamily="34" charset="0"/>
              <a:cs typeface="Verdana" pitchFamily="34" charset="0"/>
            </a:endParaRPr>
          </a:p>
          <a:p>
            <a:pPr algn="ctr"/>
            <a:endParaRPr lang="pt-BR" sz="2800" b="1" dirty="0">
              <a:latin typeface="Verdana" pitchFamily="34" charset="0"/>
              <a:ea typeface="Verdana" pitchFamily="34" charset="0"/>
              <a:cs typeface="Verdana" pitchFamily="34" charset="0"/>
            </a:endParaRPr>
          </a:p>
        </p:txBody>
      </p:sp>
      <p:sp>
        <p:nvSpPr>
          <p:cNvPr id="4097" name="Rectangle 1"/>
          <p:cNvSpPr>
            <a:spLocks noChangeArrowheads="1"/>
          </p:cNvSpPr>
          <p:nvPr/>
        </p:nvSpPr>
        <p:spPr bwMode="auto">
          <a:xfrm>
            <a:off x="251520" y="1988840"/>
            <a:ext cx="864096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000" b="0" i="0" u="none" strike="noStrike" cap="none" normalizeH="0" baseline="0" dirty="0" smtClean="0">
                <a:ln>
                  <a:noFill/>
                </a:ln>
                <a:solidFill>
                  <a:srgbClr val="000000"/>
                </a:solidFill>
                <a:effectLst/>
                <a:latin typeface="Verdana" pitchFamily="34" charset="0"/>
                <a:ea typeface="Verdana" pitchFamily="34" charset="0"/>
                <a:cs typeface="Verdana" pitchFamily="34" charset="0"/>
              </a:rPr>
              <a:t>As chaves estrangeiras permitem que os registros de uma tabela sejam relacionados com os de outra tabela pela sua chave primaria. Para exemplificar, vamos supor duas tabelas com as seguintes características:</a:t>
            </a:r>
            <a:endParaRPr kumimoji="0" lang="pt-BR" sz="20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p:txBody>
      </p:sp>
      <p:sp>
        <p:nvSpPr>
          <p:cNvPr id="15" name="Retângulo 14"/>
          <p:cNvSpPr/>
          <p:nvPr/>
        </p:nvSpPr>
        <p:spPr>
          <a:xfrm>
            <a:off x="251520" y="3429000"/>
            <a:ext cx="8640960" cy="1477328"/>
          </a:xfrm>
          <a:prstGeom prst="rect">
            <a:avLst/>
          </a:prstGeom>
        </p:spPr>
        <p:txBody>
          <a:bodyPr wrap="square">
            <a:spAutoFit/>
          </a:bodyPr>
          <a:lstStyle/>
          <a:p>
            <a:pPr lvl="1" eaLnBrk="0" fontAlgn="base" hangingPunct="0">
              <a:spcBef>
                <a:spcPct val="0"/>
              </a:spcBef>
              <a:spcAft>
                <a:spcPct val="0"/>
              </a:spcAft>
              <a:buFontTx/>
              <a:buChar char="•"/>
            </a:pPr>
            <a:r>
              <a:rPr lang="pt-BR" dirty="0" smtClean="0">
                <a:solidFill>
                  <a:srgbClr val="000000"/>
                </a:solidFill>
                <a:latin typeface="Verdana" pitchFamily="34" charset="0"/>
                <a:ea typeface="Verdana" pitchFamily="34" charset="0"/>
                <a:cs typeface="Verdana" pitchFamily="34" charset="0"/>
              </a:rPr>
              <a:t> Uma </a:t>
            </a:r>
            <a:r>
              <a:rPr lang="pt-BR" dirty="0" smtClean="0">
                <a:solidFill>
                  <a:srgbClr val="000000"/>
                </a:solidFill>
                <a:latin typeface="Verdana" pitchFamily="34" charset="0"/>
                <a:ea typeface="Verdana" pitchFamily="34" charset="0"/>
                <a:cs typeface="Verdana" pitchFamily="34" charset="0"/>
              </a:rPr>
              <a:t>tabela de cadastro de categorias de produtos que possua um campo de código de categoria (</a:t>
            </a:r>
            <a:r>
              <a:rPr lang="pt-BR" dirty="0" err="1" smtClean="0">
                <a:solidFill>
                  <a:srgbClr val="000000"/>
                </a:solidFill>
                <a:latin typeface="Verdana" pitchFamily="34" charset="0"/>
                <a:ea typeface="Verdana" pitchFamily="34" charset="0"/>
                <a:cs typeface="Verdana" pitchFamily="34" charset="0"/>
              </a:rPr>
              <a:t>CodigoCategoria</a:t>
            </a:r>
            <a:r>
              <a:rPr lang="pt-BR" dirty="0" smtClean="0">
                <a:solidFill>
                  <a:srgbClr val="000000"/>
                </a:solidFill>
                <a:latin typeface="Verdana" pitchFamily="34" charset="0"/>
                <a:ea typeface="Verdana" pitchFamily="34" charset="0"/>
                <a:cs typeface="Verdana" pitchFamily="34" charset="0"/>
              </a:rPr>
              <a:t>) que é chave primária.</a:t>
            </a:r>
            <a:endParaRPr lang="pt-BR" dirty="0" smtClean="0">
              <a:latin typeface="Verdana" pitchFamily="34" charset="0"/>
              <a:ea typeface="Verdana" pitchFamily="34" charset="0"/>
              <a:cs typeface="Verdana" pitchFamily="34" charset="0"/>
            </a:endParaRPr>
          </a:p>
          <a:p>
            <a:pPr lvl="1" eaLnBrk="0" fontAlgn="base" hangingPunct="0">
              <a:spcBef>
                <a:spcPct val="0"/>
              </a:spcBef>
              <a:spcAft>
                <a:spcPct val="0"/>
              </a:spcAft>
              <a:buFontTx/>
              <a:buChar char="•"/>
            </a:pPr>
            <a:r>
              <a:rPr lang="pt-BR" dirty="0" smtClean="0">
                <a:solidFill>
                  <a:srgbClr val="000000"/>
                </a:solidFill>
                <a:latin typeface="Verdana" pitchFamily="34" charset="0"/>
                <a:ea typeface="Verdana" pitchFamily="34" charset="0"/>
                <a:cs typeface="Verdana" pitchFamily="34" charset="0"/>
              </a:rPr>
              <a:t> Uma </a:t>
            </a:r>
            <a:r>
              <a:rPr lang="pt-BR" dirty="0" smtClean="0">
                <a:solidFill>
                  <a:srgbClr val="000000"/>
                </a:solidFill>
                <a:latin typeface="Verdana" pitchFamily="34" charset="0"/>
                <a:ea typeface="Verdana" pitchFamily="34" charset="0"/>
                <a:cs typeface="Verdana" pitchFamily="34" charset="0"/>
              </a:rPr>
              <a:t>tabela de cadastro de produtos que possui um campo de código da categoria a que pertence (</a:t>
            </a:r>
            <a:r>
              <a:rPr lang="pt-BR" dirty="0" err="1" smtClean="0">
                <a:solidFill>
                  <a:srgbClr val="000000"/>
                </a:solidFill>
                <a:latin typeface="Verdana" pitchFamily="34" charset="0"/>
                <a:ea typeface="Verdana" pitchFamily="34" charset="0"/>
                <a:cs typeface="Verdana" pitchFamily="34" charset="0"/>
              </a:rPr>
              <a:t>CodigoCategoria</a:t>
            </a:r>
            <a:r>
              <a:rPr lang="pt-BR" dirty="0" smtClean="0">
                <a:solidFill>
                  <a:srgbClr val="000000"/>
                </a:solidFill>
                <a:latin typeface="Verdana" pitchFamily="34" charset="0"/>
                <a:ea typeface="Verdana" pitchFamily="34" charset="0"/>
                <a:cs typeface="Verdana" pitchFamily="34" charset="0"/>
              </a:rPr>
              <a:t>).</a:t>
            </a:r>
            <a:endParaRPr lang="pt-BR" dirty="0" smtClean="0">
              <a:latin typeface="Verdana" pitchFamily="34" charset="0"/>
              <a:ea typeface="Verdana" pitchFamily="34" charset="0"/>
              <a:cs typeface="Verdana" pitchFamily="34" charset="0"/>
            </a:endParaRPr>
          </a:p>
        </p:txBody>
      </p:sp>
      <p:pic>
        <p:nvPicPr>
          <p:cNvPr id="4098" name="Picture 2"/>
          <p:cNvPicPr>
            <a:picLocks noChangeAspect="1" noChangeArrowheads="1"/>
          </p:cNvPicPr>
          <p:nvPr/>
        </p:nvPicPr>
        <p:blipFill>
          <a:blip r:embed="rId3"/>
          <a:srcRect/>
          <a:stretch>
            <a:fillRect/>
          </a:stretch>
        </p:blipFill>
        <p:spPr bwMode="auto">
          <a:xfrm>
            <a:off x="1691680" y="5157192"/>
            <a:ext cx="2019300" cy="1171575"/>
          </a:xfrm>
          <a:prstGeom prst="rect">
            <a:avLst/>
          </a:prstGeom>
          <a:noFill/>
          <a:ln w="9525">
            <a:noFill/>
            <a:miter lim="800000"/>
            <a:headEnd/>
            <a:tailEnd/>
          </a:ln>
        </p:spPr>
      </p:pic>
      <p:pic>
        <p:nvPicPr>
          <p:cNvPr id="4099" name="Picture 3"/>
          <p:cNvPicPr>
            <a:picLocks noChangeAspect="1" noChangeArrowheads="1"/>
          </p:cNvPicPr>
          <p:nvPr/>
        </p:nvPicPr>
        <p:blipFill>
          <a:blip r:embed="rId4"/>
          <a:srcRect/>
          <a:stretch>
            <a:fillRect/>
          </a:stretch>
        </p:blipFill>
        <p:spPr bwMode="auto">
          <a:xfrm>
            <a:off x="4211960" y="5157192"/>
            <a:ext cx="3228975" cy="1171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nvSpPr>
        <p:spPr>
          <a:xfrm>
            <a:off x="251520" y="548680"/>
            <a:ext cx="1440160" cy="954107"/>
          </a:xfrm>
          <a:prstGeom prst="rect">
            <a:avLst/>
          </a:prstGeom>
          <a:noFill/>
        </p:spPr>
        <p:txBody>
          <a:bodyPr wrap="square" rtlCol="0">
            <a:spAutoFit/>
          </a:bodyPr>
          <a:lstStyle/>
          <a:p>
            <a:r>
              <a:rPr lang="pt-BR" sz="2800" dirty="0" smtClean="0">
                <a:latin typeface="Verdana" pitchFamily="34" charset="0"/>
                <a:ea typeface="Verdana" pitchFamily="34" charset="0"/>
                <a:cs typeface="Verdana" pitchFamily="34" charset="0"/>
              </a:rPr>
              <a:t>5</a:t>
            </a:r>
          </a:p>
          <a:p>
            <a:pPr algn="ctr"/>
            <a:endParaRPr lang="pt-BR" sz="2800" b="1" dirty="0">
              <a:latin typeface="Verdana" pitchFamily="34" charset="0"/>
              <a:ea typeface="Verdana" pitchFamily="34" charset="0"/>
              <a:cs typeface="Verdana" pitchFamily="34" charset="0"/>
            </a:endParaRPr>
          </a:p>
        </p:txBody>
      </p:sp>
      <p:sp>
        <p:nvSpPr>
          <p:cNvPr id="4" name="CaixaDeTexto 3"/>
          <p:cNvSpPr txBox="1"/>
          <p:nvPr/>
        </p:nvSpPr>
        <p:spPr>
          <a:xfrm>
            <a:off x="251520" y="1340769"/>
            <a:ext cx="1440160" cy="1200329"/>
          </a:xfrm>
          <a:prstGeom prst="rect">
            <a:avLst/>
          </a:prstGeom>
          <a:noFill/>
        </p:spPr>
        <p:txBody>
          <a:bodyPr wrap="square" rtlCol="0">
            <a:spAutoFit/>
          </a:bodyPr>
          <a:lstStyle/>
          <a:p>
            <a:r>
              <a:rPr lang="pt-BR" sz="2400" b="1" dirty="0" smtClean="0">
                <a:latin typeface="Verdana" pitchFamily="34" charset="0"/>
                <a:ea typeface="Verdana" pitchFamily="34" charset="0"/>
                <a:cs typeface="Verdana" pitchFamily="34" charset="0"/>
              </a:rPr>
              <a:t>5.4</a:t>
            </a:r>
            <a:r>
              <a:rPr lang="pt-BR" sz="2400" b="1" dirty="0" smtClean="0">
                <a:latin typeface="Verdana" pitchFamily="34" charset="0"/>
                <a:ea typeface="Verdana" pitchFamily="34" charset="0"/>
                <a:cs typeface="Verdana" pitchFamily="34" charset="0"/>
              </a:rPr>
              <a:t> </a:t>
            </a:r>
            <a:r>
              <a:rPr lang="pt-BR" sz="2400" b="1" dirty="0" smtClean="0">
                <a:latin typeface="Verdana" pitchFamily="34" charset="0"/>
                <a:ea typeface="Verdana" pitchFamily="34" charset="0"/>
                <a:cs typeface="Verdana" pitchFamily="34" charset="0"/>
              </a:rPr>
              <a:t>		</a:t>
            </a:r>
          </a:p>
          <a:p>
            <a:pPr algn="ctr"/>
            <a:endParaRPr lang="pt-BR" sz="2400" b="1" dirty="0">
              <a:latin typeface="Verdana" pitchFamily="34" charset="0"/>
              <a:ea typeface="Verdana" pitchFamily="34" charset="0"/>
              <a:cs typeface="Verdana" pitchFamily="34" charset="0"/>
            </a:endParaRPr>
          </a:p>
        </p:txBody>
      </p:sp>
      <p:sp>
        <p:nvSpPr>
          <p:cNvPr id="6" name="CaixaDeTexto 5"/>
          <p:cNvSpPr txBox="1"/>
          <p:nvPr/>
        </p:nvSpPr>
        <p:spPr>
          <a:xfrm>
            <a:off x="0" y="1340768"/>
            <a:ext cx="9144000" cy="461665"/>
          </a:xfrm>
          <a:prstGeom prst="rect">
            <a:avLst/>
          </a:prstGeom>
          <a:noFill/>
        </p:spPr>
        <p:txBody>
          <a:bodyPr wrap="square" rtlCol="0">
            <a:spAutoFit/>
          </a:bodyPr>
          <a:lstStyle/>
          <a:p>
            <a:pPr algn="ctr"/>
            <a:r>
              <a:rPr lang="pt-BR" sz="2400" b="1" dirty="0" smtClean="0">
                <a:latin typeface="Verdana" pitchFamily="34" charset="0"/>
                <a:ea typeface="Verdana" pitchFamily="34" charset="0"/>
                <a:cs typeface="Verdana" pitchFamily="34" charset="0"/>
              </a:rPr>
              <a:t>Índice</a:t>
            </a:r>
            <a:endParaRPr lang="pt-BR" sz="2400" b="1" dirty="0">
              <a:latin typeface="Verdana" pitchFamily="34" charset="0"/>
              <a:ea typeface="Verdana" pitchFamily="34" charset="0"/>
              <a:cs typeface="Verdana" pitchFamily="34" charset="0"/>
            </a:endParaRPr>
          </a:p>
        </p:txBody>
      </p:sp>
      <p:sp>
        <p:nvSpPr>
          <p:cNvPr id="7" name="CaixaDeTexto 6"/>
          <p:cNvSpPr txBox="1"/>
          <p:nvPr/>
        </p:nvSpPr>
        <p:spPr>
          <a:xfrm>
            <a:off x="251520" y="548680"/>
            <a:ext cx="8640960" cy="954107"/>
          </a:xfrm>
          <a:prstGeom prst="rect">
            <a:avLst/>
          </a:prstGeom>
          <a:noFill/>
        </p:spPr>
        <p:txBody>
          <a:bodyPr wrap="square" rtlCol="0">
            <a:spAutoFit/>
          </a:bodyPr>
          <a:lstStyle/>
          <a:p>
            <a:pPr algn="ctr"/>
            <a:r>
              <a:rPr lang="pt-BR" sz="2800" dirty="0" smtClean="0">
                <a:latin typeface="Verdana" pitchFamily="34" charset="0"/>
                <a:ea typeface="Verdana" pitchFamily="34" charset="0"/>
                <a:cs typeface="Verdana" pitchFamily="34" charset="0"/>
              </a:rPr>
              <a:t>CHAVES, </a:t>
            </a:r>
            <a:r>
              <a:rPr lang="pt-BR" sz="2800" dirty="0" smtClean="0">
                <a:latin typeface="Verdana" pitchFamily="34" charset="0"/>
                <a:ea typeface="Verdana" pitchFamily="34" charset="0"/>
                <a:cs typeface="Verdana" pitchFamily="34" charset="0"/>
              </a:rPr>
              <a:t>ÍNDICES  </a:t>
            </a:r>
            <a:r>
              <a:rPr lang="pt-BR" sz="2800" dirty="0" smtClean="0">
                <a:latin typeface="Verdana" pitchFamily="34" charset="0"/>
                <a:ea typeface="Verdana" pitchFamily="34" charset="0"/>
                <a:cs typeface="Verdana" pitchFamily="34" charset="0"/>
              </a:rPr>
              <a:t>E  DOMÍNIOS</a:t>
            </a:r>
            <a:endParaRPr lang="pt-BR" sz="2800" dirty="0" smtClean="0">
              <a:latin typeface="Verdana" pitchFamily="34" charset="0"/>
              <a:ea typeface="Verdana" pitchFamily="34" charset="0"/>
              <a:cs typeface="Verdana" pitchFamily="34" charset="0"/>
            </a:endParaRPr>
          </a:p>
          <a:p>
            <a:pPr algn="ctr"/>
            <a:endParaRPr lang="pt-BR" sz="2800" b="1" dirty="0">
              <a:latin typeface="Verdana" pitchFamily="34" charset="0"/>
              <a:ea typeface="Verdana" pitchFamily="34" charset="0"/>
              <a:cs typeface="Verdana" pitchFamily="34" charset="0"/>
            </a:endParaRPr>
          </a:p>
        </p:txBody>
      </p:sp>
      <p:sp>
        <p:nvSpPr>
          <p:cNvPr id="4097" name="Rectangle 1"/>
          <p:cNvSpPr>
            <a:spLocks noChangeArrowheads="1"/>
          </p:cNvSpPr>
          <p:nvPr/>
        </p:nvSpPr>
        <p:spPr bwMode="auto">
          <a:xfrm>
            <a:off x="251520" y="1700808"/>
            <a:ext cx="864096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pt-BR" sz="2000" dirty="0" smtClean="0">
                <a:solidFill>
                  <a:srgbClr val="000000"/>
                </a:solidFill>
                <a:latin typeface="Verdana" pitchFamily="34" charset="0"/>
                <a:ea typeface="Verdana" pitchFamily="34" charset="0"/>
                <a:cs typeface="Verdana" pitchFamily="34" charset="0"/>
              </a:rPr>
              <a:t>Um</a:t>
            </a:r>
            <a:r>
              <a:rPr kumimoji="0" lang="pt-BR" sz="2000" b="0"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índice num Banco</a:t>
            </a:r>
            <a:r>
              <a:rPr kumimoji="0" lang="pt-BR" sz="2000" b="0" i="0" u="none" strike="noStrike" cap="none" normalizeH="0" dirty="0" smtClean="0">
                <a:ln>
                  <a:noFill/>
                </a:ln>
                <a:solidFill>
                  <a:srgbClr val="000000"/>
                </a:solidFill>
                <a:effectLst/>
                <a:latin typeface="Verdana" pitchFamily="34" charset="0"/>
                <a:ea typeface="Verdana" pitchFamily="34" charset="0"/>
                <a:cs typeface="Verdana" pitchFamily="34" charset="0"/>
              </a:rPr>
              <a:t> de Dados tem a mesma funcionalidade que os índices em livros ou revistas. Ou seja, através do Índice é possível encontrar um determinado registro na tabela. </a:t>
            </a:r>
            <a:endParaRPr kumimoji="0" lang="pt-BR" sz="20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p:txBody>
      </p:sp>
      <p:sp>
        <p:nvSpPr>
          <p:cNvPr id="10" name="CaixaDeTexto 9"/>
          <p:cNvSpPr txBox="1"/>
          <p:nvPr/>
        </p:nvSpPr>
        <p:spPr>
          <a:xfrm>
            <a:off x="251520" y="2996953"/>
            <a:ext cx="1440160" cy="1200329"/>
          </a:xfrm>
          <a:prstGeom prst="rect">
            <a:avLst/>
          </a:prstGeom>
          <a:noFill/>
        </p:spPr>
        <p:txBody>
          <a:bodyPr wrap="square" rtlCol="0">
            <a:spAutoFit/>
          </a:bodyPr>
          <a:lstStyle/>
          <a:p>
            <a:r>
              <a:rPr lang="pt-BR" sz="2400" b="1" dirty="0" smtClean="0">
                <a:latin typeface="Verdana" pitchFamily="34" charset="0"/>
                <a:ea typeface="Verdana" pitchFamily="34" charset="0"/>
                <a:cs typeface="Verdana" pitchFamily="34" charset="0"/>
              </a:rPr>
              <a:t>5.5</a:t>
            </a:r>
            <a:r>
              <a:rPr lang="pt-BR" sz="2400" b="1" dirty="0" smtClean="0">
                <a:latin typeface="Verdana" pitchFamily="34" charset="0"/>
                <a:ea typeface="Verdana" pitchFamily="34" charset="0"/>
                <a:cs typeface="Verdana" pitchFamily="34" charset="0"/>
              </a:rPr>
              <a:t> </a:t>
            </a:r>
            <a:r>
              <a:rPr lang="pt-BR" sz="2400" b="1" dirty="0" smtClean="0">
                <a:latin typeface="Verdana" pitchFamily="34" charset="0"/>
                <a:ea typeface="Verdana" pitchFamily="34" charset="0"/>
                <a:cs typeface="Verdana" pitchFamily="34" charset="0"/>
              </a:rPr>
              <a:t>		</a:t>
            </a:r>
          </a:p>
          <a:p>
            <a:pPr algn="ctr"/>
            <a:endParaRPr lang="pt-BR" sz="2400" b="1" dirty="0">
              <a:latin typeface="Verdana" pitchFamily="34" charset="0"/>
              <a:ea typeface="Verdana" pitchFamily="34" charset="0"/>
              <a:cs typeface="Verdana" pitchFamily="34" charset="0"/>
            </a:endParaRPr>
          </a:p>
        </p:txBody>
      </p:sp>
      <p:sp>
        <p:nvSpPr>
          <p:cNvPr id="11" name="CaixaDeTexto 10"/>
          <p:cNvSpPr txBox="1"/>
          <p:nvPr/>
        </p:nvSpPr>
        <p:spPr>
          <a:xfrm>
            <a:off x="0" y="2852936"/>
            <a:ext cx="9144000" cy="461665"/>
          </a:xfrm>
          <a:prstGeom prst="rect">
            <a:avLst/>
          </a:prstGeom>
          <a:noFill/>
        </p:spPr>
        <p:txBody>
          <a:bodyPr wrap="square" rtlCol="0">
            <a:spAutoFit/>
          </a:bodyPr>
          <a:lstStyle/>
          <a:p>
            <a:pPr algn="ctr"/>
            <a:r>
              <a:rPr lang="pt-BR" sz="2400" b="1" dirty="0" smtClean="0">
                <a:latin typeface="Verdana" pitchFamily="34" charset="0"/>
                <a:ea typeface="Verdana" pitchFamily="34" charset="0"/>
                <a:cs typeface="Verdana" pitchFamily="34" charset="0"/>
              </a:rPr>
              <a:t>Domínio</a:t>
            </a:r>
            <a:endParaRPr lang="pt-BR" sz="2400" b="1" dirty="0">
              <a:latin typeface="Verdana" pitchFamily="34" charset="0"/>
              <a:ea typeface="Verdana" pitchFamily="34" charset="0"/>
              <a:cs typeface="Verdana" pitchFamily="34" charset="0"/>
            </a:endParaRPr>
          </a:p>
        </p:txBody>
      </p:sp>
      <p:sp>
        <p:nvSpPr>
          <p:cNvPr id="12" name="Rectangle 1"/>
          <p:cNvSpPr>
            <a:spLocks noChangeArrowheads="1"/>
          </p:cNvSpPr>
          <p:nvPr/>
        </p:nvSpPr>
        <p:spPr bwMode="auto">
          <a:xfrm>
            <a:off x="251520" y="3284984"/>
            <a:ext cx="864096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pt-BR" sz="2000" dirty="0" smtClean="0">
                <a:solidFill>
                  <a:srgbClr val="000000"/>
                </a:solidFill>
                <a:latin typeface="Verdana" pitchFamily="34" charset="0"/>
                <a:ea typeface="Verdana" pitchFamily="34" charset="0"/>
                <a:cs typeface="Verdana" pitchFamily="34" charset="0"/>
              </a:rPr>
              <a:t>Um</a:t>
            </a:r>
            <a:r>
              <a:rPr kumimoji="0" lang="pt-BR" sz="2000" b="0"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Domínio</a:t>
            </a:r>
            <a:r>
              <a:rPr kumimoji="0" lang="pt-BR" sz="2000" b="0" i="0" u="none" strike="noStrike" cap="none" normalizeH="0" dirty="0" smtClean="0">
                <a:ln>
                  <a:noFill/>
                </a:ln>
                <a:solidFill>
                  <a:srgbClr val="000000"/>
                </a:solidFill>
                <a:effectLst/>
                <a:latin typeface="Verdana" pitchFamily="34" charset="0"/>
                <a:ea typeface="Verdana" pitchFamily="34" charset="0"/>
                <a:cs typeface="Verdana" pitchFamily="34" charset="0"/>
              </a:rPr>
              <a:t> se presta a dois objetivos básicos: definição de tipos de dados e especificação de valores que podem ser aceitos.</a:t>
            </a:r>
            <a:endParaRPr kumimoji="0" lang="pt-BR" sz="20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p:txBody>
      </p:sp>
      <p:pic>
        <p:nvPicPr>
          <p:cNvPr id="14" name="Imagem 13"/>
          <p:cNvPicPr/>
          <p:nvPr/>
        </p:nvPicPr>
        <p:blipFill>
          <a:blip r:embed="rId3"/>
          <a:srcRect/>
          <a:stretch>
            <a:fillRect/>
          </a:stretch>
        </p:blipFill>
        <p:spPr bwMode="auto">
          <a:xfrm>
            <a:off x="827584" y="4005064"/>
            <a:ext cx="7416824" cy="1033780"/>
          </a:xfrm>
          <a:prstGeom prst="rect">
            <a:avLst/>
          </a:prstGeom>
          <a:noFill/>
          <a:ln w="9525">
            <a:noFill/>
            <a:miter lim="800000"/>
            <a:headEnd/>
            <a:tailEnd/>
          </a:ln>
        </p:spPr>
      </p:pic>
      <p:pic>
        <p:nvPicPr>
          <p:cNvPr id="16" name="Imagem 15"/>
          <p:cNvPicPr/>
          <p:nvPr/>
        </p:nvPicPr>
        <p:blipFill>
          <a:blip r:embed="rId4"/>
          <a:srcRect/>
          <a:stretch>
            <a:fillRect/>
          </a:stretch>
        </p:blipFill>
        <p:spPr bwMode="auto">
          <a:xfrm>
            <a:off x="971600" y="5013176"/>
            <a:ext cx="7128792" cy="1153160"/>
          </a:xfrm>
          <a:prstGeom prst="rect">
            <a:avLst/>
          </a:prstGeom>
          <a:noFill/>
          <a:ln w="9525">
            <a:noFill/>
            <a:miter lim="800000"/>
            <a:headEnd/>
            <a:tailEnd/>
          </a:ln>
        </p:spPr>
      </p:pic>
      <p:pic>
        <p:nvPicPr>
          <p:cNvPr id="17" name="Imagem 16"/>
          <p:cNvPicPr/>
          <p:nvPr/>
        </p:nvPicPr>
        <p:blipFill>
          <a:blip r:embed="rId5"/>
          <a:srcRect/>
          <a:stretch>
            <a:fillRect/>
          </a:stretch>
        </p:blipFill>
        <p:spPr bwMode="auto">
          <a:xfrm>
            <a:off x="971600" y="6261735"/>
            <a:ext cx="7128792" cy="5962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nvSpPr>
        <p:spPr>
          <a:xfrm>
            <a:off x="251520" y="548680"/>
            <a:ext cx="1440160" cy="954107"/>
          </a:xfrm>
          <a:prstGeom prst="rect">
            <a:avLst/>
          </a:prstGeom>
          <a:noFill/>
        </p:spPr>
        <p:txBody>
          <a:bodyPr wrap="square" rtlCol="0">
            <a:spAutoFit/>
          </a:bodyPr>
          <a:lstStyle/>
          <a:p>
            <a:r>
              <a:rPr lang="pt-BR" sz="2800" dirty="0" smtClean="0">
                <a:latin typeface="Verdana" pitchFamily="34" charset="0"/>
                <a:ea typeface="Verdana" pitchFamily="34" charset="0"/>
                <a:cs typeface="Verdana" pitchFamily="34" charset="0"/>
              </a:rPr>
              <a:t>6</a:t>
            </a:r>
            <a:endParaRPr lang="pt-BR" sz="2800" dirty="0" smtClean="0">
              <a:latin typeface="Verdana" pitchFamily="34" charset="0"/>
              <a:ea typeface="Verdana" pitchFamily="34" charset="0"/>
              <a:cs typeface="Verdana" pitchFamily="34" charset="0"/>
            </a:endParaRPr>
          </a:p>
          <a:p>
            <a:pPr algn="ctr"/>
            <a:endParaRPr lang="pt-BR" sz="2800" b="1" dirty="0">
              <a:latin typeface="Verdana" pitchFamily="34" charset="0"/>
              <a:ea typeface="Verdana" pitchFamily="34" charset="0"/>
              <a:cs typeface="Verdana" pitchFamily="34" charset="0"/>
            </a:endParaRPr>
          </a:p>
        </p:txBody>
      </p:sp>
      <p:sp>
        <p:nvSpPr>
          <p:cNvPr id="4" name="CaixaDeTexto 3"/>
          <p:cNvSpPr txBox="1"/>
          <p:nvPr/>
        </p:nvSpPr>
        <p:spPr>
          <a:xfrm>
            <a:off x="251520" y="1340769"/>
            <a:ext cx="1440160" cy="1200329"/>
          </a:xfrm>
          <a:prstGeom prst="rect">
            <a:avLst/>
          </a:prstGeom>
          <a:noFill/>
        </p:spPr>
        <p:txBody>
          <a:bodyPr wrap="square" rtlCol="0">
            <a:spAutoFit/>
          </a:bodyPr>
          <a:lstStyle/>
          <a:p>
            <a:r>
              <a:rPr lang="pt-BR" sz="2400" b="1" dirty="0" smtClean="0">
                <a:latin typeface="Verdana" pitchFamily="34" charset="0"/>
                <a:ea typeface="Verdana" pitchFamily="34" charset="0"/>
                <a:cs typeface="Verdana" pitchFamily="34" charset="0"/>
              </a:rPr>
              <a:t>6.1 </a:t>
            </a:r>
            <a:r>
              <a:rPr lang="pt-BR" sz="2400" b="1" dirty="0" smtClean="0">
                <a:latin typeface="Verdana" pitchFamily="34" charset="0"/>
                <a:ea typeface="Verdana" pitchFamily="34" charset="0"/>
                <a:cs typeface="Verdana" pitchFamily="34" charset="0"/>
              </a:rPr>
              <a:t>		</a:t>
            </a:r>
          </a:p>
          <a:p>
            <a:pPr algn="ctr"/>
            <a:endParaRPr lang="pt-BR" sz="2400" b="1" dirty="0">
              <a:latin typeface="Verdana" pitchFamily="34" charset="0"/>
              <a:ea typeface="Verdana" pitchFamily="34" charset="0"/>
              <a:cs typeface="Verdana" pitchFamily="34" charset="0"/>
            </a:endParaRPr>
          </a:p>
        </p:txBody>
      </p:sp>
      <p:sp>
        <p:nvSpPr>
          <p:cNvPr id="6" name="CaixaDeTexto 5"/>
          <p:cNvSpPr txBox="1"/>
          <p:nvPr/>
        </p:nvSpPr>
        <p:spPr>
          <a:xfrm>
            <a:off x="0" y="1340768"/>
            <a:ext cx="9144000" cy="461665"/>
          </a:xfrm>
          <a:prstGeom prst="rect">
            <a:avLst/>
          </a:prstGeom>
          <a:noFill/>
        </p:spPr>
        <p:txBody>
          <a:bodyPr wrap="square" rtlCol="0">
            <a:spAutoFit/>
          </a:bodyPr>
          <a:lstStyle/>
          <a:p>
            <a:pPr algn="ctr"/>
            <a:r>
              <a:rPr lang="pt-BR" sz="2400" b="1" dirty="0" smtClean="0">
                <a:latin typeface="Verdana" pitchFamily="34" charset="0"/>
                <a:ea typeface="Verdana" pitchFamily="34" charset="0"/>
                <a:cs typeface="Verdana" pitchFamily="34" charset="0"/>
              </a:rPr>
              <a:t>Integridade de Entidades</a:t>
            </a:r>
            <a:endParaRPr lang="pt-BR" sz="2400" b="1" dirty="0">
              <a:latin typeface="Verdana" pitchFamily="34" charset="0"/>
              <a:ea typeface="Verdana" pitchFamily="34" charset="0"/>
              <a:cs typeface="Verdana" pitchFamily="34" charset="0"/>
            </a:endParaRPr>
          </a:p>
        </p:txBody>
      </p:sp>
      <p:sp>
        <p:nvSpPr>
          <p:cNvPr id="7" name="CaixaDeTexto 6"/>
          <p:cNvSpPr txBox="1"/>
          <p:nvPr/>
        </p:nvSpPr>
        <p:spPr>
          <a:xfrm>
            <a:off x="251520" y="548680"/>
            <a:ext cx="8640960" cy="954107"/>
          </a:xfrm>
          <a:prstGeom prst="rect">
            <a:avLst/>
          </a:prstGeom>
          <a:noFill/>
        </p:spPr>
        <p:txBody>
          <a:bodyPr wrap="square" rtlCol="0">
            <a:spAutoFit/>
          </a:bodyPr>
          <a:lstStyle/>
          <a:p>
            <a:pPr algn="ctr"/>
            <a:r>
              <a:rPr lang="pt-BR" sz="2800" dirty="0" smtClean="0">
                <a:latin typeface="Verdana" pitchFamily="34" charset="0"/>
                <a:ea typeface="Verdana" pitchFamily="34" charset="0"/>
                <a:cs typeface="Verdana" pitchFamily="34" charset="0"/>
              </a:rPr>
              <a:t>INTEGRIDADE</a:t>
            </a:r>
            <a:endParaRPr lang="pt-BR" sz="2800" dirty="0" smtClean="0">
              <a:latin typeface="Verdana" pitchFamily="34" charset="0"/>
              <a:ea typeface="Verdana" pitchFamily="34" charset="0"/>
              <a:cs typeface="Verdana" pitchFamily="34" charset="0"/>
            </a:endParaRPr>
          </a:p>
          <a:p>
            <a:pPr algn="ctr"/>
            <a:endParaRPr lang="pt-BR" sz="2800" b="1" dirty="0">
              <a:latin typeface="Verdana" pitchFamily="34" charset="0"/>
              <a:ea typeface="Verdana" pitchFamily="34" charset="0"/>
              <a:cs typeface="Verdana" pitchFamily="34" charset="0"/>
            </a:endParaRPr>
          </a:p>
        </p:txBody>
      </p:sp>
      <p:sp>
        <p:nvSpPr>
          <p:cNvPr id="4097" name="Rectangle 1"/>
          <p:cNvSpPr>
            <a:spLocks noChangeArrowheads="1"/>
          </p:cNvSpPr>
          <p:nvPr/>
        </p:nvSpPr>
        <p:spPr bwMode="auto">
          <a:xfrm>
            <a:off x="251520" y="1700808"/>
            <a:ext cx="864096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pt-BR" sz="2000" dirty="0" smtClean="0">
                <a:solidFill>
                  <a:srgbClr val="000000"/>
                </a:solidFill>
                <a:latin typeface="Verdana" pitchFamily="34" charset="0"/>
                <a:ea typeface="Verdana" pitchFamily="34" charset="0"/>
                <a:cs typeface="Verdana" pitchFamily="34" charset="0"/>
              </a:rPr>
              <a:t>Define que as chaves primárias de uma tabela não podem ser nulas, uma vez que a estas são atributos de identificação única.</a:t>
            </a:r>
            <a:endParaRPr kumimoji="0" lang="pt-BR" sz="20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p:txBody>
      </p:sp>
      <p:sp>
        <p:nvSpPr>
          <p:cNvPr id="13" name="CaixaDeTexto 12"/>
          <p:cNvSpPr txBox="1"/>
          <p:nvPr/>
        </p:nvSpPr>
        <p:spPr>
          <a:xfrm>
            <a:off x="251520" y="2636913"/>
            <a:ext cx="1440160" cy="1200329"/>
          </a:xfrm>
          <a:prstGeom prst="rect">
            <a:avLst/>
          </a:prstGeom>
          <a:noFill/>
        </p:spPr>
        <p:txBody>
          <a:bodyPr wrap="square" rtlCol="0">
            <a:spAutoFit/>
          </a:bodyPr>
          <a:lstStyle/>
          <a:p>
            <a:r>
              <a:rPr lang="pt-BR" sz="2400" b="1" dirty="0" smtClean="0">
                <a:latin typeface="Verdana" pitchFamily="34" charset="0"/>
                <a:ea typeface="Verdana" pitchFamily="34" charset="0"/>
                <a:cs typeface="Verdana" pitchFamily="34" charset="0"/>
              </a:rPr>
              <a:t>6.2 </a:t>
            </a:r>
            <a:r>
              <a:rPr lang="pt-BR" sz="2400" b="1" dirty="0" smtClean="0">
                <a:latin typeface="Verdana" pitchFamily="34" charset="0"/>
                <a:ea typeface="Verdana" pitchFamily="34" charset="0"/>
                <a:cs typeface="Verdana" pitchFamily="34" charset="0"/>
              </a:rPr>
              <a:t>		</a:t>
            </a:r>
          </a:p>
          <a:p>
            <a:pPr algn="ctr"/>
            <a:endParaRPr lang="pt-BR" sz="2400" b="1" dirty="0">
              <a:latin typeface="Verdana" pitchFamily="34" charset="0"/>
              <a:ea typeface="Verdana" pitchFamily="34" charset="0"/>
              <a:cs typeface="Verdana" pitchFamily="34" charset="0"/>
            </a:endParaRPr>
          </a:p>
        </p:txBody>
      </p:sp>
      <p:sp>
        <p:nvSpPr>
          <p:cNvPr id="15" name="CaixaDeTexto 14"/>
          <p:cNvSpPr txBox="1"/>
          <p:nvPr/>
        </p:nvSpPr>
        <p:spPr>
          <a:xfrm>
            <a:off x="0" y="2636912"/>
            <a:ext cx="9144000" cy="461665"/>
          </a:xfrm>
          <a:prstGeom prst="rect">
            <a:avLst/>
          </a:prstGeom>
          <a:noFill/>
        </p:spPr>
        <p:txBody>
          <a:bodyPr wrap="square" rtlCol="0">
            <a:spAutoFit/>
          </a:bodyPr>
          <a:lstStyle/>
          <a:p>
            <a:pPr algn="ctr"/>
            <a:r>
              <a:rPr lang="pt-BR" sz="2400" b="1" dirty="0" smtClean="0">
                <a:latin typeface="Verdana" pitchFamily="34" charset="0"/>
                <a:ea typeface="Verdana" pitchFamily="34" charset="0"/>
                <a:cs typeface="Verdana" pitchFamily="34" charset="0"/>
              </a:rPr>
              <a:t>Integridade de Referencial</a:t>
            </a:r>
            <a:endParaRPr lang="pt-BR" sz="2400" b="1" dirty="0">
              <a:latin typeface="Verdana" pitchFamily="34" charset="0"/>
              <a:ea typeface="Verdana" pitchFamily="34" charset="0"/>
              <a:cs typeface="Verdana" pitchFamily="34" charset="0"/>
            </a:endParaRPr>
          </a:p>
        </p:txBody>
      </p:sp>
      <p:sp>
        <p:nvSpPr>
          <p:cNvPr id="18" name="Rectangle 1"/>
          <p:cNvSpPr>
            <a:spLocks noChangeArrowheads="1"/>
          </p:cNvSpPr>
          <p:nvPr/>
        </p:nvSpPr>
        <p:spPr bwMode="auto">
          <a:xfrm>
            <a:off x="251520" y="2996952"/>
            <a:ext cx="864096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pt-BR" sz="2000" dirty="0" smtClean="0">
                <a:solidFill>
                  <a:srgbClr val="000000"/>
                </a:solidFill>
                <a:latin typeface="Verdana" pitchFamily="34" charset="0"/>
                <a:ea typeface="Verdana" pitchFamily="34" charset="0"/>
                <a:cs typeface="Verdana" pitchFamily="34" charset="0"/>
              </a:rPr>
              <a:t>Estabelece restrições ou bloqueios de operações como exclusão e alteração nos dados de campos das chaves primárias utilizadas em relacionamentos.</a:t>
            </a:r>
            <a:endParaRPr kumimoji="0" lang="pt-BR" sz="20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p:txBody>
      </p:sp>
      <p:sp>
        <p:nvSpPr>
          <p:cNvPr id="19" name="CaixaDeTexto 18"/>
          <p:cNvSpPr txBox="1"/>
          <p:nvPr/>
        </p:nvSpPr>
        <p:spPr>
          <a:xfrm>
            <a:off x="251520" y="5657671"/>
            <a:ext cx="1440160" cy="1200329"/>
          </a:xfrm>
          <a:prstGeom prst="rect">
            <a:avLst/>
          </a:prstGeom>
          <a:noFill/>
        </p:spPr>
        <p:txBody>
          <a:bodyPr wrap="square" rtlCol="0">
            <a:spAutoFit/>
          </a:bodyPr>
          <a:lstStyle/>
          <a:p>
            <a:r>
              <a:rPr lang="pt-BR" sz="2400" b="1" dirty="0" smtClean="0">
                <a:latin typeface="Verdana" pitchFamily="34" charset="0"/>
                <a:ea typeface="Verdana" pitchFamily="34" charset="0"/>
                <a:cs typeface="Verdana" pitchFamily="34" charset="0"/>
              </a:rPr>
              <a:t>6.4 </a:t>
            </a:r>
            <a:r>
              <a:rPr lang="pt-BR" sz="2400" b="1" dirty="0" smtClean="0">
                <a:latin typeface="Verdana" pitchFamily="34" charset="0"/>
                <a:ea typeface="Verdana" pitchFamily="34" charset="0"/>
                <a:cs typeface="Verdana" pitchFamily="34" charset="0"/>
              </a:rPr>
              <a:t>		</a:t>
            </a:r>
          </a:p>
          <a:p>
            <a:pPr algn="ctr"/>
            <a:endParaRPr lang="pt-BR" sz="2400" b="1" dirty="0">
              <a:latin typeface="Verdana" pitchFamily="34" charset="0"/>
              <a:ea typeface="Verdana" pitchFamily="34" charset="0"/>
              <a:cs typeface="Verdana" pitchFamily="34" charset="0"/>
            </a:endParaRPr>
          </a:p>
        </p:txBody>
      </p:sp>
      <p:sp>
        <p:nvSpPr>
          <p:cNvPr id="20" name="CaixaDeTexto 19"/>
          <p:cNvSpPr txBox="1"/>
          <p:nvPr/>
        </p:nvSpPr>
        <p:spPr>
          <a:xfrm>
            <a:off x="0" y="5657670"/>
            <a:ext cx="9144000" cy="461665"/>
          </a:xfrm>
          <a:prstGeom prst="rect">
            <a:avLst/>
          </a:prstGeom>
          <a:noFill/>
        </p:spPr>
        <p:txBody>
          <a:bodyPr wrap="square" rtlCol="0">
            <a:spAutoFit/>
          </a:bodyPr>
          <a:lstStyle/>
          <a:p>
            <a:pPr algn="ctr"/>
            <a:r>
              <a:rPr lang="pt-BR" sz="2400" b="1" dirty="0" smtClean="0">
                <a:latin typeface="Verdana" pitchFamily="34" charset="0"/>
                <a:ea typeface="Verdana" pitchFamily="34" charset="0"/>
                <a:cs typeface="Verdana" pitchFamily="34" charset="0"/>
              </a:rPr>
              <a:t>Integridade de Domínios</a:t>
            </a:r>
            <a:endParaRPr lang="pt-BR" sz="2400" b="1" dirty="0">
              <a:latin typeface="Verdana" pitchFamily="34" charset="0"/>
              <a:ea typeface="Verdana" pitchFamily="34" charset="0"/>
              <a:cs typeface="Verdana" pitchFamily="34" charset="0"/>
            </a:endParaRPr>
          </a:p>
        </p:txBody>
      </p:sp>
      <p:sp>
        <p:nvSpPr>
          <p:cNvPr id="21" name="Rectangle 1"/>
          <p:cNvSpPr>
            <a:spLocks noChangeArrowheads="1"/>
          </p:cNvSpPr>
          <p:nvPr/>
        </p:nvSpPr>
        <p:spPr bwMode="auto">
          <a:xfrm>
            <a:off x="251520" y="6017710"/>
            <a:ext cx="864096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pt-BR" sz="2000" dirty="0" smtClean="0">
                <a:solidFill>
                  <a:srgbClr val="000000"/>
                </a:solidFill>
                <a:latin typeface="Verdana" pitchFamily="34" charset="0"/>
                <a:ea typeface="Verdana" pitchFamily="34" charset="0"/>
                <a:cs typeface="Verdana" pitchFamily="34" charset="0"/>
              </a:rPr>
              <a:t>Estabelece restrições na definição dos Domínios, em vez de diretamente nos campos.</a:t>
            </a:r>
            <a:endParaRPr kumimoji="0" lang="pt-BR" sz="20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p:txBody>
      </p:sp>
      <p:sp>
        <p:nvSpPr>
          <p:cNvPr id="25" name="CaixaDeTexto 24"/>
          <p:cNvSpPr txBox="1"/>
          <p:nvPr/>
        </p:nvSpPr>
        <p:spPr>
          <a:xfrm>
            <a:off x="251520" y="4293097"/>
            <a:ext cx="1440160" cy="1200329"/>
          </a:xfrm>
          <a:prstGeom prst="rect">
            <a:avLst/>
          </a:prstGeom>
          <a:noFill/>
        </p:spPr>
        <p:txBody>
          <a:bodyPr wrap="square" rtlCol="0">
            <a:spAutoFit/>
          </a:bodyPr>
          <a:lstStyle/>
          <a:p>
            <a:r>
              <a:rPr lang="pt-BR" sz="2400" b="1" dirty="0" smtClean="0">
                <a:latin typeface="Verdana" pitchFamily="34" charset="0"/>
                <a:ea typeface="Verdana" pitchFamily="34" charset="0"/>
                <a:cs typeface="Verdana" pitchFamily="34" charset="0"/>
              </a:rPr>
              <a:t>6.3 </a:t>
            </a:r>
            <a:r>
              <a:rPr lang="pt-BR" sz="2400" b="1" dirty="0" smtClean="0">
                <a:latin typeface="Verdana" pitchFamily="34" charset="0"/>
                <a:ea typeface="Verdana" pitchFamily="34" charset="0"/>
                <a:cs typeface="Verdana" pitchFamily="34" charset="0"/>
              </a:rPr>
              <a:t>		</a:t>
            </a:r>
          </a:p>
          <a:p>
            <a:pPr algn="ctr"/>
            <a:endParaRPr lang="pt-BR" sz="2400" b="1" dirty="0">
              <a:latin typeface="Verdana" pitchFamily="34" charset="0"/>
              <a:ea typeface="Verdana" pitchFamily="34" charset="0"/>
              <a:cs typeface="Verdana" pitchFamily="34" charset="0"/>
            </a:endParaRPr>
          </a:p>
        </p:txBody>
      </p:sp>
      <p:sp>
        <p:nvSpPr>
          <p:cNvPr id="26" name="CaixaDeTexto 25"/>
          <p:cNvSpPr txBox="1"/>
          <p:nvPr/>
        </p:nvSpPr>
        <p:spPr>
          <a:xfrm>
            <a:off x="0" y="4293096"/>
            <a:ext cx="9144000" cy="461665"/>
          </a:xfrm>
          <a:prstGeom prst="rect">
            <a:avLst/>
          </a:prstGeom>
          <a:noFill/>
        </p:spPr>
        <p:txBody>
          <a:bodyPr wrap="square" rtlCol="0">
            <a:spAutoFit/>
          </a:bodyPr>
          <a:lstStyle/>
          <a:p>
            <a:pPr algn="ctr"/>
            <a:r>
              <a:rPr lang="pt-BR" sz="2400" b="1" dirty="0" smtClean="0">
                <a:latin typeface="Verdana" pitchFamily="34" charset="0"/>
                <a:ea typeface="Verdana" pitchFamily="34" charset="0"/>
                <a:cs typeface="Verdana" pitchFamily="34" charset="0"/>
              </a:rPr>
              <a:t>Integridade de Campos</a:t>
            </a:r>
            <a:endParaRPr lang="pt-BR" sz="2400" b="1" dirty="0">
              <a:latin typeface="Verdana" pitchFamily="34" charset="0"/>
              <a:ea typeface="Verdana" pitchFamily="34" charset="0"/>
              <a:cs typeface="Verdana" pitchFamily="34" charset="0"/>
            </a:endParaRPr>
          </a:p>
        </p:txBody>
      </p:sp>
      <p:sp>
        <p:nvSpPr>
          <p:cNvPr id="27" name="Rectangle 1"/>
          <p:cNvSpPr>
            <a:spLocks noChangeArrowheads="1"/>
          </p:cNvSpPr>
          <p:nvPr/>
        </p:nvSpPr>
        <p:spPr bwMode="auto">
          <a:xfrm>
            <a:off x="251520" y="4653136"/>
            <a:ext cx="864096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pt-BR" sz="2000" dirty="0" smtClean="0">
                <a:latin typeface="Verdana" pitchFamily="34" charset="0"/>
                <a:ea typeface="Verdana" pitchFamily="34" charset="0"/>
                <a:cs typeface="Verdana" pitchFamily="34" charset="0"/>
              </a:rPr>
              <a:t>Valida os dados entrados pelo usuário, de modo que a aplicação não precisa fazer tal validação.</a:t>
            </a:r>
            <a:endParaRPr kumimoji="0" lang="pt-BR" sz="20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nvSpPr>
        <p:spPr>
          <a:xfrm>
            <a:off x="251520" y="548680"/>
            <a:ext cx="1440160" cy="954107"/>
          </a:xfrm>
          <a:prstGeom prst="rect">
            <a:avLst/>
          </a:prstGeom>
          <a:noFill/>
        </p:spPr>
        <p:txBody>
          <a:bodyPr wrap="square" rtlCol="0">
            <a:spAutoFit/>
          </a:bodyPr>
          <a:lstStyle/>
          <a:p>
            <a:r>
              <a:rPr lang="pt-BR" sz="2800" dirty="0" smtClean="0">
                <a:latin typeface="Verdana" pitchFamily="34" charset="0"/>
                <a:ea typeface="Verdana" pitchFamily="34" charset="0"/>
                <a:cs typeface="Verdana" pitchFamily="34" charset="0"/>
              </a:rPr>
              <a:t>7</a:t>
            </a:r>
            <a:endParaRPr lang="pt-BR" sz="2800" dirty="0" smtClean="0">
              <a:latin typeface="Verdana" pitchFamily="34" charset="0"/>
              <a:ea typeface="Verdana" pitchFamily="34" charset="0"/>
              <a:cs typeface="Verdana" pitchFamily="34" charset="0"/>
            </a:endParaRPr>
          </a:p>
          <a:p>
            <a:pPr algn="ctr"/>
            <a:endParaRPr lang="pt-BR" sz="2800" b="1" dirty="0">
              <a:latin typeface="Verdana" pitchFamily="34" charset="0"/>
              <a:ea typeface="Verdana" pitchFamily="34" charset="0"/>
              <a:cs typeface="Verdana" pitchFamily="34" charset="0"/>
            </a:endParaRPr>
          </a:p>
        </p:txBody>
      </p:sp>
      <p:sp>
        <p:nvSpPr>
          <p:cNvPr id="7" name="CaixaDeTexto 6"/>
          <p:cNvSpPr txBox="1"/>
          <p:nvPr/>
        </p:nvSpPr>
        <p:spPr>
          <a:xfrm>
            <a:off x="251520" y="548680"/>
            <a:ext cx="8640960" cy="954107"/>
          </a:xfrm>
          <a:prstGeom prst="rect">
            <a:avLst/>
          </a:prstGeom>
          <a:noFill/>
        </p:spPr>
        <p:txBody>
          <a:bodyPr wrap="square" rtlCol="0">
            <a:spAutoFit/>
          </a:bodyPr>
          <a:lstStyle/>
          <a:p>
            <a:pPr algn="ctr"/>
            <a:r>
              <a:rPr lang="pt-BR" sz="2800" dirty="0" smtClean="0">
                <a:latin typeface="Verdana" pitchFamily="34" charset="0"/>
                <a:ea typeface="Verdana" pitchFamily="34" charset="0"/>
                <a:cs typeface="Verdana" pitchFamily="34" charset="0"/>
              </a:rPr>
              <a:t>MODELAGEM  DE  DADOS</a:t>
            </a:r>
          </a:p>
          <a:p>
            <a:pPr algn="ctr"/>
            <a:endParaRPr lang="pt-BR" sz="2800" b="1" dirty="0">
              <a:latin typeface="Verdana" pitchFamily="34" charset="0"/>
              <a:ea typeface="Verdana" pitchFamily="34" charset="0"/>
              <a:cs typeface="Verdana" pitchFamily="34" charset="0"/>
            </a:endParaRPr>
          </a:p>
        </p:txBody>
      </p:sp>
      <p:sp>
        <p:nvSpPr>
          <p:cNvPr id="11" name="Retângulo 10"/>
          <p:cNvSpPr/>
          <p:nvPr/>
        </p:nvSpPr>
        <p:spPr>
          <a:xfrm>
            <a:off x="179512" y="1340768"/>
            <a:ext cx="8640960" cy="1938992"/>
          </a:xfrm>
          <a:prstGeom prst="rect">
            <a:avLst/>
          </a:prstGeom>
        </p:spPr>
        <p:txBody>
          <a:bodyPr wrap="square">
            <a:spAutoFit/>
          </a:bodyPr>
          <a:lstStyle/>
          <a:p>
            <a:pPr algn="just"/>
            <a:r>
              <a:rPr lang="pt-BR" sz="2000" dirty="0" smtClean="0">
                <a:latin typeface="Verdana" pitchFamily="34" charset="0"/>
                <a:ea typeface="Verdana" pitchFamily="34" charset="0"/>
                <a:cs typeface="Verdana" pitchFamily="34" charset="0"/>
              </a:rPr>
              <a:t>Tem como objetivo refinar uma </a:t>
            </a:r>
            <a:r>
              <a:rPr lang="pt-BR" sz="2000" dirty="0" err="1" smtClean="0">
                <a:latin typeface="Verdana" pitchFamily="34" charset="0"/>
                <a:ea typeface="Verdana" pitchFamily="34" charset="0"/>
                <a:cs typeface="Verdana" pitchFamily="34" charset="0"/>
              </a:rPr>
              <a:t>ideia</a:t>
            </a:r>
            <a:r>
              <a:rPr lang="pt-BR" sz="2000" dirty="0" smtClean="0">
                <a:latin typeface="Verdana" pitchFamily="34" charset="0"/>
                <a:ea typeface="Verdana" pitchFamily="34" charset="0"/>
                <a:cs typeface="Verdana" pitchFamily="34" charset="0"/>
              </a:rPr>
              <a:t> conceitual, transportá-la para termos computacionais eliminando redundâncias e incoerências. Sem a devida atenção a essa etapa do projeto do sistema, a manutenção será constante e complicada.</a:t>
            </a:r>
          </a:p>
          <a:p>
            <a:pPr algn="just"/>
            <a:r>
              <a:rPr lang="pt-BR" sz="2000" dirty="0" smtClean="0">
                <a:latin typeface="Verdana" pitchFamily="34" charset="0"/>
                <a:ea typeface="Verdana" pitchFamily="34" charset="0"/>
                <a:cs typeface="Verdana" pitchFamily="34" charset="0"/>
              </a:rPr>
              <a:t>O processo de desenvolvimento de um Banco de Dados envolve muitas etapas:</a:t>
            </a:r>
            <a:endParaRPr lang="pt-BR" sz="2000" dirty="0">
              <a:latin typeface="Verdana" pitchFamily="34" charset="0"/>
              <a:ea typeface="Verdana" pitchFamily="34" charset="0"/>
              <a:cs typeface="Verdana" pitchFamily="34" charset="0"/>
            </a:endParaRPr>
          </a:p>
        </p:txBody>
      </p:sp>
      <p:sp>
        <p:nvSpPr>
          <p:cNvPr id="12" name="Retângulo 11"/>
          <p:cNvSpPr/>
          <p:nvPr/>
        </p:nvSpPr>
        <p:spPr>
          <a:xfrm>
            <a:off x="251520" y="3429000"/>
            <a:ext cx="8640960" cy="1754326"/>
          </a:xfrm>
          <a:prstGeom prst="rect">
            <a:avLst/>
          </a:prstGeom>
        </p:spPr>
        <p:txBody>
          <a:bodyPr wrap="square">
            <a:spAutoFit/>
          </a:bodyPr>
          <a:lstStyle/>
          <a:p>
            <a:pPr>
              <a:buFont typeface="Arial" pitchFamily="34" charset="0"/>
              <a:buChar char="•"/>
            </a:pPr>
            <a:r>
              <a:rPr lang="pt-BR" b="1" dirty="0" smtClean="0">
                <a:latin typeface="Verdana" pitchFamily="34" charset="0"/>
                <a:ea typeface="Verdana" pitchFamily="34" charset="0"/>
                <a:cs typeface="Verdana" pitchFamily="34" charset="0"/>
              </a:rPr>
              <a:t> Primeira etapa:</a:t>
            </a:r>
            <a:r>
              <a:rPr lang="pt-BR" dirty="0" smtClean="0">
                <a:latin typeface="Verdana" pitchFamily="34" charset="0"/>
                <a:ea typeface="Verdana" pitchFamily="34" charset="0"/>
                <a:cs typeface="Verdana" pitchFamily="34" charset="0"/>
              </a:rPr>
              <a:t> levantamento e analise de necessidades por meio de consultas aos usuários, com o intuito de descobrir os requisitos básicos do BD. </a:t>
            </a:r>
          </a:p>
          <a:p>
            <a:pPr>
              <a:buFont typeface="Arial" pitchFamily="34" charset="0"/>
              <a:buChar char="•"/>
            </a:pPr>
            <a:r>
              <a:rPr lang="pt-BR" b="1" dirty="0" smtClean="0">
                <a:latin typeface="Verdana" pitchFamily="34" charset="0"/>
                <a:ea typeface="Verdana" pitchFamily="34" charset="0"/>
                <a:cs typeface="Verdana" pitchFamily="34" charset="0"/>
              </a:rPr>
              <a:t> Segunda etapa: </a:t>
            </a:r>
            <a:r>
              <a:rPr lang="pt-BR" dirty="0" smtClean="0">
                <a:latin typeface="Verdana" pitchFamily="34" charset="0"/>
                <a:ea typeface="Verdana" pitchFamily="34" charset="0"/>
                <a:cs typeface="Verdana" pitchFamily="34" charset="0"/>
              </a:rPr>
              <a:t>criação de um esquema conceitual, que consiste em uma descrição detalhada dos requisitos antes levantados, incluindo detalhes sobre entidades e relacionamentos. </a:t>
            </a:r>
            <a:endParaRPr lang="pt-BR" dirty="0"/>
          </a:p>
        </p:txBody>
      </p:sp>
      <p:sp>
        <p:nvSpPr>
          <p:cNvPr id="13" name="Retângulo 12"/>
          <p:cNvSpPr/>
          <p:nvPr/>
        </p:nvSpPr>
        <p:spPr>
          <a:xfrm>
            <a:off x="251520" y="5229200"/>
            <a:ext cx="8640960" cy="707886"/>
          </a:xfrm>
          <a:prstGeom prst="rect">
            <a:avLst/>
          </a:prstGeom>
        </p:spPr>
        <p:txBody>
          <a:bodyPr wrap="square">
            <a:spAutoFit/>
          </a:bodyPr>
          <a:lstStyle/>
          <a:p>
            <a:r>
              <a:rPr lang="pt-BR" sz="2000" dirty="0" smtClean="0">
                <a:latin typeface="Verdana" pitchFamily="34" charset="0"/>
                <a:ea typeface="Verdana" pitchFamily="34" charset="0"/>
                <a:cs typeface="Verdana" pitchFamily="34" charset="0"/>
              </a:rPr>
              <a:t>No projeto físico são especificados a estrutura do BD, os meios de acesso e a organização dos arquivos.</a:t>
            </a:r>
            <a:endParaRPr lang="pt-BR"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nvSpPr>
        <p:spPr>
          <a:xfrm>
            <a:off x="251520" y="548680"/>
            <a:ext cx="1440160" cy="954107"/>
          </a:xfrm>
          <a:prstGeom prst="rect">
            <a:avLst/>
          </a:prstGeom>
          <a:noFill/>
        </p:spPr>
        <p:txBody>
          <a:bodyPr wrap="square" rtlCol="0">
            <a:spAutoFit/>
          </a:bodyPr>
          <a:lstStyle/>
          <a:p>
            <a:r>
              <a:rPr lang="pt-BR" sz="2800" dirty="0" smtClean="0">
                <a:latin typeface="Verdana" pitchFamily="34" charset="0"/>
                <a:ea typeface="Verdana" pitchFamily="34" charset="0"/>
                <a:cs typeface="Verdana" pitchFamily="34" charset="0"/>
              </a:rPr>
              <a:t>7</a:t>
            </a:r>
            <a:endParaRPr lang="pt-BR" sz="2800" dirty="0" smtClean="0">
              <a:latin typeface="Verdana" pitchFamily="34" charset="0"/>
              <a:ea typeface="Verdana" pitchFamily="34" charset="0"/>
              <a:cs typeface="Verdana" pitchFamily="34" charset="0"/>
            </a:endParaRPr>
          </a:p>
          <a:p>
            <a:pPr algn="ctr"/>
            <a:endParaRPr lang="pt-BR" sz="2800" b="1" dirty="0">
              <a:latin typeface="Verdana" pitchFamily="34" charset="0"/>
              <a:ea typeface="Verdana" pitchFamily="34" charset="0"/>
              <a:cs typeface="Verdana" pitchFamily="34" charset="0"/>
            </a:endParaRPr>
          </a:p>
        </p:txBody>
      </p:sp>
      <p:sp>
        <p:nvSpPr>
          <p:cNvPr id="4" name="CaixaDeTexto 3"/>
          <p:cNvSpPr txBox="1"/>
          <p:nvPr/>
        </p:nvSpPr>
        <p:spPr>
          <a:xfrm>
            <a:off x="251520" y="1340769"/>
            <a:ext cx="1440160" cy="1200329"/>
          </a:xfrm>
          <a:prstGeom prst="rect">
            <a:avLst/>
          </a:prstGeom>
          <a:noFill/>
        </p:spPr>
        <p:txBody>
          <a:bodyPr wrap="square" rtlCol="0">
            <a:spAutoFit/>
          </a:bodyPr>
          <a:lstStyle/>
          <a:p>
            <a:r>
              <a:rPr lang="pt-BR" sz="2400" b="1" dirty="0" smtClean="0">
                <a:latin typeface="Verdana" pitchFamily="34" charset="0"/>
                <a:ea typeface="Verdana" pitchFamily="34" charset="0"/>
                <a:cs typeface="Verdana" pitchFamily="34" charset="0"/>
              </a:rPr>
              <a:t>7</a:t>
            </a:r>
            <a:r>
              <a:rPr lang="pt-BR" sz="2400" b="1" dirty="0" smtClean="0">
                <a:latin typeface="Verdana" pitchFamily="34" charset="0"/>
                <a:ea typeface="Verdana" pitchFamily="34" charset="0"/>
                <a:cs typeface="Verdana" pitchFamily="34" charset="0"/>
              </a:rPr>
              <a:t>.1 </a:t>
            </a:r>
            <a:r>
              <a:rPr lang="pt-BR" sz="2400" b="1" dirty="0" smtClean="0">
                <a:latin typeface="Verdana" pitchFamily="34" charset="0"/>
                <a:ea typeface="Verdana" pitchFamily="34" charset="0"/>
                <a:cs typeface="Verdana" pitchFamily="34" charset="0"/>
              </a:rPr>
              <a:t>		</a:t>
            </a:r>
          </a:p>
          <a:p>
            <a:pPr algn="ctr"/>
            <a:endParaRPr lang="pt-BR" sz="2400" b="1" dirty="0">
              <a:latin typeface="Verdana" pitchFamily="34" charset="0"/>
              <a:ea typeface="Verdana" pitchFamily="34" charset="0"/>
              <a:cs typeface="Verdana" pitchFamily="34" charset="0"/>
            </a:endParaRPr>
          </a:p>
        </p:txBody>
      </p:sp>
      <p:sp>
        <p:nvSpPr>
          <p:cNvPr id="6" name="CaixaDeTexto 5"/>
          <p:cNvSpPr txBox="1"/>
          <p:nvPr/>
        </p:nvSpPr>
        <p:spPr>
          <a:xfrm>
            <a:off x="0" y="1340768"/>
            <a:ext cx="9144000" cy="461665"/>
          </a:xfrm>
          <a:prstGeom prst="rect">
            <a:avLst/>
          </a:prstGeom>
          <a:noFill/>
        </p:spPr>
        <p:txBody>
          <a:bodyPr wrap="square" rtlCol="0">
            <a:spAutoFit/>
          </a:bodyPr>
          <a:lstStyle/>
          <a:p>
            <a:pPr algn="ctr"/>
            <a:r>
              <a:rPr lang="pt-BR" sz="2400" b="1" dirty="0" smtClean="0">
                <a:latin typeface="Verdana" pitchFamily="34" charset="0"/>
                <a:ea typeface="Verdana" pitchFamily="34" charset="0"/>
                <a:cs typeface="Verdana" pitchFamily="34" charset="0"/>
              </a:rPr>
              <a:t>Conceito de Entidade-Relacionamento</a:t>
            </a:r>
            <a:endParaRPr lang="pt-BR" sz="2400" b="1" dirty="0">
              <a:latin typeface="Verdana" pitchFamily="34" charset="0"/>
              <a:ea typeface="Verdana" pitchFamily="34" charset="0"/>
              <a:cs typeface="Verdana" pitchFamily="34" charset="0"/>
            </a:endParaRPr>
          </a:p>
        </p:txBody>
      </p:sp>
      <p:sp>
        <p:nvSpPr>
          <p:cNvPr id="11" name="CaixaDeTexto 10"/>
          <p:cNvSpPr txBox="1"/>
          <p:nvPr/>
        </p:nvSpPr>
        <p:spPr>
          <a:xfrm>
            <a:off x="251520" y="548680"/>
            <a:ext cx="8640960" cy="954107"/>
          </a:xfrm>
          <a:prstGeom prst="rect">
            <a:avLst/>
          </a:prstGeom>
          <a:noFill/>
        </p:spPr>
        <p:txBody>
          <a:bodyPr wrap="square" rtlCol="0">
            <a:spAutoFit/>
          </a:bodyPr>
          <a:lstStyle/>
          <a:p>
            <a:pPr algn="ctr"/>
            <a:r>
              <a:rPr lang="pt-BR" sz="2800" dirty="0" smtClean="0">
                <a:latin typeface="Verdana" pitchFamily="34" charset="0"/>
                <a:ea typeface="Verdana" pitchFamily="34" charset="0"/>
                <a:cs typeface="Verdana" pitchFamily="34" charset="0"/>
              </a:rPr>
              <a:t>MODELAGEM  DE  DADOS</a:t>
            </a:r>
          </a:p>
          <a:p>
            <a:pPr algn="ctr"/>
            <a:endParaRPr lang="pt-BR" sz="2800" b="1" dirty="0">
              <a:latin typeface="Verdana" pitchFamily="34" charset="0"/>
              <a:ea typeface="Verdana" pitchFamily="34" charset="0"/>
              <a:cs typeface="Verdana" pitchFamily="34" charset="0"/>
            </a:endParaRPr>
          </a:p>
        </p:txBody>
      </p:sp>
      <p:sp>
        <p:nvSpPr>
          <p:cNvPr id="12" name="Retângulo 11"/>
          <p:cNvSpPr/>
          <p:nvPr/>
        </p:nvSpPr>
        <p:spPr>
          <a:xfrm>
            <a:off x="251520" y="1772816"/>
            <a:ext cx="8640960" cy="1631216"/>
          </a:xfrm>
          <a:prstGeom prst="rect">
            <a:avLst/>
          </a:prstGeom>
        </p:spPr>
        <p:txBody>
          <a:bodyPr wrap="square">
            <a:spAutoFit/>
          </a:bodyPr>
          <a:lstStyle/>
          <a:p>
            <a:pPr algn="just"/>
            <a:r>
              <a:rPr lang="pt-BR" sz="2000" dirty="0" smtClean="0">
                <a:latin typeface="Verdana" pitchFamily="34" charset="0"/>
                <a:ea typeface="Verdana" pitchFamily="34" charset="0"/>
                <a:cs typeface="Verdana" pitchFamily="34" charset="0"/>
              </a:rPr>
              <a:t>Desenvolvido por Peter Chen em 1976, o conceito principal do modelo ER está baseado em dois objetos: Entidades e Relacionamentos. Sua relação é bastante forte e sua união é a Ação. Podemos pensar como uma oração, onde o sujeito é a Entidade, o verbo é a Ação e o complemento é o Relacionamento.</a:t>
            </a:r>
          </a:p>
        </p:txBody>
      </p:sp>
      <p:sp>
        <p:nvSpPr>
          <p:cNvPr id="13" name="Retângulo 12"/>
          <p:cNvSpPr/>
          <p:nvPr/>
        </p:nvSpPr>
        <p:spPr>
          <a:xfrm>
            <a:off x="251520" y="3429000"/>
            <a:ext cx="8640960" cy="1200329"/>
          </a:xfrm>
          <a:prstGeom prst="rect">
            <a:avLst/>
          </a:prstGeom>
        </p:spPr>
        <p:txBody>
          <a:bodyPr wrap="square">
            <a:spAutoFit/>
          </a:bodyPr>
          <a:lstStyle/>
          <a:p>
            <a:pPr algn="just"/>
            <a:r>
              <a:rPr lang="pt-BR" dirty="0" smtClean="0">
                <a:latin typeface="Verdana" pitchFamily="34" charset="0"/>
                <a:ea typeface="Verdana" pitchFamily="34" charset="0"/>
                <a:cs typeface="Verdana" pitchFamily="34" charset="0"/>
              </a:rPr>
              <a:t>Durante a fase inicial, o desenvolvedor recolhe as informações e com ela, cria um esboço gráfico do BD. Isso é o que chamamos de Modelo Abstrato e nele, podemos destacar três componentes: modelo conceitual, modelo lógico e modelo físico.</a:t>
            </a:r>
          </a:p>
        </p:txBody>
      </p:sp>
      <p:sp>
        <p:nvSpPr>
          <p:cNvPr id="14" name="Retângulo 13"/>
          <p:cNvSpPr/>
          <p:nvPr/>
        </p:nvSpPr>
        <p:spPr>
          <a:xfrm>
            <a:off x="251520" y="4725144"/>
            <a:ext cx="8640960" cy="3293209"/>
          </a:xfrm>
          <a:prstGeom prst="rect">
            <a:avLst/>
          </a:prstGeom>
        </p:spPr>
        <p:txBody>
          <a:bodyPr wrap="square">
            <a:spAutoFit/>
          </a:bodyPr>
          <a:lstStyle/>
          <a:p>
            <a:pPr marL="342900" indent="-342900">
              <a:buFont typeface="+mj-lt"/>
              <a:buAutoNum type="arabicPeriod"/>
            </a:pPr>
            <a:r>
              <a:rPr lang="pt-BR" sz="1600" b="1" dirty="0" smtClean="0">
                <a:latin typeface="Verdana" pitchFamily="34" charset="0"/>
                <a:ea typeface="Verdana" pitchFamily="34" charset="0"/>
                <a:cs typeface="Verdana" pitchFamily="34" charset="0"/>
              </a:rPr>
              <a:t>Modelo Conceitual:</a:t>
            </a:r>
            <a:r>
              <a:rPr lang="pt-BR" sz="1600" dirty="0" smtClean="0">
                <a:latin typeface="Verdana" pitchFamily="34" charset="0"/>
                <a:ea typeface="Verdana" pitchFamily="34" charset="0"/>
                <a:cs typeface="Verdana" pitchFamily="34" charset="0"/>
              </a:rPr>
              <a:t> seu objetivo é conter todas as informação que serão armazenadas no BD em forma de uma lista descritiva.</a:t>
            </a:r>
          </a:p>
          <a:p>
            <a:pPr marL="342900" indent="-342900">
              <a:buFont typeface="+mj-lt"/>
              <a:buAutoNum type="arabicPeriod"/>
            </a:pPr>
            <a:r>
              <a:rPr lang="pt-BR" sz="1600" b="1" dirty="0" smtClean="0">
                <a:latin typeface="Verdana" pitchFamily="34" charset="0"/>
                <a:ea typeface="Verdana" pitchFamily="34" charset="0"/>
                <a:cs typeface="Verdana" pitchFamily="34" charset="0"/>
              </a:rPr>
              <a:t>Modelo Lógico: </a:t>
            </a:r>
            <a:r>
              <a:rPr lang="pt-BR" sz="1600" dirty="0" smtClean="0">
                <a:latin typeface="Verdana" pitchFamily="34" charset="0"/>
                <a:ea typeface="Verdana" pitchFamily="34" charset="0"/>
                <a:cs typeface="Verdana" pitchFamily="34" charset="0"/>
              </a:rPr>
              <a:t>Seu objetivo é descrever as estruturas que serão armazenadas no BD em uma representação gráfica, nomeando os componentes e as ações que exercem um sobre o outro, definindo também qual abordagem do BD será utilizada: hierárquica, rede ou relacional.</a:t>
            </a:r>
          </a:p>
          <a:p>
            <a:pPr marL="342900" indent="-342900">
              <a:buFont typeface="+mj-lt"/>
              <a:buAutoNum type="arabicPeriod"/>
            </a:pPr>
            <a:r>
              <a:rPr lang="pt-BR" sz="1600" b="1" dirty="0" smtClean="0">
                <a:latin typeface="Verdana" pitchFamily="34" charset="0"/>
                <a:ea typeface="Verdana" pitchFamily="34" charset="0"/>
                <a:cs typeface="Verdana" pitchFamily="34" charset="0"/>
              </a:rPr>
              <a:t>Modelo Físico: </a:t>
            </a:r>
            <a:r>
              <a:rPr lang="pt-BR" sz="1600" dirty="0" smtClean="0">
                <a:latin typeface="Verdana" pitchFamily="34" charset="0"/>
                <a:ea typeface="Verdana" pitchFamily="34" charset="0"/>
                <a:cs typeface="Verdana" pitchFamily="34" charset="0"/>
              </a:rPr>
              <a:t>o BD já se encontra detalhado, com sua estrutura física definida. O BD já estará pronto para ser criado efetivamente com SGBD.</a:t>
            </a:r>
          </a:p>
          <a:p>
            <a:pPr marL="342900" indent="-342900">
              <a:buFont typeface="+mj-lt"/>
              <a:buAutoNum type="arabicPeriod"/>
            </a:pPr>
            <a:endParaRPr lang="pt-BR" sz="1600" dirty="0" smtClean="0">
              <a:latin typeface="Verdana" pitchFamily="34" charset="0"/>
              <a:ea typeface="Verdana" pitchFamily="34" charset="0"/>
              <a:cs typeface="Verdana" pitchFamily="34" charset="0"/>
            </a:endParaRPr>
          </a:p>
          <a:p>
            <a:pPr marL="342900" indent="-342900">
              <a:buFont typeface="+mj-lt"/>
              <a:buAutoNum type="arabicPeriod"/>
            </a:pPr>
            <a:endParaRPr lang="pt-BR" sz="1600" dirty="0" smtClean="0">
              <a:latin typeface="Verdana" pitchFamily="34" charset="0"/>
              <a:ea typeface="Verdana" pitchFamily="34" charset="0"/>
              <a:cs typeface="Verdana" pitchFamily="34" charset="0"/>
            </a:endParaRPr>
          </a:p>
          <a:p>
            <a:pPr marL="342900" indent="-342900">
              <a:buFont typeface="+mj-lt"/>
              <a:buAutoNum type="arabicPeriod"/>
            </a:pPr>
            <a:endParaRPr lang="pt-BR" sz="1600" dirty="0" smtClean="0">
              <a:latin typeface="Verdana" pitchFamily="34" charset="0"/>
              <a:ea typeface="Verdana" pitchFamily="34" charset="0"/>
              <a:cs typeface="Verdana" pitchFamily="34" charset="0"/>
            </a:endParaRPr>
          </a:p>
          <a:p>
            <a:endParaRPr lang="pt-BR" sz="1600" dirty="0" smtClean="0">
              <a:latin typeface="Verdana" pitchFamily="34" charset="0"/>
              <a:ea typeface="Verdana" pitchFamily="34" charset="0"/>
              <a:cs typeface="Verdana" pitchFamily="34" charset="0"/>
            </a:endParaRPr>
          </a:p>
          <a:p>
            <a:endParaRPr lang="pt-BR" sz="1600" dirty="0" smtClean="0">
              <a:latin typeface="Verdana" pitchFamily="34" charset="0"/>
              <a:ea typeface="Verdana" pitchFamily="34" charset="0"/>
              <a:cs typeface="Verdana" pitchFamily="34" charset="0"/>
            </a:endParaRPr>
          </a:p>
        </p:txBody>
      </p:sp>
      <p:sp>
        <p:nvSpPr>
          <p:cNvPr id="15" name="Retângulo 14"/>
          <p:cNvSpPr/>
          <p:nvPr/>
        </p:nvSpPr>
        <p:spPr>
          <a:xfrm>
            <a:off x="9468544" y="2996952"/>
            <a:ext cx="4572000" cy="338554"/>
          </a:xfrm>
          <a:prstGeom prst="rect">
            <a:avLst/>
          </a:prstGeom>
        </p:spPr>
        <p:txBody>
          <a:bodyPr>
            <a:spAutoFit/>
          </a:bodyPr>
          <a:lstStyle/>
          <a:p>
            <a:r>
              <a:rPr lang="pt-BR" sz="1600" dirty="0" smtClean="0">
                <a:latin typeface="Verdana" pitchFamily="34" charset="0"/>
                <a:ea typeface="Verdana" pitchFamily="34" charset="0"/>
                <a:cs typeface="Verdana" pitchFamily="34" charset="0"/>
              </a:rPr>
              <a:t>2)</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nvSpPr>
        <p:spPr>
          <a:xfrm>
            <a:off x="251520" y="548680"/>
            <a:ext cx="1440160" cy="954107"/>
          </a:xfrm>
          <a:prstGeom prst="rect">
            <a:avLst/>
          </a:prstGeom>
          <a:noFill/>
        </p:spPr>
        <p:txBody>
          <a:bodyPr wrap="square" rtlCol="0">
            <a:spAutoFit/>
          </a:bodyPr>
          <a:lstStyle/>
          <a:p>
            <a:r>
              <a:rPr lang="pt-BR" sz="2800" dirty="0" smtClean="0">
                <a:latin typeface="Verdana" pitchFamily="34" charset="0"/>
                <a:ea typeface="Verdana" pitchFamily="34" charset="0"/>
                <a:cs typeface="Verdana" pitchFamily="34" charset="0"/>
              </a:rPr>
              <a:t>7</a:t>
            </a:r>
            <a:endParaRPr lang="pt-BR" sz="2800" dirty="0" smtClean="0">
              <a:latin typeface="Verdana" pitchFamily="34" charset="0"/>
              <a:ea typeface="Verdana" pitchFamily="34" charset="0"/>
              <a:cs typeface="Verdana" pitchFamily="34" charset="0"/>
            </a:endParaRPr>
          </a:p>
          <a:p>
            <a:pPr algn="ctr"/>
            <a:endParaRPr lang="pt-BR" sz="2800" b="1" dirty="0">
              <a:latin typeface="Verdana" pitchFamily="34" charset="0"/>
              <a:ea typeface="Verdana" pitchFamily="34" charset="0"/>
              <a:cs typeface="Verdana" pitchFamily="34" charset="0"/>
            </a:endParaRPr>
          </a:p>
        </p:txBody>
      </p:sp>
      <p:sp>
        <p:nvSpPr>
          <p:cNvPr id="4" name="CaixaDeTexto 3"/>
          <p:cNvSpPr txBox="1"/>
          <p:nvPr/>
        </p:nvSpPr>
        <p:spPr>
          <a:xfrm>
            <a:off x="251520" y="1340769"/>
            <a:ext cx="1440160" cy="1200329"/>
          </a:xfrm>
          <a:prstGeom prst="rect">
            <a:avLst/>
          </a:prstGeom>
          <a:noFill/>
        </p:spPr>
        <p:txBody>
          <a:bodyPr wrap="square" rtlCol="0">
            <a:spAutoFit/>
          </a:bodyPr>
          <a:lstStyle/>
          <a:p>
            <a:r>
              <a:rPr lang="pt-BR" sz="2400" b="1" dirty="0" smtClean="0">
                <a:latin typeface="Verdana" pitchFamily="34" charset="0"/>
                <a:ea typeface="Verdana" pitchFamily="34" charset="0"/>
                <a:cs typeface="Verdana" pitchFamily="34" charset="0"/>
              </a:rPr>
              <a:t>7</a:t>
            </a:r>
            <a:r>
              <a:rPr lang="pt-BR" sz="2400" b="1" dirty="0" smtClean="0">
                <a:latin typeface="Verdana" pitchFamily="34" charset="0"/>
                <a:ea typeface="Verdana" pitchFamily="34" charset="0"/>
                <a:cs typeface="Verdana" pitchFamily="34" charset="0"/>
              </a:rPr>
              <a:t>.2 </a:t>
            </a:r>
            <a:r>
              <a:rPr lang="pt-BR" sz="2400" b="1" dirty="0" smtClean="0">
                <a:latin typeface="Verdana" pitchFamily="34" charset="0"/>
                <a:ea typeface="Verdana" pitchFamily="34" charset="0"/>
                <a:cs typeface="Verdana" pitchFamily="34" charset="0"/>
              </a:rPr>
              <a:t>		</a:t>
            </a:r>
          </a:p>
          <a:p>
            <a:pPr algn="ctr"/>
            <a:endParaRPr lang="pt-BR" sz="2400" b="1" dirty="0">
              <a:latin typeface="Verdana" pitchFamily="34" charset="0"/>
              <a:ea typeface="Verdana" pitchFamily="34" charset="0"/>
              <a:cs typeface="Verdana" pitchFamily="34" charset="0"/>
            </a:endParaRPr>
          </a:p>
        </p:txBody>
      </p:sp>
      <p:sp>
        <p:nvSpPr>
          <p:cNvPr id="6" name="CaixaDeTexto 5"/>
          <p:cNvSpPr txBox="1"/>
          <p:nvPr/>
        </p:nvSpPr>
        <p:spPr>
          <a:xfrm>
            <a:off x="0" y="1340768"/>
            <a:ext cx="9144000" cy="461665"/>
          </a:xfrm>
          <a:prstGeom prst="rect">
            <a:avLst/>
          </a:prstGeom>
          <a:noFill/>
        </p:spPr>
        <p:txBody>
          <a:bodyPr wrap="square" rtlCol="0">
            <a:spAutoFit/>
          </a:bodyPr>
          <a:lstStyle/>
          <a:p>
            <a:pPr algn="ctr"/>
            <a:r>
              <a:rPr lang="pt-BR" sz="2400" b="1" dirty="0" smtClean="0">
                <a:latin typeface="Verdana" pitchFamily="34" charset="0"/>
                <a:ea typeface="Verdana" pitchFamily="34" charset="0"/>
                <a:cs typeface="Verdana" pitchFamily="34" charset="0"/>
              </a:rPr>
              <a:t>Entidade</a:t>
            </a:r>
            <a:endParaRPr lang="pt-BR" sz="2400" b="1" dirty="0">
              <a:latin typeface="Verdana" pitchFamily="34" charset="0"/>
              <a:ea typeface="Verdana" pitchFamily="34" charset="0"/>
              <a:cs typeface="Verdana" pitchFamily="34" charset="0"/>
            </a:endParaRPr>
          </a:p>
        </p:txBody>
      </p:sp>
      <p:sp>
        <p:nvSpPr>
          <p:cNvPr id="11" name="CaixaDeTexto 10"/>
          <p:cNvSpPr txBox="1"/>
          <p:nvPr/>
        </p:nvSpPr>
        <p:spPr>
          <a:xfrm>
            <a:off x="251520" y="548680"/>
            <a:ext cx="8640960" cy="954107"/>
          </a:xfrm>
          <a:prstGeom prst="rect">
            <a:avLst/>
          </a:prstGeom>
          <a:noFill/>
        </p:spPr>
        <p:txBody>
          <a:bodyPr wrap="square" rtlCol="0">
            <a:spAutoFit/>
          </a:bodyPr>
          <a:lstStyle/>
          <a:p>
            <a:pPr algn="ctr"/>
            <a:r>
              <a:rPr lang="pt-BR" sz="2800" dirty="0" smtClean="0">
                <a:latin typeface="Verdana" pitchFamily="34" charset="0"/>
                <a:ea typeface="Verdana" pitchFamily="34" charset="0"/>
                <a:cs typeface="Verdana" pitchFamily="34" charset="0"/>
              </a:rPr>
              <a:t>MODELAGEM  DE  DADOS</a:t>
            </a:r>
          </a:p>
          <a:p>
            <a:pPr algn="ctr"/>
            <a:endParaRPr lang="pt-BR" sz="2800" b="1" dirty="0">
              <a:latin typeface="Verdana" pitchFamily="34" charset="0"/>
              <a:ea typeface="Verdana" pitchFamily="34" charset="0"/>
              <a:cs typeface="Verdana" pitchFamily="34" charset="0"/>
            </a:endParaRPr>
          </a:p>
        </p:txBody>
      </p:sp>
      <p:sp>
        <p:nvSpPr>
          <p:cNvPr id="12" name="Retângulo 11"/>
          <p:cNvSpPr/>
          <p:nvPr/>
        </p:nvSpPr>
        <p:spPr>
          <a:xfrm>
            <a:off x="251520" y="1772816"/>
            <a:ext cx="8640960" cy="1323439"/>
          </a:xfrm>
          <a:prstGeom prst="rect">
            <a:avLst/>
          </a:prstGeom>
        </p:spPr>
        <p:txBody>
          <a:bodyPr wrap="square">
            <a:spAutoFit/>
          </a:bodyPr>
          <a:lstStyle/>
          <a:p>
            <a:pPr algn="just"/>
            <a:r>
              <a:rPr lang="pt-BR" sz="2000" dirty="0" smtClean="0">
                <a:latin typeface="Verdana" pitchFamily="34" charset="0"/>
                <a:ea typeface="Verdana" pitchFamily="34" charset="0"/>
                <a:cs typeface="Verdana" pitchFamily="34" charset="0"/>
              </a:rPr>
              <a:t>É um objeto do mundo real que possui atributos e uma existência independente. Ela pode ser físico ou apenas conceitual. Os atributos são usados para descrever a Entidade, podendo ser classificados como simples ou compostos. </a:t>
            </a:r>
          </a:p>
        </p:txBody>
      </p:sp>
      <p:sp>
        <p:nvSpPr>
          <p:cNvPr id="16" name="Retângulo 15"/>
          <p:cNvSpPr/>
          <p:nvPr/>
        </p:nvSpPr>
        <p:spPr>
          <a:xfrm>
            <a:off x="251520" y="3429000"/>
            <a:ext cx="8640960" cy="3416320"/>
          </a:xfrm>
          <a:prstGeom prst="rect">
            <a:avLst/>
          </a:prstGeom>
        </p:spPr>
        <p:txBody>
          <a:bodyPr wrap="square">
            <a:spAutoFit/>
          </a:bodyPr>
          <a:lstStyle/>
          <a:p>
            <a:pPr algn="just"/>
            <a:r>
              <a:rPr lang="pt-BR" dirty="0" smtClean="0">
                <a:latin typeface="Verdana" pitchFamily="34" charset="0"/>
                <a:ea typeface="Verdana" pitchFamily="34" charset="0"/>
                <a:cs typeface="Verdana" pitchFamily="34" charset="0"/>
              </a:rPr>
              <a:t>Para poder reconhecer uma entidade, é necessário uma analise com o objetivo de agrupar informações conforme suas características, ou que estão relacionadas com um mesmo assunto. Supondo, como exemplo, um cadastro de funcionários de uma empresa. Além da lista de funcionários, vemos que há uma relação de setores onde cada uma trabalha. Logo, podemos destacar duas entidades: Funcionários e Setores. Nesse exemplo podemos destacar que cada Entidade possui atributos que a diferencia da outra. Esses atributos são formados por tipos de dados (numérico, caractere, data, </a:t>
            </a:r>
            <a:r>
              <a:rPr lang="pt-BR" dirty="0" err="1" smtClean="0">
                <a:latin typeface="Verdana" pitchFamily="34" charset="0"/>
                <a:ea typeface="Verdana" pitchFamily="34" charset="0"/>
                <a:cs typeface="Verdana" pitchFamily="34" charset="0"/>
              </a:rPr>
              <a:t>etc</a:t>
            </a:r>
            <a:r>
              <a:rPr lang="pt-BR" dirty="0" smtClean="0">
                <a:latin typeface="Verdana" pitchFamily="34" charset="0"/>
                <a:ea typeface="Verdana" pitchFamily="34" charset="0"/>
                <a:cs typeface="Verdana" pitchFamily="34" charset="0"/>
              </a:rPr>
              <a:t>), ocorrendo casos que alguns atributos podem receber mais de um valor. Existem também atributos especiais que representam uma ocorrência única de Entidade, as chamadas chaves primárias.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nvSpPr>
        <p:spPr>
          <a:xfrm>
            <a:off x="251520" y="548680"/>
            <a:ext cx="1440160" cy="954107"/>
          </a:xfrm>
          <a:prstGeom prst="rect">
            <a:avLst/>
          </a:prstGeom>
          <a:noFill/>
        </p:spPr>
        <p:txBody>
          <a:bodyPr wrap="square" rtlCol="0">
            <a:spAutoFit/>
          </a:bodyPr>
          <a:lstStyle/>
          <a:p>
            <a:r>
              <a:rPr lang="pt-BR" sz="2800" dirty="0" smtClean="0">
                <a:latin typeface="Verdana" pitchFamily="34" charset="0"/>
                <a:ea typeface="Verdana" pitchFamily="34" charset="0"/>
                <a:cs typeface="Verdana" pitchFamily="34" charset="0"/>
              </a:rPr>
              <a:t>7</a:t>
            </a:r>
            <a:endParaRPr lang="pt-BR" sz="2800" dirty="0" smtClean="0">
              <a:latin typeface="Verdana" pitchFamily="34" charset="0"/>
              <a:ea typeface="Verdana" pitchFamily="34" charset="0"/>
              <a:cs typeface="Verdana" pitchFamily="34" charset="0"/>
            </a:endParaRPr>
          </a:p>
          <a:p>
            <a:pPr algn="ctr"/>
            <a:endParaRPr lang="pt-BR" sz="2800" b="1" dirty="0">
              <a:latin typeface="Verdana" pitchFamily="34" charset="0"/>
              <a:ea typeface="Verdana" pitchFamily="34" charset="0"/>
              <a:cs typeface="Verdana" pitchFamily="34" charset="0"/>
            </a:endParaRPr>
          </a:p>
        </p:txBody>
      </p:sp>
      <p:sp>
        <p:nvSpPr>
          <p:cNvPr id="4" name="CaixaDeTexto 3"/>
          <p:cNvSpPr txBox="1"/>
          <p:nvPr/>
        </p:nvSpPr>
        <p:spPr>
          <a:xfrm>
            <a:off x="251520" y="1340769"/>
            <a:ext cx="1440160" cy="1200329"/>
          </a:xfrm>
          <a:prstGeom prst="rect">
            <a:avLst/>
          </a:prstGeom>
          <a:noFill/>
        </p:spPr>
        <p:txBody>
          <a:bodyPr wrap="square" rtlCol="0">
            <a:spAutoFit/>
          </a:bodyPr>
          <a:lstStyle/>
          <a:p>
            <a:r>
              <a:rPr lang="pt-BR" sz="2400" b="1" dirty="0" smtClean="0">
                <a:latin typeface="Verdana" pitchFamily="34" charset="0"/>
                <a:ea typeface="Verdana" pitchFamily="34" charset="0"/>
                <a:cs typeface="Verdana" pitchFamily="34" charset="0"/>
              </a:rPr>
              <a:t>7</a:t>
            </a:r>
            <a:r>
              <a:rPr lang="pt-BR" sz="2400" b="1" dirty="0" smtClean="0">
                <a:latin typeface="Verdana" pitchFamily="34" charset="0"/>
                <a:ea typeface="Verdana" pitchFamily="34" charset="0"/>
                <a:cs typeface="Verdana" pitchFamily="34" charset="0"/>
              </a:rPr>
              <a:t>.3 </a:t>
            </a:r>
            <a:r>
              <a:rPr lang="pt-BR" sz="2400" b="1" dirty="0" smtClean="0">
                <a:latin typeface="Verdana" pitchFamily="34" charset="0"/>
                <a:ea typeface="Verdana" pitchFamily="34" charset="0"/>
                <a:cs typeface="Verdana" pitchFamily="34" charset="0"/>
              </a:rPr>
              <a:t>		</a:t>
            </a:r>
          </a:p>
          <a:p>
            <a:pPr algn="ctr"/>
            <a:endParaRPr lang="pt-BR" sz="2400" b="1" dirty="0">
              <a:latin typeface="Verdana" pitchFamily="34" charset="0"/>
              <a:ea typeface="Verdana" pitchFamily="34" charset="0"/>
              <a:cs typeface="Verdana" pitchFamily="34" charset="0"/>
            </a:endParaRPr>
          </a:p>
        </p:txBody>
      </p:sp>
      <p:sp>
        <p:nvSpPr>
          <p:cNvPr id="6" name="CaixaDeTexto 5"/>
          <p:cNvSpPr txBox="1"/>
          <p:nvPr/>
        </p:nvSpPr>
        <p:spPr>
          <a:xfrm>
            <a:off x="0" y="1340768"/>
            <a:ext cx="9144000" cy="461665"/>
          </a:xfrm>
          <a:prstGeom prst="rect">
            <a:avLst/>
          </a:prstGeom>
          <a:noFill/>
        </p:spPr>
        <p:txBody>
          <a:bodyPr wrap="square" rtlCol="0">
            <a:spAutoFit/>
          </a:bodyPr>
          <a:lstStyle/>
          <a:p>
            <a:pPr algn="ctr"/>
            <a:r>
              <a:rPr lang="pt-BR" sz="2400" b="1" dirty="0" smtClean="0">
                <a:latin typeface="Verdana" pitchFamily="34" charset="0"/>
                <a:ea typeface="Verdana" pitchFamily="34" charset="0"/>
                <a:cs typeface="Verdana" pitchFamily="34" charset="0"/>
              </a:rPr>
              <a:t>Relacionamento</a:t>
            </a:r>
            <a:endParaRPr lang="pt-BR" sz="2400" b="1" dirty="0">
              <a:latin typeface="Verdana" pitchFamily="34" charset="0"/>
              <a:ea typeface="Verdana" pitchFamily="34" charset="0"/>
              <a:cs typeface="Verdana" pitchFamily="34" charset="0"/>
            </a:endParaRPr>
          </a:p>
        </p:txBody>
      </p:sp>
      <p:sp>
        <p:nvSpPr>
          <p:cNvPr id="11" name="CaixaDeTexto 10"/>
          <p:cNvSpPr txBox="1"/>
          <p:nvPr/>
        </p:nvSpPr>
        <p:spPr>
          <a:xfrm>
            <a:off x="251520" y="548680"/>
            <a:ext cx="8640960" cy="954107"/>
          </a:xfrm>
          <a:prstGeom prst="rect">
            <a:avLst/>
          </a:prstGeom>
          <a:noFill/>
        </p:spPr>
        <p:txBody>
          <a:bodyPr wrap="square" rtlCol="0">
            <a:spAutoFit/>
          </a:bodyPr>
          <a:lstStyle/>
          <a:p>
            <a:pPr algn="ctr"/>
            <a:r>
              <a:rPr lang="pt-BR" sz="2800" dirty="0" smtClean="0">
                <a:latin typeface="Verdana" pitchFamily="34" charset="0"/>
                <a:ea typeface="Verdana" pitchFamily="34" charset="0"/>
                <a:cs typeface="Verdana" pitchFamily="34" charset="0"/>
              </a:rPr>
              <a:t>MODELAGEM  DE  DADOS</a:t>
            </a:r>
          </a:p>
          <a:p>
            <a:pPr algn="ctr"/>
            <a:endParaRPr lang="pt-BR" sz="2800" b="1" dirty="0">
              <a:latin typeface="Verdana" pitchFamily="34" charset="0"/>
              <a:ea typeface="Verdana" pitchFamily="34" charset="0"/>
              <a:cs typeface="Verdana" pitchFamily="34" charset="0"/>
            </a:endParaRPr>
          </a:p>
        </p:txBody>
      </p:sp>
      <p:sp>
        <p:nvSpPr>
          <p:cNvPr id="12" name="Retângulo 11"/>
          <p:cNvSpPr/>
          <p:nvPr/>
        </p:nvSpPr>
        <p:spPr>
          <a:xfrm>
            <a:off x="251520" y="1772816"/>
            <a:ext cx="8640960" cy="1323439"/>
          </a:xfrm>
          <a:prstGeom prst="rect">
            <a:avLst/>
          </a:prstGeom>
        </p:spPr>
        <p:txBody>
          <a:bodyPr wrap="square">
            <a:spAutoFit/>
          </a:bodyPr>
          <a:lstStyle/>
          <a:p>
            <a:pPr algn="just"/>
            <a:r>
              <a:rPr lang="pt-BR" sz="2000" dirty="0" smtClean="0">
                <a:latin typeface="Verdana" pitchFamily="34" charset="0"/>
                <a:ea typeface="Verdana" pitchFamily="34" charset="0"/>
                <a:cs typeface="Verdana" pitchFamily="34" charset="0"/>
              </a:rPr>
              <a:t>É a representação de uma ação ou fato que associa itens de uma entidade com itens de outra entidade. Como podemos notar, há um verbo ligando as duas entidades, que descreve como elas estão se relacionando.</a:t>
            </a:r>
          </a:p>
        </p:txBody>
      </p:sp>
      <p:sp>
        <p:nvSpPr>
          <p:cNvPr id="9" name="Retângulo 8"/>
          <p:cNvSpPr/>
          <p:nvPr/>
        </p:nvSpPr>
        <p:spPr>
          <a:xfrm>
            <a:off x="251520" y="3284984"/>
            <a:ext cx="8640960" cy="3416320"/>
          </a:xfrm>
          <a:prstGeom prst="rect">
            <a:avLst/>
          </a:prstGeom>
        </p:spPr>
        <p:txBody>
          <a:bodyPr wrap="square">
            <a:spAutoFit/>
          </a:bodyPr>
          <a:lstStyle/>
          <a:p>
            <a:pPr algn="just">
              <a:buFont typeface="Arial" pitchFamily="34" charset="0"/>
              <a:buChar char="•"/>
            </a:pPr>
            <a:r>
              <a:rPr lang="pt-BR" b="1" dirty="0" smtClean="0">
                <a:latin typeface="Verdana" pitchFamily="34" charset="0"/>
                <a:ea typeface="Verdana" pitchFamily="34" charset="0"/>
                <a:cs typeface="Verdana" pitchFamily="34" charset="0"/>
              </a:rPr>
              <a:t>Tipos de Relacionamentos: </a:t>
            </a:r>
          </a:p>
          <a:p>
            <a:pPr algn="just"/>
            <a:endParaRPr lang="pt-BR" b="1" dirty="0" smtClean="0">
              <a:latin typeface="Verdana" pitchFamily="34" charset="0"/>
              <a:ea typeface="Verdana" pitchFamily="34" charset="0"/>
              <a:cs typeface="Verdana" pitchFamily="34" charset="0"/>
            </a:endParaRPr>
          </a:p>
          <a:p>
            <a:pPr lvl="1" algn="just">
              <a:buFont typeface="Arial" pitchFamily="34" charset="0"/>
              <a:buChar char="•"/>
            </a:pPr>
            <a:r>
              <a:rPr lang="pt-BR" b="1" dirty="0" smtClean="0">
                <a:latin typeface="Verdana" pitchFamily="34" charset="0"/>
                <a:ea typeface="Verdana" pitchFamily="34" charset="0"/>
                <a:cs typeface="Verdana" pitchFamily="34" charset="0"/>
              </a:rPr>
              <a:t> Relacionamento </a:t>
            </a:r>
            <a:r>
              <a:rPr lang="pt-BR" b="1" dirty="0" err="1" smtClean="0">
                <a:latin typeface="Verdana" pitchFamily="34" charset="0"/>
                <a:ea typeface="Verdana" pitchFamily="34" charset="0"/>
                <a:cs typeface="Verdana" pitchFamily="34" charset="0"/>
              </a:rPr>
              <a:t>Um-para-Um</a:t>
            </a:r>
            <a:r>
              <a:rPr lang="pt-BR" b="1" dirty="0" smtClean="0">
                <a:latin typeface="Verdana" pitchFamily="34" charset="0"/>
                <a:ea typeface="Verdana" pitchFamily="34" charset="0"/>
                <a:cs typeface="Verdana" pitchFamily="34" charset="0"/>
              </a:rPr>
              <a:t>: </a:t>
            </a:r>
            <a:r>
              <a:rPr lang="pt-BR" dirty="0" smtClean="0">
                <a:latin typeface="Verdana" pitchFamily="34" charset="0"/>
                <a:ea typeface="Verdana" pitchFamily="34" charset="0"/>
                <a:cs typeface="Verdana" pitchFamily="34" charset="0"/>
              </a:rPr>
              <a:t>onde cada ocorrência de uma entidade se associa a uma única ocorrência da outra entidade.</a:t>
            </a:r>
          </a:p>
          <a:p>
            <a:pPr algn="just">
              <a:buFont typeface="Arial" pitchFamily="34" charset="0"/>
              <a:buChar char="•"/>
            </a:pPr>
            <a:endParaRPr lang="pt-BR" dirty="0" smtClean="0">
              <a:latin typeface="Verdana" pitchFamily="34" charset="0"/>
              <a:ea typeface="Verdana" pitchFamily="34" charset="0"/>
              <a:cs typeface="Verdana" pitchFamily="34" charset="0"/>
            </a:endParaRPr>
          </a:p>
          <a:p>
            <a:pPr lvl="1" algn="just">
              <a:buFont typeface="Arial" pitchFamily="34" charset="0"/>
              <a:buChar char="•"/>
            </a:pPr>
            <a:r>
              <a:rPr lang="pt-BR" b="1" dirty="0" smtClean="0">
                <a:latin typeface="Verdana" pitchFamily="34" charset="0"/>
                <a:ea typeface="Verdana" pitchFamily="34" charset="0"/>
                <a:cs typeface="Verdana" pitchFamily="34" charset="0"/>
              </a:rPr>
              <a:t> Relacionamento </a:t>
            </a:r>
            <a:r>
              <a:rPr lang="pt-BR" b="1" dirty="0" err="1" smtClean="0">
                <a:latin typeface="Verdana" pitchFamily="34" charset="0"/>
                <a:ea typeface="Verdana" pitchFamily="34" charset="0"/>
                <a:cs typeface="Verdana" pitchFamily="34" charset="0"/>
              </a:rPr>
              <a:t>Um-para-Muitos</a:t>
            </a:r>
            <a:r>
              <a:rPr lang="pt-BR" b="1" dirty="0" smtClean="0">
                <a:latin typeface="Verdana" pitchFamily="34" charset="0"/>
                <a:ea typeface="Verdana" pitchFamily="34" charset="0"/>
                <a:cs typeface="Verdana" pitchFamily="34" charset="0"/>
              </a:rPr>
              <a:t>: </a:t>
            </a:r>
            <a:r>
              <a:rPr lang="pt-BR" dirty="0" smtClean="0">
                <a:latin typeface="Verdana" pitchFamily="34" charset="0"/>
                <a:ea typeface="Verdana" pitchFamily="34" charset="0"/>
                <a:cs typeface="Verdana" pitchFamily="34" charset="0"/>
              </a:rPr>
              <a:t>onde cada ocorrência de uma entidade A pode se relacionar com uma ou mais ocorrência da entidade B, sendo que o contrário não pode acontecer.</a:t>
            </a:r>
          </a:p>
          <a:p>
            <a:pPr algn="just">
              <a:buFont typeface="Arial" pitchFamily="34" charset="0"/>
              <a:buChar char="•"/>
            </a:pPr>
            <a:endParaRPr lang="pt-BR" dirty="0" smtClean="0">
              <a:latin typeface="Verdana" pitchFamily="34" charset="0"/>
              <a:ea typeface="Verdana" pitchFamily="34" charset="0"/>
              <a:cs typeface="Verdana" pitchFamily="34" charset="0"/>
            </a:endParaRPr>
          </a:p>
          <a:p>
            <a:pPr lvl="1" algn="just">
              <a:buFont typeface="Arial" pitchFamily="34" charset="0"/>
              <a:buChar char="•"/>
            </a:pPr>
            <a:r>
              <a:rPr lang="pt-BR" b="1" dirty="0" smtClean="0">
                <a:latin typeface="Verdana" pitchFamily="34" charset="0"/>
                <a:ea typeface="Verdana" pitchFamily="34" charset="0"/>
                <a:cs typeface="Verdana" pitchFamily="34" charset="0"/>
              </a:rPr>
              <a:t> Relacionamento </a:t>
            </a:r>
            <a:r>
              <a:rPr lang="pt-BR" b="1" dirty="0" err="1" smtClean="0">
                <a:latin typeface="Verdana" pitchFamily="34" charset="0"/>
                <a:ea typeface="Verdana" pitchFamily="34" charset="0"/>
                <a:cs typeface="Verdana" pitchFamily="34" charset="0"/>
              </a:rPr>
              <a:t>Muitos-para-Muitos</a:t>
            </a:r>
            <a:r>
              <a:rPr lang="pt-BR" b="1" dirty="0" smtClean="0">
                <a:latin typeface="Verdana" pitchFamily="34" charset="0"/>
                <a:ea typeface="Verdana" pitchFamily="34" charset="0"/>
                <a:cs typeface="Verdana" pitchFamily="34" charset="0"/>
              </a:rPr>
              <a:t>: </a:t>
            </a:r>
            <a:r>
              <a:rPr lang="pt-BR" dirty="0" smtClean="0">
                <a:latin typeface="Verdana" pitchFamily="34" charset="0"/>
                <a:ea typeface="Verdana" pitchFamily="34" charset="0"/>
                <a:cs typeface="Verdana" pitchFamily="34" charset="0"/>
              </a:rPr>
              <a:t>Uma ocorrência da entidade A pode se relacionar com uma ou mais ocorrência de uma entidade B, sendo que o contrário também pode acontecer.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nvSpPr>
        <p:spPr>
          <a:xfrm>
            <a:off x="251520" y="548680"/>
            <a:ext cx="8640960" cy="954107"/>
          </a:xfrm>
          <a:prstGeom prst="rect">
            <a:avLst/>
          </a:prstGeom>
          <a:noFill/>
        </p:spPr>
        <p:txBody>
          <a:bodyPr wrap="square" rtlCol="0">
            <a:spAutoFit/>
          </a:bodyPr>
          <a:lstStyle/>
          <a:p>
            <a:r>
              <a:rPr lang="pt-BR" sz="2800" dirty="0" smtClean="0">
                <a:latin typeface="Verdana" pitchFamily="34" charset="0"/>
                <a:ea typeface="Verdana" pitchFamily="34" charset="0"/>
                <a:cs typeface="Verdana" pitchFamily="34" charset="0"/>
              </a:rPr>
              <a:t>8                 </a:t>
            </a:r>
            <a:r>
              <a:rPr lang="pt-BR" sz="2800" dirty="0" smtClean="0">
                <a:latin typeface="Verdana" pitchFamily="34" charset="0"/>
                <a:ea typeface="Verdana" pitchFamily="34" charset="0"/>
                <a:cs typeface="Verdana" pitchFamily="34" charset="0"/>
              </a:rPr>
              <a:t>Considerações Finais</a:t>
            </a:r>
          </a:p>
          <a:p>
            <a:pPr algn="ctr"/>
            <a:endParaRPr lang="pt-BR" sz="2800" b="1" dirty="0">
              <a:latin typeface="Verdana" pitchFamily="34" charset="0"/>
              <a:ea typeface="Verdana" pitchFamily="34" charset="0"/>
              <a:cs typeface="Verdana" pitchFamily="34" charset="0"/>
            </a:endParaRPr>
          </a:p>
        </p:txBody>
      </p:sp>
      <p:sp>
        <p:nvSpPr>
          <p:cNvPr id="9" name="CaixaDeTexto 8"/>
          <p:cNvSpPr txBox="1"/>
          <p:nvPr/>
        </p:nvSpPr>
        <p:spPr>
          <a:xfrm>
            <a:off x="971600" y="1268760"/>
            <a:ext cx="7200800" cy="3170099"/>
          </a:xfrm>
          <a:prstGeom prst="rect">
            <a:avLst/>
          </a:prstGeom>
          <a:noFill/>
        </p:spPr>
        <p:txBody>
          <a:bodyPr wrap="square" rtlCol="0">
            <a:spAutoFit/>
          </a:bodyPr>
          <a:lstStyle/>
          <a:p>
            <a:pPr algn="just"/>
            <a:r>
              <a:rPr lang="pt-BR" sz="2000" dirty="0" smtClean="0">
                <a:latin typeface="Verdana" pitchFamily="34" charset="0"/>
                <a:ea typeface="Verdana" pitchFamily="34" charset="0"/>
                <a:cs typeface="Verdana" pitchFamily="34" charset="0"/>
              </a:rPr>
              <a:t>Este artigo discorre sobre o que é um banco de dados, suas funcionalidades e quais ferramentas são usadas. Os dados foram sendo manipulados por softwares, deixando o gerenciamento destes mais ágeis para seus usuários. Deste modo, sugere-se seguir utilizando banco de dados nas aplicações, visto que estes têm contribuído em grande escala nas esferas empresariais, uma vez que garantem a segurança dos dados e melhor manipulação, até o momento que essa pesquisa foi realizada.</a:t>
            </a:r>
            <a:endParaRPr lang="pt-BR" sz="20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nvSpPr>
        <p:spPr>
          <a:xfrm>
            <a:off x="251520" y="548680"/>
            <a:ext cx="8640960" cy="954107"/>
          </a:xfrm>
          <a:prstGeom prst="rect">
            <a:avLst/>
          </a:prstGeom>
          <a:noFill/>
        </p:spPr>
        <p:txBody>
          <a:bodyPr wrap="square" rtlCol="0">
            <a:spAutoFit/>
          </a:bodyPr>
          <a:lstStyle/>
          <a:p>
            <a:r>
              <a:rPr lang="pt-BR" sz="2800" dirty="0" smtClean="0">
                <a:latin typeface="Verdana" pitchFamily="34" charset="0"/>
                <a:ea typeface="Verdana" pitchFamily="34" charset="0"/>
                <a:cs typeface="Verdana" pitchFamily="34" charset="0"/>
              </a:rPr>
              <a:t>1 			  INTRODUÇÃO</a:t>
            </a:r>
          </a:p>
          <a:p>
            <a:pPr algn="ctr"/>
            <a:endParaRPr lang="pt-BR" sz="2800" b="1" dirty="0">
              <a:latin typeface="Verdana" pitchFamily="34" charset="0"/>
              <a:ea typeface="Verdana" pitchFamily="34" charset="0"/>
              <a:cs typeface="Verdana" pitchFamily="34" charset="0"/>
            </a:endParaRPr>
          </a:p>
        </p:txBody>
      </p:sp>
      <p:sp>
        <p:nvSpPr>
          <p:cNvPr id="9" name="CaixaDeTexto 8"/>
          <p:cNvSpPr txBox="1"/>
          <p:nvPr/>
        </p:nvSpPr>
        <p:spPr>
          <a:xfrm>
            <a:off x="971600" y="1268760"/>
            <a:ext cx="7200800" cy="3477875"/>
          </a:xfrm>
          <a:prstGeom prst="rect">
            <a:avLst/>
          </a:prstGeom>
          <a:noFill/>
        </p:spPr>
        <p:txBody>
          <a:bodyPr wrap="square" rtlCol="0">
            <a:spAutoFit/>
          </a:bodyPr>
          <a:lstStyle/>
          <a:p>
            <a:pPr algn="just"/>
            <a:r>
              <a:rPr lang="pt-BR" sz="2000" dirty="0" smtClean="0">
                <a:latin typeface="Verdana" pitchFamily="34" charset="0"/>
                <a:ea typeface="Verdana" pitchFamily="34" charset="0"/>
                <a:cs typeface="Verdana" pitchFamily="34" charset="0"/>
              </a:rPr>
              <a:t>Um Banco de Dados é uma coleção de dados persistentes, usados pelos sistemas de aplicação de uma determinada empresa [</a:t>
            </a:r>
            <a:r>
              <a:rPr lang="pt-BR" sz="2000" dirty="0" err="1" smtClean="0">
                <a:latin typeface="Verdana" pitchFamily="34" charset="0"/>
                <a:ea typeface="Verdana" pitchFamily="34" charset="0"/>
                <a:cs typeface="Verdana" pitchFamily="34" charset="0"/>
              </a:rPr>
              <a:t>Heuser</a:t>
            </a:r>
            <a:r>
              <a:rPr lang="pt-BR" sz="2000" dirty="0" smtClean="0">
                <a:latin typeface="Verdana" pitchFamily="34" charset="0"/>
                <a:ea typeface="Verdana" pitchFamily="34" charset="0"/>
                <a:cs typeface="Verdana" pitchFamily="34" charset="0"/>
              </a:rPr>
              <a:t>, 2010]. A função dos bancos de dados é o armazenamento de um conjunto de registros, consistindo em uma ou várias tabelas, cujo objetivo é  organizar os dados utilizando Sistema de Gerenciamento de Banco de Dados (SGBD). Os relacionamentos dos dados são feitos por tabelas no banco de dados, utilizando de chaves primárias e estrangeiras, conforme demonstraremos no decorrer da apresentação. </a:t>
            </a:r>
            <a:endParaRPr lang="pt-BR" sz="20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nvSpPr>
        <p:spPr>
          <a:xfrm>
            <a:off x="0" y="548680"/>
            <a:ext cx="9144000" cy="954107"/>
          </a:xfrm>
          <a:prstGeom prst="rect">
            <a:avLst/>
          </a:prstGeom>
          <a:noFill/>
        </p:spPr>
        <p:txBody>
          <a:bodyPr wrap="square" rtlCol="0">
            <a:spAutoFit/>
          </a:bodyPr>
          <a:lstStyle/>
          <a:p>
            <a:pPr algn="ctr"/>
            <a:r>
              <a:rPr lang="pt-BR" sz="2800" dirty="0" smtClean="0">
                <a:latin typeface="Verdana" pitchFamily="34" charset="0"/>
                <a:ea typeface="Verdana" pitchFamily="34" charset="0"/>
                <a:cs typeface="Verdana" pitchFamily="34" charset="0"/>
              </a:rPr>
              <a:t>Referências</a:t>
            </a:r>
          </a:p>
          <a:p>
            <a:pPr algn="ctr"/>
            <a:endParaRPr lang="pt-BR" sz="2800" b="1" dirty="0">
              <a:latin typeface="Verdana" pitchFamily="34" charset="0"/>
              <a:ea typeface="Verdana" pitchFamily="34" charset="0"/>
              <a:cs typeface="Verdana" pitchFamily="34" charset="0"/>
            </a:endParaRPr>
          </a:p>
        </p:txBody>
      </p:sp>
      <p:sp>
        <p:nvSpPr>
          <p:cNvPr id="4" name="Retângulo 3"/>
          <p:cNvSpPr/>
          <p:nvPr/>
        </p:nvSpPr>
        <p:spPr>
          <a:xfrm>
            <a:off x="971600" y="1268760"/>
            <a:ext cx="7200800" cy="1015663"/>
          </a:xfrm>
          <a:prstGeom prst="rect">
            <a:avLst/>
          </a:prstGeom>
        </p:spPr>
        <p:txBody>
          <a:bodyPr wrap="square">
            <a:spAutoFit/>
          </a:bodyPr>
          <a:lstStyle/>
          <a:p>
            <a:pPr algn="just"/>
            <a:r>
              <a:rPr lang="pt-BR" sz="2000" dirty="0" smtClean="0">
                <a:latin typeface="Verdana" pitchFamily="34" charset="0"/>
                <a:ea typeface="Verdana" pitchFamily="34" charset="0"/>
                <a:cs typeface="Verdana" pitchFamily="34" charset="0"/>
              </a:rPr>
              <a:t>ROCHA J. F.; DIAS J. W. </a:t>
            </a:r>
            <a:r>
              <a:rPr lang="pt-BR" sz="2000" b="1" dirty="0" smtClean="0">
                <a:latin typeface="Verdana" pitchFamily="34" charset="0"/>
                <a:ea typeface="Verdana" pitchFamily="34" charset="0"/>
                <a:cs typeface="Verdana" pitchFamily="34" charset="0"/>
              </a:rPr>
              <a:t>IMPORTÂNCIA DO BANCO DE DADOS NAS APLICAÇÕES</a:t>
            </a:r>
            <a:r>
              <a:rPr lang="pt-BR" sz="2000" dirty="0" smtClean="0">
                <a:latin typeface="Verdana" pitchFamily="34" charset="0"/>
                <a:ea typeface="Verdana" pitchFamily="34" charset="0"/>
                <a:cs typeface="Verdana" pitchFamily="34" charset="0"/>
              </a:rPr>
              <a:t>. XVII SEINPAR2015. Universidade Paranaense. 14 Set. 2015.</a:t>
            </a:r>
            <a:endParaRPr lang="pt-BR" sz="2000" dirty="0">
              <a:latin typeface="Verdana" pitchFamily="34" charset="0"/>
              <a:ea typeface="Verdana" pitchFamily="34" charset="0"/>
              <a:cs typeface="Verdana" pitchFamily="34" charset="0"/>
            </a:endParaRPr>
          </a:p>
        </p:txBody>
      </p:sp>
      <p:sp>
        <p:nvSpPr>
          <p:cNvPr id="5" name="Retângulo 4"/>
          <p:cNvSpPr/>
          <p:nvPr/>
        </p:nvSpPr>
        <p:spPr>
          <a:xfrm>
            <a:off x="971600" y="2348880"/>
            <a:ext cx="7200800" cy="707886"/>
          </a:xfrm>
          <a:prstGeom prst="rect">
            <a:avLst/>
          </a:prstGeom>
        </p:spPr>
        <p:txBody>
          <a:bodyPr wrap="square">
            <a:spAutoFit/>
          </a:bodyPr>
          <a:lstStyle/>
          <a:p>
            <a:pPr algn="just"/>
            <a:r>
              <a:rPr lang="pt-BR" sz="2000" dirty="0" smtClean="0">
                <a:latin typeface="Verdana" pitchFamily="34" charset="0"/>
                <a:ea typeface="Verdana" pitchFamily="34" charset="0"/>
                <a:cs typeface="Verdana" pitchFamily="34" charset="0"/>
              </a:rPr>
              <a:t>FERRARI C. </a:t>
            </a:r>
            <a:r>
              <a:rPr lang="pt-BR" sz="2000" b="1" dirty="0" smtClean="0">
                <a:latin typeface="Verdana" pitchFamily="34" charset="0"/>
                <a:ea typeface="Verdana" pitchFamily="34" charset="0"/>
                <a:cs typeface="Verdana" pitchFamily="34" charset="0"/>
              </a:rPr>
              <a:t>BANCO DE DADOS I.</a:t>
            </a:r>
            <a:r>
              <a:rPr lang="pt-BR" sz="2000" dirty="0" smtClean="0">
                <a:latin typeface="Verdana" pitchFamily="34" charset="0"/>
                <a:ea typeface="Verdana" pitchFamily="34" charset="0"/>
                <a:cs typeface="Verdana" pitchFamily="34" charset="0"/>
              </a:rPr>
              <a:t> Faculdades Associadas de Ariquemes. </a:t>
            </a:r>
            <a:endParaRPr lang="pt-BR" sz="20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nvSpPr>
        <p:spPr>
          <a:xfrm>
            <a:off x="251520" y="548680"/>
            <a:ext cx="8640960" cy="954107"/>
          </a:xfrm>
          <a:prstGeom prst="rect">
            <a:avLst/>
          </a:prstGeom>
          <a:noFill/>
        </p:spPr>
        <p:txBody>
          <a:bodyPr wrap="square" rtlCol="0">
            <a:spAutoFit/>
          </a:bodyPr>
          <a:lstStyle/>
          <a:p>
            <a:r>
              <a:rPr lang="pt-BR" sz="2800" dirty="0" smtClean="0">
                <a:latin typeface="Verdana" pitchFamily="34" charset="0"/>
                <a:ea typeface="Verdana" pitchFamily="34" charset="0"/>
                <a:cs typeface="Verdana" pitchFamily="34" charset="0"/>
              </a:rPr>
              <a:t>2		  DEFINIÇÕES  BÁSICAS</a:t>
            </a:r>
          </a:p>
          <a:p>
            <a:pPr algn="ctr"/>
            <a:endParaRPr lang="pt-BR" sz="2800" b="1" dirty="0">
              <a:latin typeface="Verdana" pitchFamily="34" charset="0"/>
              <a:ea typeface="Verdana" pitchFamily="34" charset="0"/>
              <a:cs typeface="Verdana" pitchFamily="34" charset="0"/>
            </a:endParaRPr>
          </a:p>
        </p:txBody>
      </p:sp>
      <p:sp>
        <p:nvSpPr>
          <p:cNvPr id="9" name="CaixaDeTexto 8"/>
          <p:cNvSpPr txBox="1"/>
          <p:nvPr/>
        </p:nvSpPr>
        <p:spPr>
          <a:xfrm>
            <a:off x="1043608" y="1988840"/>
            <a:ext cx="7200800" cy="2246769"/>
          </a:xfrm>
          <a:prstGeom prst="rect">
            <a:avLst/>
          </a:prstGeom>
          <a:noFill/>
        </p:spPr>
        <p:txBody>
          <a:bodyPr wrap="square" rtlCol="0">
            <a:spAutoFit/>
          </a:bodyPr>
          <a:lstStyle/>
          <a:p>
            <a:pPr lvl="0" algn="just"/>
            <a:r>
              <a:rPr lang="pt-BR" sz="2000" dirty="0" smtClean="0">
                <a:latin typeface="Verdana" pitchFamily="34" charset="0"/>
                <a:ea typeface="Verdana" pitchFamily="34" charset="0"/>
                <a:cs typeface="Verdana" pitchFamily="34" charset="0"/>
              </a:rPr>
              <a:t>Bancos de dados são dados armazenados em documentos ou softwares. </a:t>
            </a:r>
            <a:r>
              <a:rPr lang="pt-BR" sz="2000" dirty="0" smtClean="0">
                <a:solidFill>
                  <a:srgbClr val="000000"/>
                </a:solidFill>
                <a:latin typeface="Verdana" pitchFamily="34" charset="0"/>
                <a:ea typeface="Verdana" pitchFamily="34" charset="0"/>
                <a:cs typeface="Verdana" pitchFamily="34" charset="0"/>
              </a:rPr>
              <a:t>Para termos um banco de dados, são necessários três ingredientes: uma fonte de informação da qual derivamos os dados, uma interação com o mundo real e um publico que demonstra interesse nos dados contidos no banco.</a:t>
            </a:r>
            <a:endParaRPr lang="pt-BR" sz="2000" dirty="0" smtClean="0">
              <a:latin typeface="Verdana" pitchFamily="34" charset="0"/>
              <a:ea typeface="Verdana" pitchFamily="34" charset="0"/>
              <a:cs typeface="Verdana" pitchFamily="34" charset="0"/>
            </a:endParaRPr>
          </a:p>
          <a:p>
            <a:pPr algn="just"/>
            <a:endParaRPr lang="pt-BR" sz="2000" dirty="0">
              <a:latin typeface="Verdana" pitchFamily="34" charset="0"/>
              <a:ea typeface="Verdana" pitchFamily="34" charset="0"/>
              <a:cs typeface="Verdana" pitchFamily="34" charset="0"/>
            </a:endParaRPr>
          </a:p>
        </p:txBody>
      </p:sp>
      <p:sp>
        <p:nvSpPr>
          <p:cNvPr id="4" name="CaixaDeTexto 3"/>
          <p:cNvSpPr txBox="1"/>
          <p:nvPr/>
        </p:nvSpPr>
        <p:spPr>
          <a:xfrm>
            <a:off x="251520" y="1340768"/>
            <a:ext cx="8640960" cy="830997"/>
          </a:xfrm>
          <a:prstGeom prst="rect">
            <a:avLst/>
          </a:prstGeom>
          <a:noFill/>
        </p:spPr>
        <p:txBody>
          <a:bodyPr wrap="square" rtlCol="0">
            <a:spAutoFit/>
          </a:bodyPr>
          <a:lstStyle/>
          <a:p>
            <a:r>
              <a:rPr lang="pt-BR" sz="2400" b="1" dirty="0" smtClean="0">
                <a:latin typeface="Verdana" pitchFamily="34" charset="0"/>
                <a:ea typeface="Verdana" pitchFamily="34" charset="0"/>
                <a:cs typeface="Verdana" pitchFamily="34" charset="0"/>
              </a:rPr>
              <a:t>2.1 		O que é um Banco de Dados</a:t>
            </a:r>
          </a:p>
          <a:p>
            <a:pPr algn="ctr"/>
            <a:endParaRPr lang="pt-BR" sz="2400" b="1"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nvSpPr>
        <p:spPr>
          <a:xfrm>
            <a:off x="251520" y="548680"/>
            <a:ext cx="1440160" cy="954107"/>
          </a:xfrm>
          <a:prstGeom prst="rect">
            <a:avLst/>
          </a:prstGeom>
          <a:noFill/>
        </p:spPr>
        <p:txBody>
          <a:bodyPr wrap="square" rtlCol="0">
            <a:spAutoFit/>
          </a:bodyPr>
          <a:lstStyle/>
          <a:p>
            <a:r>
              <a:rPr lang="pt-BR" sz="2800" dirty="0" smtClean="0">
                <a:latin typeface="Verdana" pitchFamily="34" charset="0"/>
                <a:ea typeface="Verdana" pitchFamily="34" charset="0"/>
                <a:cs typeface="Verdana" pitchFamily="34" charset="0"/>
              </a:rPr>
              <a:t>2</a:t>
            </a:r>
          </a:p>
          <a:p>
            <a:pPr algn="ctr"/>
            <a:endParaRPr lang="pt-BR" sz="2800" b="1" dirty="0">
              <a:latin typeface="Verdana" pitchFamily="34" charset="0"/>
              <a:ea typeface="Verdana" pitchFamily="34" charset="0"/>
              <a:cs typeface="Verdana" pitchFamily="34" charset="0"/>
            </a:endParaRPr>
          </a:p>
        </p:txBody>
      </p:sp>
      <p:sp>
        <p:nvSpPr>
          <p:cNvPr id="4" name="CaixaDeTexto 3"/>
          <p:cNvSpPr txBox="1"/>
          <p:nvPr/>
        </p:nvSpPr>
        <p:spPr>
          <a:xfrm>
            <a:off x="251520" y="1340769"/>
            <a:ext cx="1440160" cy="1200329"/>
          </a:xfrm>
          <a:prstGeom prst="rect">
            <a:avLst/>
          </a:prstGeom>
          <a:noFill/>
        </p:spPr>
        <p:txBody>
          <a:bodyPr wrap="square" rtlCol="0">
            <a:spAutoFit/>
          </a:bodyPr>
          <a:lstStyle/>
          <a:p>
            <a:r>
              <a:rPr lang="pt-BR" sz="2400" b="1" dirty="0" smtClean="0">
                <a:latin typeface="Verdana" pitchFamily="34" charset="0"/>
                <a:ea typeface="Verdana" pitchFamily="34" charset="0"/>
                <a:cs typeface="Verdana" pitchFamily="34" charset="0"/>
              </a:rPr>
              <a:t>2.2 		</a:t>
            </a:r>
          </a:p>
          <a:p>
            <a:pPr algn="ctr"/>
            <a:endParaRPr lang="pt-BR" sz="2400" b="1" dirty="0">
              <a:latin typeface="Verdana" pitchFamily="34" charset="0"/>
              <a:ea typeface="Verdana" pitchFamily="34" charset="0"/>
              <a:cs typeface="Verdana" pitchFamily="34" charset="0"/>
            </a:endParaRPr>
          </a:p>
        </p:txBody>
      </p:sp>
      <p:sp>
        <p:nvSpPr>
          <p:cNvPr id="6" name="CaixaDeTexto 5"/>
          <p:cNvSpPr txBox="1"/>
          <p:nvPr/>
        </p:nvSpPr>
        <p:spPr>
          <a:xfrm>
            <a:off x="0" y="1340768"/>
            <a:ext cx="9144000" cy="461665"/>
          </a:xfrm>
          <a:prstGeom prst="rect">
            <a:avLst/>
          </a:prstGeom>
          <a:noFill/>
        </p:spPr>
        <p:txBody>
          <a:bodyPr wrap="square" rtlCol="0">
            <a:spAutoFit/>
          </a:bodyPr>
          <a:lstStyle/>
          <a:p>
            <a:pPr algn="ctr"/>
            <a:r>
              <a:rPr lang="pt-BR" sz="2400" b="1" dirty="0" smtClean="0">
                <a:latin typeface="Verdana" pitchFamily="34" charset="0"/>
                <a:ea typeface="Verdana" pitchFamily="34" charset="0"/>
                <a:cs typeface="Verdana" pitchFamily="34" charset="0"/>
              </a:rPr>
              <a:t>O que é um SGBD</a:t>
            </a:r>
            <a:endParaRPr lang="pt-BR" sz="2400" b="1" dirty="0">
              <a:latin typeface="Verdana" pitchFamily="34" charset="0"/>
              <a:ea typeface="Verdana" pitchFamily="34" charset="0"/>
              <a:cs typeface="Verdana" pitchFamily="34" charset="0"/>
            </a:endParaRPr>
          </a:p>
        </p:txBody>
      </p:sp>
      <p:sp>
        <p:nvSpPr>
          <p:cNvPr id="2049" name="Rectangle 1"/>
          <p:cNvSpPr>
            <a:spLocks noChangeArrowheads="1"/>
          </p:cNvSpPr>
          <p:nvPr/>
        </p:nvSpPr>
        <p:spPr bwMode="auto">
          <a:xfrm>
            <a:off x="323528" y="3995678"/>
            <a:ext cx="8568952"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b="1" i="0" u="none" strike="noStrike" cap="none" normalizeH="0" baseline="0" dirty="0" smtClean="0">
                <a:ln>
                  <a:noFill/>
                </a:ln>
                <a:effectLst/>
                <a:latin typeface="Helvetica"/>
                <a:ea typeface="Times New Roman" pitchFamily="18" charset="0"/>
                <a:cs typeface="Times New Roman" pitchFamily="18" charset="0"/>
              </a:rPr>
              <a:t>Defini</a:t>
            </a:r>
            <a:r>
              <a:rPr kumimoji="0" lang="pt-BR" b="1" i="0" u="none" strike="noStrike" cap="none" normalizeH="0" baseline="0" dirty="0" smtClean="0">
                <a:ln>
                  <a:noFill/>
                </a:ln>
                <a:effectLst/>
                <a:latin typeface="Calibri"/>
                <a:ea typeface="Times New Roman" pitchFamily="18" charset="0"/>
                <a:cs typeface="Times New Roman" pitchFamily="18" charset="0"/>
              </a:rPr>
              <a:t>ç</a:t>
            </a:r>
            <a:r>
              <a:rPr kumimoji="0" lang="pt-BR" b="1" i="0" u="none" strike="noStrike" cap="none" normalizeH="0" baseline="0" dirty="0" smtClean="0">
                <a:ln>
                  <a:noFill/>
                </a:ln>
                <a:effectLst/>
                <a:latin typeface="Helvetica"/>
                <a:ea typeface="Times New Roman" pitchFamily="18" charset="0"/>
                <a:cs typeface="Times New Roman" pitchFamily="18" charset="0"/>
              </a:rPr>
              <a:t>ão:</a:t>
            </a:r>
            <a:r>
              <a:rPr lang="pt-BR" dirty="0" smtClean="0">
                <a:latin typeface="Arial" pitchFamily="34" charset="0"/>
                <a:cs typeface="Arial" pitchFamily="34" charset="0"/>
              </a:rPr>
              <a:t> </a:t>
            </a:r>
            <a:r>
              <a:rPr kumimoji="0" lang="pt-BR" b="0" i="0" u="none" strike="noStrike" cap="none" normalizeH="0" baseline="0" dirty="0" smtClean="0">
                <a:ln>
                  <a:noFill/>
                </a:ln>
                <a:effectLst/>
                <a:latin typeface="Helvetica"/>
                <a:ea typeface="Times New Roman" pitchFamily="18" charset="0"/>
                <a:cs typeface="Times New Roman" pitchFamily="18" charset="0"/>
              </a:rPr>
              <a:t>Especifica</a:t>
            </a:r>
            <a:r>
              <a:rPr kumimoji="0" lang="pt-BR" b="0" i="0" u="none" strike="noStrike" cap="none" normalizeH="0" baseline="0" dirty="0" smtClean="0">
                <a:ln>
                  <a:noFill/>
                </a:ln>
                <a:effectLst/>
                <a:latin typeface="Calibri"/>
                <a:ea typeface="Times New Roman" pitchFamily="18" charset="0"/>
                <a:cs typeface="Times New Roman" pitchFamily="18" charset="0"/>
              </a:rPr>
              <a:t>ç</a:t>
            </a:r>
            <a:r>
              <a:rPr kumimoji="0" lang="pt-BR" b="0" i="0" u="none" strike="noStrike" cap="none" normalizeH="0" baseline="0" dirty="0" smtClean="0">
                <a:ln>
                  <a:noFill/>
                </a:ln>
                <a:effectLst/>
                <a:latin typeface="Helvetica"/>
                <a:ea typeface="Times New Roman" pitchFamily="18" charset="0"/>
                <a:cs typeface="Times New Roman" pitchFamily="18" charset="0"/>
              </a:rPr>
              <a:t>ão dos </a:t>
            </a:r>
            <a:r>
              <a:rPr kumimoji="0" lang="pt-BR" b="0" i="0" u="none" strike="noStrike" cap="none" normalizeH="0" baseline="0" dirty="0" smtClean="0">
                <a:ln>
                  <a:noFill/>
                </a:ln>
                <a:effectLst/>
                <a:latin typeface="Verdana" pitchFamily="34" charset="0"/>
                <a:ea typeface="Verdana" pitchFamily="34" charset="0"/>
                <a:cs typeface="Verdana" pitchFamily="34" charset="0"/>
              </a:rPr>
              <a:t>tipos</a:t>
            </a:r>
            <a:r>
              <a:rPr kumimoji="0" lang="pt-BR" b="0" i="0" u="none" strike="noStrike" cap="none" normalizeH="0" baseline="0" dirty="0" smtClean="0">
                <a:ln>
                  <a:noFill/>
                </a:ln>
                <a:effectLst/>
                <a:latin typeface="Helvetica"/>
                <a:ea typeface="Times New Roman" pitchFamily="18" charset="0"/>
                <a:cs typeface="Times New Roman" pitchFamily="18" charset="0"/>
              </a:rPr>
              <a:t> de dados, das estruturas das tabelas e das restri</a:t>
            </a:r>
            <a:r>
              <a:rPr kumimoji="0" lang="pt-BR" b="0" i="0" u="none" strike="noStrike" cap="none" normalizeH="0" baseline="0" dirty="0" smtClean="0">
                <a:ln>
                  <a:noFill/>
                </a:ln>
                <a:effectLst/>
                <a:latin typeface="Calibri"/>
                <a:ea typeface="Times New Roman" pitchFamily="18" charset="0"/>
                <a:cs typeface="Times New Roman" pitchFamily="18" charset="0"/>
              </a:rPr>
              <a:t>ç</a:t>
            </a:r>
            <a:r>
              <a:rPr kumimoji="0" lang="pt-BR" b="0" i="0" u="none" strike="noStrike" cap="none" normalizeH="0" baseline="0" dirty="0" smtClean="0">
                <a:ln>
                  <a:noFill/>
                </a:ln>
                <a:effectLst/>
                <a:latin typeface="Helvetica"/>
                <a:ea typeface="Times New Roman" pitchFamily="18" charset="0"/>
                <a:cs typeface="Times New Roman" pitchFamily="18" charset="0"/>
              </a:rPr>
              <a:t>ões que devem ser impostas aos dados que serão armazenados.</a:t>
            </a:r>
            <a:endParaRPr kumimoji="0" lang="pt-BR"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b="1" i="0" u="none" strike="noStrike" cap="none" normalizeH="0" baseline="0" dirty="0" smtClean="0">
                <a:ln>
                  <a:noFill/>
                </a:ln>
                <a:effectLst/>
                <a:latin typeface="Helvetica"/>
                <a:ea typeface="Times New Roman" pitchFamily="18" charset="0"/>
                <a:cs typeface="Times New Roman" pitchFamily="18" charset="0"/>
              </a:rPr>
              <a:t>Constru</a:t>
            </a:r>
            <a:r>
              <a:rPr kumimoji="0" lang="pt-BR" b="1" i="0" u="none" strike="noStrike" cap="none" normalizeH="0" baseline="0" dirty="0" smtClean="0">
                <a:ln>
                  <a:noFill/>
                </a:ln>
                <a:effectLst/>
                <a:latin typeface="Calibri"/>
                <a:ea typeface="Times New Roman" pitchFamily="18" charset="0"/>
                <a:cs typeface="Times New Roman" pitchFamily="18" charset="0"/>
              </a:rPr>
              <a:t>ç</a:t>
            </a:r>
            <a:r>
              <a:rPr kumimoji="0" lang="pt-BR" b="1" i="0" u="none" strike="noStrike" cap="none" normalizeH="0" baseline="0" dirty="0" smtClean="0">
                <a:ln>
                  <a:noFill/>
                </a:ln>
                <a:effectLst/>
                <a:latin typeface="Helvetica"/>
                <a:ea typeface="Times New Roman" pitchFamily="18" charset="0"/>
                <a:cs typeface="Times New Roman" pitchFamily="18" charset="0"/>
              </a:rPr>
              <a:t>ão:</a:t>
            </a:r>
            <a:r>
              <a:rPr kumimoji="0" lang="pt-BR" b="0" i="0" u="none" strike="noStrike" cap="none" normalizeH="0" baseline="0" dirty="0" smtClean="0">
                <a:ln>
                  <a:noFill/>
                </a:ln>
                <a:effectLst/>
                <a:latin typeface="Helvetica"/>
                <a:ea typeface="Times New Roman" pitchFamily="18" charset="0"/>
                <a:cs typeface="Times New Roman" pitchFamily="18" charset="0"/>
              </a:rPr>
              <a:t>Processo de acumular os dados num meio de armazenamento totalmente controlado pelo SGBD</a:t>
            </a:r>
            <a:endParaRPr kumimoji="0" lang="pt-BR"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b="1" i="0" u="none" strike="noStrike" cap="none" normalizeH="0" baseline="0" dirty="0" smtClean="0">
                <a:ln>
                  <a:noFill/>
                </a:ln>
                <a:effectLst/>
                <a:latin typeface="Helvetica"/>
                <a:ea typeface="Times New Roman" pitchFamily="18" charset="0"/>
                <a:cs typeface="Times New Roman" pitchFamily="18" charset="0"/>
              </a:rPr>
              <a:t>Manipula</a:t>
            </a:r>
            <a:r>
              <a:rPr kumimoji="0" lang="pt-BR" b="1" i="0" u="none" strike="noStrike" cap="none" normalizeH="0" baseline="0" dirty="0" smtClean="0">
                <a:ln>
                  <a:noFill/>
                </a:ln>
                <a:effectLst/>
                <a:latin typeface="Calibri"/>
                <a:ea typeface="Times New Roman" pitchFamily="18" charset="0"/>
                <a:cs typeface="Times New Roman" pitchFamily="18" charset="0"/>
              </a:rPr>
              <a:t>ç</a:t>
            </a:r>
            <a:r>
              <a:rPr kumimoji="0" lang="pt-BR" b="1" i="0" u="none" strike="noStrike" cap="none" normalizeH="0" baseline="0" dirty="0" smtClean="0">
                <a:ln>
                  <a:noFill/>
                </a:ln>
                <a:effectLst/>
                <a:latin typeface="Helvetica"/>
                <a:ea typeface="Times New Roman" pitchFamily="18" charset="0"/>
                <a:cs typeface="Times New Roman" pitchFamily="18" charset="0"/>
              </a:rPr>
              <a:t>ão:</a:t>
            </a:r>
            <a:r>
              <a:rPr lang="pt-BR" dirty="0" smtClean="0">
                <a:latin typeface="Arial" pitchFamily="34" charset="0"/>
                <a:cs typeface="Arial" pitchFamily="34" charset="0"/>
              </a:rPr>
              <a:t> </a:t>
            </a:r>
            <a:r>
              <a:rPr kumimoji="0" lang="pt-BR" b="0" i="0" u="none" strike="noStrike" cap="none" normalizeH="0" baseline="0" dirty="0" smtClean="0">
                <a:ln>
                  <a:noFill/>
                </a:ln>
                <a:effectLst/>
                <a:latin typeface="Helvetica"/>
                <a:ea typeface="Times New Roman" pitchFamily="18" charset="0"/>
                <a:cs typeface="Times New Roman" pitchFamily="18" charset="0"/>
              </a:rPr>
              <a:t>Opera</a:t>
            </a:r>
            <a:r>
              <a:rPr kumimoji="0" lang="pt-BR" b="0" i="0" u="none" strike="noStrike" cap="none" normalizeH="0" baseline="0" dirty="0" smtClean="0">
                <a:ln>
                  <a:noFill/>
                </a:ln>
                <a:effectLst/>
                <a:latin typeface="Calibri"/>
                <a:ea typeface="Times New Roman" pitchFamily="18" charset="0"/>
                <a:cs typeface="Times New Roman" pitchFamily="18" charset="0"/>
              </a:rPr>
              <a:t>ç</a:t>
            </a:r>
            <a:r>
              <a:rPr kumimoji="0" lang="pt-BR" b="0" i="0" u="none" strike="noStrike" cap="none" normalizeH="0" baseline="0" dirty="0" smtClean="0">
                <a:ln>
                  <a:noFill/>
                </a:ln>
                <a:effectLst/>
                <a:latin typeface="Helvetica"/>
                <a:ea typeface="Times New Roman" pitchFamily="18" charset="0"/>
                <a:cs typeface="Times New Roman" pitchFamily="18" charset="0"/>
              </a:rPr>
              <a:t>ão com atualiza</a:t>
            </a:r>
            <a:r>
              <a:rPr kumimoji="0" lang="pt-BR" b="0" i="0" u="none" strike="noStrike" cap="none" normalizeH="0" baseline="0" dirty="0" smtClean="0">
                <a:ln>
                  <a:noFill/>
                </a:ln>
                <a:effectLst/>
                <a:latin typeface="Calibri"/>
                <a:ea typeface="Times New Roman" pitchFamily="18" charset="0"/>
                <a:cs typeface="Times New Roman" pitchFamily="18" charset="0"/>
              </a:rPr>
              <a:t>ç</a:t>
            </a:r>
            <a:r>
              <a:rPr kumimoji="0" lang="pt-BR" b="0" i="0" u="none" strike="noStrike" cap="none" normalizeH="0" baseline="0" dirty="0" smtClean="0">
                <a:ln>
                  <a:noFill/>
                </a:ln>
                <a:effectLst/>
                <a:latin typeface="Helvetica"/>
                <a:ea typeface="Times New Roman" pitchFamily="18" charset="0"/>
                <a:cs typeface="Times New Roman" pitchFamily="18" charset="0"/>
              </a:rPr>
              <a:t>ão do banco de dados (inclusão, exclusão e altera</a:t>
            </a:r>
            <a:r>
              <a:rPr kumimoji="0" lang="pt-BR" b="0" i="0" u="none" strike="noStrike" cap="none" normalizeH="0" baseline="0" dirty="0" smtClean="0">
                <a:ln>
                  <a:noFill/>
                </a:ln>
                <a:effectLst/>
                <a:latin typeface="Calibri"/>
                <a:ea typeface="Times New Roman" pitchFamily="18" charset="0"/>
                <a:cs typeface="Times New Roman" pitchFamily="18" charset="0"/>
              </a:rPr>
              <a:t>ç</a:t>
            </a:r>
            <a:r>
              <a:rPr kumimoji="0" lang="pt-BR" b="0" i="0" u="none" strike="noStrike" cap="none" normalizeH="0" baseline="0" dirty="0" smtClean="0">
                <a:ln>
                  <a:noFill/>
                </a:ln>
                <a:effectLst/>
                <a:latin typeface="Helvetica"/>
                <a:ea typeface="Times New Roman" pitchFamily="18" charset="0"/>
                <a:cs typeface="Times New Roman" pitchFamily="18" charset="0"/>
              </a:rPr>
              <a:t>ão de registro) e extra</a:t>
            </a:r>
            <a:r>
              <a:rPr kumimoji="0" lang="pt-BR" b="0" i="0" u="none" strike="noStrike" cap="none" normalizeH="0" baseline="0" dirty="0" smtClean="0">
                <a:ln>
                  <a:noFill/>
                </a:ln>
                <a:effectLst/>
                <a:latin typeface="Calibri"/>
                <a:ea typeface="Times New Roman" pitchFamily="18" charset="0"/>
                <a:cs typeface="Times New Roman" pitchFamily="18" charset="0"/>
              </a:rPr>
              <a:t>ç</a:t>
            </a:r>
            <a:r>
              <a:rPr kumimoji="0" lang="pt-BR" b="0" i="0" u="none" strike="noStrike" cap="none" normalizeH="0" baseline="0" dirty="0" smtClean="0">
                <a:ln>
                  <a:noFill/>
                </a:ln>
                <a:effectLst/>
                <a:latin typeface="Helvetica"/>
                <a:ea typeface="Times New Roman" pitchFamily="18" charset="0"/>
                <a:cs typeface="Times New Roman" pitchFamily="18" charset="0"/>
              </a:rPr>
              <a:t>ão de</a:t>
            </a:r>
            <a:r>
              <a:rPr kumimoji="0" lang="pt-BR" b="0" i="0" u="none" strike="noStrike" cap="none" normalizeH="0" baseline="0" dirty="0" smtClean="0">
                <a:ln>
                  <a:noFill/>
                </a:ln>
                <a:effectLst/>
                <a:latin typeface="Calibri"/>
                <a:ea typeface="Times New Roman" pitchFamily="18" charset="0"/>
                <a:cs typeface="Times New Roman" pitchFamily="18" charset="0"/>
              </a:rPr>
              <a:t> </a:t>
            </a:r>
            <a:r>
              <a:rPr kumimoji="0" lang="pt-BR" b="0" i="0" u="none" strike="noStrike" cap="none" normalizeH="0" baseline="0" dirty="0" smtClean="0">
                <a:ln>
                  <a:noFill/>
                </a:ln>
                <a:effectLst/>
                <a:latin typeface="Helvetica"/>
                <a:ea typeface="Times New Roman" pitchFamily="18" charset="0"/>
                <a:cs typeface="Times New Roman" pitchFamily="18" charset="0"/>
              </a:rPr>
              <a:t>dados, como consultas e relat</a:t>
            </a:r>
            <a:r>
              <a:rPr kumimoji="0" lang="pt-BR" b="0" i="0" u="none" strike="noStrike" cap="none" normalizeH="0" baseline="0" dirty="0" smtClean="0">
                <a:ln>
                  <a:noFill/>
                </a:ln>
                <a:effectLst/>
                <a:latin typeface="Calibri"/>
                <a:ea typeface="Times New Roman" pitchFamily="18" charset="0"/>
                <a:cs typeface="Times New Roman" pitchFamily="18" charset="0"/>
              </a:rPr>
              <a:t>ó</a:t>
            </a:r>
            <a:r>
              <a:rPr kumimoji="0" lang="pt-BR" b="0" i="0" u="none" strike="noStrike" cap="none" normalizeH="0" baseline="0" dirty="0" smtClean="0">
                <a:ln>
                  <a:noFill/>
                </a:ln>
                <a:effectLst/>
                <a:latin typeface="Helvetica"/>
                <a:ea typeface="Times New Roman" pitchFamily="18" charset="0"/>
                <a:cs typeface="Times New Roman" pitchFamily="18" charset="0"/>
              </a:rPr>
              <a:t>rios impressos. </a:t>
            </a:r>
            <a:endParaRPr kumimoji="0" lang="pt-BR" b="0" i="0" u="none" strike="noStrike" cap="none" normalizeH="0" baseline="0" dirty="0" smtClean="0">
              <a:ln>
                <a:noFill/>
              </a:ln>
              <a:effectLst/>
              <a:latin typeface="Arial" pitchFamily="34" charset="0"/>
              <a:cs typeface="Arial" pitchFamily="34" charset="0"/>
            </a:endParaRPr>
          </a:p>
        </p:txBody>
      </p:sp>
      <p:sp>
        <p:nvSpPr>
          <p:cNvPr id="10" name="Retângulo 9"/>
          <p:cNvSpPr/>
          <p:nvPr/>
        </p:nvSpPr>
        <p:spPr>
          <a:xfrm>
            <a:off x="251520" y="1844824"/>
            <a:ext cx="8640960" cy="1938992"/>
          </a:xfrm>
          <a:prstGeom prst="rect">
            <a:avLst/>
          </a:prstGeom>
        </p:spPr>
        <p:txBody>
          <a:bodyPr wrap="square">
            <a:spAutoFit/>
          </a:bodyPr>
          <a:lstStyle/>
          <a:p>
            <a:pPr lvl="0" algn="just" fontAlgn="base">
              <a:spcBef>
                <a:spcPct val="0"/>
              </a:spcBef>
              <a:spcAft>
                <a:spcPct val="0"/>
              </a:spcAft>
            </a:pPr>
            <a:r>
              <a:rPr lang="pt-BR" sz="2000" dirty="0" smtClean="0">
                <a:solidFill>
                  <a:srgbClr val="000000"/>
                </a:solidFill>
                <a:latin typeface="Verdana" pitchFamily="34" charset="0"/>
                <a:ea typeface="Verdana" pitchFamily="34" charset="0"/>
                <a:cs typeface="Verdana" pitchFamily="34" charset="0"/>
              </a:rPr>
              <a:t>Um</a:t>
            </a:r>
            <a:r>
              <a:rPr lang="pt-BR" sz="2000" b="1" dirty="0" smtClean="0">
                <a:solidFill>
                  <a:srgbClr val="000000"/>
                </a:solidFill>
                <a:latin typeface="Verdana" pitchFamily="34" charset="0"/>
                <a:ea typeface="Verdana" pitchFamily="34" charset="0"/>
                <a:cs typeface="Verdana" pitchFamily="34" charset="0"/>
              </a:rPr>
              <a:t> Sistema de Gerenciamento de Banco de Dados </a:t>
            </a:r>
            <a:r>
              <a:rPr lang="pt-BR" sz="2000" dirty="0" smtClean="0">
                <a:solidFill>
                  <a:srgbClr val="000000"/>
                </a:solidFill>
                <a:latin typeface="Verdana" pitchFamily="34" charset="0"/>
                <a:ea typeface="Verdana" pitchFamily="34" charset="0"/>
                <a:cs typeface="Verdana" pitchFamily="34" charset="0"/>
              </a:rPr>
              <a:t>é uma coleção de ferramentas e programas que permitem aos usuários a criação e manutenção do próprio Banco de Dados. Dessa forma podemos considerar o SGBD como um sofisticado software destinado à definição, construção e manipulação. Esses três termos podem ser mais bem definidos da seguinte maneira:</a:t>
            </a:r>
            <a:endParaRPr lang="pt-BR" sz="2000" dirty="0" smtClean="0">
              <a:latin typeface="Verdana" pitchFamily="34" charset="0"/>
              <a:ea typeface="Verdana" pitchFamily="34" charset="0"/>
              <a:cs typeface="Verdana" pitchFamily="34" charset="0"/>
            </a:endParaRPr>
          </a:p>
        </p:txBody>
      </p:sp>
      <p:sp>
        <p:nvSpPr>
          <p:cNvPr id="7" name="CaixaDeTexto 6"/>
          <p:cNvSpPr txBox="1"/>
          <p:nvPr/>
        </p:nvSpPr>
        <p:spPr>
          <a:xfrm>
            <a:off x="251520" y="548680"/>
            <a:ext cx="8640960" cy="954107"/>
          </a:xfrm>
          <a:prstGeom prst="rect">
            <a:avLst/>
          </a:prstGeom>
          <a:noFill/>
        </p:spPr>
        <p:txBody>
          <a:bodyPr wrap="square" rtlCol="0">
            <a:spAutoFit/>
          </a:bodyPr>
          <a:lstStyle/>
          <a:p>
            <a:pPr algn="ctr"/>
            <a:r>
              <a:rPr lang="pt-BR" sz="2800" dirty="0" smtClean="0">
                <a:latin typeface="Verdana" pitchFamily="34" charset="0"/>
                <a:ea typeface="Verdana" pitchFamily="34" charset="0"/>
                <a:cs typeface="Verdana" pitchFamily="34" charset="0"/>
              </a:rPr>
              <a:t>DEFINIÇÕES  BÁSICAS</a:t>
            </a:r>
          </a:p>
          <a:p>
            <a:pPr algn="ctr"/>
            <a:endParaRPr lang="pt-BR" sz="2800" b="1"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nvSpPr>
        <p:spPr>
          <a:xfrm>
            <a:off x="251520" y="548680"/>
            <a:ext cx="1440160" cy="954107"/>
          </a:xfrm>
          <a:prstGeom prst="rect">
            <a:avLst/>
          </a:prstGeom>
          <a:noFill/>
        </p:spPr>
        <p:txBody>
          <a:bodyPr wrap="square" rtlCol="0">
            <a:spAutoFit/>
          </a:bodyPr>
          <a:lstStyle/>
          <a:p>
            <a:r>
              <a:rPr lang="pt-BR" sz="2800" dirty="0" smtClean="0">
                <a:latin typeface="Verdana" pitchFamily="34" charset="0"/>
                <a:ea typeface="Verdana" pitchFamily="34" charset="0"/>
                <a:cs typeface="Verdana" pitchFamily="34" charset="0"/>
              </a:rPr>
              <a:t>3</a:t>
            </a:r>
          </a:p>
          <a:p>
            <a:pPr algn="ctr"/>
            <a:endParaRPr lang="pt-BR" sz="2800" b="1" dirty="0">
              <a:latin typeface="Verdana" pitchFamily="34" charset="0"/>
              <a:ea typeface="Verdana" pitchFamily="34" charset="0"/>
              <a:cs typeface="Verdana" pitchFamily="34" charset="0"/>
            </a:endParaRPr>
          </a:p>
        </p:txBody>
      </p:sp>
      <p:sp>
        <p:nvSpPr>
          <p:cNvPr id="4" name="CaixaDeTexto 3"/>
          <p:cNvSpPr txBox="1"/>
          <p:nvPr/>
        </p:nvSpPr>
        <p:spPr>
          <a:xfrm>
            <a:off x="251520" y="1340769"/>
            <a:ext cx="1440160" cy="1200329"/>
          </a:xfrm>
          <a:prstGeom prst="rect">
            <a:avLst/>
          </a:prstGeom>
          <a:noFill/>
        </p:spPr>
        <p:txBody>
          <a:bodyPr wrap="square" rtlCol="0">
            <a:spAutoFit/>
          </a:bodyPr>
          <a:lstStyle/>
          <a:p>
            <a:r>
              <a:rPr lang="pt-BR" sz="2400" b="1" dirty="0" smtClean="0">
                <a:latin typeface="Verdana" pitchFamily="34" charset="0"/>
                <a:ea typeface="Verdana" pitchFamily="34" charset="0"/>
                <a:cs typeface="Verdana" pitchFamily="34" charset="0"/>
              </a:rPr>
              <a:t>3.1 		</a:t>
            </a:r>
          </a:p>
          <a:p>
            <a:pPr algn="ctr"/>
            <a:endParaRPr lang="pt-BR" sz="2400" b="1" dirty="0">
              <a:latin typeface="Verdana" pitchFamily="34" charset="0"/>
              <a:ea typeface="Verdana" pitchFamily="34" charset="0"/>
              <a:cs typeface="Verdana" pitchFamily="34" charset="0"/>
            </a:endParaRPr>
          </a:p>
        </p:txBody>
      </p:sp>
      <p:sp>
        <p:nvSpPr>
          <p:cNvPr id="6" name="CaixaDeTexto 5"/>
          <p:cNvSpPr txBox="1"/>
          <p:nvPr/>
        </p:nvSpPr>
        <p:spPr>
          <a:xfrm>
            <a:off x="0" y="1340768"/>
            <a:ext cx="9144000" cy="461665"/>
          </a:xfrm>
          <a:prstGeom prst="rect">
            <a:avLst/>
          </a:prstGeom>
          <a:noFill/>
        </p:spPr>
        <p:txBody>
          <a:bodyPr wrap="square" rtlCol="0">
            <a:spAutoFit/>
          </a:bodyPr>
          <a:lstStyle/>
          <a:p>
            <a:pPr algn="ctr"/>
            <a:r>
              <a:rPr lang="pt-BR" sz="2400" b="1" dirty="0" smtClean="0">
                <a:latin typeface="Verdana" pitchFamily="34" charset="0"/>
                <a:ea typeface="Verdana" pitchFamily="34" charset="0"/>
                <a:cs typeface="Verdana" pitchFamily="34" charset="0"/>
              </a:rPr>
              <a:t>Banco de Dados Hierárquico</a:t>
            </a:r>
            <a:endParaRPr lang="pt-BR" sz="2400" b="1" dirty="0">
              <a:latin typeface="Verdana" pitchFamily="34" charset="0"/>
              <a:ea typeface="Verdana" pitchFamily="34" charset="0"/>
              <a:cs typeface="Verdana" pitchFamily="34" charset="0"/>
            </a:endParaRPr>
          </a:p>
        </p:txBody>
      </p:sp>
      <p:sp>
        <p:nvSpPr>
          <p:cNvPr id="10" name="Retângulo 9"/>
          <p:cNvSpPr/>
          <p:nvPr/>
        </p:nvSpPr>
        <p:spPr>
          <a:xfrm>
            <a:off x="251520" y="1844824"/>
            <a:ext cx="8640960" cy="1323439"/>
          </a:xfrm>
          <a:prstGeom prst="rect">
            <a:avLst/>
          </a:prstGeom>
        </p:spPr>
        <p:txBody>
          <a:bodyPr wrap="square">
            <a:spAutoFit/>
          </a:bodyPr>
          <a:lstStyle/>
          <a:p>
            <a:pPr lvl="0" fontAlgn="base">
              <a:spcBef>
                <a:spcPct val="0"/>
              </a:spcBef>
              <a:spcAft>
                <a:spcPct val="0"/>
              </a:spcAft>
              <a:buFont typeface="Arial" pitchFamily="34" charset="0"/>
              <a:buChar char="•"/>
            </a:pPr>
            <a:r>
              <a:rPr lang="pt-BR" sz="2000" dirty="0" smtClean="0">
                <a:latin typeface="Verdana" pitchFamily="34" charset="0"/>
                <a:ea typeface="Verdana" pitchFamily="34" charset="0"/>
                <a:cs typeface="Verdana" pitchFamily="34" charset="0"/>
              </a:rPr>
              <a:t> É considerado o primeiro modelo de Banco de Dados (IBM, fim da década de 60)</a:t>
            </a:r>
          </a:p>
          <a:p>
            <a:pPr lvl="0" fontAlgn="base">
              <a:spcBef>
                <a:spcPct val="0"/>
              </a:spcBef>
              <a:spcAft>
                <a:spcPct val="0"/>
              </a:spcAft>
              <a:buFont typeface="Arial" pitchFamily="34" charset="0"/>
              <a:buChar char="•"/>
            </a:pPr>
            <a:r>
              <a:rPr lang="pt-BR" sz="2000" dirty="0" smtClean="0">
                <a:latin typeface="Verdana" pitchFamily="34" charset="0"/>
                <a:ea typeface="Verdana" pitchFamily="34" charset="0"/>
                <a:cs typeface="Verdana" pitchFamily="34" charset="0"/>
              </a:rPr>
              <a:t> Se baseia em dois princípios fundamentais: registros e relacionamento Pai-Filho</a:t>
            </a:r>
          </a:p>
        </p:txBody>
      </p:sp>
      <p:sp>
        <p:nvSpPr>
          <p:cNvPr id="7" name="CaixaDeTexto 6"/>
          <p:cNvSpPr txBox="1"/>
          <p:nvPr/>
        </p:nvSpPr>
        <p:spPr>
          <a:xfrm>
            <a:off x="251520" y="548680"/>
            <a:ext cx="8640960" cy="954107"/>
          </a:xfrm>
          <a:prstGeom prst="rect">
            <a:avLst/>
          </a:prstGeom>
          <a:noFill/>
        </p:spPr>
        <p:txBody>
          <a:bodyPr wrap="square" rtlCol="0">
            <a:spAutoFit/>
          </a:bodyPr>
          <a:lstStyle/>
          <a:p>
            <a:pPr algn="ctr"/>
            <a:r>
              <a:rPr lang="pt-BR" sz="2800" dirty="0" smtClean="0">
                <a:latin typeface="Verdana" pitchFamily="34" charset="0"/>
                <a:ea typeface="Verdana" pitchFamily="34" charset="0"/>
                <a:cs typeface="Verdana" pitchFamily="34" charset="0"/>
              </a:rPr>
              <a:t>MODELOS  DE  DADOS</a:t>
            </a:r>
          </a:p>
          <a:p>
            <a:pPr algn="ctr"/>
            <a:endParaRPr lang="pt-BR" sz="2800" b="1" dirty="0">
              <a:latin typeface="Verdana" pitchFamily="34" charset="0"/>
              <a:ea typeface="Verdana" pitchFamily="34" charset="0"/>
              <a:cs typeface="Verdana" pitchFamily="34" charset="0"/>
            </a:endParaRPr>
          </a:p>
        </p:txBody>
      </p:sp>
      <p:sp>
        <p:nvSpPr>
          <p:cNvPr id="9" name="Retângulo 8"/>
          <p:cNvSpPr/>
          <p:nvPr/>
        </p:nvSpPr>
        <p:spPr>
          <a:xfrm>
            <a:off x="251520" y="3212976"/>
            <a:ext cx="8640960" cy="923330"/>
          </a:xfrm>
          <a:prstGeom prst="rect">
            <a:avLst/>
          </a:prstGeom>
        </p:spPr>
        <p:txBody>
          <a:bodyPr wrap="square">
            <a:spAutoFit/>
          </a:bodyPr>
          <a:lstStyle/>
          <a:p>
            <a:pPr lvl="0" fontAlgn="base">
              <a:spcBef>
                <a:spcPct val="0"/>
              </a:spcBef>
              <a:spcAft>
                <a:spcPct val="0"/>
              </a:spcAft>
            </a:pPr>
            <a:r>
              <a:rPr lang="pt-BR" b="1" dirty="0" smtClean="0">
                <a:latin typeface="Verdana" pitchFamily="34" charset="0"/>
                <a:ea typeface="Verdana" pitchFamily="34" charset="0"/>
                <a:cs typeface="Verdana" pitchFamily="34" charset="0"/>
              </a:rPr>
              <a:t>Registro: </a:t>
            </a:r>
            <a:r>
              <a:rPr lang="pt-BR" dirty="0" smtClean="0">
                <a:latin typeface="Verdana" pitchFamily="34" charset="0"/>
                <a:ea typeface="Verdana" pitchFamily="34" charset="0"/>
                <a:cs typeface="Verdana" pitchFamily="34" charset="0"/>
              </a:rPr>
              <a:t>coleção de dados que representam informações  sobre uma dada entidade de um relacionamento. Um registro que antecede o outro é denominado PAI, e o registro sucessor chama-se FILHO.</a:t>
            </a:r>
          </a:p>
        </p:txBody>
      </p:sp>
      <p:sp>
        <p:nvSpPr>
          <p:cNvPr id="13" name="Retângulo 12"/>
          <p:cNvSpPr/>
          <p:nvPr/>
        </p:nvSpPr>
        <p:spPr>
          <a:xfrm>
            <a:off x="251520" y="4149080"/>
            <a:ext cx="8640960" cy="923330"/>
          </a:xfrm>
          <a:prstGeom prst="rect">
            <a:avLst/>
          </a:prstGeom>
        </p:spPr>
        <p:txBody>
          <a:bodyPr wrap="square">
            <a:spAutoFit/>
          </a:bodyPr>
          <a:lstStyle/>
          <a:p>
            <a:pPr lvl="0" fontAlgn="base">
              <a:spcBef>
                <a:spcPct val="0"/>
              </a:spcBef>
              <a:spcAft>
                <a:spcPct val="0"/>
              </a:spcAft>
            </a:pPr>
            <a:r>
              <a:rPr lang="pt-BR" b="1" dirty="0" smtClean="0">
                <a:latin typeface="Verdana" pitchFamily="34" charset="0"/>
                <a:ea typeface="Verdana" pitchFamily="34" charset="0"/>
                <a:cs typeface="Verdana" pitchFamily="34" charset="0"/>
              </a:rPr>
              <a:t>Relacionamento Pai-Filho:</a:t>
            </a:r>
            <a:r>
              <a:rPr lang="pt-BR" dirty="0" smtClean="0">
                <a:latin typeface="Verdana" pitchFamily="34" charset="0"/>
                <a:ea typeface="Verdana" pitchFamily="34" charset="0"/>
                <a:cs typeface="Verdana" pitchFamily="34" charset="0"/>
              </a:rPr>
              <a:t> relação entre o registro Pai e o registro Filho, sendo que um </a:t>
            </a:r>
            <a:r>
              <a:rPr lang="pt-BR" b="1" dirty="0" smtClean="0">
                <a:latin typeface="Verdana" pitchFamily="34" charset="0"/>
                <a:ea typeface="Verdana" pitchFamily="34" charset="0"/>
                <a:cs typeface="Verdana" pitchFamily="34" charset="0"/>
              </a:rPr>
              <a:t> </a:t>
            </a:r>
            <a:r>
              <a:rPr lang="pt-BR" dirty="0" smtClean="0">
                <a:latin typeface="Verdana" pitchFamily="34" charset="0"/>
                <a:ea typeface="Verdana" pitchFamily="34" charset="0"/>
                <a:cs typeface="Verdana" pitchFamily="34" charset="0"/>
              </a:rPr>
              <a:t>Pai pode se corresponder com vários (ou nenhum) Filhos.</a:t>
            </a:r>
          </a:p>
        </p:txBody>
      </p:sp>
      <p:pic>
        <p:nvPicPr>
          <p:cNvPr id="14" name="Imagem 13"/>
          <p:cNvPicPr/>
          <p:nvPr/>
        </p:nvPicPr>
        <p:blipFill>
          <a:blip r:embed="rId3"/>
          <a:srcRect/>
          <a:stretch>
            <a:fillRect/>
          </a:stretch>
        </p:blipFill>
        <p:spPr bwMode="auto">
          <a:xfrm>
            <a:off x="3131840" y="4869160"/>
            <a:ext cx="2880320" cy="19888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nvSpPr>
        <p:spPr>
          <a:xfrm>
            <a:off x="251520" y="548680"/>
            <a:ext cx="1440160" cy="954107"/>
          </a:xfrm>
          <a:prstGeom prst="rect">
            <a:avLst/>
          </a:prstGeom>
          <a:noFill/>
        </p:spPr>
        <p:txBody>
          <a:bodyPr wrap="square" rtlCol="0">
            <a:spAutoFit/>
          </a:bodyPr>
          <a:lstStyle/>
          <a:p>
            <a:r>
              <a:rPr lang="pt-BR" sz="2800" dirty="0" smtClean="0">
                <a:latin typeface="Verdana" pitchFamily="34" charset="0"/>
                <a:ea typeface="Verdana" pitchFamily="34" charset="0"/>
                <a:cs typeface="Verdana" pitchFamily="34" charset="0"/>
              </a:rPr>
              <a:t>3</a:t>
            </a:r>
          </a:p>
          <a:p>
            <a:pPr algn="ctr"/>
            <a:endParaRPr lang="pt-BR" sz="2800" b="1" dirty="0">
              <a:latin typeface="Verdana" pitchFamily="34" charset="0"/>
              <a:ea typeface="Verdana" pitchFamily="34" charset="0"/>
              <a:cs typeface="Verdana" pitchFamily="34" charset="0"/>
            </a:endParaRPr>
          </a:p>
        </p:txBody>
      </p:sp>
      <p:sp>
        <p:nvSpPr>
          <p:cNvPr id="4" name="CaixaDeTexto 3"/>
          <p:cNvSpPr txBox="1"/>
          <p:nvPr/>
        </p:nvSpPr>
        <p:spPr>
          <a:xfrm>
            <a:off x="251520" y="1340769"/>
            <a:ext cx="1440160" cy="1200329"/>
          </a:xfrm>
          <a:prstGeom prst="rect">
            <a:avLst/>
          </a:prstGeom>
          <a:noFill/>
        </p:spPr>
        <p:txBody>
          <a:bodyPr wrap="square" rtlCol="0">
            <a:spAutoFit/>
          </a:bodyPr>
          <a:lstStyle/>
          <a:p>
            <a:r>
              <a:rPr lang="pt-BR" sz="2400" b="1" dirty="0" smtClean="0">
                <a:latin typeface="Verdana" pitchFamily="34" charset="0"/>
                <a:ea typeface="Verdana" pitchFamily="34" charset="0"/>
                <a:cs typeface="Verdana" pitchFamily="34" charset="0"/>
              </a:rPr>
              <a:t>3.2 		</a:t>
            </a:r>
          </a:p>
          <a:p>
            <a:pPr algn="ctr"/>
            <a:endParaRPr lang="pt-BR" sz="2400" b="1" dirty="0">
              <a:latin typeface="Verdana" pitchFamily="34" charset="0"/>
              <a:ea typeface="Verdana" pitchFamily="34" charset="0"/>
              <a:cs typeface="Verdana" pitchFamily="34" charset="0"/>
            </a:endParaRPr>
          </a:p>
        </p:txBody>
      </p:sp>
      <p:sp>
        <p:nvSpPr>
          <p:cNvPr id="6" name="CaixaDeTexto 5"/>
          <p:cNvSpPr txBox="1"/>
          <p:nvPr/>
        </p:nvSpPr>
        <p:spPr>
          <a:xfrm>
            <a:off x="0" y="1340768"/>
            <a:ext cx="9144000" cy="461665"/>
          </a:xfrm>
          <a:prstGeom prst="rect">
            <a:avLst/>
          </a:prstGeom>
          <a:noFill/>
        </p:spPr>
        <p:txBody>
          <a:bodyPr wrap="square" rtlCol="0">
            <a:spAutoFit/>
          </a:bodyPr>
          <a:lstStyle/>
          <a:p>
            <a:pPr algn="ctr"/>
            <a:r>
              <a:rPr lang="pt-BR" sz="2400" b="1" dirty="0" smtClean="0">
                <a:latin typeface="Verdana" pitchFamily="34" charset="0"/>
                <a:ea typeface="Verdana" pitchFamily="34" charset="0"/>
                <a:cs typeface="Verdana" pitchFamily="34" charset="0"/>
              </a:rPr>
              <a:t>Banco de Dados de Rede</a:t>
            </a:r>
            <a:endParaRPr lang="pt-BR" sz="2400" b="1" dirty="0">
              <a:latin typeface="Verdana" pitchFamily="34" charset="0"/>
              <a:ea typeface="Verdana" pitchFamily="34" charset="0"/>
              <a:cs typeface="Verdana" pitchFamily="34" charset="0"/>
            </a:endParaRPr>
          </a:p>
        </p:txBody>
      </p:sp>
      <p:sp>
        <p:nvSpPr>
          <p:cNvPr id="10" name="Retângulo 9"/>
          <p:cNvSpPr/>
          <p:nvPr/>
        </p:nvSpPr>
        <p:spPr>
          <a:xfrm>
            <a:off x="251520" y="1844824"/>
            <a:ext cx="8640960" cy="1015663"/>
          </a:xfrm>
          <a:prstGeom prst="rect">
            <a:avLst/>
          </a:prstGeom>
        </p:spPr>
        <p:txBody>
          <a:bodyPr wrap="square">
            <a:spAutoFit/>
          </a:bodyPr>
          <a:lstStyle/>
          <a:p>
            <a:pPr lvl="0" fontAlgn="base">
              <a:spcBef>
                <a:spcPct val="0"/>
              </a:spcBef>
              <a:spcAft>
                <a:spcPct val="0"/>
              </a:spcAft>
              <a:buFont typeface="Arial" pitchFamily="34" charset="0"/>
              <a:buChar char="•"/>
            </a:pPr>
            <a:r>
              <a:rPr lang="pt-BR" sz="2000" dirty="0" smtClean="0">
                <a:latin typeface="Verdana" pitchFamily="34" charset="0"/>
                <a:ea typeface="Verdana" pitchFamily="34" charset="0"/>
                <a:cs typeface="Verdana" pitchFamily="34" charset="0"/>
              </a:rPr>
              <a:t> Também conhecido como </a:t>
            </a:r>
            <a:r>
              <a:rPr lang="pt-BR" sz="2000" b="1" dirty="0" smtClean="0">
                <a:latin typeface="Verdana" pitchFamily="34" charset="0"/>
                <a:ea typeface="Verdana" pitchFamily="34" charset="0"/>
                <a:cs typeface="Verdana" pitchFamily="34" charset="0"/>
              </a:rPr>
              <a:t>CODASYL</a:t>
            </a:r>
            <a:r>
              <a:rPr lang="pt-BR" sz="2000" dirty="0" smtClean="0">
                <a:latin typeface="Verdana" pitchFamily="34" charset="0"/>
                <a:ea typeface="Verdana" pitchFamily="34" charset="0"/>
                <a:cs typeface="Verdana" pitchFamily="34" charset="0"/>
              </a:rPr>
              <a:t> ou </a:t>
            </a:r>
            <a:r>
              <a:rPr lang="pt-BR" sz="2000" b="1" dirty="0" smtClean="0">
                <a:latin typeface="Verdana" pitchFamily="34" charset="0"/>
                <a:ea typeface="Verdana" pitchFamily="34" charset="0"/>
                <a:cs typeface="Verdana" pitchFamily="34" charset="0"/>
              </a:rPr>
              <a:t>Sistemas DBTG</a:t>
            </a:r>
          </a:p>
          <a:p>
            <a:pPr lvl="0" fontAlgn="base">
              <a:spcBef>
                <a:spcPct val="0"/>
              </a:spcBef>
              <a:spcAft>
                <a:spcPct val="0"/>
              </a:spcAft>
              <a:buFont typeface="Arial" pitchFamily="34" charset="0"/>
              <a:buChar char="•"/>
            </a:pPr>
            <a:r>
              <a:rPr lang="pt-BR" sz="2000" b="1" dirty="0" smtClean="0">
                <a:latin typeface="Verdana" pitchFamily="34" charset="0"/>
                <a:ea typeface="Verdana" pitchFamily="34" charset="0"/>
                <a:cs typeface="Verdana" pitchFamily="34" charset="0"/>
              </a:rPr>
              <a:t> </a:t>
            </a:r>
            <a:r>
              <a:rPr lang="pt-BR" sz="2000" dirty="0" smtClean="0">
                <a:latin typeface="Verdana" pitchFamily="34" charset="0"/>
                <a:ea typeface="Verdana" pitchFamily="34" charset="0"/>
                <a:cs typeface="Verdana" pitchFamily="34" charset="0"/>
              </a:rPr>
              <a:t>Os Registros(</a:t>
            </a:r>
            <a:r>
              <a:rPr lang="pt-BR" sz="2000" dirty="0" err="1" smtClean="0">
                <a:latin typeface="Verdana" pitchFamily="34" charset="0"/>
                <a:ea typeface="Verdana" pitchFamily="34" charset="0"/>
                <a:cs typeface="Verdana" pitchFamily="34" charset="0"/>
              </a:rPr>
              <a:t>Records</a:t>
            </a:r>
            <a:r>
              <a:rPr lang="pt-BR" sz="2000" dirty="0" smtClean="0">
                <a:latin typeface="Verdana" pitchFamily="34" charset="0"/>
                <a:ea typeface="Verdana" pitchFamily="34" charset="0"/>
                <a:cs typeface="Verdana" pitchFamily="34" charset="0"/>
              </a:rPr>
              <a:t>) e os Conjuntos são estruturas fundamentais desse tipo de modelo de dados:	</a:t>
            </a:r>
            <a:endParaRPr lang="pt-BR" b="1" dirty="0" smtClean="0">
              <a:latin typeface="Verdana" pitchFamily="34" charset="0"/>
              <a:ea typeface="Verdana" pitchFamily="34" charset="0"/>
              <a:cs typeface="Verdana" pitchFamily="34" charset="0"/>
            </a:endParaRPr>
          </a:p>
        </p:txBody>
      </p:sp>
      <p:sp>
        <p:nvSpPr>
          <p:cNvPr id="7" name="CaixaDeTexto 6"/>
          <p:cNvSpPr txBox="1"/>
          <p:nvPr/>
        </p:nvSpPr>
        <p:spPr>
          <a:xfrm>
            <a:off x="251520" y="548680"/>
            <a:ext cx="8640960" cy="954107"/>
          </a:xfrm>
          <a:prstGeom prst="rect">
            <a:avLst/>
          </a:prstGeom>
          <a:noFill/>
        </p:spPr>
        <p:txBody>
          <a:bodyPr wrap="square" rtlCol="0">
            <a:spAutoFit/>
          </a:bodyPr>
          <a:lstStyle/>
          <a:p>
            <a:pPr algn="ctr"/>
            <a:r>
              <a:rPr lang="pt-BR" sz="2800" dirty="0" smtClean="0">
                <a:latin typeface="Verdana" pitchFamily="34" charset="0"/>
                <a:ea typeface="Verdana" pitchFamily="34" charset="0"/>
                <a:cs typeface="Verdana" pitchFamily="34" charset="0"/>
              </a:rPr>
              <a:t>MODELOS  DE  DADOS</a:t>
            </a:r>
          </a:p>
          <a:p>
            <a:pPr algn="ctr"/>
            <a:endParaRPr lang="pt-BR" sz="2800" b="1" dirty="0">
              <a:latin typeface="Verdana" pitchFamily="34" charset="0"/>
              <a:ea typeface="Verdana" pitchFamily="34" charset="0"/>
              <a:cs typeface="Verdana" pitchFamily="34" charset="0"/>
            </a:endParaRPr>
          </a:p>
        </p:txBody>
      </p:sp>
      <p:sp>
        <p:nvSpPr>
          <p:cNvPr id="11" name="Retângulo 10"/>
          <p:cNvSpPr/>
          <p:nvPr/>
        </p:nvSpPr>
        <p:spPr>
          <a:xfrm>
            <a:off x="251520" y="2536448"/>
            <a:ext cx="8640960" cy="954107"/>
          </a:xfrm>
          <a:prstGeom prst="rect">
            <a:avLst/>
          </a:prstGeom>
        </p:spPr>
        <p:txBody>
          <a:bodyPr wrap="square">
            <a:spAutoFit/>
          </a:bodyPr>
          <a:lstStyle/>
          <a:p>
            <a:pPr lvl="0" fontAlgn="base">
              <a:spcBef>
                <a:spcPct val="0"/>
              </a:spcBef>
              <a:spcAft>
                <a:spcPct val="0"/>
              </a:spcAft>
              <a:buFont typeface="Arial" pitchFamily="34" charset="0"/>
              <a:buChar char="•"/>
            </a:pPr>
            <a:endParaRPr lang="pt-BR" sz="2000" dirty="0" smtClean="0">
              <a:latin typeface="Verdana" pitchFamily="34" charset="0"/>
              <a:ea typeface="Verdana" pitchFamily="34" charset="0"/>
              <a:cs typeface="Verdana" pitchFamily="34" charset="0"/>
            </a:endParaRPr>
          </a:p>
          <a:p>
            <a:pPr lvl="1" fontAlgn="base">
              <a:spcBef>
                <a:spcPct val="0"/>
              </a:spcBef>
              <a:spcAft>
                <a:spcPct val="0"/>
              </a:spcAft>
              <a:buFont typeface="Arial" pitchFamily="34" charset="0"/>
              <a:buChar char="•"/>
            </a:pPr>
            <a:r>
              <a:rPr lang="pt-BR" dirty="0" smtClean="0">
                <a:latin typeface="Verdana" pitchFamily="34" charset="0"/>
                <a:ea typeface="Verdana" pitchFamily="34" charset="0"/>
                <a:cs typeface="Verdana" pitchFamily="34" charset="0"/>
              </a:rPr>
              <a:t> Os </a:t>
            </a:r>
            <a:r>
              <a:rPr lang="pt-BR" b="1" dirty="0" smtClean="0">
                <a:latin typeface="Verdana" pitchFamily="34" charset="0"/>
                <a:ea typeface="Verdana" pitchFamily="34" charset="0"/>
                <a:cs typeface="Verdana" pitchFamily="34" charset="0"/>
              </a:rPr>
              <a:t>Registros</a:t>
            </a:r>
            <a:r>
              <a:rPr lang="pt-BR" dirty="0" smtClean="0">
                <a:latin typeface="Verdana" pitchFamily="34" charset="0"/>
                <a:ea typeface="Verdana" pitchFamily="34" charset="0"/>
                <a:cs typeface="Verdana" pitchFamily="34" charset="0"/>
              </a:rPr>
              <a:t> contém dados relacionados e são agrupados em tipos de registros que armazenam o mesmo tipo de informação.</a:t>
            </a:r>
            <a:endParaRPr lang="pt-BR" b="1" dirty="0" smtClean="0">
              <a:latin typeface="Verdana" pitchFamily="34" charset="0"/>
              <a:ea typeface="Verdana" pitchFamily="34" charset="0"/>
              <a:cs typeface="Verdana" pitchFamily="34" charset="0"/>
            </a:endParaRPr>
          </a:p>
        </p:txBody>
      </p:sp>
      <p:sp>
        <p:nvSpPr>
          <p:cNvPr id="12" name="Retângulo 11"/>
          <p:cNvSpPr/>
          <p:nvPr/>
        </p:nvSpPr>
        <p:spPr>
          <a:xfrm>
            <a:off x="251520" y="3140968"/>
            <a:ext cx="8640960" cy="954107"/>
          </a:xfrm>
          <a:prstGeom prst="rect">
            <a:avLst/>
          </a:prstGeom>
        </p:spPr>
        <p:txBody>
          <a:bodyPr wrap="square">
            <a:spAutoFit/>
          </a:bodyPr>
          <a:lstStyle/>
          <a:p>
            <a:pPr lvl="0" fontAlgn="base">
              <a:spcBef>
                <a:spcPct val="0"/>
              </a:spcBef>
              <a:spcAft>
                <a:spcPct val="0"/>
              </a:spcAft>
              <a:buFont typeface="Arial" pitchFamily="34" charset="0"/>
              <a:buChar char="•"/>
            </a:pPr>
            <a:endParaRPr lang="pt-BR" sz="2000" dirty="0" smtClean="0">
              <a:latin typeface="Verdana" pitchFamily="34" charset="0"/>
              <a:ea typeface="Verdana" pitchFamily="34" charset="0"/>
              <a:cs typeface="Verdana" pitchFamily="34" charset="0"/>
            </a:endParaRPr>
          </a:p>
          <a:p>
            <a:pPr lvl="1" fontAlgn="base">
              <a:spcBef>
                <a:spcPct val="0"/>
              </a:spcBef>
              <a:spcAft>
                <a:spcPct val="0"/>
              </a:spcAft>
              <a:buFont typeface="Arial" pitchFamily="34" charset="0"/>
              <a:buChar char="•"/>
            </a:pPr>
            <a:r>
              <a:rPr lang="pt-BR" dirty="0" smtClean="0">
                <a:latin typeface="Verdana" pitchFamily="34" charset="0"/>
                <a:ea typeface="Verdana" pitchFamily="34" charset="0"/>
                <a:cs typeface="Verdana" pitchFamily="34" charset="0"/>
              </a:rPr>
              <a:t> Os </a:t>
            </a:r>
            <a:r>
              <a:rPr lang="pt-BR" b="1" dirty="0" smtClean="0">
                <a:latin typeface="Verdana" pitchFamily="34" charset="0"/>
                <a:ea typeface="Verdana" pitchFamily="34" charset="0"/>
                <a:cs typeface="Verdana" pitchFamily="34" charset="0"/>
              </a:rPr>
              <a:t>Conjuntos </a:t>
            </a:r>
            <a:r>
              <a:rPr lang="pt-BR" dirty="0" smtClean="0">
                <a:latin typeface="Verdana" pitchFamily="34" charset="0"/>
                <a:ea typeface="Verdana" pitchFamily="34" charset="0"/>
                <a:cs typeface="Verdana" pitchFamily="34" charset="0"/>
              </a:rPr>
              <a:t>são formas de representação dos relacionamentos entre os diversos tipos de registros, na forma 1:n (Um para muitos)</a:t>
            </a:r>
            <a:endParaRPr lang="pt-BR" b="1" dirty="0" smtClean="0">
              <a:latin typeface="Verdana" pitchFamily="34" charset="0"/>
              <a:ea typeface="Verdana" pitchFamily="34" charset="0"/>
              <a:cs typeface="Verdana" pitchFamily="34" charset="0"/>
            </a:endParaRPr>
          </a:p>
        </p:txBody>
      </p:sp>
      <p:sp>
        <p:nvSpPr>
          <p:cNvPr id="2049" name="Rectangle 1"/>
          <p:cNvSpPr>
            <a:spLocks noChangeArrowheads="1"/>
          </p:cNvSpPr>
          <p:nvPr/>
        </p:nvSpPr>
        <p:spPr bwMode="auto">
          <a:xfrm>
            <a:off x="179512" y="4149080"/>
            <a:ext cx="864096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000" b="0" i="0" u="none" strike="noStrike" cap="none" normalizeH="0" baseline="0" dirty="0" smtClean="0">
                <a:ln>
                  <a:noFill/>
                </a:ln>
                <a:solidFill>
                  <a:srgbClr val="000000"/>
                </a:solidFill>
                <a:effectLst/>
                <a:latin typeface="Verdana" pitchFamily="34" charset="0"/>
                <a:ea typeface="Verdana" pitchFamily="34" charset="0"/>
                <a:cs typeface="Verdana" pitchFamily="34" charset="0"/>
              </a:rPr>
              <a:t>Esse relacionamento é representado de forma gráfica como uma seta. Um tipo de conjunto possui em sua definição três componentes: nome do tipo de conjunto, tipo de registro proprietário e tipo de registro membro.</a:t>
            </a:r>
            <a:endParaRPr kumimoji="0" lang="pt-BR" sz="20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p:txBody>
      </p:sp>
      <p:pic>
        <p:nvPicPr>
          <p:cNvPr id="15" name="Imagem 14"/>
          <p:cNvPicPr/>
          <p:nvPr/>
        </p:nvPicPr>
        <p:blipFill>
          <a:blip r:embed="rId3"/>
          <a:srcRect t="9844"/>
          <a:stretch>
            <a:fillRect/>
          </a:stretch>
        </p:blipFill>
        <p:spPr bwMode="auto">
          <a:xfrm>
            <a:off x="971600" y="5517232"/>
            <a:ext cx="7200800" cy="13407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nvSpPr>
        <p:spPr>
          <a:xfrm>
            <a:off x="251520" y="548680"/>
            <a:ext cx="1440160" cy="954107"/>
          </a:xfrm>
          <a:prstGeom prst="rect">
            <a:avLst/>
          </a:prstGeom>
          <a:noFill/>
        </p:spPr>
        <p:txBody>
          <a:bodyPr wrap="square" rtlCol="0">
            <a:spAutoFit/>
          </a:bodyPr>
          <a:lstStyle/>
          <a:p>
            <a:r>
              <a:rPr lang="pt-BR" sz="2800" dirty="0" smtClean="0">
                <a:latin typeface="Verdana" pitchFamily="34" charset="0"/>
                <a:ea typeface="Verdana" pitchFamily="34" charset="0"/>
                <a:cs typeface="Verdana" pitchFamily="34" charset="0"/>
              </a:rPr>
              <a:t>3</a:t>
            </a:r>
          </a:p>
          <a:p>
            <a:pPr algn="ctr"/>
            <a:endParaRPr lang="pt-BR" sz="2800" b="1" dirty="0">
              <a:latin typeface="Verdana" pitchFamily="34" charset="0"/>
              <a:ea typeface="Verdana" pitchFamily="34" charset="0"/>
              <a:cs typeface="Verdana" pitchFamily="34" charset="0"/>
            </a:endParaRPr>
          </a:p>
        </p:txBody>
      </p:sp>
      <p:sp>
        <p:nvSpPr>
          <p:cNvPr id="4" name="CaixaDeTexto 3"/>
          <p:cNvSpPr txBox="1"/>
          <p:nvPr/>
        </p:nvSpPr>
        <p:spPr>
          <a:xfrm>
            <a:off x="251520" y="1340769"/>
            <a:ext cx="1440160" cy="1200329"/>
          </a:xfrm>
          <a:prstGeom prst="rect">
            <a:avLst/>
          </a:prstGeom>
          <a:noFill/>
        </p:spPr>
        <p:txBody>
          <a:bodyPr wrap="square" rtlCol="0">
            <a:spAutoFit/>
          </a:bodyPr>
          <a:lstStyle/>
          <a:p>
            <a:r>
              <a:rPr lang="pt-BR" sz="2400" b="1" dirty="0" smtClean="0">
                <a:latin typeface="Verdana" pitchFamily="34" charset="0"/>
                <a:ea typeface="Verdana" pitchFamily="34" charset="0"/>
                <a:cs typeface="Verdana" pitchFamily="34" charset="0"/>
              </a:rPr>
              <a:t>3.3 		</a:t>
            </a:r>
          </a:p>
          <a:p>
            <a:pPr algn="ctr"/>
            <a:endParaRPr lang="pt-BR" sz="2400" b="1" dirty="0">
              <a:latin typeface="Verdana" pitchFamily="34" charset="0"/>
              <a:ea typeface="Verdana" pitchFamily="34" charset="0"/>
              <a:cs typeface="Verdana" pitchFamily="34" charset="0"/>
            </a:endParaRPr>
          </a:p>
        </p:txBody>
      </p:sp>
      <p:sp>
        <p:nvSpPr>
          <p:cNvPr id="6" name="CaixaDeTexto 5"/>
          <p:cNvSpPr txBox="1"/>
          <p:nvPr/>
        </p:nvSpPr>
        <p:spPr>
          <a:xfrm>
            <a:off x="0" y="1340768"/>
            <a:ext cx="9144000" cy="461665"/>
          </a:xfrm>
          <a:prstGeom prst="rect">
            <a:avLst/>
          </a:prstGeom>
          <a:noFill/>
        </p:spPr>
        <p:txBody>
          <a:bodyPr wrap="square" rtlCol="0">
            <a:spAutoFit/>
          </a:bodyPr>
          <a:lstStyle/>
          <a:p>
            <a:pPr algn="ctr"/>
            <a:r>
              <a:rPr lang="pt-BR" sz="2400" b="1" dirty="0" smtClean="0">
                <a:latin typeface="Verdana" pitchFamily="34" charset="0"/>
                <a:ea typeface="Verdana" pitchFamily="34" charset="0"/>
                <a:cs typeface="Verdana" pitchFamily="34" charset="0"/>
              </a:rPr>
              <a:t>Banco de Dados Orientado a Objetos</a:t>
            </a:r>
            <a:endParaRPr lang="pt-BR" sz="2400" b="1" dirty="0">
              <a:latin typeface="Verdana" pitchFamily="34" charset="0"/>
              <a:ea typeface="Verdana" pitchFamily="34" charset="0"/>
              <a:cs typeface="Verdana" pitchFamily="34" charset="0"/>
            </a:endParaRPr>
          </a:p>
        </p:txBody>
      </p:sp>
      <p:sp>
        <p:nvSpPr>
          <p:cNvPr id="10" name="Retângulo 9"/>
          <p:cNvSpPr/>
          <p:nvPr/>
        </p:nvSpPr>
        <p:spPr>
          <a:xfrm>
            <a:off x="251520" y="1844824"/>
            <a:ext cx="8640960" cy="1631216"/>
          </a:xfrm>
          <a:prstGeom prst="rect">
            <a:avLst/>
          </a:prstGeom>
        </p:spPr>
        <p:txBody>
          <a:bodyPr wrap="square">
            <a:spAutoFit/>
          </a:bodyPr>
          <a:lstStyle/>
          <a:p>
            <a:pPr lvl="0" fontAlgn="base">
              <a:spcBef>
                <a:spcPct val="0"/>
              </a:spcBef>
              <a:spcAft>
                <a:spcPct val="0"/>
              </a:spcAft>
              <a:buFont typeface="Arial" pitchFamily="34" charset="0"/>
              <a:buChar char="•"/>
            </a:pPr>
            <a:r>
              <a:rPr lang="pt-BR" sz="2000" dirty="0" smtClean="0">
                <a:latin typeface="Verdana" pitchFamily="34" charset="0"/>
                <a:ea typeface="Verdana" pitchFamily="34" charset="0"/>
                <a:cs typeface="Verdana" pitchFamily="34" charset="0"/>
              </a:rPr>
              <a:t> Surgiu em meados de 1980, em virtude da necessidade de armazenamento de dados que não era possível com os sistemas relacionais, devido aos seus limites.</a:t>
            </a:r>
          </a:p>
          <a:p>
            <a:pPr lvl="0" fontAlgn="base">
              <a:spcBef>
                <a:spcPct val="0"/>
              </a:spcBef>
              <a:spcAft>
                <a:spcPct val="0"/>
              </a:spcAft>
              <a:buFont typeface="Arial" pitchFamily="34" charset="0"/>
              <a:buChar char="•"/>
            </a:pPr>
            <a:r>
              <a:rPr lang="pt-BR" sz="2000" b="1" dirty="0" smtClean="0">
                <a:latin typeface="Verdana" pitchFamily="34" charset="0"/>
                <a:ea typeface="Verdana" pitchFamily="34" charset="0"/>
                <a:cs typeface="Verdana" pitchFamily="34" charset="0"/>
              </a:rPr>
              <a:t> </a:t>
            </a:r>
            <a:r>
              <a:rPr lang="pt-BR" sz="2000" dirty="0" smtClean="0">
                <a:latin typeface="Verdana" pitchFamily="34" charset="0"/>
                <a:ea typeface="Verdana" pitchFamily="34" charset="0"/>
                <a:cs typeface="Verdana" pitchFamily="34" charset="0"/>
              </a:rPr>
              <a:t>São comumente utilizados em aplicações especializadas, como as científicas.</a:t>
            </a:r>
            <a:endParaRPr lang="pt-BR" b="1" dirty="0" smtClean="0">
              <a:latin typeface="Verdana" pitchFamily="34" charset="0"/>
              <a:ea typeface="Verdana" pitchFamily="34" charset="0"/>
              <a:cs typeface="Verdana" pitchFamily="34" charset="0"/>
            </a:endParaRPr>
          </a:p>
        </p:txBody>
      </p:sp>
      <p:sp>
        <p:nvSpPr>
          <p:cNvPr id="7" name="CaixaDeTexto 6"/>
          <p:cNvSpPr txBox="1"/>
          <p:nvPr/>
        </p:nvSpPr>
        <p:spPr>
          <a:xfrm>
            <a:off x="251520" y="548680"/>
            <a:ext cx="8640960" cy="954107"/>
          </a:xfrm>
          <a:prstGeom prst="rect">
            <a:avLst/>
          </a:prstGeom>
          <a:noFill/>
        </p:spPr>
        <p:txBody>
          <a:bodyPr wrap="square" rtlCol="0">
            <a:spAutoFit/>
          </a:bodyPr>
          <a:lstStyle/>
          <a:p>
            <a:pPr algn="ctr"/>
            <a:r>
              <a:rPr lang="pt-BR" sz="2800" dirty="0" smtClean="0">
                <a:latin typeface="Verdana" pitchFamily="34" charset="0"/>
                <a:ea typeface="Verdana" pitchFamily="34" charset="0"/>
                <a:cs typeface="Verdana" pitchFamily="34" charset="0"/>
              </a:rPr>
              <a:t>MODELOS  DE  DADOS</a:t>
            </a:r>
          </a:p>
          <a:p>
            <a:pPr algn="ctr"/>
            <a:endParaRPr lang="pt-BR" sz="2800" b="1"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p:cNvPicPr/>
          <p:nvPr/>
        </p:nvPicPr>
        <p:blipFill>
          <a:blip r:embed="rId3"/>
          <a:srcRect t="7386" b="4924"/>
          <a:stretch>
            <a:fillRect/>
          </a:stretch>
        </p:blipFill>
        <p:spPr bwMode="auto">
          <a:xfrm>
            <a:off x="971600" y="4293096"/>
            <a:ext cx="7200800" cy="2564904"/>
          </a:xfrm>
          <a:prstGeom prst="rect">
            <a:avLst/>
          </a:prstGeom>
          <a:noFill/>
          <a:ln w="9525">
            <a:noFill/>
            <a:miter lim="800000"/>
            <a:headEnd/>
            <a:tailEnd/>
          </a:ln>
        </p:spPr>
      </p:pic>
      <p:sp>
        <p:nvSpPr>
          <p:cNvPr id="8" name="CaixaDeTexto 7"/>
          <p:cNvSpPr txBox="1"/>
          <p:nvPr/>
        </p:nvSpPr>
        <p:spPr>
          <a:xfrm>
            <a:off x="251520" y="548680"/>
            <a:ext cx="1440160" cy="954107"/>
          </a:xfrm>
          <a:prstGeom prst="rect">
            <a:avLst/>
          </a:prstGeom>
          <a:noFill/>
        </p:spPr>
        <p:txBody>
          <a:bodyPr wrap="square" rtlCol="0">
            <a:spAutoFit/>
          </a:bodyPr>
          <a:lstStyle/>
          <a:p>
            <a:r>
              <a:rPr lang="pt-BR" sz="2800" dirty="0" smtClean="0">
                <a:latin typeface="Verdana" pitchFamily="34" charset="0"/>
                <a:ea typeface="Verdana" pitchFamily="34" charset="0"/>
                <a:cs typeface="Verdana" pitchFamily="34" charset="0"/>
              </a:rPr>
              <a:t>3</a:t>
            </a:r>
          </a:p>
          <a:p>
            <a:pPr algn="ctr"/>
            <a:endParaRPr lang="pt-BR" sz="2800" b="1" dirty="0">
              <a:latin typeface="Verdana" pitchFamily="34" charset="0"/>
              <a:ea typeface="Verdana" pitchFamily="34" charset="0"/>
              <a:cs typeface="Verdana" pitchFamily="34" charset="0"/>
            </a:endParaRPr>
          </a:p>
        </p:txBody>
      </p:sp>
      <p:sp>
        <p:nvSpPr>
          <p:cNvPr id="4" name="CaixaDeTexto 3"/>
          <p:cNvSpPr txBox="1"/>
          <p:nvPr/>
        </p:nvSpPr>
        <p:spPr>
          <a:xfrm>
            <a:off x="251520" y="1340769"/>
            <a:ext cx="1440160" cy="1200329"/>
          </a:xfrm>
          <a:prstGeom prst="rect">
            <a:avLst/>
          </a:prstGeom>
          <a:noFill/>
        </p:spPr>
        <p:txBody>
          <a:bodyPr wrap="square" rtlCol="0">
            <a:spAutoFit/>
          </a:bodyPr>
          <a:lstStyle/>
          <a:p>
            <a:r>
              <a:rPr lang="pt-BR" sz="2400" b="1" dirty="0" smtClean="0">
                <a:latin typeface="Verdana" pitchFamily="34" charset="0"/>
                <a:ea typeface="Verdana" pitchFamily="34" charset="0"/>
                <a:cs typeface="Verdana" pitchFamily="34" charset="0"/>
              </a:rPr>
              <a:t>3.4 </a:t>
            </a:r>
            <a:r>
              <a:rPr lang="pt-BR" sz="2400" b="1" dirty="0" smtClean="0">
                <a:latin typeface="Verdana" pitchFamily="34" charset="0"/>
                <a:ea typeface="Verdana" pitchFamily="34" charset="0"/>
                <a:cs typeface="Verdana" pitchFamily="34" charset="0"/>
              </a:rPr>
              <a:t>		</a:t>
            </a:r>
          </a:p>
          <a:p>
            <a:pPr algn="ctr"/>
            <a:endParaRPr lang="pt-BR" sz="2400" b="1" dirty="0">
              <a:latin typeface="Verdana" pitchFamily="34" charset="0"/>
              <a:ea typeface="Verdana" pitchFamily="34" charset="0"/>
              <a:cs typeface="Verdana" pitchFamily="34" charset="0"/>
            </a:endParaRPr>
          </a:p>
        </p:txBody>
      </p:sp>
      <p:sp>
        <p:nvSpPr>
          <p:cNvPr id="6" name="CaixaDeTexto 5"/>
          <p:cNvSpPr txBox="1"/>
          <p:nvPr/>
        </p:nvSpPr>
        <p:spPr>
          <a:xfrm>
            <a:off x="0" y="1340768"/>
            <a:ext cx="9144000" cy="461665"/>
          </a:xfrm>
          <a:prstGeom prst="rect">
            <a:avLst/>
          </a:prstGeom>
          <a:noFill/>
        </p:spPr>
        <p:txBody>
          <a:bodyPr wrap="square" rtlCol="0">
            <a:spAutoFit/>
          </a:bodyPr>
          <a:lstStyle/>
          <a:p>
            <a:pPr algn="ctr"/>
            <a:r>
              <a:rPr lang="pt-BR" sz="2400" b="1" dirty="0" smtClean="0">
                <a:latin typeface="Verdana" pitchFamily="34" charset="0"/>
                <a:ea typeface="Verdana" pitchFamily="34" charset="0"/>
                <a:cs typeface="Verdana" pitchFamily="34" charset="0"/>
              </a:rPr>
              <a:t>Banco de Dados Relacional</a:t>
            </a:r>
            <a:endParaRPr lang="pt-BR" sz="2400" b="1" dirty="0">
              <a:latin typeface="Verdana" pitchFamily="34" charset="0"/>
              <a:ea typeface="Verdana" pitchFamily="34" charset="0"/>
              <a:cs typeface="Verdana" pitchFamily="34" charset="0"/>
            </a:endParaRPr>
          </a:p>
        </p:txBody>
      </p:sp>
      <p:sp>
        <p:nvSpPr>
          <p:cNvPr id="10" name="Retângulo 9"/>
          <p:cNvSpPr/>
          <p:nvPr/>
        </p:nvSpPr>
        <p:spPr>
          <a:xfrm>
            <a:off x="251520" y="1844824"/>
            <a:ext cx="8640960" cy="2831544"/>
          </a:xfrm>
          <a:prstGeom prst="rect">
            <a:avLst/>
          </a:prstGeom>
        </p:spPr>
        <p:txBody>
          <a:bodyPr wrap="square">
            <a:spAutoFit/>
          </a:bodyPr>
          <a:lstStyle/>
          <a:p>
            <a:pPr lvl="0" fontAlgn="base">
              <a:spcBef>
                <a:spcPct val="0"/>
              </a:spcBef>
              <a:spcAft>
                <a:spcPct val="0"/>
              </a:spcAft>
              <a:buFont typeface="Arial" pitchFamily="34" charset="0"/>
              <a:buChar char="•"/>
            </a:pPr>
            <a:r>
              <a:rPr lang="pt-BR" sz="2000" dirty="0" smtClean="0">
                <a:latin typeface="Verdana" pitchFamily="34" charset="0"/>
                <a:ea typeface="Verdana" pitchFamily="34" charset="0"/>
                <a:cs typeface="Verdana" pitchFamily="34" charset="0"/>
              </a:rPr>
              <a:t> A maioria dos Bancos de Dados atuais se encaixam no tipo Relacional</a:t>
            </a:r>
          </a:p>
          <a:p>
            <a:pPr lvl="0" fontAlgn="base">
              <a:spcBef>
                <a:spcPct val="0"/>
              </a:spcBef>
              <a:spcAft>
                <a:spcPct val="0"/>
              </a:spcAft>
              <a:buFont typeface="Arial" pitchFamily="34" charset="0"/>
              <a:buChar char="•"/>
            </a:pPr>
            <a:r>
              <a:rPr lang="pt-BR" sz="2000" b="1" dirty="0" smtClean="0">
                <a:latin typeface="Verdana" pitchFamily="34" charset="0"/>
                <a:ea typeface="Verdana" pitchFamily="34" charset="0"/>
                <a:cs typeface="Verdana" pitchFamily="34" charset="0"/>
              </a:rPr>
              <a:t> </a:t>
            </a:r>
            <a:r>
              <a:rPr lang="pt-BR" sz="2000" dirty="0" smtClean="0">
                <a:latin typeface="Verdana" pitchFamily="34" charset="0"/>
                <a:ea typeface="Verdana" pitchFamily="34" charset="0"/>
                <a:cs typeface="Verdana" pitchFamily="34" charset="0"/>
              </a:rPr>
              <a:t>Por volta de 1970, o matemático Edgard F. </a:t>
            </a:r>
            <a:r>
              <a:rPr lang="pt-BR" sz="2000" dirty="0" err="1" smtClean="0">
                <a:latin typeface="Verdana" pitchFamily="34" charset="0"/>
                <a:ea typeface="Verdana" pitchFamily="34" charset="0"/>
                <a:cs typeface="Verdana" pitchFamily="34" charset="0"/>
              </a:rPr>
              <a:t>Cood</a:t>
            </a:r>
            <a:r>
              <a:rPr lang="pt-BR" sz="2000" dirty="0" smtClean="0">
                <a:latin typeface="Verdana" pitchFamily="34" charset="0"/>
                <a:ea typeface="Verdana" pitchFamily="34" charset="0"/>
                <a:cs typeface="Verdana" pitchFamily="34" charset="0"/>
              </a:rPr>
              <a:t> formulou ao princípios básicos deste modelo.</a:t>
            </a:r>
          </a:p>
          <a:p>
            <a:pPr fontAlgn="base">
              <a:spcBef>
                <a:spcPct val="0"/>
              </a:spcBef>
              <a:spcAft>
                <a:spcPct val="0"/>
              </a:spcAft>
              <a:buFont typeface="Arial" pitchFamily="34" charset="0"/>
              <a:buChar char="•"/>
            </a:pPr>
            <a:r>
              <a:rPr lang="pt-BR" sz="2000" dirty="0" smtClean="0">
                <a:latin typeface="Verdana" pitchFamily="34" charset="0"/>
                <a:ea typeface="Verdana" pitchFamily="34" charset="0"/>
                <a:cs typeface="Verdana" pitchFamily="34" charset="0"/>
              </a:rPr>
              <a:t> Um Banco de Dados Relacional é caracterizado por organizar os dados em tabelas, formadas por linhas e colunas. Sendo que pode ser necessário um campo comum em diversas tabelas, para que seja possível definir relacionamentos entre elas.</a:t>
            </a:r>
          </a:p>
          <a:p>
            <a:pPr lvl="0" fontAlgn="base">
              <a:spcBef>
                <a:spcPct val="0"/>
              </a:spcBef>
              <a:spcAft>
                <a:spcPct val="0"/>
              </a:spcAft>
              <a:buFont typeface="Arial" pitchFamily="34" charset="0"/>
              <a:buChar char="•"/>
            </a:pPr>
            <a:endParaRPr lang="pt-BR" dirty="0" smtClean="0">
              <a:latin typeface="Verdana" pitchFamily="34" charset="0"/>
              <a:ea typeface="Verdana" pitchFamily="34" charset="0"/>
              <a:cs typeface="Verdana" pitchFamily="34" charset="0"/>
            </a:endParaRPr>
          </a:p>
        </p:txBody>
      </p:sp>
      <p:sp>
        <p:nvSpPr>
          <p:cNvPr id="7" name="CaixaDeTexto 6"/>
          <p:cNvSpPr txBox="1"/>
          <p:nvPr/>
        </p:nvSpPr>
        <p:spPr>
          <a:xfrm>
            <a:off x="251520" y="548680"/>
            <a:ext cx="8640960" cy="954107"/>
          </a:xfrm>
          <a:prstGeom prst="rect">
            <a:avLst/>
          </a:prstGeom>
          <a:noFill/>
        </p:spPr>
        <p:txBody>
          <a:bodyPr wrap="square" rtlCol="0">
            <a:spAutoFit/>
          </a:bodyPr>
          <a:lstStyle/>
          <a:p>
            <a:pPr algn="ctr"/>
            <a:r>
              <a:rPr lang="pt-BR" sz="2800" dirty="0" smtClean="0">
                <a:latin typeface="Verdana" pitchFamily="34" charset="0"/>
                <a:ea typeface="Verdana" pitchFamily="34" charset="0"/>
                <a:cs typeface="Verdana" pitchFamily="34" charset="0"/>
              </a:rPr>
              <a:t>MODELOS  DE  DADOS</a:t>
            </a:r>
          </a:p>
          <a:p>
            <a:pPr algn="ctr"/>
            <a:endParaRPr lang="pt-BR" sz="2800" b="1"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p:cNvPicPr/>
          <p:nvPr/>
        </p:nvPicPr>
        <p:blipFill>
          <a:blip r:embed="rId3"/>
          <a:srcRect/>
          <a:stretch>
            <a:fillRect/>
          </a:stretch>
        </p:blipFill>
        <p:spPr bwMode="auto">
          <a:xfrm>
            <a:off x="1691680" y="3068960"/>
            <a:ext cx="5832648" cy="1582309"/>
          </a:xfrm>
          <a:prstGeom prst="rect">
            <a:avLst/>
          </a:prstGeom>
          <a:noFill/>
          <a:ln w="9525">
            <a:noFill/>
            <a:miter lim="800000"/>
            <a:headEnd/>
            <a:tailEnd/>
          </a:ln>
        </p:spPr>
      </p:pic>
      <p:sp>
        <p:nvSpPr>
          <p:cNvPr id="8" name="CaixaDeTexto 7"/>
          <p:cNvSpPr txBox="1"/>
          <p:nvPr/>
        </p:nvSpPr>
        <p:spPr>
          <a:xfrm>
            <a:off x="251520" y="548680"/>
            <a:ext cx="1440160" cy="954107"/>
          </a:xfrm>
          <a:prstGeom prst="rect">
            <a:avLst/>
          </a:prstGeom>
          <a:noFill/>
        </p:spPr>
        <p:txBody>
          <a:bodyPr wrap="square" rtlCol="0">
            <a:spAutoFit/>
          </a:bodyPr>
          <a:lstStyle/>
          <a:p>
            <a:r>
              <a:rPr lang="pt-BR" sz="2800" dirty="0" smtClean="0">
                <a:latin typeface="Verdana" pitchFamily="34" charset="0"/>
                <a:ea typeface="Verdana" pitchFamily="34" charset="0"/>
                <a:cs typeface="Verdana" pitchFamily="34" charset="0"/>
              </a:rPr>
              <a:t>4</a:t>
            </a:r>
            <a:endParaRPr lang="pt-BR" sz="2800" dirty="0" smtClean="0">
              <a:latin typeface="Verdana" pitchFamily="34" charset="0"/>
              <a:ea typeface="Verdana" pitchFamily="34" charset="0"/>
              <a:cs typeface="Verdana" pitchFamily="34" charset="0"/>
            </a:endParaRPr>
          </a:p>
          <a:p>
            <a:pPr algn="ctr"/>
            <a:endParaRPr lang="pt-BR" sz="2800" b="1" dirty="0">
              <a:latin typeface="Verdana" pitchFamily="34" charset="0"/>
              <a:ea typeface="Verdana" pitchFamily="34" charset="0"/>
              <a:cs typeface="Verdana" pitchFamily="34" charset="0"/>
            </a:endParaRPr>
          </a:p>
        </p:txBody>
      </p:sp>
      <p:sp>
        <p:nvSpPr>
          <p:cNvPr id="4" name="CaixaDeTexto 3"/>
          <p:cNvSpPr txBox="1"/>
          <p:nvPr/>
        </p:nvSpPr>
        <p:spPr>
          <a:xfrm>
            <a:off x="251520" y="1340769"/>
            <a:ext cx="1440160" cy="1200329"/>
          </a:xfrm>
          <a:prstGeom prst="rect">
            <a:avLst/>
          </a:prstGeom>
          <a:noFill/>
        </p:spPr>
        <p:txBody>
          <a:bodyPr wrap="square" rtlCol="0">
            <a:spAutoFit/>
          </a:bodyPr>
          <a:lstStyle/>
          <a:p>
            <a:r>
              <a:rPr lang="pt-BR" sz="2400" b="1" dirty="0" smtClean="0">
                <a:latin typeface="Verdana" pitchFamily="34" charset="0"/>
                <a:ea typeface="Verdana" pitchFamily="34" charset="0"/>
                <a:cs typeface="Verdana" pitchFamily="34" charset="0"/>
              </a:rPr>
              <a:t>4.1 </a:t>
            </a:r>
            <a:r>
              <a:rPr lang="pt-BR" sz="2400" b="1" dirty="0" smtClean="0">
                <a:latin typeface="Verdana" pitchFamily="34" charset="0"/>
                <a:ea typeface="Verdana" pitchFamily="34" charset="0"/>
                <a:cs typeface="Verdana" pitchFamily="34" charset="0"/>
              </a:rPr>
              <a:t>		</a:t>
            </a:r>
          </a:p>
          <a:p>
            <a:pPr algn="ctr"/>
            <a:endParaRPr lang="pt-BR" sz="2400" b="1" dirty="0">
              <a:latin typeface="Verdana" pitchFamily="34" charset="0"/>
              <a:ea typeface="Verdana" pitchFamily="34" charset="0"/>
              <a:cs typeface="Verdana" pitchFamily="34" charset="0"/>
            </a:endParaRPr>
          </a:p>
        </p:txBody>
      </p:sp>
      <p:sp>
        <p:nvSpPr>
          <p:cNvPr id="6" name="CaixaDeTexto 5"/>
          <p:cNvSpPr txBox="1"/>
          <p:nvPr/>
        </p:nvSpPr>
        <p:spPr>
          <a:xfrm>
            <a:off x="0" y="1340768"/>
            <a:ext cx="9144000" cy="461665"/>
          </a:xfrm>
          <a:prstGeom prst="rect">
            <a:avLst/>
          </a:prstGeom>
          <a:noFill/>
        </p:spPr>
        <p:txBody>
          <a:bodyPr wrap="square" rtlCol="0">
            <a:spAutoFit/>
          </a:bodyPr>
          <a:lstStyle/>
          <a:p>
            <a:pPr algn="ctr"/>
            <a:r>
              <a:rPr lang="pt-BR" sz="2400" b="1" dirty="0" smtClean="0">
                <a:latin typeface="Verdana" pitchFamily="34" charset="0"/>
                <a:ea typeface="Verdana" pitchFamily="34" charset="0"/>
                <a:cs typeface="Verdana" pitchFamily="34" charset="0"/>
              </a:rPr>
              <a:t>Campos de um registro</a:t>
            </a:r>
            <a:endParaRPr lang="pt-BR" sz="2400" b="1" dirty="0">
              <a:latin typeface="Verdana" pitchFamily="34" charset="0"/>
              <a:ea typeface="Verdana" pitchFamily="34" charset="0"/>
              <a:cs typeface="Verdana" pitchFamily="34" charset="0"/>
            </a:endParaRPr>
          </a:p>
        </p:txBody>
      </p:sp>
      <p:sp>
        <p:nvSpPr>
          <p:cNvPr id="10" name="Retângulo 9"/>
          <p:cNvSpPr/>
          <p:nvPr/>
        </p:nvSpPr>
        <p:spPr>
          <a:xfrm>
            <a:off x="251520" y="1844824"/>
            <a:ext cx="8640960" cy="1323439"/>
          </a:xfrm>
          <a:prstGeom prst="rect">
            <a:avLst/>
          </a:prstGeom>
        </p:spPr>
        <p:txBody>
          <a:bodyPr wrap="square">
            <a:spAutoFit/>
          </a:bodyPr>
          <a:lstStyle/>
          <a:p>
            <a:pPr lvl="0" algn="just" fontAlgn="base">
              <a:spcBef>
                <a:spcPct val="0"/>
              </a:spcBef>
              <a:spcAft>
                <a:spcPct val="0"/>
              </a:spcAft>
            </a:pPr>
            <a:r>
              <a:rPr lang="pt-BR" sz="2000" dirty="0" smtClean="0">
                <a:latin typeface="Verdana" pitchFamily="34" charset="0"/>
                <a:ea typeface="Verdana" pitchFamily="34" charset="0"/>
                <a:cs typeface="Verdana" pitchFamily="34" charset="0"/>
              </a:rPr>
              <a:t>O campo é a menor unidade destinada ao armazenamento de valores existentes em um arquivo ou tabela do Banco de Dados. Cada campo pode conter apenas um tipo de dado. Dessa forma, dados armazenados são separados em pequenos fragmentos </a:t>
            </a:r>
            <a:endParaRPr lang="pt-BR" sz="2000" dirty="0" smtClean="0">
              <a:latin typeface="Verdana" pitchFamily="34" charset="0"/>
              <a:ea typeface="Verdana" pitchFamily="34" charset="0"/>
              <a:cs typeface="Verdana" pitchFamily="34" charset="0"/>
            </a:endParaRPr>
          </a:p>
        </p:txBody>
      </p:sp>
      <p:sp>
        <p:nvSpPr>
          <p:cNvPr id="7" name="CaixaDeTexto 6"/>
          <p:cNvSpPr txBox="1"/>
          <p:nvPr/>
        </p:nvSpPr>
        <p:spPr>
          <a:xfrm>
            <a:off x="251520" y="548680"/>
            <a:ext cx="8640960" cy="954107"/>
          </a:xfrm>
          <a:prstGeom prst="rect">
            <a:avLst/>
          </a:prstGeom>
          <a:noFill/>
        </p:spPr>
        <p:txBody>
          <a:bodyPr wrap="square" rtlCol="0">
            <a:spAutoFit/>
          </a:bodyPr>
          <a:lstStyle/>
          <a:p>
            <a:pPr algn="ctr"/>
            <a:r>
              <a:rPr lang="pt-BR" sz="2800" dirty="0" smtClean="0">
                <a:latin typeface="Verdana" pitchFamily="34" charset="0"/>
                <a:ea typeface="Verdana" pitchFamily="34" charset="0"/>
                <a:cs typeface="Verdana" pitchFamily="34" charset="0"/>
              </a:rPr>
              <a:t>CAMPOS, REGISTROS  E  TABELAS</a:t>
            </a:r>
            <a:endParaRPr lang="pt-BR" sz="2800" dirty="0" smtClean="0">
              <a:latin typeface="Verdana" pitchFamily="34" charset="0"/>
              <a:ea typeface="Verdana" pitchFamily="34" charset="0"/>
              <a:cs typeface="Verdana" pitchFamily="34" charset="0"/>
            </a:endParaRPr>
          </a:p>
          <a:p>
            <a:pPr algn="ctr"/>
            <a:endParaRPr lang="pt-BR" sz="2800" b="1" dirty="0">
              <a:latin typeface="Verdana" pitchFamily="34" charset="0"/>
              <a:ea typeface="Verdana" pitchFamily="34" charset="0"/>
              <a:cs typeface="Verdana" pitchFamily="34" charset="0"/>
            </a:endParaRPr>
          </a:p>
        </p:txBody>
      </p:sp>
      <p:sp>
        <p:nvSpPr>
          <p:cNvPr id="12" name="Retângulo 11"/>
          <p:cNvSpPr/>
          <p:nvPr/>
        </p:nvSpPr>
        <p:spPr>
          <a:xfrm>
            <a:off x="251520" y="4653136"/>
            <a:ext cx="8640960" cy="1015663"/>
          </a:xfrm>
          <a:prstGeom prst="rect">
            <a:avLst/>
          </a:prstGeom>
        </p:spPr>
        <p:txBody>
          <a:bodyPr wrap="square">
            <a:spAutoFit/>
          </a:bodyPr>
          <a:lstStyle/>
          <a:p>
            <a:pPr lvl="0" algn="just" fontAlgn="base">
              <a:spcBef>
                <a:spcPct val="0"/>
              </a:spcBef>
              <a:spcAft>
                <a:spcPct val="0"/>
              </a:spcAft>
            </a:pPr>
            <a:r>
              <a:rPr lang="pt-BR" sz="2000" dirty="0" smtClean="0">
                <a:latin typeface="Verdana" pitchFamily="34" charset="0"/>
                <a:ea typeface="Verdana" pitchFamily="34" charset="0"/>
                <a:cs typeface="Verdana" pitchFamily="34" charset="0"/>
              </a:rPr>
              <a:t>Cada campo recebe um nome, o tipo de dado armazenado e o tamanho do armazenamento. Sendo que a essas duas últimas especificações damos o nome de </a:t>
            </a:r>
            <a:r>
              <a:rPr lang="pt-BR" sz="2000" b="1" dirty="0" smtClean="0">
                <a:latin typeface="Verdana" pitchFamily="34" charset="0"/>
                <a:ea typeface="Verdana" pitchFamily="34" charset="0"/>
                <a:cs typeface="Verdana" pitchFamily="34" charset="0"/>
              </a:rPr>
              <a:t>formato de registro</a:t>
            </a:r>
            <a:r>
              <a:rPr lang="pt-BR" sz="2000" dirty="0" smtClean="0">
                <a:latin typeface="Verdana" pitchFamily="34" charset="0"/>
                <a:ea typeface="Verdana" pitchFamily="34" charset="0"/>
                <a:cs typeface="Verdana" pitchFamily="34" charset="0"/>
              </a:rPr>
              <a:t>.</a:t>
            </a:r>
            <a:endParaRPr lang="pt-BR" sz="20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792</TotalTime>
  <Words>1929</Words>
  <Application>Microsoft Office PowerPoint</Application>
  <PresentationFormat>Apresentação na tela (4:3)</PresentationFormat>
  <Paragraphs>162</Paragraphs>
  <Slides>20</Slides>
  <Notes>18</Notes>
  <HiddenSlides>0</HiddenSlides>
  <MMClips>0</MMClips>
  <ScaleCrop>false</ScaleCrop>
  <HeadingPairs>
    <vt:vector size="4" baseType="variant">
      <vt:variant>
        <vt:lpstr>Tema</vt:lpstr>
      </vt:variant>
      <vt:variant>
        <vt:i4>1</vt:i4>
      </vt:variant>
      <vt:variant>
        <vt:lpstr>Títulos de slides</vt:lpstr>
      </vt:variant>
      <vt:variant>
        <vt:i4>20</vt:i4>
      </vt:variant>
    </vt:vector>
  </HeadingPairs>
  <TitlesOfParts>
    <vt:vector size="21" baseType="lpstr">
      <vt:lpstr>Tema do Office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Izael</dc:creator>
  <cp:lastModifiedBy>Izael</cp:lastModifiedBy>
  <cp:revision>79</cp:revision>
  <dcterms:created xsi:type="dcterms:W3CDTF">2018-07-26T15:03:04Z</dcterms:created>
  <dcterms:modified xsi:type="dcterms:W3CDTF">2018-08-24T19:31:04Z</dcterms:modified>
</cp:coreProperties>
</file>