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7" r:id="rId5"/>
    <p:sldId id="257" r:id="rId6"/>
    <p:sldId id="270" r:id="rId7"/>
    <p:sldId id="261" r:id="rId8"/>
    <p:sldId id="262" r:id="rId9"/>
    <p:sldId id="268" r:id="rId10"/>
    <p:sldId id="269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37"/>
    <a:srgbClr val="BF503C"/>
    <a:srgbClr val="AA4136"/>
    <a:srgbClr val="A3553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Office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Office_Excel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Office_Excel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Office_Excel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>
              <a:defRPr/>
            </a:pPr>
            <a:r>
              <a:rPr lang="en-US" dirty="0" err="1" smtClean="0"/>
              <a:t>Enciclopédia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britânica</a:t>
            </a:r>
            <a:endParaRPr lang="en-US" dirty="0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Plan1!$B$1</c:f>
              <c:strCache>
                <c:ptCount val="1"/>
                <c:pt idx="0">
                  <c:v>Quantidade de vendas</c:v>
                </c:pt>
              </c:strCache>
            </c:strRef>
          </c:tx>
          <c:cat>
            <c:numRef>
              <c:f>Plan1!$A$2:$A$3</c:f>
              <c:numCache>
                <c:formatCode>General</c:formatCode>
                <c:ptCount val="2"/>
                <c:pt idx="0">
                  <c:v>1990</c:v>
                </c:pt>
                <c:pt idx="1">
                  <c:v>1996</c:v>
                </c:pt>
              </c:numCache>
            </c:numRef>
          </c:cat>
          <c:val>
            <c:numRef>
              <c:f>Plan1!$B$2:$B$3</c:f>
              <c:numCache>
                <c:formatCode>#,##0</c:formatCode>
                <c:ptCount val="2"/>
                <c:pt idx="0">
                  <c:v>120000</c:v>
                </c:pt>
                <c:pt idx="1">
                  <c:v>40000</c:v>
                </c:pt>
              </c:numCache>
            </c:numRef>
          </c:val>
        </c:ser>
        <c:axId val="65610496"/>
        <c:axId val="65613184"/>
      </c:barChart>
      <c:catAx>
        <c:axId val="65610496"/>
        <c:scaling>
          <c:orientation val="minMax"/>
        </c:scaling>
        <c:axPos val="b"/>
        <c:numFmt formatCode="General" sourceLinked="1"/>
        <c:tickLblPos val="nextTo"/>
        <c:crossAx val="65613184"/>
        <c:crosses val="autoZero"/>
        <c:auto val="1"/>
        <c:lblAlgn val="ctr"/>
        <c:lblOffset val="100"/>
      </c:catAx>
      <c:valAx>
        <c:axId val="65613184"/>
        <c:scaling>
          <c:orientation val="minMax"/>
        </c:scaling>
        <c:axPos val="l"/>
        <c:majorGridlines/>
        <c:numFmt formatCode="#,##0" sourceLinked="1"/>
        <c:tickLblPos val="nextTo"/>
        <c:crossAx val="65610496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pt-B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/>
      <c:barChart>
        <c:barDir val="col"/>
        <c:grouping val="clustered"/>
        <c:ser>
          <c:idx val="0"/>
          <c:order val="0"/>
          <c:tx>
            <c:strRef>
              <c:f>Plan1!$B$1</c:f>
              <c:strCache>
                <c:ptCount val="1"/>
                <c:pt idx="0">
                  <c:v>Homens</c:v>
                </c:pt>
              </c:strCache>
            </c:strRef>
          </c:tx>
          <c:cat>
            <c:strRef>
              <c:f>Plan1!$A$2:$A$3</c:f>
              <c:strCache>
                <c:ptCount val="2"/>
                <c:pt idx="0">
                  <c:v>Estudantes</c:v>
                </c:pt>
                <c:pt idx="1">
                  <c:v>Professores</c:v>
                </c:pt>
              </c:strCache>
            </c:strRef>
          </c:cat>
          <c:val>
            <c:numRef>
              <c:f>Plan1!$B$2:$B$3</c:f>
              <c:numCache>
                <c:formatCode>0.00%</c:formatCode>
                <c:ptCount val="2"/>
                <c:pt idx="1">
                  <c:v>0.48000000000000026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Mulheres</c:v>
                </c:pt>
              </c:strCache>
            </c:strRef>
          </c:tx>
          <c:cat>
            <c:strRef>
              <c:f>Plan1!$A$2:$A$3</c:f>
              <c:strCache>
                <c:ptCount val="2"/>
                <c:pt idx="0">
                  <c:v>Estudantes</c:v>
                </c:pt>
                <c:pt idx="1">
                  <c:v>Professores</c:v>
                </c:pt>
              </c:strCache>
            </c:strRef>
          </c:cat>
          <c:val>
            <c:numRef>
              <c:f>Plan1!$C$2:$C$3</c:f>
              <c:numCache>
                <c:formatCode>0.00%</c:formatCode>
                <c:ptCount val="2"/>
                <c:pt idx="1">
                  <c:v>0.73000000000000054</c:v>
                </c:pt>
              </c:numCache>
            </c:numRef>
          </c:val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11-14 Anos</c:v>
                </c:pt>
              </c:strCache>
            </c:strRef>
          </c:tx>
          <c:cat>
            <c:strRef>
              <c:f>Plan1!$A$2:$A$3</c:f>
              <c:strCache>
                <c:ptCount val="2"/>
                <c:pt idx="0">
                  <c:v>Estudantes</c:v>
                </c:pt>
                <c:pt idx="1">
                  <c:v>Professores</c:v>
                </c:pt>
              </c:strCache>
            </c:strRef>
          </c:cat>
          <c:val>
            <c:numRef>
              <c:f>Plan1!$D$2:$D$3</c:f>
              <c:numCache>
                <c:formatCode>General</c:formatCode>
                <c:ptCount val="2"/>
                <c:pt idx="0" formatCode="0.00%">
                  <c:v>0.6900000000000005</c:v>
                </c:pt>
              </c:numCache>
            </c:numRef>
          </c:val>
        </c:ser>
        <c:ser>
          <c:idx val="3"/>
          <c:order val="3"/>
          <c:tx>
            <c:strRef>
              <c:f>Plan1!$E$1</c:f>
              <c:strCache>
                <c:ptCount val="1"/>
                <c:pt idx="0">
                  <c:v>15-18 Anos</c:v>
                </c:pt>
              </c:strCache>
            </c:strRef>
          </c:tx>
          <c:cat>
            <c:strRef>
              <c:f>Plan1!$A$2:$A$3</c:f>
              <c:strCache>
                <c:ptCount val="2"/>
                <c:pt idx="0">
                  <c:v>Estudantes</c:v>
                </c:pt>
                <c:pt idx="1">
                  <c:v>Professores</c:v>
                </c:pt>
              </c:strCache>
            </c:strRef>
          </c:cat>
          <c:val>
            <c:numRef>
              <c:f>Plan1!$E$2:$E$3</c:f>
              <c:numCache>
                <c:formatCode>General</c:formatCode>
                <c:ptCount val="2"/>
                <c:pt idx="0" formatCode="0.00%">
                  <c:v>0.74000000000000055</c:v>
                </c:pt>
              </c:numCache>
            </c:numRef>
          </c:val>
        </c:ser>
        <c:axId val="77048832"/>
        <c:axId val="77054720"/>
      </c:barChart>
      <c:catAx>
        <c:axId val="77048832"/>
        <c:scaling>
          <c:orientation val="minMax"/>
        </c:scaling>
        <c:axPos val="b"/>
        <c:tickLblPos val="nextTo"/>
        <c:crossAx val="77054720"/>
        <c:crosses val="autoZero"/>
        <c:auto val="1"/>
        <c:lblAlgn val="ctr"/>
        <c:lblOffset val="100"/>
      </c:catAx>
      <c:valAx>
        <c:axId val="77054720"/>
        <c:scaling>
          <c:orientation val="minMax"/>
        </c:scaling>
        <c:axPos val="l"/>
        <c:majorGridlines/>
        <c:numFmt formatCode="General" sourceLinked="1"/>
        <c:tickLblPos val="nextTo"/>
        <c:crossAx val="77048832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pt-B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/>
      <c:barChart>
        <c:barDir val="col"/>
        <c:grouping val="clustered"/>
        <c:ser>
          <c:idx val="0"/>
          <c:order val="0"/>
          <c:tx>
            <c:strRef>
              <c:f>Plan1!$B$1</c:f>
              <c:strCache>
                <c:ptCount val="1"/>
                <c:pt idx="0">
                  <c:v>11-14 anos</c:v>
                </c:pt>
              </c:strCache>
            </c:strRef>
          </c:tx>
          <c:cat>
            <c:strRef>
              <c:f>Plan1!$A$2:$A$4</c:f>
              <c:strCache>
                <c:ptCount val="3"/>
                <c:pt idx="0">
                  <c:v>Entretenimento</c:v>
                </c:pt>
                <c:pt idx="1">
                  <c:v>Comunicação</c:v>
                </c:pt>
                <c:pt idx="2">
                  <c:v>Estudos/Trabalho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0.76000000000000056</c:v>
                </c:pt>
                <c:pt idx="1">
                  <c:v>0.75000000000000056</c:v>
                </c:pt>
                <c:pt idx="2">
                  <c:v>0.35000000000000026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15-18 anos</c:v>
                </c:pt>
              </c:strCache>
            </c:strRef>
          </c:tx>
          <c:cat>
            <c:strRef>
              <c:f>Plan1!$A$2:$A$4</c:f>
              <c:strCache>
                <c:ptCount val="3"/>
                <c:pt idx="0">
                  <c:v>Entretenimento</c:v>
                </c:pt>
                <c:pt idx="1">
                  <c:v>Comunicação</c:v>
                </c:pt>
                <c:pt idx="2">
                  <c:v>Estudos/Trabalho</c:v>
                </c:pt>
              </c:strCache>
            </c:strRef>
          </c:cat>
          <c:val>
            <c:numRef>
              <c:f>Plan1!$C$2:$C$4</c:f>
              <c:numCache>
                <c:formatCode>0%</c:formatCode>
                <c:ptCount val="3"/>
                <c:pt idx="0">
                  <c:v>0.89</c:v>
                </c:pt>
                <c:pt idx="1">
                  <c:v>0.95000000000000051</c:v>
                </c:pt>
                <c:pt idx="2">
                  <c:v>0.49000000000000027</c:v>
                </c:pt>
              </c:numCache>
            </c:numRef>
          </c:val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Professores</c:v>
                </c:pt>
              </c:strCache>
            </c:strRef>
          </c:tx>
          <c:cat>
            <c:strRef>
              <c:f>Plan1!$A$2:$A$4</c:f>
              <c:strCache>
                <c:ptCount val="3"/>
                <c:pt idx="0">
                  <c:v>Entretenimento</c:v>
                </c:pt>
                <c:pt idx="1">
                  <c:v>Comunicação</c:v>
                </c:pt>
                <c:pt idx="2">
                  <c:v>Estudos/Trabalho</c:v>
                </c:pt>
              </c:strCache>
            </c:strRef>
          </c:cat>
          <c:val>
            <c:numRef>
              <c:f>Plan1!$D$2:$D$4</c:f>
              <c:numCache>
                <c:formatCode>0%</c:formatCode>
                <c:ptCount val="3"/>
                <c:pt idx="0">
                  <c:v>0.5</c:v>
                </c:pt>
                <c:pt idx="1">
                  <c:v>1</c:v>
                </c:pt>
                <c:pt idx="2">
                  <c:v>0.45</c:v>
                </c:pt>
              </c:numCache>
            </c:numRef>
          </c:val>
        </c:ser>
        <c:axId val="77633024"/>
        <c:axId val="77634560"/>
      </c:barChart>
      <c:catAx>
        <c:axId val="77633024"/>
        <c:scaling>
          <c:orientation val="minMax"/>
        </c:scaling>
        <c:axPos val="b"/>
        <c:tickLblPos val="nextTo"/>
        <c:crossAx val="77634560"/>
        <c:crosses val="autoZero"/>
        <c:auto val="1"/>
        <c:lblAlgn val="ctr"/>
        <c:lblOffset val="100"/>
      </c:catAx>
      <c:valAx>
        <c:axId val="77634560"/>
        <c:scaling>
          <c:orientation val="minMax"/>
        </c:scaling>
        <c:axPos val="l"/>
        <c:majorGridlines/>
        <c:numFmt formatCode="0%" sourceLinked="1"/>
        <c:tickLblPos val="nextTo"/>
        <c:crossAx val="77633024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pt-BR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title>
      <c:tx>
        <c:rich>
          <a:bodyPr/>
          <a:lstStyle/>
          <a:p>
            <a:pPr>
              <a:defRPr/>
            </a:pPr>
            <a:r>
              <a:rPr lang="pt-BR" dirty="0" smtClean="0"/>
              <a:t>Quantidade de documentos</a:t>
            </a:r>
            <a:r>
              <a:rPr lang="pt-BR" baseline="0" dirty="0" smtClean="0"/>
              <a:t> disponíveis em </a:t>
            </a:r>
            <a:r>
              <a:rPr lang="pt-BR" baseline="0" dirty="0" err="1" smtClean="0"/>
              <a:t>REAs</a:t>
            </a:r>
            <a:r>
              <a:rPr lang="pt-BR" baseline="0" dirty="0" smtClean="0"/>
              <a:t> brasileiros</a:t>
            </a:r>
            <a:endParaRPr lang="pt-BR" dirty="0"/>
          </a:p>
        </c:rich>
      </c:tx>
      <c:layout/>
    </c:title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REAs no Brasil</c:v>
                </c:pt>
              </c:strCache>
            </c:strRef>
          </c:tx>
          <c:dLbls>
            <c:showPercent val="1"/>
          </c:dLbls>
          <c:cat>
            <c:strRef>
              <c:f>Plan1!$A$2:$A$7</c:f>
              <c:strCache>
                <c:ptCount val="6"/>
                <c:pt idx="0">
                  <c:v>Repositório Digital Universidade Federal do Rio Grande do Sul</c:v>
                </c:pt>
                <c:pt idx="1">
                  <c:v>Repositório Institucional UNESP </c:v>
                </c:pt>
                <c:pt idx="2">
                  <c:v>Biblioteca Digital da UNICAMP</c:v>
                </c:pt>
                <c:pt idx="3">
                  <c:v>Alice Repository Open Access to Scientific Information Embrapa</c:v>
                </c:pt>
                <c:pt idx="4">
                  <c:v>Repositório Institucional Universidade Federal de Santa Catarina</c:v>
                </c:pt>
                <c:pt idx="5">
                  <c:v>Outros Repositórios</c:v>
                </c:pt>
              </c:strCache>
            </c:strRef>
          </c:cat>
          <c:val>
            <c:numRef>
              <c:f>Plan1!$B$2:$B$7</c:f>
              <c:numCache>
                <c:formatCode>0%</c:formatCode>
                <c:ptCount val="6"/>
                <c:pt idx="0">
                  <c:v>0.17</c:v>
                </c:pt>
                <c:pt idx="1">
                  <c:v>0.11</c:v>
                </c:pt>
                <c:pt idx="2">
                  <c:v>9.0000000000000024E-2</c:v>
                </c:pt>
                <c:pt idx="3">
                  <c:v>9.0000000000000024E-2</c:v>
                </c:pt>
                <c:pt idx="4">
                  <c:v>8.0000000000000043E-2</c:v>
                </c:pt>
                <c:pt idx="5">
                  <c:v>0.46</c:v>
                </c:pt>
              </c:numCache>
            </c:numRef>
          </c:val>
        </c:ser>
        <c:dLbls>
          <c:showPercent val="1"/>
        </c:dLbls>
      </c:pie3D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pt-BR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C69901-D0DC-4DBC-AA79-F2D4FED73AD9}" type="datetimeFigureOut">
              <a:rPr lang="pt-BR" smtClean="0"/>
              <a:pPr/>
              <a:t>11/05/2018</a:t>
            </a:fld>
            <a:endParaRPr lang="pt-BR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003302-ED65-4D86-A18D-F19E5C2ED8D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C69901-D0DC-4DBC-AA79-F2D4FED73AD9}" type="datetimeFigureOut">
              <a:rPr lang="pt-BR" smtClean="0"/>
              <a:pPr/>
              <a:t>11/05/2018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003302-ED65-4D86-A18D-F19E5C2ED8D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C69901-D0DC-4DBC-AA79-F2D4FED73AD9}" type="datetimeFigureOut">
              <a:rPr lang="pt-BR" smtClean="0"/>
              <a:pPr/>
              <a:t>11/05/2018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003302-ED65-4D86-A18D-F19E5C2ED8D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C69901-D0DC-4DBC-AA79-F2D4FED73AD9}" type="datetimeFigureOut">
              <a:rPr lang="pt-BR" smtClean="0"/>
              <a:pPr/>
              <a:t>11/05/2018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003302-ED65-4D86-A18D-F19E5C2ED8D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C69901-D0DC-4DBC-AA79-F2D4FED73AD9}" type="datetimeFigureOut">
              <a:rPr lang="pt-BR" smtClean="0"/>
              <a:pPr/>
              <a:t>11/05/2018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003302-ED65-4D86-A18D-F19E5C2ED8D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C69901-D0DC-4DBC-AA79-F2D4FED73AD9}" type="datetimeFigureOut">
              <a:rPr lang="pt-BR" smtClean="0"/>
              <a:pPr/>
              <a:t>11/05/2018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003302-ED65-4D86-A18D-F19E5C2ED8D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C69901-D0DC-4DBC-AA79-F2D4FED73AD9}" type="datetimeFigureOut">
              <a:rPr lang="pt-BR" smtClean="0"/>
              <a:pPr/>
              <a:t>11/05/2018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003302-ED65-4D86-A18D-F19E5C2ED8D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C69901-D0DC-4DBC-AA79-F2D4FED73AD9}" type="datetimeFigureOut">
              <a:rPr lang="pt-BR" smtClean="0"/>
              <a:pPr/>
              <a:t>11/05/2018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003302-ED65-4D86-A18D-F19E5C2ED8D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C69901-D0DC-4DBC-AA79-F2D4FED73AD9}" type="datetimeFigureOut">
              <a:rPr lang="pt-BR" smtClean="0"/>
              <a:pPr/>
              <a:t>11/05/2018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003302-ED65-4D86-A18D-F19E5C2ED8D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C69901-D0DC-4DBC-AA79-F2D4FED73AD9}" type="datetimeFigureOut">
              <a:rPr lang="pt-BR" smtClean="0"/>
              <a:pPr/>
              <a:t>11/05/2018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003302-ED65-4D86-A18D-F19E5C2ED8D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C69901-D0DC-4DBC-AA79-F2D4FED73AD9}" type="datetimeFigureOut">
              <a:rPr lang="pt-BR" smtClean="0"/>
              <a:pPr/>
              <a:t>11/05/2018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003302-ED65-4D86-A18D-F19E5C2ED8D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3C69901-D0DC-4DBC-AA79-F2D4FED73AD9}" type="datetimeFigureOut">
              <a:rPr lang="pt-BR" smtClean="0"/>
              <a:pPr/>
              <a:t>11/05/2018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7003302-ED65-4D86-A18D-F19E5C2ED8D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03648" y="1196752"/>
            <a:ext cx="7406640" cy="1472184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effectLst/>
              </a:rPr>
              <a:t>14. Métodos, padrões e repositórios digitais abertos de materiais educacionais</a:t>
            </a:r>
            <a:endParaRPr lang="pt-BR" dirty="0">
              <a:effectLst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475656" y="5085184"/>
            <a:ext cx="7406640" cy="1472184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Palestrantes:  Caroline de Jesus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 João Gabriel, </a:t>
            </a:r>
            <a:r>
              <a:rPr kumimoji="0" lang="pt-BR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Keslley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Guimarães, </a:t>
            </a:r>
            <a:r>
              <a:rPr kumimoji="0" lang="pt-BR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Leiciane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Souza, Rodrigo Alves 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799184" y="3212976"/>
            <a:ext cx="7093296" cy="3645024"/>
          </a:xfrm>
          <a:prstGeom prst="rect">
            <a:avLst/>
          </a:prstGeom>
        </p:spPr>
        <p:txBody>
          <a:bodyPr anchor="ctr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sz="2900" dirty="0" smtClean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“Como os </a:t>
            </a:r>
            <a:r>
              <a:rPr lang="pt-BR" sz="2900" dirty="0" err="1" smtClean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REAs</a:t>
            </a:r>
            <a:r>
              <a:rPr lang="pt-BR" sz="2900" dirty="0" smtClean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 têm sido aplicados como metodologia de ensino no âmbito do Ensino Fundamental?” </a:t>
            </a:r>
            <a:endParaRPr lang="pt-BR" sz="2900" dirty="0">
              <a:solidFill>
                <a:schemeClr val="tx2">
                  <a:satMod val="130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pt-BR" sz="2400" dirty="0">
              <a:solidFill>
                <a:schemeClr val="tx2">
                  <a:satMod val="130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endParaRPr lang="pt-BR" sz="2400" dirty="0" smtClean="0">
              <a:solidFill>
                <a:schemeClr val="tx2">
                  <a:satMod val="130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endParaRPr lang="pt-BR" sz="2400" dirty="0">
              <a:solidFill>
                <a:schemeClr val="tx2">
                  <a:satMod val="130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endParaRPr lang="pt-BR" sz="2400" dirty="0" smtClean="0">
              <a:solidFill>
                <a:schemeClr val="tx2">
                  <a:satMod val="130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043608" y="-315416"/>
            <a:ext cx="7406640" cy="1472184"/>
          </a:xfrm>
          <a:prstGeom prst="rect">
            <a:avLst/>
          </a:prstGeom>
        </p:spPr>
        <p:txBody>
          <a:bodyPr anchor="ctr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sz="3200" dirty="0" smtClean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 Desta forma,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799184" y="1673424"/>
            <a:ext cx="7344816" cy="5184576"/>
          </a:xfrm>
          <a:prstGeom prst="rect">
            <a:avLst/>
          </a:prstGeom>
        </p:spPr>
        <p:txBody>
          <a:bodyPr anchor="ctr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sz="3700" dirty="0" smtClean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“Como os </a:t>
            </a:r>
            <a:r>
              <a:rPr lang="pt-BR" sz="3700" dirty="0" err="1" smtClean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REAs</a:t>
            </a:r>
            <a:r>
              <a:rPr lang="pt-BR" sz="3700" dirty="0" smtClean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 têm sido aplicados como metodologia de ensino no âmbito do Ensino Fundamental?” </a:t>
            </a:r>
            <a:endParaRPr lang="pt-BR" sz="3700" dirty="0">
              <a:solidFill>
                <a:schemeClr val="tx2">
                  <a:satMod val="130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pt-BR" sz="2400" dirty="0">
              <a:solidFill>
                <a:schemeClr val="tx2">
                  <a:satMod val="130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endParaRPr lang="pt-BR" sz="2400" dirty="0" smtClean="0">
              <a:solidFill>
                <a:schemeClr val="tx2">
                  <a:satMod val="130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endParaRPr lang="pt-BR" sz="2400" dirty="0">
              <a:solidFill>
                <a:schemeClr val="tx2">
                  <a:satMod val="130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endParaRPr lang="pt-BR" sz="2400" dirty="0" smtClean="0">
              <a:solidFill>
                <a:schemeClr val="tx2">
                  <a:satMod val="130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115616" y="0"/>
            <a:ext cx="7406640" cy="1472184"/>
          </a:xfrm>
          <a:prstGeom prst="rect">
            <a:avLst/>
          </a:prstGeom>
        </p:spPr>
        <p:txBody>
          <a:bodyPr anchor="ctr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sz="3200" noProof="0" dirty="0" smtClean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 Contexto da informação até no século XX: conhecimento limitado</a:t>
            </a:r>
          </a:p>
        </p:txBody>
      </p:sp>
      <p:graphicFrame>
        <p:nvGraphicFramePr>
          <p:cNvPr id="9" name="Gráfico 8"/>
          <p:cNvGraphicFramePr/>
          <p:nvPr/>
        </p:nvGraphicFramePr>
        <p:xfrm>
          <a:off x="2051720" y="1556792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ítulo 1"/>
          <p:cNvSpPr txBox="1">
            <a:spLocks/>
          </p:cNvSpPr>
          <p:nvPr/>
        </p:nvSpPr>
        <p:spPr>
          <a:xfrm>
            <a:off x="1737360" y="5385816"/>
            <a:ext cx="7406640" cy="1472184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lvl="0" algn="r">
              <a:spcBef>
                <a:spcPct val="0"/>
              </a:spcBef>
            </a:pP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</a:t>
            </a:r>
            <a:r>
              <a:rPr lang="pt-BR" sz="1400" dirty="0"/>
              <a:t> BRANCO, S e BRITTO, W. O que é </a:t>
            </a:r>
            <a:r>
              <a:rPr lang="pt-BR" sz="1400" dirty="0" err="1"/>
              <a:t>Creative</a:t>
            </a:r>
            <a:r>
              <a:rPr lang="pt-BR" sz="1400" dirty="0"/>
              <a:t> </a:t>
            </a:r>
            <a:r>
              <a:rPr lang="pt-BR" sz="1400" dirty="0" err="1"/>
              <a:t>Commons</a:t>
            </a:r>
            <a:r>
              <a:rPr lang="pt-BR" sz="1400" dirty="0"/>
              <a:t>? </a:t>
            </a:r>
            <a:r>
              <a:rPr lang="pt-BR" sz="1400" dirty="0" smtClean="0"/>
              <a:t>&gt;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043608" y="-315416"/>
            <a:ext cx="7406640" cy="1472184"/>
          </a:xfrm>
          <a:prstGeom prst="rect">
            <a:avLst/>
          </a:prstGeom>
        </p:spPr>
        <p:txBody>
          <a:bodyPr anchor="ctr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sz="3200" dirty="0" smtClean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A comunicação móvel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1115616" y="476672"/>
            <a:ext cx="7406640" cy="5184576"/>
          </a:xfrm>
          <a:prstGeom prst="rect">
            <a:avLst/>
          </a:prstGeom>
        </p:spPr>
        <p:txBody>
          <a:bodyPr anchor="ctr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 A cada ano ganha mais espaço na sociedade, que descobre cada vez mais seu potencial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endParaRPr lang="pt-BR" sz="2400" dirty="0">
              <a:solidFill>
                <a:schemeClr val="tx2">
                  <a:satMod val="130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Leva informação e conhecimento gratuitos às camadas menos favorecidas.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endParaRPr lang="pt-BR" sz="2400" dirty="0">
              <a:solidFill>
                <a:schemeClr val="tx2">
                  <a:satMod val="130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endParaRPr lang="pt-BR" sz="2400" dirty="0" smtClean="0">
              <a:solidFill>
                <a:schemeClr val="tx2">
                  <a:satMod val="130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endParaRPr lang="pt-BR" sz="2400" dirty="0">
              <a:solidFill>
                <a:schemeClr val="tx2">
                  <a:satMod val="130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endParaRPr lang="pt-BR" sz="2400" dirty="0" smtClean="0">
              <a:solidFill>
                <a:schemeClr val="tx2">
                  <a:satMod val="130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Gráfico 5"/>
          <p:cNvGraphicFramePr/>
          <p:nvPr/>
        </p:nvGraphicFramePr>
        <p:xfrm>
          <a:off x="2267744" y="3140968"/>
          <a:ext cx="5256584" cy="345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ítulo 1"/>
          <p:cNvSpPr txBox="1">
            <a:spLocks/>
          </p:cNvSpPr>
          <p:nvPr/>
        </p:nvSpPr>
        <p:spPr>
          <a:xfrm>
            <a:off x="1737360" y="5385816"/>
            <a:ext cx="7406640" cy="1472184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lvl="0" algn="r">
              <a:spcBef>
                <a:spcPct val="0"/>
              </a:spcBef>
            </a:pPr>
            <a:r>
              <a:rPr lang="en-US" sz="1400" dirty="0" err="1" smtClean="0"/>
              <a:t>Kőrösi</a:t>
            </a:r>
            <a:r>
              <a:rPr lang="en-US" sz="1400" dirty="0" smtClean="0"/>
              <a:t>, </a:t>
            </a:r>
            <a:r>
              <a:rPr lang="en-US" sz="1400" dirty="0" err="1" smtClean="0"/>
              <a:t>Esztelecki</a:t>
            </a:r>
            <a:r>
              <a:rPr lang="en-US" sz="1400" dirty="0" smtClean="0"/>
              <a:t>: IMPLEMENTATION OF MOBILE PHONES IN EDUCATION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043608" y="-315416"/>
            <a:ext cx="9289032" cy="1472184"/>
          </a:xfrm>
          <a:prstGeom prst="rect">
            <a:avLst/>
          </a:prstGeom>
        </p:spPr>
        <p:txBody>
          <a:bodyPr anchor="ctr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sz="3200" dirty="0" smtClean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A comunicação móvel em aula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1115616" y="188640"/>
            <a:ext cx="7406640" cy="5184576"/>
          </a:xfrm>
          <a:prstGeom prst="rect">
            <a:avLst/>
          </a:prstGeom>
        </p:spPr>
        <p:txBody>
          <a:bodyPr anchor="ctr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pt-BR" sz="24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Uso do dispositivo para atividades fora do tema da aula, fazendo com que o professor haja de forma autoritária.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endParaRPr lang="pt-BR" sz="2400" dirty="0">
              <a:solidFill>
                <a:schemeClr val="tx2">
                  <a:satMod val="130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pt-BR" sz="2400" dirty="0" smtClean="0">
                <a:solidFill>
                  <a:srgbClr val="007A37"/>
                </a:solidFill>
                <a:latin typeface="+mj-lt"/>
                <a:ea typeface="+mj-ea"/>
                <a:cs typeface="+mj-cs"/>
              </a:rPr>
              <a:t>Informações relacionadas acessíveis a qualquer hora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endParaRPr lang="pt-BR" sz="2400" dirty="0">
              <a:solidFill>
                <a:schemeClr val="tx2">
                  <a:satMod val="130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endParaRPr lang="pt-BR" sz="2400" dirty="0" smtClean="0">
              <a:solidFill>
                <a:schemeClr val="tx2">
                  <a:satMod val="130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endParaRPr lang="pt-BR" sz="2400" dirty="0">
              <a:solidFill>
                <a:schemeClr val="tx2">
                  <a:satMod val="130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endParaRPr lang="pt-BR" sz="2400" dirty="0" smtClean="0">
              <a:solidFill>
                <a:schemeClr val="tx2">
                  <a:satMod val="130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Gráfico 4"/>
          <p:cNvGraphicFramePr/>
          <p:nvPr/>
        </p:nvGraphicFramePr>
        <p:xfrm>
          <a:off x="1007096" y="2780928"/>
          <a:ext cx="8136904" cy="3803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ítulo 1"/>
          <p:cNvSpPr txBox="1">
            <a:spLocks/>
          </p:cNvSpPr>
          <p:nvPr/>
        </p:nvSpPr>
        <p:spPr>
          <a:xfrm>
            <a:off x="1737360" y="5385816"/>
            <a:ext cx="7406640" cy="1472184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lvl="0" algn="r">
              <a:spcBef>
                <a:spcPct val="0"/>
              </a:spcBef>
            </a:pP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</a:t>
            </a:r>
            <a:r>
              <a:rPr lang="en-US" sz="1400" dirty="0" smtClean="0"/>
              <a:t> </a:t>
            </a:r>
            <a:r>
              <a:rPr lang="en-US" sz="1400" dirty="0" err="1" smtClean="0"/>
              <a:t>Kőrösi</a:t>
            </a:r>
            <a:r>
              <a:rPr lang="en-US" sz="1400" dirty="0" smtClean="0"/>
              <a:t>, </a:t>
            </a:r>
            <a:r>
              <a:rPr lang="en-US" sz="1400" dirty="0" err="1" smtClean="0"/>
              <a:t>Esztelecki</a:t>
            </a:r>
            <a:r>
              <a:rPr lang="en-US" sz="1400" dirty="0" smtClean="0"/>
              <a:t>: IMPLEMENTATION OF MOBILE PHONES IN EDUCATION </a:t>
            </a:r>
            <a:r>
              <a:rPr lang="pt-BR" sz="1400" dirty="0" smtClean="0"/>
              <a:t>&gt;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043608" y="-315416"/>
            <a:ext cx="7406640" cy="1472184"/>
          </a:xfrm>
          <a:prstGeom prst="rect">
            <a:avLst/>
          </a:prstGeom>
        </p:spPr>
        <p:txBody>
          <a:bodyPr anchor="ctr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sz="3200" noProof="0" dirty="0" smtClean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 Os </a:t>
            </a:r>
            <a:r>
              <a:rPr lang="pt-BR" sz="3200" noProof="0" dirty="0" err="1" smtClean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REAs</a:t>
            </a:r>
            <a:r>
              <a:rPr lang="pt-BR" sz="3200" dirty="0" smtClean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: visão geral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1043608" y="1268760"/>
            <a:ext cx="7488832" cy="5184576"/>
          </a:xfrm>
          <a:prstGeom prst="rect">
            <a:avLst/>
          </a:prstGeom>
        </p:spPr>
        <p:txBody>
          <a:bodyPr anchor="ctr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 São materiais educacionais estabelecidos em suportes ou mídias sob domínio público e/ou com licenças abertas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endParaRPr lang="pt-BR" sz="2400" dirty="0">
              <a:solidFill>
                <a:schemeClr val="tx2">
                  <a:satMod val="130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 Proporciona liberdade de acesso, utilização,  adaptação e redistribuição de informações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endParaRPr lang="pt-BR" sz="2400" dirty="0" smtClean="0">
              <a:solidFill>
                <a:schemeClr val="tx2">
                  <a:satMod val="130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 Aberto, não necessariamente gratuito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endParaRPr lang="pt-BR" sz="2400" dirty="0" smtClean="0">
              <a:solidFill>
                <a:schemeClr val="tx2">
                  <a:satMod val="130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 Auxiliam na diminuição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de gastos com os tradicionais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 materiais educacionais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endParaRPr lang="pt-BR" sz="2400" dirty="0">
              <a:solidFill>
                <a:schemeClr val="tx2">
                  <a:satMod val="130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endParaRPr lang="pt-BR" sz="2400" dirty="0" smtClean="0">
              <a:solidFill>
                <a:schemeClr val="tx2">
                  <a:satMod val="130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endParaRPr lang="pt-BR" sz="2400" dirty="0">
              <a:solidFill>
                <a:schemeClr val="tx2">
                  <a:satMod val="130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endParaRPr lang="pt-BR" sz="2400" dirty="0" smtClean="0">
              <a:solidFill>
                <a:schemeClr val="tx2">
                  <a:satMod val="130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737360" y="5385816"/>
            <a:ext cx="7406640" cy="1472184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lvl="0" algn="r">
              <a:spcBef>
                <a:spcPct val="0"/>
              </a:spcBef>
            </a:pP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</a:t>
            </a:r>
            <a:r>
              <a:rPr lang="pt-BR" sz="1400" dirty="0"/>
              <a:t> </a:t>
            </a:r>
            <a:r>
              <a:rPr lang="pt-BR" sz="1400" dirty="0" err="1" smtClean="0"/>
              <a:t>Mobile</a:t>
            </a:r>
            <a:r>
              <a:rPr lang="pt-BR" sz="1400" dirty="0" smtClean="0"/>
              <a:t>/</a:t>
            </a:r>
            <a:r>
              <a:rPr lang="pt-BR" sz="1400" dirty="0" err="1" smtClean="0"/>
              <a:t>Smart</a:t>
            </a:r>
            <a:r>
              <a:rPr lang="pt-BR" sz="1400" dirty="0" smtClean="0"/>
              <a:t> </a:t>
            </a:r>
            <a:r>
              <a:rPr lang="pt-BR" sz="1400" dirty="0" err="1" smtClean="0"/>
              <a:t>phone</a:t>
            </a:r>
            <a:r>
              <a:rPr lang="pt-BR" sz="1400" dirty="0" smtClean="0"/>
              <a:t> use in </a:t>
            </a:r>
            <a:r>
              <a:rPr lang="pt-BR" sz="1400" dirty="0" err="1" smtClean="0"/>
              <a:t>higher</a:t>
            </a:r>
            <a:r>
              <a:rPr lang="pt-BR" sz="1400" dirty="0" smtClean="0"/>
              <a:t> </a:t>
            </a:r>
            <a:r>
              <a:rPr lang="pt-BR" sz="1400" dirty="0" err="1" smtClean="0"/>
              <a:t>education</a:t>
            </a:r>
            <a:r>
              <a:rPr lang="pt-BR" sz="1400" dirty="0" smtClean="0"/>
              <a:t>; </a:t>
            </a:r>
            <a:r>
              <a:rPr lang="pt-BR" sz="1400" dirty="0" err="1" smtClean="0"/>
              <a:t>University</a:t>
            </a:r>
            <a:r>
              <a:rPr lang="pt-BR" sz="1400" dirty="0" smtClean="0"/>
              <a:t> </a:t>
            </a:r>
            <a:r>
              <a:rPr lang="pt-BR" sz="1400" dirty="0" err="1" smtClean="0"/>
              <a:t>of</a:t>
            </a:r>
            <a:r>
              <a:rPr lang="pt-BR" sz="1400" dirty="0" smtClean="0"/>
              <a:t>  Central Arkansas&gt;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146" name="Picture 2" descr="Resultado de imagem para logotipo RE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60032" y="3573016"/>
            <a:ext cx="4099333" cy="27363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/>
          <p:cNvGraphicFramePr/>
          <p:nvPr/>
        </p:nvGraphicFramePr>
        <p:xfrm>
          <a:off x="971600" y="764704"/>
          <a:ext cx="8172400" cy="6093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ítulo 1"/>
          <p:cNvSpPr txBox="1">
            <a:spLocks/>
          </p:cNvSpPr>
          <p:nvPr/>
        </p:nvSpPr>
        <p:spPr>
          <a:xfrm>
            <a:off x="1043608" y="-315416"/>
            <a:ext cx="7406640" cy="1472184"/>
          </a:xfrm>
          <a:prstGeom prst="rect">
            <a:avLst/>
          </a:prstGeom>
        </p:spPr>
        <p:txBody>
          <a:bodyPr anchor="ctr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sz="3200" noProof="0" dirty="0" smtClean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 Os </a:t>
            </a:r>
            <a:r>
              <a:rPr lang="pt-BR" sz="3200" noProof="0" dirty="0" err="1" smtClean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REAs</a:t>
            </a:r>
            <a:r>
              <a:rPr lang="pt-BR" sz="3200" dirty="0" smtClean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: visão geral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043608" y="5229200"/>
            <a:ext cx="4392488" cy="1052736"/>
          </a:xfrm>
          <a:prstGeom prst="rect">
            <a:avLst/>
          </a:prstGeom>
        </p:spPr>
        <p:txBody>
          <a:bodyPr anchor="ctr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sz="2000" noProof="0" dirty="0" smtClean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Total: 603.694 documentos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971600" y="5385816"/>
            <a:ext cx="8172400" cy="1472184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lvl="0" algn="r">
              <a:spcBef>
                <a:spcPct val="0"/>
              </a:spcBef>
            </a:pP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</a:t>
            </a:r>
            <a:r>
              <a:rPr lang="pt-BR" sz="1400" dirty="0"/>
              <a:t> </a:t>
            </a:r>
            <a:r>
              <a:rPr lang="pt-BR" sz="1400" dirty="0" smtClean="0"/>
              <a:t>A visibilidade no Google Scholar dos Repositórios digitais de acesso aberto brasileiros e portugueses&gt;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1680" y="908720"/>
            <a:ext cx="6720746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0" y="5385816"/>
            <a:ext cx="9144000" cy="1472184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lvl="0" algn="r">
              <a:spcBef>
                <a:spcPct val="0"/>
              </a:spcBef>
            </a:pP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</a:t>
            </a:r>
            <a:r>
              <a:rPr lang="pt-BR" sz="1400" dirty="0"/>
              <a:t> Recursos Educativos Abertos na aprendizagem de Matemática no Ensino Básico </a:t>
            </a:r>
            <a:r>
              <a:rPr lang="pt-BR" sz="1400" dirty="0" smtClean="0"/>
              <a:t>&gt;</a:t>
            </a:r>
          </a:p>
          <a:p>
            <a:pPr lvl="0" algn="r">
              <a:spcBef>
                <a:spcPct val="0"/>
              </a:spcBef>
            </a:pP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</a:t>
            </a:r>
            <a:r>
              <a:rPr lang="pt-BR" sz="1400" dirty="0" smtClean="0"/>
              <a:t>Uso de tecnologias computacionais no processo de ensino e aprendizagem nas escolas públicas do município de </a:t>
            </a:r>
            <a:r>
              <a:rPr lang="pt-BR" sz="1400" dirty="0" err="1" smtClean="0"/>
              <a:t>Piúma</a:t>
            </a:r>
            <a:r>
              <a:rPr lang="pt-BR" sz="1400" dirty="0" smtClean="0"/>
              <a:t>&gt;</a:t>
            </a:r>
          </a:p>
          <a:p>
            <a:pPr lvl="0" algn="r">
              <a:spcBef>
                <a:spcPct val="0"/>
              </a:spcBef>
            </a:pPr>
            <a:r>
              <a:rPr lang="pt-BR" sz="1400" dirty="0" smtClean="0"/>
              <a:t>&lt;</a:t>
            </a:r>
            <a:r>
              <a:rPr lang="pt-BR" sz="1400" dirty="0" smtClean="0"/>
              <a:t>Ensino e Jogos digitais: uma breve análise do game “Produção de textos: Trabalhando computação” com recurso </a:t>
            </a:r>
            <a:r>
              <a:rPr lang="pt-BR" sz="1400" dirty="0" smtClean="0"/>
              <a:t>didático&gt;</a:t>
            </a:r>
          </a:p>
          <a:p>
            <a:pPr lvl="0" algn="r">
              <a:spcBef>
                <a:spcPct val="0"/>
              </a:spcBef>
            </a:pP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043608" y="0"/>
            <a:ext cx="7406640" cy="1472184"/>
          </a:xfrm>
          <a:prstGeom prst="rect">
            <a:avLst/>
          </a:prstGeom>
        </p:spPr>
        <p:txBody>
          <a:bodyPr anchor="ctr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uLnTx/>
                <a:uFillTx/>
                <a:latin typeface="+mj-lt"/>
                <a:ea typeface="+mj-ea"/>
                <a:cs typeface="+mj-cs"/>
              </a:rPr>
              <a:t>A</a:t>
            </a:r>
            <a:r>
              <a:rPr kumimoji="0" lang="pt-BR" sz="32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uLnTx/>
                <a:uFillTx/>
                <a:latin typeface="+mj-lt"/>
                <a:ea typeface="+mj-ea"/>
                <a:cs typeface="+mj-cs"/>
              </a:rPr>
              <a:t> aprendizagem no contexto formal, não formal e informal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 explicativo retangular 4"/>
          <p:cNvSpPr/>
          <p:nvPr/>
        </p:nvSpPr>
        <p:spPr>
          <a:xfrm>
            <a:off x="5292079" y="1052735"/>
            <a:ext cx="3168352" cy="2232248"/>
          </a:xfrm>
          <a:prstGeom prst="wedgeRectCallout">
            <a:avLst/>
          </a:prstGeom>
          <a:solidFill>
            <a:srgbClr val="BF503C"/>
          </a:solidFill>
          <a:ln>
            <a:solidFill>
              <a:srgbClr val="BF5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043608" y="-315416"/>
            <a:ext cx="7406640" cy="1472184"/>
          </a:xfrm>
          <a:prstGeom prst="rect">
            <a:avLst/>
          </a:prstGeom>
        </p:spPr>
        <p:txBody>
          <a:bodyPr anchor="ctr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sz="3200" dirty="0" smtClean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 O REA na sala de aula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8104" y="1052736"/>
            <a:ext cx="2845469" cy="2227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1187624" y="692696"/>
            <a:ext cx="3816424" cy="5184576"/>
          </a:xfrm>
          <a:prstGeom prst="rect">
            <a:avLst/>
          </a:prstGeom>
        </p:spPr>
        <p:txBody>
          <a:bodyPr anchor="ctr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 Os métodos antigos da pedagogia estão ficando ultrapassados.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endParaRPr lang="pt-BR" sz="2400" dirty="0">
              <a:solidFill>
                <a:schemeClr val="tx2">
                  <a:satMod val="130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A utilização de </a:t>
            </a:r>
            <a:r>
              <a:rPr lang="pt-BR" sz="2400" dirty="0" err="1" smtClean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REAs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 pode contribuir na melhoria dos processos em sala.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endParaRPr lang="pt-BR" sz="2400" dirty="0">
              <a:solidFill>
                <a:schemeClr val="tx2">
                  <a:satMod val="130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endParaRPr lang="pt-BR" sz="2400" dirty="0" smtClean="0">
              <a:solidFill>
                <a:schemeClr val="tx2">
                  <a:satMod val="130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endParaRPr lang="pt-BR" sz="2400" dirty="0">
              <a:solidFill>
                <a:schemeClr val="tx2">
                  <a:satMod val="130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endParaRPr lang="pt-BR" sz="2400" dirty="0" smtClean="0">
              <a:solidFill>
                <a:schemeClr val="tx2">
                  <a:satMod val="130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737360" y="5385816"/>
            <a:ext cx="7406640" cy="1472184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lvl="0" algn="r">
              <a:spcBef>
                <a:spcPct val="0"/>
              </a:spcBef>
            </a:pP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</a:t>
            </a:r>
            <a:r>
              <a:rPr lang="pt-BR" sz="1400" dirty="0"/>
              <a:t> Educação Matemática e tecnologias: um estudo sobre os recursos educacionais abertos</a:t>
            </a:r>
            <a:r>
              <a:rPr lang="pt-BR" sz="1400" dirty="0" smtClean="0"/>
              <a:t>&gt;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043608" y="-315416"/>
            <a:ext cx="7406640" cy="1472184"/>
          </a:xfrm>
          <a:prstGeom prst="rect">
            <a:avLst/>
          </a:prstGeom>
        </p:spPr>
        <p:txBody>
          <a:bodyPr anchor="ctr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sz="3200" dirty="0" smtClean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 Aplicação do REA no Ensino Fundamental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187624" y="692696"/>
            <a:ext cx="7200800" cy="5184576"/>
          </a:xfrm>
          <a:prstGeom prst="rect">
            <a:avLst/>
          </a:prstGeom>
        </p:spPr>
        <p:txBody>
          <a:bodyPr anchor="ctr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 Ao utilizar os </a:t>
            </a:r>
            <a:r>
              <a:rPr lang="pt-BR" sz="2400" dirty="0" err="1" smtClean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REAs</a:t>
            </a: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, a instituição deve ter consciência de que eles terão significado se estiver de acordo com a proposta pedagógica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endParaRPr lang="pt-BR" sz="2400" dirty="0">
              <a:solidFill>
                <a:schemeClr val="tx2">
                  <a:satMod val="130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 O professor deve estar atualizado para ministrar as aulas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endParaRPr lang="pt-BR" sz="2400" dirty="0">
              <a:solidFill>
                <a:schemeClr val="tx2">
                  <a:satMod val="130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r>
              <a:rPr lang="pt-BR" sz="2400" dirty="0" smtClean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 Os pais devem acompanhar o uso junto aos filhos.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endParaRPr lang="pt-BR" sz="2400" dirty="0">
              <a:solidFill>
                <a:schemeClr val="tx2">
                  <a:satMod val="130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pt-BR" sz="2400" dirty="0">
              <a:solidFill>
                <a:schemeClr val="tx2">
                  <a:satMod val="130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endParaRPr lang="pt-BR" sz="2400" dirty="0" smtClean="0">
              <a:solidFill>
                <a:schemeClr val="tx2">
                  <a:satMod val="130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endParaRPr lang="pt-BR" sz="2400" dirty="0">
              <a:solidFill>
                <a:schemeClr val="tx2">
                  <a:satMod val="130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endParaRPr lang="pt-BR" sz="2400" dirty="0" smtClean="0">
              <a:solidFill>
                <a:schemeClr val="tx2">
                  <a:satMod val="130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 descr="Resultado de imagem para charge sobre tecnologia na sala de aul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7704" y="3356992"/>
            <a:ext cx="6048375" cy="2943225"/>
          </a:xfrm>
          <a:prstGeom prst="rect">
            <a:avLst/>
          </a:prstGeom>
          <a:noFill/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1737360" y="5385816"/>
            <a:ext cx="7406640" cy="1472184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lvl="0" algn="r">
              <a:spcBef>
                <a:spcPct val="0"/>
              </a:spcBef>
            </a:pP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</a:t>
            </a:r>
            <a:r>
              <a:rPr lang="pt-BR" sz="1400" dirty="0"/>
              <a:t> Tecnologia digital na educação infantil: um estudo exploratório nas escolas de Belo Horizonte</a:t>
            </a:r>
            <a:r>
              <a:rPr lang="pt-BR" sz="1400" dirty="0" smtClean="0"/>
              <a:t> &gt;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ício">
  <a:themeElements>
    <a:clrScheme name="Solstí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í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410</TotalTime>
  <Words>457</Words>
  <Application>Microsoft Office PowerPoint</Application>
  <PresentationFormat>Apresentação na tela (4:3)</PresentationFormat>
  <Paragraphs>78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Solstício</vt:lpstr>
      <vt:lpstr>14. Métodos, padrões e repositórios digitais abertos de materiais educacionais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Izael</dc:creator>
  <cp:lastModifiedBy>Izael</cp:lastModifiedBy>
  <cp:revision>43</cp:revision>
  <dcterms:created xsi:type="dcterms:W3CDTF">2018-05-11T02:34:04Z</dcterms:created>
  <dcterms:modified xsi:type="dcterms:W3CDTF">2018-05-12T03:41:10Z</dcterms:modified>
</cp:coreProperties>
</file>