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0" autoAdjust="0"/>
  </p:normalViewPr>
  <p:slideViewPr>
    <p:cSldViewPr snapToGrid="0">
      <p:cViewPr>
        <p:scale>
          <a:sx n="100" d="100"/>
          <a:sy n="100" d="100"/>
        </p:scale>
        <p:origin x="14" y="-10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17240-C5F1-47FF-818E-9181D300E060}" type="datetimeFigureOut">
              <a:rPr lang="en-GB" smtClean="0"/>
              <a:t>01/12/2024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95677-65BF-448F-8CD9-D4190F389C7D}" type="slidenum">
              <a:rPr lang="en-GB" smtClean="0"/>
              <a:t>‹#›</a:t>
            </a:fld>
            <a:endParaRPr lang="en-GB"/>
          </a:p>
        </p:txBody>
      </p:sp>
    </p:spTree>
    <p:extLst>
      <p:ext uri="{BB962C8B-B14F-4D97-AF65-F5344CB8AC3E}">
        <p14:creationId xmlns:p14="http://schemas.microsoft.com/office/powerpoint/2010/main" val="2885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5E95677-65BF-448F-8CD9-D4190F389C7D}" type="slidenum">
              <a:rPr lang="en-GB" smtClean="0"/>
              <a:t>4</a:t>
            </a:fld>
            <a:endParaRPr lang="en-GB"/>
          </a:p>
        </p:txBody>
      </p:sp>
    </p:spTree>
    <p:extLst>
      <p:ext uri="{BB962C8B-B14F-4D97-AF65-F5344CB8AC3E}">
        <p14:creationId xmlns:p14="http://schemas.microsoft.com/office/powerpoint/2010/main" val="545762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141630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C92C4-5925-4C5F-BA25-D4E16C43B37E}" type="datetimeFigureOut">
              <a:rPr lang="en-GB" smtClean="0"/>
              <a:t>01/12/2024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150888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46059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2371435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43165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FC92C4-5925-4C5F-BA25-D4E16C43B37E}" type="datetimeFigureOut">
              <a:rPr lang="en-GB" smtClean="0"/>
              <a:t>01/12/2024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18666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FC92C4-5925-4C5F-BA25-D4E16C43B37E}" type="datetimeFigureOut">
              <a:rPr lang="en-GB" smtClean="0"/>
              <a:t>01/12/2024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2530913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2697489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10007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lvl1pPr>
              <a:defRPr sz="2200"/>
            </a:lvl1pPr>
            <a:lvl2pPr>
              <a:defRPr sz="2200"/>
            </a:lvl2pPr>
            <a:lvl3pPr>
              <a:defRPr sz="2200"/>
            </a:lvl3pPr>
            <a:lvl4pPr>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370610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C92C4-5925-4C5F-BA25-D4E16C43B37E}" type="datetimeFigureOut">
              <a:rPr lang="en-GB" smtClean="0"/>
              <a:t>01/12/2024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223107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C92C4-5925-4C5F-BA25-D4E16C43B37E}" type="datetimeFigureOut">
              <a:rPr lang="en-GB" smtClean="0"/>
              <a:t>01/12/2024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302396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C92C4-5925-4C5F-BA25-D4E16C43B37E}" type="datetimeFigureOut">
              <a:rPr lang="en-GB" smtClean="0"/>
              <a:t>01/12/2024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143856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C92C4-5925-4C5F-BA25-D4E16C43B37E}" type="datetimeFigureOut">
              <a:rPr lang="en-GB" smtClean="0"/>
              <a:t>01/12/2024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341953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C92C4-5925-4C5F-BA25-D4E16C43B37E}" type="datetimeFigureOut">
              <a:rPr lang="en-GB" smtClean="0"/>
              <a:t>01/12/2024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332184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C92C4-5925-4C5F-BA25-D4E16C43B37E}" type="datetimeFigureOut">
              <a:rPr lang="en-GB" smtClean="0"/>
              <a:t>01/12/2024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7107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2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FFC92C4-5925-4C5F-BA25-D4E16C43B37E}" type="datetimeFigureOut">
              <a:rPr lang="en-GB" smtClean="0"/>
              <a:t>01/12/2024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5C0612-8D94-44A8-A6B3-84F8E4C5B124}" type="slidenum">
              <a:rPr lang="en-GB" smtClean="0"/>
              <a:t>‹#›</a:t>
            </a:fld>
            <a:endParaRPr lang="en-GB"/>
          </a:p>
        </p:txBody>
      </p:sp>
    </p:spTree>
    <p:extLst>
      <p:ext uri="{BB962C8B-B14F-4D97-AF65-F5344CB8AC3E}">
        <p14:creationId xmlns:p14="http://schemas.microsoft.com/office/powerpoint/2010/main" val="32240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FC92C4-5925-4C5F-BA25-D4E16C43B37E}" type="datetimeFigureOut">
              <a:rPr lang="en-GB" smtClean="0"/>
              <a:t>01/12/2024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5C0612-8D94-44A8-A6B3-84F8E4C5B124}" type="slidenum">
              <a:rPr lang="en-GB" smtClean="0"/>
              <a:t>‹#›</a:t>
            </a:fld>
            <a:endParaRPr lang="en-GB"/>
          </a:p>
        </p:txBody>
      </p:sp>
    </p:spTree>
    <p:extLst>
      <p:ext uri="{BB962C8B-B14F-4D97-AF65-F5344CB8AC3E}">
        <p14:creationId xmlns:p14="http://schemas.microsoft.com/office/powerpoint/2010/main" val="4833479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Garamond" panose="02020404030301010803"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200" b="0" i="0" kern="1200">
          <a:solidFill>
            <a:schemeClr val="tx1">
              <a:lumMod val="75000"/>
              <a:lumOff val="25000"/>
            </a:schemeClr>
          </a:solidFill>
          <a:latin typeface="Garamond" panose="02020404030301010803" pitchFamily="18"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200" b="0" i="0" kern="1200">
          <a:solidFill>
            <a:schemeClr val="tx1">
              <a:lumMod val="75000"/>
              <a:lumOff val="25000"/>
            </a:schemeClr>
          </a:solidFill>
          <a:latin typeface="Garamond" panose="02020404030301010803" pitchFamily="18"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200" b="0" i="0" kern="1200">
          <a:solidFill>
            <a:schemeClr val="tx1">
              <a:lumMod val="75000"/>
              <a:lumOff val="25000"/>
            </a:schemeClr>
          </a:solidFill>
          <a:latin typeface="Garamond" panose="02020404030301010803" pitchFamily="18"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200" b="0" i="0" kern="1200">
          <a:solidFill>
            <a:schemeClr val="tx1">
              <a:lumMod val="75000"/>
              <a:lumOff val="25000"/>
            </a:schemeClr>
          </a:solidFill>
          <a:latin typeface="Garamond" panose="02020404030301010803" pitchFamily="18"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200" b="0" i="0" kern="1200">
          <a:solidFill>
            <a:schemeClr val="tx1">
              <a:lumMod val="75000"/>
              <a:lumOff val="25000"/>
            </a:schemeClr>
          </a:solidFill>
          <a:latin typeface="Garamond" panose="02020404030301010803" pitchFamily="18"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A020-EA12-4DC7-AFE7-775B675B3901}"/>
              </a:ext>
            </a:extLst>
          </p:cNvPr>
          <p:cNvSpPr>
            <a:spLocks noGrp="1"/>
          </p:cNvSpPr>
          <p:nvPr>
            <p:ph type="ctrTitle"/>
          </p:nvPr>
        </p:nvSpPr>
        <p:spPr/>
        <p:txBody>
          <a:bodyPr/>
          <a:lstStyle/>
          <a:p>
            <a:r>
              <a:rPr lang="en-GB" b="1" dirty="0">
                <a:latin typeface="Garamond" panose="02020404030301010803" pitchFamily="18" charset="0"/>
                <a:cs typeface="Arial" panose="020B0604020202020204" pitchFamily="34" charset="0"/>
              </a:rPr>
              <a:t>OPAY FINANCIAL REPORT 2024</a:t>
            </a:r>
          </a:p>
        </p:txBody>
      </p:sp>
      <p:sp>
        <p:nvSpPr>
          <p:cNvPr id="3" name="Subtitle 2">
            <a:extLst>
              <a:ext uri="{FF2B5EF4-FFF2-40B4-BE49-F238E27FC236}">
                <a16:creationId xmlns:a16="http://schemas.microsoft.com/office/drawing/2014/main" id="{592574BF-F692-4520-B974-3F7CD1A0D296}"/>
              </a:ext>
            </a:extLst>
          </p:cNvPr>
          <p:cNvSpPr>
            <a:spLocks noGrp="1"/>
          </p:cNvSpPr>
          <p:nvPr>
            <p:ph type="subTitle" idx="1"/>
          </p:nvPr>
        </p:nvSpPr>
        <p:spPr/>
        <p:txBody>
          <a:bodyPr/>
          <a:lstStyle/>
          <a:p>
            <a:r>
              <a:rPr lang="en-GB" dirty="0">
                <a:latin typeface="Garamond" panose="02020404030301010803" pitchFamily="18" charset="0"/>
              </a:rPr>
              <a:t>OGBUROGHO BLESSING</a:t>
            </a:r>
          </a:p>
        </p:txBody>
      </p:sp>
    </p:spTree>
    <p:extLst>
      <p:ext uri="{BB962C8B-B14F-4D97-AF65-F5344CB8AC3E}">
        <p14:creationId xmlns:p14="http://schemas.microsoft.com/office/powerpoint/2010/main" val="484649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3C86-5CA2-40EB-820C-0AE70521CE04}"/>
              </a:ext>
            </a:extLst>
          </p:cNvPr>
          <p:cNvSpPr>
            <a:spLocks noGrp="1"/>
          </p:cNvSpPr>
          <p:nvPr>
            <p:ph type="title"/>
          </p:nvPr>
        </p:nvSpPr>
        <p:spPr>
          <a:xfrm>
            <a:off x="1154954" y="973668"/>
            <a:ext cx="9176715" cy="706964"/>
          </a:xfrm>
        </p:spPr>
        <p:txBody>
          <a:bodyPr/>
          <a:lstStyle/>
          <a:p>
            <a:r>
              <a:rPr lang="en-GB" dirty="0">
                <a:latin typeface="Garamond" panose="02020404030301010803" pitchFamily="18" charset="0"/>
              </a:rPr>
              <a:t>INTRODUCTION TO BUSINESS PROBLEM</a:t>
            </a:r>
          </a:p>
        </p:txBody>
      </p:sp>
      <p:sp>
        <p:nvSpPr>
          <p:cNvPr id="3" name="Content Placeholder 2">
            <a:extLst>
              <a:ext uri="{FF2B5EF4-FFF2-40B4-BE49-F238E27FC236}">
                <a16:creationId xmlns:a16="http://schemas.microsoft.com/office/drawing/2014/main" id="{D9645534-53F4-461B-93F9-A6718A5036D0}"/>
              </a:ext>
            </a:extLst>
          </p:cNvPr>
          <p:cNvSpPr>
            <a:spLocks noGrp="1"/>
          </p:cNvSpPr>
          <p:nvPr>
            <p:ph idx="1"/>
          </p:nvPr>
        </p:nvSpPr>
        <p:spPr>
          <a:xfrm>
            <a:off x="1154954" y="2603500"/>
            <a:ext cx="9092632" cy="3618624"/>
          </a:xfrm>
        </p:spPr>
        <p:txBody>
          <a:bodyPr>
            <a:normAutofit/>
          </a:bodyPr>
          <a:lstStyle/>
          <a:p>
            <a:pPr marL="0" indent="0">
              <a:buNone/>
            </a:pPr>
            <a:r>
              <a:rPr lang="en-US" sz="2200" dirty="0" err="1">
                <a:latin typeface="Garamond" panose="02020404030301010803" pitchFamily="18" charset="0"/>
              </a:rPr>
              <a:t>Opay</a:t>
            </a:r>
            <a:r>
              <a:rPr lang="en-US" sz="2200" dirty="0">
                <a:latin typeface="Garamond" panose="02020404030301010803" pitchFamily="18" charset="0"/>
              </a:rPr>
              <a:t>, as a growing fintech company, seeks to assess its </a:t>
            </a:r>
            <a:r>
              <a:rPr lang="en-US" sz="2200" b="1" dirty="0">
                <a:latin typeface="Garamond" panose="02020404030301010803" pitchFamily="18" charset="0"/>
              </a:rPr>
              <a:t>financial health</a:t>
            </a:r>
            <a:r>
              <a:rPr lang="en-US" sz="2200" dirty="0">
                <a:latin typeface="Garamond" panose="02020404030301010803" pitchFamily="18" charset="0"/>
              </a:rPr>
              <a:t> and identify opportunities for </a:t>
            </a:r>
            <a:r>
              <a:rPr lang="en-US" sz="2200" b="1" dirty="0">
                <a:latin typeface="Garamond" panose="02020404030301010803" pitchFamily="18" charset="0"/>
              </a:rPr>
              <a:t>growth and cost optimization</a:t>
            </a:r>
            <a:r>
              <a:rPr lang="en-US" sz="2200" dirty="0">
                <a:latin typeface="Garamond" panose="02020404030301010803" pitchFamily="18" charset="0"/>
              </a:rPr>
              <a:t> in 2024</a:t>
            </a:r>
          </a:p>
          <a:p>
            <a:pPr marL="0" indent="0">
              <a:buNone/>
            </a:pPr>
            <a:r>
              <a:rPr lang="en-US" sz="2200" b="1" dirty="0"/>
              <a:t>Key points:</a:t>
            </a:r>
          </a:p>
          <a:p>
            <a:r>
              <a:rPr lang="en-US" sz="2200" b="1" dirty="0"/>
              <a:t>Decline in Revenue</a:t>
            </a:r>
            <a:r>
              <a:rPr lang="en-US" sz="2200" dirty="0"/>
              <a:t>: Revenue decreased significantly in the last quarter, signaling potential sales or customer retention issues.(replace with problem)</a:t>
            </a:r>
          </a:p>
          <a:p>
            <a:r>
              <a:rPr lang="en-US" sz="2200" b="1" dirty="0"/>
              <a:t>High HR Expense</a:t>
            </a:r>
            <a:r>
              <a:rPr lang="en-US" sz="2200" dirty="0"/>
              <a:t>: Despite the revenue drop, HR costs remain high, particularly in salaries, putting pressure on financial stability.</a:t>
            </a:r>
          </a:p>
          <a:p>
            <a:r>
              <a:rPr lang="en-US" sz="2200" b="1" dirty="0"/>
              <a:t>Decline in Profitability</a:t>
            </a:r>
            <a:r>
              <a:rPr lang="en-US" sz="2200" dirty="0"/>
              <a:t>: </a:t>
            </a:r>
            <a:r>
              <a:rPr lang="en-US" sz="2200" dirty="0" err="1"/>
              <a:t>Opay</a:t>
            </a:r>
            <a:r>
              <a:rPr lang="en-US" sz="2200" dirty="0"/>
              <a:t> is currently operating at a loss, with increasing expenses and stagnating revenue, indicating a need for strategic changes.</a:t>
            </a:r>
          </a:p>
          <a:p>
            <a:pPr marL="0" indent="0">
              <a:buNone/>
            </a:pPr>
            <a:endParaRPr lang="en-GB" sz="2000" b="1" dirty="0">
              <a:latin typeface="Garamond" panose="02020404030301010803" pitchFamily="18" charset="0"/>
            </a:endParaRPr>
          </a:p>
        </p:txBody>
      </p:sp>
    </p:spTree>
    <p:extLst>
      <p:ext uri="{BB962C8B-B14F-4D97-AF65-F5344CB8AC3E}">
        <p14:creationId xmlns:p14="http://schemas.microsoft.com/office/powerpoint/2010/main" val="21297370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02F91E-F3ED-4EA3-A8DD-A6A5AE65C97A}"/>
              </a:ext>
            </a:extLst>
          </p:cNvPr>
          <p:cNvSpPr>
            <a:spLocks noGrp="1"/>
          </p:cNvSpPr>
          <p:nvPr>
            <p:ph type="title"/>
          </p:nvPr>
        </p:nvSpPr>
        <p:spPr>
          <a:xfrm>
            <a:off x="1154954" y="833122"/>
            <a:ext cx="2793158" cy="750352"/>
          </a:xfrm>
        </p:spPr>
        <p:txBody>
          <a:bodyPr/>
          <a:lstStyle/>
          <a:p>
            <a:r>
              <a:rPr lang="en-GB" dirty="0"/>
              <a:t>OVERVIEW</a:t>
            </a:r>
          </a:p>
        </p:txBody>
      </p:sp>
      <p:sp>
        <p:nvSpPr>
          <p:cNvPr id="9" name="Text Placeholder 8">
            <a:extLst>
              <a:ext uri="{FF2B5EF4-FFF2-40B4-BE49-F238E27FC236}">
                <a16:creationId xmlns:a16="http://schemas.microsoft.com/office/drawing/2014/main" id="{866A809E-4C4F-4D0A-BDF3-C7EF51B3353D}"/>
              </a:ext>
            </a:extLst>
          </p:cNvPr>
          <p:cNvSpPr>
            <a:spLocks noGrp="1"/>
          </p:cNvSpPr>
          <p:nvPr>
            <p:ph type="body" sz="half" idx="2"/>
          </p:nvPr>
        </p:nvSpPr>
        <p:spPr>
          <a:xfrm>
            <a:off x="728546" y="1722496"/>
            <a:ext cx="3914078" cy="4302382"/>
          </a:xfrm>
        </p:spPr>
        <p:txBody>
          <a:bodyPr>
            <a:normAutofit fontScale="25000" lnSpcReduction="20000"/>
          </a:bodyPr>
          <a:lstStyle/>
          <a:p>
            <a:r>
              <a:rPr lang="en-US" sz="8000" b="1" dirty="0"/>
              <a:t>Decline in Profitability: </a:t>
            </a:r>
            <a:r>
              <a:rPr lang="en-US" sz="8000" dirty="0" err="1">
                <a:solidFill>
                  <a:schemeClr val="bg1"/>
                </a:solidFill>
              </a:rPr>
              <a:t>Opay</a:t>
            </a:r>
            <a:r>
              <a:rPr lang="en-US" sz="8000" dirty="0">
                <a:solidFill>
                  <a:schemeClr val="bg1"/>
                </a:solidFill>
              </a:rPr>
              <a:t> recorded a net loss of </a:t>
            </a:r>
            <a:r>
              <a:rPr lang="en-US" sz="8000" b="1" dirty="0">
                <a:solidFill>
                  <a:schemeClr val="bg1"/>
                </a:solidFill>
              </a:rPr>
              <a:t>$96K </a:t>
            </a:r>
            <a:r>
              <a:rPr lang="en-US" sz="8000" dirty="0">
                <a:solidFill>
                  <a:schemeClr val="bg1"/>
                </a:solidFill>
              </a:rPr>
              <a:t>for the year, driven by high operational expenses and reduced revenue in the last quarter. </a:t>
            </a:r>
            <a:endParaRPr lang="en-US" sz="8000" b="1" dirty="0">
              <a:solidFill>
                <a:schemeClr val="bg1"/>
              </a:solidFill>
            </a:endParaRPr>
          </a:p>
          <a:p>
            <a:r>
              <a:rPr lang="en-US" sz="8000" b="1" dirty="0"/>
              <a:t>Decline in Revenue</a:t>
            </a:r>
            <a:r>
              <a:rPr lang="en-US" sz="8000" dirty="0"/>
              <a:t>: </a:t>
            </a:r>
            <a:r>
              <a:rPr lang="en-US" sz="8000" dirty="0">
                <a:solidFill>
                  <a:schemeClr val="bg1"/>
                </a:solidFill>
              </a:rPr>
              <a:t>There was a significant drop in revenue during the year, with the last quarter generating only </a:t>
            </a:r>
            <a:r>
              <a:rPr lang="en-US" sz="8000" b="1" dirty="0">
                <a:solidFill>
                  <a:schemeClr val="bg1"/>
                </a:solidFill>
              </a:rPr>
              <a:t>$45,000</a:t>
            </a:r>
            <a:r>
              <a:rPr lang="en-US" sz="8000" dirty="0">
                <a:solidFill>
                  <a:schemeClr val="bg1"/>
                </a:solidFill>
              </a:rPr>
              <a:t> and </a:t>
            </a:r>
            <a:r>
              <a:rPr lang="en-US" sz="8000" b="1" dirty="0">
                <a:solidFill>
                  <a:schemeClr val="bg1"/>
                </a:solidFill>
              </a:rPr>
              <a:t>no additional income recorded</a:t>
            </a:r>
            <a:r>
              <a:rPr lang="en-US" sz="8000" dirty="0">
                <a:solidFill>
                  <a:schemeClr val="bg1"/>
                </a:solidFill>
              </a:rPr>
              <a:t> thereafter</a:t>
            </a:r>
          </a:p>
          <a:p>
            <a:r>
              <a:rPr lang="en-US" sz="8000" b="1" dirty="0"/>
              <a:t>High HR Expense: </a:t>
            </a:r>
            <a:r>
              <a:rPr lang="en-US" sz="8000" dirty="0">
                <a:solidFill>
                  <a:schemeClr val="bg1"/>
                </a:solidFill>
              </a:rPr>
              <a:t>There was a </a:t>
            </a:r>
            <a:r>
              <a:rPr lang="en-US" sz="8000" b="1" dirty="0">
                <a:solidFill>
                  <a:schemeClr val="bg1"/>
                </a:solidFill>
              </a:rPr>
              <a:t>notable increase in expenses</a:t>
            </a:r>
            <a:r>
              <a:rPr lang="en-US" sz="8000" dirty="0">
                <a:solidFill>
                  <a:schemeClr val="bg1"/>
                </a:solidFill>
              </a:rPr>
              <a:t> during the year, driven primarily by higher costs in </a:t>
            </a:r>
            <a:r>
              <a:rPr lang="en-US" sz="8000" b="1" dirty="0">
                <a:solidFill>
                  <a:schemeClr val="bg1"/>
                </a:solidFill>
              </a:rPr>
              <a:t>operational handling and salaries</a:t>
            </a:r>
            <a:r>
              <a:rPr lang="en-US" sz="8000" dirty="0">
                <a:solidFill>
                  <a:schemeClr val="bg1"/>
                </a:solidFill>
              </a:rPr>
              <a:t>. This rise in expenditure has significantly impacted the company's profitability.</a:t>
            </a:r>
            <a:endParaRPr lang="en-US" sz="8000" b="1" dirty="0">
              <a:solidFill>
                <a:schemeClr val="bg1"/>
              </a:solidFill>
            </a:endParaRPr>
          </a:p>
          <a:p>
            <a:endParaRPr lang="en-GB" dirty="0"/>
          </a:p>
        </p:txBody>
      </p:sp>
      <p:pic>
        <p:nvPicPr>
          <p:cNvPr id="21" name="Content Placeholder 20">
            <a:extLst>
              <a:ext uri="{FF2B5EF4-FFF2-40B4-BE49-F238E27FC236}">
                <a16:creationId xmlns:a16="http://schemas.microsoft.com/office/drawing/2014/main" id="{D9278B99-89D2-459B-B935-6CAFF92D6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526" y="760638"/>
            <a:ext cx="6188928" cy="5336723"/>
          </a:xfrm>
        </p:spPr>
      </p:pic>
      <p:cxnSp>
        <p:nvCxnSpPr>
          <p:cNvPr id="23" name="Straight Arrow Connector 22">
            <a:extLst>
              <a:ext uri="{FF2B5EF4-FFF2-40B4-BE49-F238E27FC236}">
                <a16:creationId xmlns:a16="http://schemas.microsoft.com/office/drawing/2014/main" id="{4F9F52A8-F148-46C3-AB19-1E20E74C7B27}"/>
              </a:ext>
            </a:extLst>
          </p:cNvPr>
          <p:cNvCxnSpPr/>
          <p:nvPr/>
        </p:nvCxnSpPr>
        <p:spPr>
          <a:xfrm flipH="1">
            <a:off x="9656956" y="1722497"/>
            <a:ext cx="756000" cy="61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63D481-5924-49A2-9A3B-F31BDABE4E84}"/>
              </a:ext>
            </a:extLst>
          </p:cNvPr>
          <p:cNvCxnSpPr>
            <a:cxnSpLocks/>
          </p:cNvCxnSpPr>
          <p:nvPr/>
        </p:nvCxnSpPr>
        <p:spPr>
          <a:xfrm rot="10800000" flipH="1">
            <a:off x="6186414" y="3904025"/>
            <a:ext cx="468000" cy="61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066DC8D-F53B-4D17-9947-6B84A43C1185}"/>
              </a:ext>
            </a:extLst>
          </p:cNvPr>
          <p:cNvSpPr/>
          <p:nvPr/>
        </p:nvSpPr>
        <p:spPr>
          <a:xfrm>
            <a:off x="6542902" y="4882947"/>
            <a:ext cx="761147" cy="847492"/>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16074733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5F81826-7735-4BB3-9333-B793885D199A}"/>
              </a:ext>
            </a:extLst>
          </p:cNvPr>
          <p:cNvSpPr>
            <a:spLocks noGrp="1"/>
          </p:cNvSpPr>
          <p:nvPr>
            <p:ph type="title"/>
          </p:nvPr>
        </p:nvSpPr>
        <p:spPr/>
        <p:txBody>
          <a:bodyPr/>
          <a:lstStyle/>
          <a:p>
            <a:r>
              <a:rPr lang="en-GB" dirty="0"/>
              <a:t>DECLINE IN REVENUE</a:t>
            </a:r>
          </a:p>
        </p:txBody>
      </p:sp>
      <p:sp>
        <p:nvSpPr>
          <p:cNvPr id="11" name="Content Placeholder 10">
            <a:extLst>
              <a:ext uri="{FF2B5EF4-FFF2-40B4-BE49-F238E27FC236}">
                <a16:creationId xmlns:a16="http://schemas.microsoft.com/office/drawing/2014/main" id="{FB9834DD-E12D-4F6C-B59C-A8C740D96D48}"/>
              </a:ext>
            </a:extLst>
          </p:cNvPr>
          <p:cNvSpPr>
            <a:spLocks noGrp="1"/>
          </p:cNvSpPr>
          <p:nvPr>
            <p:ph sz="half" idx="1"/>
          </p:nvPr>
        </p:nvSpPr>
        <p:spPr>
          <a:xfrm>
            <a:off x="142241" y="2235200"/>
            <a:ext cx="5388764" cy="4351966"/>
          </a:xfrm>
        </p:spPr>
        <p:txBody>
          <a:bodyPr>
            <a:normAutofit fontScale="92500" lnSpcReduction="20000"/>
          </a:bodyPr>
          <a:lstStyle/>
          <a:p>
            <a:r>
              <a:rPr lang="en-GB" sz="1600" b="1" dirty="0"/>
              <a:t>General Revenue Trend</a:t>
            </a:r>
            <a:r>
              <a:rPr lang="en-GB" sz="1600" dirty="0"/>
              <a:t>: </a:t>
            </a:r>
            <a:r>
              <a:rPr lang="en-GB" sz="1600" dirty="0" err="1"/>
              <a:t>Opay</a:t>
            </a:r>
            <a:r>
              <a:rPr lang="en-GB" sz="1600" dirty="0"/>
              <a:t> generated a total of</a:t>
            </a:r>
            <a:r>
              <a:rPr lang="en-GB" sz="1600" b="1" dirty="0"/>
              <a:t> $267,000</a:t>
            </a:r>
            <a:r>
              <a:rPr lang="en-GB" sz="1600" dirty="0"/>
              <a:t> in the last 8 months. with </a:t>
            </a:r>
            <a:r>
              <a:rPr lang="en-GB" sz="1600" b="1" dirty="0"/>
              <a:t>May</a:t>
            </a:r>
            <a:r>
              <a:rPr lang="en-GB" sz="1600" dirty="0"/>
              <a:t> having generated the highest income of $43,000 accounting for 16.27% of overall income and the second quarter generating the highest income of $117K with a massive decline in the 3</a:t>
            </a:r>
            <a:r>
              <a:rPr lang="en-GB" sz="1600" baseline="30000" dirty="0"/>
              <a:t>rd</a:t>
            </a:r>
            <a:r>
              <a:rPr lang="en-GB" sz="1600" dirty="0"/>
              <a:t> quarter and no additional income recorded in the last quarter. </a:t>
            </a:r>
          </a:p>
          <a:p>
            <a:r>
              <a:rPr lang="en-GB" sz="1600" b="1" dirty="0"/>
              <a:t>Monthly Revenue Trend</a:t>
            </a:r>
            <a:r>
              <a:rPr lang="en-GB" sz="1600" dirty="0"/>
              <a:t>: A</a:t>
            </a:r>
            <a:r>
              <a:rPr lang="en-US" sz="1600" b="0" i="0" dirty="0">
                <a:solidFill>
                  <a:srgbClr val="252423"/>
                </a:solidFill>
                <a:effectLst/>
              </a:rPr>
              <a:t>t 43411, </a:t>
            </a:r>
            <a:r>
              <a:rPr lang="en-US" sz="1600" b="1" i="0" dirty="0">
                <a:solidFill>
                  <a:srgbClr val="252423"/>
                </a:solidFill>
                <a:effectLst/>
              </a:rPr>
              <a:t>May</a:t>
            </a:r>
            <a:r>
              <a:rPr lang="en-US" sz="1600" b="0" i="0" dirty="0">
                <a:solidFill>
                  <a:srgbClr val="252423"/>
                </a:solidFill>
                <a:effectLst/>
              </a:rPr>
              <a:t> had the highest Total Revenue and was 113.84% higher than July, which had the lowest Total Revenue at 20301.﻿ ﻿﻿ May accounted for 16.27% of Total Revenue.﻿﻿ ﻿Across all 8 Month, Total Revenue ranged from 20301 to 43411. The bulk of income were generated from fees. With the highest income-generating month acquiring money from only this sector and fees generating income for 6 out of 8 months showing it’s high potential for profitability</a:t>
            </a:r>
          </a:p>
          <a:p>
            <a:r>
              <a:rPr lang="en-GB" sz="1600" b="1" dirty="0"/>
              <a:t>Quarterly Revenue Trend</a:t>
            </a:r>
            <a:r>
              <a:rPr lang="en-GB" sz="1600" dirty="0"/>
              <a:t>: At $117k </a:t>
            </a:r>
            <a:r>
              <a:rPr lang="en-GB" sz="1600" b="1" dirty="0"/>
              <a:t>Qt2</a:t>
            </a:r>
            <a:r>
              <a:rPr lang="en-GB" sz="1600" dirty="0"/>
              <a:t> accounted for 43.84% of total revenue. Although an initial rise in first quarter there was a massive downward trend in the 3</a:t>
            </a:r>
            <a:r>
              <a:rPr lang="en-GB" sz="1600" baseline="30000" dirty="0"/>
              <a:t>rd</a:t>
            </a:r>
            <a:r>
              <a:rPr lang="en-GB" sz="1600" dirty="0"/>
              <a:t> quarter of the year  with a significant difference of </a:t>
            </a:r>
            <a:r>
              <a:rPr lang="en-GB" sz="1600" b="0" i="0" dirty="0">
                <a:solidFill>
                  <a:srgbClr val="252423"/>
                </a:solidFill>
                <a:effectLst/>
              </a:rPr>
              <a:t>161.91% in decline and no </a:t>
            </a:r>
            <a:r>
              <a:rPr lang="en-GB" sz="1600" dirty="0"/>
              <a:t>additional income recorded in the last quarter</a:t>
            </a:r>
            <a:r>
              <a:rPr lang="en-GB" sz="1600" b="0" i="0" dirty="0">
                <a:solidFill>
                  <a:srgbClr val="252423"/>
                </a:solidFill>
                <a:effectLst/>
              </a:rPr>
              <a:t> . This indicates that people perform less transactions involving commissions towards year end.</a:t>
            </a:r>
            <a:endParaRPr lang="en-GB" sz="1600" dirty="0"/>
          </a:p>
        </p:txBody>
      </p:sp>
      <p:pic>
        <p:nvPicPr>
          <p:cNvPr id="3" name="Content Placeholder 2">
            <a:extLst>
              <a:ext uri="{FF2B5EF4-FFF2-40B4-BE49-F238E27FC236}">
                <a16:creationId xmlns:a16="http://schemas.microsoft.com/office/drawing/2014/main" id="{8952541A-4789-4E9A-94F6-9E377965EF90}"/>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6087"/>
          <a:stretch/>
        </p:blipFill>
        <p:spPr>
          <a:xfrm>
            <a:off x="5637122" y="2355150"/>
            <a:ext cx="2924583" cy="1652819"/>
          </a:xfrm>
        </p:spPr>
      </p:pic>
      <p:pic>
        <p:nvPicPr>
          <p:cNvPr id="5" name="Picture 4">
            <a:extLst>
              <a:ext uri="{FF2B5EF4-FFF2-40B4-BE49-F238E27FC236}">
                <a16:creationId xmlns:a16="http://schemas.microsoft.com/office/drawing/2014/main" id="{F950C642-581E-404B-BDA0-FFF7FD66B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1003" y="4147318"/>
            <a:ext cx="3725657" cy="2439848"/>
          </a:xfrm>
          <a:prstGeom prst="rect">
            <a:avLst/>
          </a:prstGeom>
        </p:spPr>
      </p:pic>
      <p:pic>
        <p:nvPicPr>
          <p:cNvPr id="7" name="Picture 6">
            <a:extLst>
              <a:ext uri="{FF2B5EF4-FFF2-40B4-BE49-F238E27FC236}">
                <a16:creationId xmlns:a16="http://schemas.microsoft.com/office/drawing/2014/main" id="{4F82336D-69EE-4651-9C57-B00338B384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9089" y="2426598"/>
            <a:ext cx="3783535" cy="1581371"/>
          </a:xfrm>
          <a:prstGeom prst="rect">
            <a:avLst/>
          </a:prstGeom>
        </p:spPr>
      </p:pic>
      <p:pic>
        <p:nvPicPr>
          <p:cNvPr id="4" name="Picture 3">
            <a:extLst>
              <a:ext uri="{FF2B5EF4-FFF2-40B4-BE49-F238E27FC236}">
                <a16:creationId xmlns:a16="http://schemas.microsoft.com/office/drawing/2014/main" id="{AB16D372-1F83-4C1F-BBA8-87399FB733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6660" y="4147318"/>
            <a:ext cx="2989731" cy="2512562"/>
          </a:xfrm>
          <a:prstGeom prst="rect">
            <a:avLst/>
          </a:prstGeom>
        </p:spPr>
      </p:pic>
    </p:spTree>
    <p:extLst>
      <p:ext uri="{BB962C8B-B14F-4D97-AF65-F5344CB8AC3E}">
        <p14:creationId xmlns:p14="http://schemas.microsoft.com/office/powerpoint/2010/main" val="8198629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A052-655E-4B5F-B807-87EA5ADE4AB0}"/>
              </a:ext>
            </a:extLst>
          </p:cNvPr>
          <p:cNvSpPr>
            <a:spLocks noGrp="1"/>
          </p:cNvSpPr>
          <p:nvPr>
            <p:ph type="title"/>
          </p:nvPr>
        </p:nvSpPr>
        <p:spPr/>
        <p:txBody>
          <a:bodyPr/>
          <a:lstStyle/>
          <a:p>
            <a:r>
              <a:rPr lang="en-GB" dirty="0"/>
              <a:t>HIGH HR EXPENSE</a:t>
            </a:r>
          </a:p>
        </p:txBody>
      </p:sp>
      <p:sp>
        <p:nvSpPr>
          <p:cNvPr id="3" name="Content Placeholder 2">
            <a:extLst>
              <a:ext uri="{FF2B5EF4-FFF2-40B4-BE49-F238E27FC236}">
                <a16:creationId xmlns:a16="http://schemas.microsoft.com/office/drawing/2014/main" id="{E54D91ED-C7C4-46D4-A755-98BEC0020AF9}"/>
              </a:ext>
            </a:extLst>
          </p:cNvPr>
          <p:cNvSpPr>
            <a:spLocks noGrp="1"/>
          </p:cNvSpPr>
          <p:nvPr>
            <p:ph sz="half" idx="1"/>
          </p:nvPr>
        </p:nvSpPr>
        <p:spPr>
          <a:xfrm>
            <a:off x="350520" y="2324099"/>
            <a:ext cx="5468149" cy="3848101"/>
          </a:xfrm>
        </p:spPr>
        <p:txBody>
          <a:bodyPr>
            <a:noAutofit/>
          </a:bodyPr>
          <a:lstStyle/>
          <a:p>
            <a:r>
              <a:rPr lang="en-GB" sz="1400" b="1" dirty="0"/>
              <a:t>General Expense Trend</a:t>
            </a:r>
            <a:r>
              <a:rPr lang="en-GB" sz="1400" dirty="0"/>
              <a:t>: </a:t>
            </a:r>
            <a:r>
              <a:rPr lang="en-GB" sz="1400" dirty="0" err="1"/>
              <a:t>Opay</a:t>
            </a:r>
            <a:r>
              <a:rPr lang="en-GB" sz="1400" dirty="0"/>
              <a:t> spent a total of</a:t>
            </a:r>
            <a:r>
              <a:rPr lang="en-GB" sz="1400" b="1" dirty="0"/>
              <a:t> $363,000</a:t>
            </a:r>
            <a:r>
              <a:rPr lang="en-GB" sz="1400" dirty="0"/>
              <a:t> in the last 10 months. with </a:t>
            </a:r>
            <a:r>
              <a:rPr lang="en-GB" sz="1400" b="1" dirty="0"/>
              <a:t>September</a:t>
            </a:r>
            <a:r>
              <a:rPr lang="en-GB" sz="1400" dirty="0"/>
              <a:t> having had the highest expense of $43,000 accounting for 19.3% of overall expense and the third quarter generating the highest expense of $161K primarily in areas of operations and salaries</a:t>
            </a:r>
          </a:p>
          <a:p>
            <a:r>
              <a:rPr lang="en-GB" sz="1400" b="1" dirty="0"/>
              <a:t>Monthly Expense Trend</a:t>
            </a:r>
            <a:r>
              <a:rPr lang="en-GB" sz="1400" dirty="0"/>
              <a:t>: </a:t>
            </a:r>
            <a:r>
              <a:rPr lang="en-US" sz="1400" b="0" i="0" dirty="0">
                <a:solidFill>
                  <a:srgbClr val="252423"/>
                </a:solidFill>
                <a:effectLst/>
              </a:rPr>
              <a:t>At 70058, </a:t>
            </a:r>
            <a:r>
              <a:rPr lang="en-US" sz="1400" b="1" i="0" dirty="0">
                <a:solidFill>
                  <a:srgbClr val="252423"/>
                </a:solidFill>
                <a:effectLst/>
              </a:rPr>
              <a:t>September</a:t>
            </a:r>
            <a:r>
              <a:rPr lang="en-US" sz="1400" b="0" i="0" dirty="0">
                <a:solidFill>
                  <a:srgbClr val="252423"/>
                </a:solidFill>
                <a:effectLst/>
              </a:rPr>
              <a:t> had the highest Total Expense and was 757.19% higher than April, which had the lowest Total Expense at 8173..﻿ ﻿﻿ September accounted for 19.30% of Total Expense ..﻿﻿ ﻿﻿Across all 10 Month, Total Expense ranged from 8173 to 70058. The trend shows more expenses at the beginning and end of the year season.</a:t>
            </a:r>
          </a:p>
          <a:p>
            <a:r>
              <a:rPr lang="en-GB" sz="1400" b="1" dirty="0"/>
              <a:t>Quarterly Expense Trend</a:t>
            </a:r>
            <a:r>
              <a:rPr lang="en-GB" sz="1400" dirty="0"/>
              <a:t>: At $161k </a:t>
            </a:r>
            <a:r>
              <a:rPr lang="en-GB" sz="1400" b="1" dirty="0"/>
              <a:t>Qt2</a:t>
            </a:r>
            <a:r>
              <a:rPr lang="en-GB" sz="1400" dirty="0"/>
              <a:t> accounted for 44.45% of total expense primarily in areas of operations and salaries. . The overall trend shows bimodal expense peak. Marketing was carried out only within that quarter which added to the expense. Despite revenue not being generated in the q4 salaries were still paid which was inevitable. This accounted for 15.3% of overall expense.</a:t>
            </a:r>
          </a:p>
        </p:txBody>
      </p:sp>
      <p:pic>
        <p:nvPicPr>
          <p:cNvPr id="6" name="Content Placeholder 5">
            <a:extLst>
              <a:ext uri="{FF2B5EF4-FFF2-40B4-BE49-F238E27FC236}">
                <a16:creationId xmlns:a16="http://schemas.microsoft.com/office/drawing/2014/main" id="{7A5C18BE-1F76-495D-9AB5-3C8A05E774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1518" y="4533901"/>
            <a:ext cx="5983287" cy="2187549"/>
          </a:xfrm>
        </p:spPr>
      </p:pic>
      <p:pic>
        <p:nvPicPr>
          <p:cNvPr id="10" name="Picture 9">
            <a:extLst>
              <a:ext uri="{FF2B5EF4-FFF2-40B4-BE49-F238E27FC236}">
                <a16:creationId xmlns:a16="http://schemas.microsoft.com/office/drawing/2014/main" id="{35930A6F-0A8C-4AFE-90F3-CB2A83C72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920" y="2666894"/>
            <a:ext cx="2143424" cy="1190791"/>
          </a:xfrm>
          <a:prstGeom prst="rect">
            <a:avLst/>
          </a:prstGeom>
        </p:spPr>
      </p:pic>
      <p:pic>
        <p:nvPicPr>
          <p:cNvPr id="5" name="Picture 4">
            <a:extLst>
              <a:ext uri="{FF2B5EF4-FFF2-40B4-BE49-F238E27FC236}">
                <a16:creationId xmlns:a16="http://schemas.microsoft.com/office/drawing/2014/main" id="{A00A1B49-7081-493B-AFF7-5EBEC2AFF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3838" y="2356848"/>
            <a:ext cx="3397246" cy="2050761"/>
          </a:xfrm>
          <a:prstGeom prst="rect">
            <a:avLst/>
          </a:prstGeom>
        </p:spPr>
      </p:pic>
    </p:spTree>
    <p:extLst>
      <p:ext uri="{BB962C8B-B14F-4D97-AF65-F5344CB8AC3E}">
        <p14:creationId xmlns:p14="http://schemas.microsoft.com/office/powerpoint/2010/main" val="186968382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889F-6D4B-459E-BD84-12B5FA1BF1E3}"/>
              </a:ext>
            </a:extLst>
          </p:cNvPr>
          <p:cNvSpPr>
            <a:spLocks noGrp="1"/>
          </p:cNvSpPr>
          <p:nvPr>
            <p:ph type="title"/>
          </p:nvPr>
        </p:nvSpPr>
        <p:spPr/>
        <p:txBody>
          <a:bodyPr/>
          <a:lstStyle/>
          <a:p>
            <a:r>
              <a:rPr lang="en-GB" dirty="0"/>
              <a:t>DECLINE IN PROFITABILITY</a:t>
            </a:r>
          </a:p>
        </p:txBody>
      </p:sp>
      <p:sp>
        <p:nvSpPr>
          <p:cNvPr id="3" name="Content Placeholder 2">
            <a:extLst>
              <a:ext uri="{FF2B5EF4-FFF2-40B4-BE49-F238E27FC236}">
                <a16:creationId xmlns:a16="http://schemas.microsoft.com/office/drawing/2014/main" id="{82966F21-1363-4D60-83EF-3DEAA6D5CF4A}"/>
              </a:ext>
            </a:extLst>
          </p:cNvPr>
          <p:cNvSpPr>
            <a:spLocks noGrp="1"/>
          </p:cNvSpPr>
          <p:nvPr>
            <p:ph sz="half" idx="1"/>
          </p:nvPr>
        </p:nvSpPr>
        <p:spPr>
          <a:xfrm>
            <a:off x="404621" y="2473297"/>
            <a:ext cx="5578668" cy="3416301"/>
          </a:xfrm>
        </p:spPr>
        <p:txBody>
          <a:bodyPr>
            <a:noAutofit/>
          </a:bodyPr>
          <a:lstStyle/>
          <a:p>
            <a:r>
              <a:rPr lang="en-GB" sz="1500" b="1" dirty="0"/>
              <a:t>General Profit Trend</a:t>
            </a:r>
            <a:r>
              <a:rPr lang="en-GB" sz="1500" dirty="0"/>
              <a:t>: While </a:t>
            </a:r>
            <a:r>
              <a:rPr lang="en-GB" sz="1500" dirty="0" err="1"/>
              <a:t>Opay</a:t>
            </a:r>
            <a:r>
              <a:rPr lang="en-GB" sz="1500" dirty="0"/>
              <a:t> generated a total of </a:t>
            </a:r>
            <a:r>
              <a:rPr lang="en-GB" sz="1500" b="1" dirty="0">
                <a:solidFill>
                  <a:schemeClr val="tx1"/>
                </a:solidFill>
              </a:rPr>
              <a:t>$267,000 </a:t>
            </a:r>
            <a:r>
              <a:rPr lang="en-GB" sz="1500" dirty="0"/>
              <a:t>in the last 10 months the company spent a total of</a:t>
            </a:r>
            <a:r>
              <a:rPr lang="en-GB" sz="1500" b="1" dirty="0"/>
              <a:t> $363,000</a:t>
            </a:r>
            <a:r>
              <a:rPr lang="en-GB" sz="1500" dirty="0"/>
              <a:t> in the last 10 months Leading to an overall </a:t>
            </a:r>
            <a:r>
              <a:rPr lang="en-GB" sz="1500" b="1" dirty="0">
                <a:solidFill>
                  <a:srgbClr val="FF0000"/>
                </a:solidFill>
              </a:rPr>
              <a:t>-$96k </a:t>
            </a:r>
            <a:r>
              <a:rPr lang="en-GB" sz="1500" dirty="0"/>
              <a:t>deficit in profit. </a:t>
            </a:r>
          </a:p>
          <a:p>
            <a:r>
              <a:rPr lang="en-GB" sz="1500" b="1" dirty="0"/>
              <a:t>Monthly Profit Trend</a:t>
            </a:r>
            <a:r>
              <a:rPr lang="en-GB" sz="1500" dirty="0"/>
              <a:t>: At the end of the first month of the year </a:t>
            </a:r>
            <a:r>
              <a:rPr lang="en-GB" sz="1500" dirty="0" err="1"/>
              <a:t>Opay</a:t>
            </a:r>
            <a:r>
              <a:rPr lang="en-GB" sz="1500" dirty="0"/>
              <a:t> had ran into a loss of -$29k there was however an increase in profit from </a:t>
            </a:r>
            <a:r>
              <a:rPr lang="en-GB" sz="1500" dirty="0" err="1"/>
              <a:t>february</a:t>
            </a:r>
            <a:r>
              <a:rPr lang="en-GB" sz="1500" dirty="0"/>
              <a:t> to June with profit ranging from $8-29k and February accounting for the highest profit made of $29k but noticed a continuous decline in profit afterwards which accounted for 56% decline in profit. </a:t>
            </a:r>
            <a:r>
              <a:rPr lang="en-GB" sz="1500" dirty="0" err="1"/>
              <a:t>Opay</a:t>
            </a:r>
            <a:r>
              <a:rPr lang="en-GB" sz="1500" dirty="0"/>
              <a:t> has acquired an overall </a:t>
            </a:r>
            <a:r>
              <a:rPr lang="en-GB" sz="1500" b="1" dirty="0">
                <a:solidFill>
                  <a:srgbClr val="00B050"/>
                </a:solidFill>
              </a:rPr>
              <a:t>33% </a:t>
            </a:r>
            <a:r>
              <a:rPr lang="en-GB" sz="1500" dirty="0"/>
              <a:t>in profit and </a:t>
            </a:r>
            <a:r>
              <a:rPr lang="en-GB" sz="1500" b="1" dirty="0">
                <a:solidFill>
                  <a:srgbClr val="C00000"/>
                </a:solidFill>
              </a:rPr>
              <a:t>67% </a:t>
            </a:r>
            <a:r>
              <a:rPr lang="en-GB" sz="1500" dirty="0"/>
              <a:t>in loss.</a:t>
            </a:r>
            <a:r>
              <a:rPr lang="en-US" sz="1500" b="0" i="0" dirty="0">
                <a:solidFill>
                  <a:srgbClr val="252423"/>
                </a:solidFill>
                <a:effectLst/>
              </a:rPr>
              <a:t>.</a:t>
            </a:r>
          </a:p>
          <a:p>
            <a:r>
              <a:rPr lang="en-GB" sz="1500" b="1" dirty="0"/>
              <a:t>Quarterly Expense Trend</a:t>
            </a:r>
            <a:r>
              <a:rPr lang="en-GB" sz="1500" dirty="0"/>
              <a:t>: The first and second quarters of the year experienced an increase in profit with a total of $63k and a decline after wards with a total of -$160k with a high contributory factor coming from the expense in operations in the third quarter and salary payment in the 4</a:t>
            </a:r>
            <a:r>
              <a:rPr lang="en-GB" sz="1500" baseline="30000" dirty="0"/>
              <a:t>th</a:t>
            </a:r>
            <a:r>
              <a:rPr lang="en-GB" sz="1500" dirty="0"/>
              <a:t> quarter after having made little to no profit.</a:t>
            </a:r>
          </a:p>
        </p:txBody>
      </p:sp>
      <p:pic>
        <p:nvPicPr>
          <p:cNvPr id="6" name="Content Placeholder 5">
            <a:extLst>
              <a:ext uri="{FF2B5EF4-FFF2-40B4-BE49-F238E27FC236}">
                <a16:creationId xmlns:a16="http://schemas.microsoft.com/office/drawing/2014/main" id="{DCB82027-475B-46ED-B68D-71CF265008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8713" y="3449565"/>
            <a:ext cx="4622693" cy="1879298"/>
          </a:xfrm>
        </p:spPr>
      </p:pic>
      <p:pic>
        <p:nvPicPr>
          <p:cNvPr id="8" name="Picture 7">
            <a:extLst>
              <a:ext uri="{FF2B5EF4-FFF2-40B4-BE49-F238E27FC236}">
                <a16:creationId xmlns:a16="http://schemas.microsoft.com/office/drawing/2014/main" id="{A6724B8F-2941-42FC-8B1F-269814675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13" y="5328863"/>
            <a:ext cx="3534268" cy="1437260"/>
          </a:xfrm>
          <a:prstGeom prst="rect">
            <a:avLst/>
          </a:prstGeom>
        </p:spPr>
      </p:pic>
      <p:pic>
        <p:nvPicPr>
          <p:cNvPr id="10" name="Picture 9">
            <a:extLst>
              <a:ext uri="{FF2B5EF4-FFF2-40B4-BE49-F238E27FC236}">
                <a16:creationId xmlns:a16="http://schemas.microsoft.com/office/drawing/2014/main" id="{BA589612-E430-4CA3-8F2B-804185DC9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713" y="2388748"/>
            <a:ext cx="1887072" cy="911133"/>
          </a:xfrm>
          <a:prstGeom prst="rect">
            <a:avLst/>
          </a:prstGeom>
        </p:spPr>
      </p:pic>
      <p:pic>
        <p:nvPicPr>
          <p:cNvPr id="12" name="Picture 11">
            <a:extLst>
              <a:ext uri="{FF2B5EF4-FFF2-40B4-BE49-F238E27FC236}">
                <a16:creationId xmlns:a16="http://schemas.microsoft.com/office/drawing/2014/main" id="{E18B794F-54EF-4297-B944-8C46276151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5546" y="2388747"/>
            <a:ext cx="3768561" cy="911134"/>
          </a:xfrm>
          <a:prstGeom prst="rect">
            <a:avLst/>
          </a:prstGeom>
        </p:spPr>
      </p:pic>
    </p:spTree>
    <p:extLst>
      <p:ext uri="{BB962C8B-B14F-4D97-AF65-F5344CB8AC3E}">
        <p14:creationId xmlns:p14="http://schemas.microsoft.com/office/powerpoint/2010/main" val="206653144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8C8D-A63E-436E-970D-8D1BE05432FC}"/>
              </a:ext>
            </a:extLst>
          </p:cNvPr>
          <p:cNvSpPr>
            <a:spLocks noGrp="1"/>
          </p:cNvSpPr>
          <p:nvPr>
            <p:ph type="title"/>
          </p:nvPr>
        </p:nvSpPr>
        <p:spPr/>
        <p:txBody>
          <a:bodyPr/>
          <a:lstStyle/>
          <a:p>
            <a:r>
              <a:rPr lang="en-GB" dirty="0"/>
              <a:t>GOALS AND ACTIONS</a:t>
            </a:r>
          </a:p>
        </p:txBody>
      </p:sp>
      <p:sp>
        <p:nvSpPr>
          <p:cNvPr id="3" name="Content Placeholder 2">
            <a:extLst>
              <a:ext uri="{FF2B5EF4-FFF2-40B4-BE49-F238E27FC236}">
                <a16:creationId xmlns:a16="http://schemas.microsoft.com/office/drawing/2014/main" id="{353F4F10-52D7-4C6C-A116-54AEF7F1FF66}"/>
              </a:ext>
            </a:extLst>
          </p:cNvPr>
          <p:cNvSpPr>
            <a:spLocks noGrp="1"/>
          </p:cNvSpPr>
          <p:nvPr>
            <p:ph sz="half" idx="1"/>
          </p:nvPr>
        </p:nvSpPr>
        <p:spPr/>
        <p:txBody>
          <a:bodyPr>
            <a:normAutofit fontScale="92500" lnSpcReduction="20000"/>
          </a:bodyPr>
          <a:lstStyle/>
          <a:p>
            <a:pPr marL="0" indent="0">
              <a:buNone/>
            </a:pPr>
            <a:r>
              <a:rPr lang="en-GB" b="1" dirty="0"/>
              <a:t>Goals</a:t>
            </a:r>
          </a:p>
          <a:p>
            <a:r>
              <a:rPr lang="en-GB" b="1" dirty="0"/>
              <a:t>Increase in Revenue</a:t>
            </a:r>
          </a:p>
          <a:p>
            <a:r>
              <a:rPr lang="en-GB" b="1" dirty="0"/>
              <a:t>Decrease in Expense</a:t>
            </a:r>
          </a:p>
          <a:p>
            <a:r>
              <a:rPr lang="en-GB" b="1" dirty="0"/>
              <a:t>Increase in Profit</a:t>
            </a:r>
          </a:p>
        </p:txBody>
      </p:sp>
      <p:sp>
        <p:nvSpPr>
          <p:cNvPr id="4" name="Content Placeholder 3">
            <a:extLst>
              <a:ext uri="{FF2B5EF4-FFF2-40B4-BE49-F238E27FC236}">
                <a16:creationId xmlns:a16="http://schemas.microsoft.com/office/drawing/2014/main" id="{B39D6B82-C992-43A3-BD74-47744A92F7CA}"/>
              </a:ext>
            </a:extLst>
          </p:cNvPr>
          <p:cNvSpPr>
            <a:spLocks noGrp="1"/>
          </p:cNvSpPr>
          <p:nvPr>
            <p:ph sz="half" idx="2"/>
          </p:nvPr>
        </p:nvSpPr>
        <p:spPr/>
        <p:txBody>
          <a:bodyPr>
            <a:normAutofit fontScale="92500" lnSpcReduction="20000"/>
          </a:bodyPr>
          <a:lstStyle/>
          <a:p>
            <a:pPr marL="0" indent="0">
              <a:buNone/>
            </a:pPr>
            <a:r>
              <a:rPr lang="en-GB" b="1" dirty="0"/>
              <a:t>Actions</a:t>
            </a:r>
          </a:p>
          <a:p>
            <a:r>
              <a:rPr lang="en-GB" b="1" dirty="0"/>
              <a:t>Increase in Revenue: </a:t>
            </a:r>
            <a:r>
              <a:rPr lang="en-GB" dirty="0"/>
              <a:t>Since most transactions are performed via fees I’d suggest an increase in how much fee is charged per transaction.</a:t>
            </a:r>
            <a:endParaRPr lang="en-GB" b="1" dirty="0"/>
          </a:p>
          <a:p>
            <a:r>
              <a:rPr lang="en-GB" b="1" dirty="0"/>
              <a:t>Decrease in Expense: </a:t>
            </a:r>
            <a:r>
              <a:rPr lang="en-GB" dirty="0"/>
              <a:t>Acknowledging that expense on salaries cannot be cut off. Reduce expense on any aspect by assessing the available income before spending.</a:t>
            </a:r>
            <a:endParaRPr lang="en-GB" b="1" dirty="0"/>
          </a:p>
          <a:p>
            <a:r>
              <a:rPr lang="en-GB" b="1" dirty="0"/>
              <a:t>Increase in Profit: </a:t>
            </a:r>
            <a:r>
              <a:rPr lang="en-GB" dirty="0"/>
              <a:t>Focus on increasing Revenue and reducing expense to make better profit.</a:t>
            </a:r>
            <a:endParaRPr lang="en-GB" b="1" dirty="0"/>
          </a:p>
          <a:p>
            <a:endParaRPr lang="en-GB" b="1" dirty="0"/>
          </a:p>
        </p:txBody>
      </p:sp>
    </p:spTree>
    <p:extLst>
      <p:ext uri="{BB962C8B-B14F-4D97-AF65-F5344CB8AC3E}">
        <p14:creationId xmlns:p14="http://schemas.microsoft.com/office/powerpoint/2010/main" val="3317006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75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470</TotalTime>
  <Words>896</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Garamond</vt:lpstr>
      <vt:lpstr>Wingdings 3</vt:lpstr>
      <vt:lpstr>Ion Boardroom</vt:lpstr>
      <vt:lpstr>OPAY FINANCIAL REPORT 2024</vt:lpstr>
      <vt:lpstr>INTRODUCTION TO BUSINESS PROBLEM</vt:lpstr>
      <vt:lpstr>OVERVIEW</vt:lpstr>
      <vt:lpstr>DECLINE IN REVENUE</vt:lpstr>
      <vt:lpstr>HIGH HR EXPENSE</vt:lpstr>
      <vt:lpstr>DECLINE IN PROFITABILITY</vt:lpstr>
      <vt:lpstr>GOALS AND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OPAY FINANCIAL REPORT 2024</dc:title>
  <dc:creator>Ogburogho</dc:creator>
  <cp:lastModifiedBy>Ogburogho</cp:lastModifiedBy>
  <cp:revision>8</cp:revision>
  <dcterms:created xsi:type="dcterms:W3CDTF">2024-11-27T10:23:15Z</dcterms:created>
  <dcterms:modified xsi:type="dcterms:W3CDTF">2024-12-01T14:19:28Z</dcterms:modified>
</cp:coreProperties>
</file>