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2"/>
  </p:notesMasterIdLst>
  <p:sldIdLst>
    <p:sldId id="256" r:id="rId2"/>
    <p:sldId id="257" r:id="rId3"/>
    <p:sldId id="274"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5"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64"/>
    <p:restoredTop sz="94675"/>
  </p:normalViewPr>
  <p:slideViewPr>
    <p:cSldViewPr snapToGrid="0" snapToObjects="1">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2</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12</a:t>
            </a:fld>
            <a:endParaRPr lang="en-US"/>
          </a:p>
        </p:txBody>
      </p:sp>
    </p:spTree>
    <p:extLst>
      <p:ext uri="{BB962C8B-B14F-4D97-AF65-F5344CB8AC3E}">
        <p14:creationId xmlns:p14="http://schemas.microsoft.com/office/powerpoint/2010/main" val="125365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17</a:t>
            </a:fld>
            <a:endParaRPr lang="en-US"/>
          </a:p>
        </p:txBody>
      </p:sp>
    </p:spTree>
    <p:extLst>
      <p:ext uri="{BB962C8B-B14F-4D97-AF65-F5344CB8AC3E}">
        <p14:creationId xmlns:p14="http://schemas.microsoft.com/office/powerpoint/2010/main" val="327971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a:xfrm>
            <a:off x="914400" y="1125940"/>
            <a:ext cx="10363200" cy="1314443"/>
          </a:xfrm>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113258" y="1892703"/>
            <a:ext cx="10507156" cy="5374730"/>
          </a:xfrm>
        </p:spPr>
      </p:pic>
    </p:spTree>
    <p:extLst>
      <p:ext uri="{BB962C8B-B14F-4D97-AF65-F5344CB8AC3E}">
        <p14:creationId xmlns:p14="http://schemas.microsoft.com/office/powerpoint/2010/main" val="29030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a:xfrm>
            <a:off x="914400" y="1016758"/>
            <a:ext cx="10363200" cy="1314443"/>
          </a:xfrm>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009934" y="1605912"/>
            <a:ext cx="10547225" cy="5252088"/>
          </a:xfrm>
        </p:spPr>
      </p:pic>
    </p:spTree>
    <p:extLst>
      <p:ext uri="{BB962C8B-B14F-4D97-AF65-F5344CB8AC3E}">
        <p14:creationId xmlns:p14="http://schemas.microsoft.com/office/powerpoint/2010/main" val="37933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7" name="Content Placeholder 6" descr="Chart&#10;&#10;Description automatically generated">
            <a:extLst>
              <a:ext uri="{FF2B5EF4-FFF2-40B4-BE49-F238E27FC236}">
                <a16:creationId xmlns:a16="http://schemas.microsoft.com/office/drawing/2014/main" id="{8DCAF470-D64F-474C-9495-667962EA6AF4}"/>
              </a:ext>
            </a:extLst>
          </p:cNvPr>
          <p:cNvPicPr>
            <a:picLocks noGrp="1" noChangeAspect="1"/>
          </p:cNvPicPr>
          <p:nvPr>
            <p:ph idx="1"/>
          </p:nvPr>
        </p:nvPicPr>
        <p:blipFill>
          <a:blip r:embed="rId2"/>
          <a:stretch>
            <a:fillRect/>
          </a:stretch>
        </p:blipFill>
        <p:spPr>
          <a:xfrm>
            <a:off x="1446663" y="1995548"/>
            <a:ext cx="9239534" cy="4773104"/>
          </a:xfrm>
        </p:spPr>
      </p:pic>
    </p:spTree>
    <p:extLst>
      <p:ext uri="{BB962C8B-B14F-4D97-AF65-F5344CB8AC3E}">
        <p14:creationId xmlns:p14="http://schemas.microsoft.com/office/powerpoint/2010/main" val="284111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4" name="Picture 3" descr="Graphical user interface, chart&#10;&#10;Description automatically generated">
            <a:extLst>
              <a:ext uri="{FF2B5EF4-FFF2-40B4-BE49-F238E27FC236}">
                <a16:creationId xmlns:a16="http://schemas.microsoft.com/office/drawing/2014/main" id="{603A588E-AADF-4740-8058-524B17A4D8E1}"/>
              </a:ext>
            </a:extLst>
          </p:cNvPr>
          <p:cNvPicPr>
            <a:picLocks noChangeAspect="1"/>
          </p:cNvPicPr>
          <p:nvPr/>
        </p:nvPicPr>
        <p:blipFill>
          <a:blip r:embed="rId2"/>
          <a:stretch>
            <a:fillRect/>
          </a:stretch>
        </p:blipFill>
        <p:spPr>
          <a:xfrm>
            <a:off x="1446663" y="2028821"/>
            <a:ext cx="9062113" cy="4619001"/>
          </a:xfrm>
          <a:prstGeom prst="rect">
            <a:avLst/>
          </a:prstGeom>
        </p:spPr>
      </p:pic>
    </p:spTree>
    <p:extLst>
      <p:ext uri="{BB962C8B-B14F-4D97-AF65-F5344CB8AC3E}">
        <p14:creationId xmlns:p14="http://schemas.microsoft.com/office/powerpoint/2010/main" val="23874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7" name="Content Placeholder 6" descr="Chart, histogram&#10;&#10;Description automatically generated">
            <a:extLst>
              <a:ext uri="{FF2B5EF4-FFF2-40B4-BE49-F238E27FC236}">
                <a16:creationId xmlns:a16="http://schemas.microsoft.com/office/drawing/2014/main" id="{55AC3FC3-F9BF-544F-9A78-F02F16806F50}"/>
              </a:ext>
            </a:extLst>
          </p:cNvPr>
          <p:cNvPicPr>
            <a:picLocks noGrp="1" noChangeAspect="1"/>
          </p:cNvPicPr>
          <p:nvPr>
            <p:ph idx="1"/>
          </p:nvPr>
        </p:nvPicPr>
        <p:blipFill>
          <a:blip r:embed="rId2"/>
          <a:stretch>
            <a:fillRect/>
          </a:stretch>
        </p:blipFill>
        <p:spPr>
          <a:xfrm>
            <a:off x="1440532" y="2088107"/>
            <a:ext cx="9054659" cy="4590885"/>
          </a:xfrm>
        </p:spPr>
      </p:pic>
    </p:spTree>
    <p:extLst>
      <p:ext uri="{BB962C8B-B14F-4D97-AF65-F5344CB8AC3E}">
        <p14:creationId xmlns:p14="http://schemas.microsoft.com/office/powerpoint/2010/main" val="19104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p:txBody>
          <a:bodyPr/>
          <a:lstStyle/>
          <a:p>
            <a:r>
              <a:rPr lang="en-US" dirty="0"/>
              <a:t>Summary &amp; Comparison </a:t>
            </a:r>
            <a:br>
              <a:rPr lang="en-US" dirty="0"/>
            </a:br>
            <a:endParaRPr lang="en-US" dirty="0"/>
          </a:p>
        </p:txBody>
      </p:sp>
      <p:sp>
        <p:nvSpPr>
          <p:cNvPr id="3" name="Content Placeholder 2">
            <a:extLst>
              <a:ext uri="{FF2B5EF4-FFF2-40B4-BE49-F238E27FC236}">
                <a16:creationId xmlns:a16="http://schemas.microsoft.com/office/drawing/2014/main" id="{8E7C1A9E-508C-084E-A2D3-5E3264DA1226}"/>
              </a:ext>
            </a:extLst>
          </p:cNvPr>
          <p:cNvSpPr>
            <a:spLocks noGrp="1"/>
          </p:cNvSpPr>
          <p:nvPr>
            <p:ph idx="1"/>
          </p:nvPr>
        </p:nvSpPr>
        <p:spPr/>
        <p:txBody>
          <a:bodyPr>
            <a:normAutofit fontScale="70000" lnSpcReduction="20000"/>
          </a:bodyPr>
          <a:lstStyle/>
          <a:p>
            <a:r>
              <a:rPr lang="en-US" dirty="0"/>
              <a:t>Comparing all stocks and strategies, the best decision would have been to buy and hold Apple stock for the entire period. Buying and holding Bank of America on the other hand would have given the opposite result. </a:t>
            </a:r>
          </a:p>
          <a:p>
            <a:r>
              <a:rPr lang="en-US" dirty="0"/>
              <a:t>Of the active strategies we used, the MACD was shown to be the most successful overall. This is not to say that another combination of moving average periods wouldn’t be more successful, but in our comparison this is the result. </a:t>
            </a:r>
          </a:p>
          <a:p>
            <a:r>
              <a:rPr lang="en-US" dirty="0"/>
              <a:t>We also note the success of SMA with Bank of America. </a:t>
            </a:r>
          </a:p>
          <a:p>
            <a:endParaRPr lang="en-US" dirty="0"/>
          </a:p>
          <a:p>
            <a:r>
              <a:rPr lang="en-US" dirty="0"/>
              <a:t>Bar chart win rates</a:t>
            </a:r>
          </a:p>
          <a:p>
            <a:r>
              <a:rPr lang="en-US" dirty="0"/>
              <a:t>Bar chart shows returns</a:t>
            </a:r>
          </a:p>
          <a:p>
            <a:r>
              <a:rPr lang="en-US" dirty="0"/>
              <a:t>Traditional buy and hold </a:t>
            </a:r>
          </a:p>
        </p:txBody>
      </p:sp>
    </p:spTree>
    <p:extLst>
      <p:ext uri="{BB962C8B-B14F-4D97-AF65-F5344CB8AC3E}">
        <p14:creationId xmlns:p14="http://schemas.microsoft.com/office/powerpoint/2010/main" val="4327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pic>
        <p:nvPicPr>
          <p:cNvPr id="8" name="Content Placeholder 7" descr="Chart, bar chart, box and whisker chart&#10;&#10;Description automatically generated">
            <a:extLst>
              <a:ext uri="{FF2B5EF4-FFF2-40B4-BE49-F238E27FC236}">
                <a16:creationId xmlns:a16="http://schemas.microsoft.com/office/drawing/2014/main" id="{7FD179F8-37DC-2347-92CE-65661E9AE6F0}"/>
              </a:ext>
            </a:extLst>
          </p:cNvPr>
          <p:cNvPicPr>
            <a:picLocks noGrp="1" noChangeAspect="1"/>
          </p:cNvPicPr>
          <p:nvPr>
            <p:ph idx="1"/>
          </p:nvPr>
        </p:nvPicPr>
        <p:blipFill>
          <a:blip r:embed="rId3"/>
          <a:stretch>
            <a:fillRect/>
          </a:stretch>
        </p:blipFill>
        <p:spPr>
          <a:xfrm>
            <a:off x="489718" y="339725"/>
            <a:ext cx="5281663" cy="3089275"/>
          </a:xfrm>
        </p:spPr>
      </p:pic>
      <p:pic>
        <p:nvPicPr>
          <p:cNvPr id="11" name="Picture 10" descr="Chart, bar chart&#10;&#10;Description automatically generated">
            <a:extLst>
              <a:ext uri="{FF2B5EF4-FFF2-40B4-BE49-F238E27FC236}">
                <a16:creationId xmlns:a16="http://schemas.microsoft.com/office/drawing/2014/main" id="{4D947F1B-ACD9-F943-AD8A-35B1595E2EF5}"/>
              </a:ext>
            </a:extLst>
          </p:cNvPr>
          <p:cNvPicPr>
            <a:picLocks noChangeAspect="1"/>
          </p:cNvPicPr>
          <p:nvPr/>
        </p:nvPicPr>
        <p:blipFill>
          <a:blip r:embed="rId4"/>
          <a:stretch>
            <a:fillRect/>
          </a:stretch>
        </p:blipFill>
        <p:spPr>
          <a:xfrm>
            <a:off x="6135700" y="1802477"/>
            <a:ext cx="5637208" cy="3351189"/>
          </a:xfrm>
          <a:prstGeom prst="rect">
            <a:avLst/>
          </a:prstGeom>
        </p:spPr>
      </p:pic>
      <p:pic>
        <p:nvPicPr>
          <p:cNvPr id="13" name="Picture 12" descr="Chart, bar chart&#10;&#10;Description automatically generated">
            <a:extLst>
              <a:ext uri="{FF2B5EF4-FFF2-40B4-BE49-F238E27FC236}">
                <a16:creationId xmlns:a16="http://schemas.microsoft.com/office/drawing/2014/main" id="{65830A6F-9270-1745-8CB4-22CCDA6B7ED5}"/>
              </a:ext>
            </a:extLst>
          </p:cNvPr>
          <p:cNvPicPr>
            <a:picLocks noChangeAspect="1"/>
          </p:cNvPicPr>
          <p:nvPr/>
        </p:nvPicPr>
        <p:blipFill>
          <a:blip r:embed="rId5"/>
          <a:stretch>
            <a:fillRect/>
          </a:stretch>
        </p:blipFill>
        <p:spPr>
          <a:xfrm>
            <a:off x="443037" y="3609028"/>
            <a:ext cx="5375026" cy="3089275"/>
          </a:xfrm>
          <a:prstGeom prst="rect">
            <a:avLst/>
          </a:prstGeom>
        </p:spPr>
      </p:pic>
      <p:sp>
        <p:nvSpPr>
          <p:cNvPr id="15" name="TextBox 14">
            <a:extLst>
              <a:ext uri="{FF2B5EF4-FFF2-40B4-BE49-F238E27FC236}">
                <a16:creationId xmlns:a16="http://schemas.microsoft.com/office/drawing/2014/main" id="{EE0CCC9B-F500-4C44-9E12-3BC0DA764F56}"/>
              </a:ext>
            </a:extLst>
          </p:cNvPr>
          <p:cNvSpPr txBox="1"/>
          <p:nvPr/>
        </p:nvSpPr>
        <p:spPr>
          <a:xfrm>
            <a:off x="779820" y="2467378"/>
            <a:ext cx="877163" cy="369332"/>
          </a:xfrm>
          <a:prstGeom prst="rect">
            <a:avLst/>
          </a:prstGeom>
          <a:noFill/>
        </p:spPr>
        <p:txBody>
          <a:bodyPr wrap="none" rtlCol="0">
            <a:spAutoFit/>
          </a:bodyPr>
          <a:lstStyle/>
          <a:p>
            <a:r>
              <a:rPr lang="en-US" dirty="0"/>
              <a:t>-28.8%</a:t>
            </a:r>
          </a:p>
        </p:txBody>
      </p:sp>
      <p:sp>
        <p:nvSpPr>
          <p:cNvPr id="16" name="TextBox 15">
            <a:extLst>
              <a:ext uri="{FF2B5EF4-FFF2-40B4-BE49-F238E27FC236}">
                <a16:creationId xmlns:a16="http://schemas.microsoft.com/office/drawing/2014/main" id="{A29B2AD8-69AD-DE4A-ACDD-E606578DBF3B}"/>
              </a:ext>
            </a:extLst>
          </p:cNvPr>
          <p:cNvSpPr txBox="1"/>
          <p:nvPr/>
        </p:nvSpPr>
        <p:spPr>
          <a:xfrm>
            <a:off x="1965278" y="1617811"/>
            <a:ext cx="835485" cy="369332"/>
          </a:xfrm>
          <a:prstGeom prst="rect">
            <a:avLst/>
          </a:prstGeom>
          <a:noFill/>
        </p:spPr>
        <p:txBody>
          <a:bodyPr wrap="none" rtlCol="0">
            <a:spAutoFit/>
          </a:bodyPr>
          <a:lstStyle/>
          <a:p>
            <a:r>
              <a:rPr lang="en-US" dirty="0"/>
              <a:t>+300%</a:t>
            </a:r>
          </a:p>
        </p:txBody>
      </p:sp>
      <p:sp>
        <p:nvSpPr>
          <p:cNvPr id="17" name="TextBox 16">
            <a:extLst>
              <a:ext uri="{FF2B5EF4-FFF2-40B4-BE49-F238E27FC236}">
                <a16:creationId xmlns:a16="http://schemas.microsoft.com/office/drawing/2014/main" id="{A147AE61-4635-484B-9239-D6450FF35C8B}"/>
              </a:ext>
            </a:extLst>
          </p:cNvPr>
          <p:cNvSpPr txBox="1"/>
          <p:nvPr/>
        </p:nvSpPr>
        <p:spPr>
          <a:xfrm>
            <a:off x="3228098" y="2388358"/>
            <a:ext cx="888385" cy="369332"/>
          </a:xfrm>
          <a:prstGeom prst="rect">
            <a:avLst/>
          </a:prstGeom>
          <a:noFill/>
        </p:spPr>
        <p:txBody>
          <a:bodyPr wrap="none" rtlCol="0">
            <a:spAutoFit/>
          </a:bodyPr>
          <a:lstStyle/>
          <a:p>
            <a:r>
              <a:rPr lang="en-US" dirty="0"/>
              <a:t>+3.59%</a:t>
            </a:r>
          </a:p>
        </p:txBody>
      </p:sp>
      <p:sp>
        <p:nvSpPr>
          <p:cNvPr id="18" name="TextBox 17">
            <a:extLst>
              <a:ext uri="{FF2B5EF4-FFF2-40B4-BE49-F238E27FC236}">
                <a16:creationId xmlns:a16="http://schemas.microsoft.com/office/drawing/2014/main" id="{6EFB1E28-5BE2-F848-AB87-D2FCAD459650}"/>
              </a:ext>
            </a:extLst>
          </p:cNvPr>
          <p:cNvSpPr txBox="1"/>
          <p:nvPr/>
        </p:nvSpPr>
        <p:spPr>
          <a:xfrm>
            <a:off x="4462818" y="339725"/>
            <a:ext cx="835485" cy="369332"/>
          </a:xfrm>
          <a:prstGeom prst="rect">
            <a:avLst/>
          </a:prstGeom>
          <a:noFill/>
        </p:spPr>
        <p:txBody>
          <a:bodyPr wrap="none" rtlCol="0">
            <a:spAutoFit/>
          </a:bodyPr>
          <a:lstStyle/>
          <a:p>
            <a:r>
              <a:rPr lang="en-US" dirty="0"/>
              <a:t>+837%</a:t>
            </a:r>
          </a:p>
        </p:txBody>
      </p:sp>
      <p:sp>
        <p:nvSpPr>
          <p:cNvPr id="19" name="TextBox 18">
            <a:extLst>
              <a:ext uri="{FF2B5EF4-FFF2-40B4-BE49-F238E27FC236}">
                <a16:creationId xmlns:a16="http://schemas.microsoft.com/office/drawing/2014/main" id="{05B4E5DE-669F-D64A-8100-FC7952577246}"/>
              </a:ext>
            </a:extLst>
          </p:cNvPr>
          <p:cNvSpPr txBox="1"/>
          <p:nvPr/>
        </p:nvSpPr>
        <p:spPr>
          <a:xfrm>
            <a:off x="6575939" y="3930555"/>
            <a:ext cx="888385" cy="369332"/>
          </a:xfrm>
          <a:prstGeom prst="rect">
            <a:avLst/>
          </a:prstGeom>
          <a:noFill/>
        </p:spPr>
        <p:txBody>
          <a:bodyPr wrap="none" rtlCol="0">
            <a:spAutoFit/>
          </a:bodyPr>
          <a:lstStyle/>
          <a:p>
            <a:r>
              <a:rPr lang="en-US" dirty="0"/>
              <a:t>+49.2%</a:t>
            </a:r>
          </a:p>
        </p:txBody>
      </p:sp>
      <p:sp>
        <p:nvSpPr>
          <p:cNvPr id="20" name="TextBox 19">
            <a:extLst>
              <a:ext uri="{FF2B5EF4-FFF2-40B4-BE49-F238E27FC236}">
                <a16:creationId xmlns:a16="http://schemas.microsoft.com/office/drawing/2014/main" id="{7E2B47C4-B73E-9049-91B6-6FEBE0A2A9EF}"/>
              </a:ext>
            </a:extLst>
          </p:cNvPr>
          <p:cNvSpPr txBox="1"/>
          <p:nvPr/>
        </p:nvSpPr>
        <p:spPr>
          <a:xfrm>
            <a:off x="7781961" y="3930555"/>
            <a:ext cx="888385" cy="369332"/>
          </a:xfrm>
          <a:prstGeom prst="rect">
            <a:avLst/>
          </a:prstGeom>
          <a:noFill/>
        </p:spPr>
        <p:txBody>
          <a:bodyPr wrap="none" rtlCol="0">
            <a:spAutoFit/>
          </a:bodyPr>
          <a:lstStyle/>
          <a:p>
            <a:r>
              <a:rPr lang="en-US" dirty="0"/>
              <a:t>+54.9%</a:t>
            </a:r>
          </a:p>
        </p:txBody>
      </p:sp>
      <p:sp>
        <p:nvSpPr>
          <p:cNvPr id="21" name="TextBox 20">
            <a:extLst>
              <a:ext uri="{FF2B5EF4-FFF2-40B4-BE49-F238E27FC236}">
                <a16:creationId xmlns:a16="http://schemas.microsoft.com/office/drawing/2014/main" id="{2212C968-23F8-DA4D-8277-CD112A02C2F1}"/>
              </a:ext>
            </a:extLst>
          </p:cNvPr>
          <p:cNvSpPr txBox="1"/>
          <p:nvPr/>
        </p:nvSpPr>
        <p:spPr>
          <a:xfrm>
            <a:off x="9034665" y="4115221"/>
            <a:ext cx="877163" cy="369332"/>
          </a:xfrm>
          <a:prstGeom prst="rect">
            <a:avLst/>
          </a:prstGeom>
          <a:noFill/>
        </p:spPr>
        <p:txBody>
          <a:bodyPr wrap="none" rtlCol="0">
            <a:spAutoFit/>
          </a:bodyPr>
          <a:lstStyle/>
          <a:p>
            <a:r>
              <a:rPr lang="en-US" dirty="0"/>
              <a:t>-46.4%</a:t>
            </a:r>
          </a:p>
        </p:txBody>
      </p:sp>
      <p:sp>
        <p:nvSpPr>
          <p:cNvPr id="22" name="TextBox 21">
            <a:extLst>
              <a:ext uri="{FF2B5EF4-FFF2-40B4-BE49-F238E27FC236}">
                <a16:creationId xmlns:a16="http://schemas.microsoft.com/office/drawing/2014/main" id="{4D71B816-CDEC-0B44-90E5-B70F078B994F}"/>
              </a:ext>
            </a:extLst>
          </p:cNvPr>
          <p:cNvSpPr txBox="1"/>
          <p:nvPr/>
        </p:nvSpPr>
        <p:spPr>
          <a:xfrm>
            <a:off x="10276147" y="3745889"/>
            <a:ext cx="1011815" cy="369332"/>
          </a:xfrm>
          <a:prstGeom prst="rect">
            <a:avLst/>
          </a:prstGeom>
          <a:noFill/>
        </p:spPr>
        <p:txBody>
          <a:bodyPr wrap="none" rtlCol="0">
            <a:spAutoFit/>
          </a:bodyPr>
          <a:lstStyle/>
          <a:p>
            <a:r>
              <a:rPr lang="en-US" dirty="0"/>
              <a:t>+122.8%</a:t>
            </a:r>
          </a:p>
        </p:txBody>
      </p:sp>
      <p:sp>
        <p:nvSpPr>
          <p:cNvPr id="23" name="TextBox 22">
            <a:extLst>
              <a:ext uri="{FF2B5EF4-FFF2-40B4-BE49-F238E27FC236}">
                <a16:creationId xmlns:a16="http://schemas.microsoft.com/office/drawing/2014/main" id="{00249852-093B-974E-B6E5-B5B07476C00E}"/>
              </a:ext>
            </a:extLst>
          </p:cNvPr>
          <p:cNvSpPr txBox="1"/>
          <p:nvPr/>
        </p:nvSpPr>
        <p:spPr>
          <a:xfrm>
            <a:off x="778590" y="4784333"/>
            <a:ext cx="835485" cy="369332"/>
          </a:xfrm>
          <a:prstGeom prst="rect">
            <a:avLst/>
          </a:prstGeom>
          <a:noFill/>
        </p:spPr>
        <p:txBody>
          <a:bodyPr wrap="none" rtlCol="0">
            <a:spAutoFit/>
          </a:bodyPr>
          <a:lstStyle/>
          <a:p>
            <a:r>
              <a:rPr lang="en-US" dirty="0"/>
              <a:t>+392%</a:t>
            </a:r>
          </a:p>
        </p:txBody>
      </p:sp>
      <p:sp>
        <p:nvSpPr>
          <p:cNvPr id="24" name="TextBox 23">
            <a:extLst>
              <a:ext uri="{FF2B5EF4-FFF2-40B4-BE49-F238E27FC236}">
                <a16:creationId xmlns:a16="http://schemas.microsoft.com/office/drawing/2014/main" id="{B3D4B8C1-7CEB-084D-98B0-A49952482E5F}"/>
              </a:ext>
            </a:extLst>
          </p:cNvPr>
          <p:cNvSpPr txBox="1"/>
          <p:nvPr/>
        </p:nvSpPr>
        <p:spPr>
          <a:xfrm>
            <a:off x="2183642" y="5477633"/>
            <a:ext cx="712054" cy="369332"/>
          </a:xfrm>
          <a:prstGeom prst="rect">
            <a:avLst/>
          </a:prstGeom>
          <a:noFill/>
        </p:spPr>
        <p:txBody>
          <a:bodyPr wrap="none" rtlCol="0">
            <a:spAutoFit/>
          </a:bodyPr>
          <a:lstStyle/>
          <a:p>
            <a:r>
              <a:rPr lang="en-US" dirty="0"/>
              <a:t>+83%</a:t>
            </a:r>
          </a:p>
        </p:txBody>
      </p:sp>
      <p:sp>
        <p:nvSpPr>
          <p:cNvPr id="25" name="TextBox 24">
            <a:extLst>
              <a:ext uri="{FF2B5EF4-FFF2-40B4-BE49-F238E27FC236}">
                <a16:creationId xmlns:a16="http://schemas.microsoft.com/office/drawing/2014/main" id="{A5AEB7AD-9BFC-6741-96C7-91FEBB65F61D}"/>
              </a:ext>
            </a:extLst>
          </p:cNvPr>
          <p:cNvSpPr txBox="1"/>
          <p:nvPr/>
        </p:nvSpPr>
        <p:spPr>
          <a:xfrm>
            <a:off x="3228098" y="5831795"/>
            <a:ext cx="888385" cy="369332"/>
          </a:xfrm>
          <a:prstGeom prst="rect">
            <a:avLst/>
          </a:prstGeom>
          <a:noFill/>
        </p:spPr>
        <p:txBody>
          <a:bodyPr wrap="none" rtlCol="0">
            <a:spAutoFit/>
          </a:bodyPr>
          <a:lstStyle/>
          <a:p>
            <a:r>
              <a:rPr lang="en-US" dirty="0"/>
              <a:t>+11.6%</a:t>
            </a:r>
          </a:p>
        </p:txBody>
      </p:sp>
      <p:sp>
        <p:nvSpPr>
          <p:cNvPr id="26" name="TextBox 25">
            <a:extLst>
              <a:ext uri="{FF2B5EF4-FFF2-40B4-BE49-F238E27FC236}">
                <a16:creationId xmlns:a16="http://schemas.microsoft.com/office/drawing/2014/main" id="{D9271661-079D-484A-B61C-F17D13DA779E}"/>
              </a:ext>
            </a:extLst>
          </p:cNvPr>
          <p:cNvSpPr txBox="1"/>
          <p:nvPr/>
        </p:nvSpPr>
        <p:spPr>
          <a:xfrm>
            <a:off x="4441978" y="5846965"/>
            <a:ext cx="877163" cy="369332"/>
          </a:xfrm>
          <a:prstGeom prst="rect">
            <a:avLst/>
          </a:prstGeom>
          <a:noFill/>
        </p:spPr>
        <p:txBody>
          <a:bodyPr wrap="none" rtlCol="0">
            <a:spAutoFit/>
          </a:bodyPr>
          <a:lstStyle/>
          <a:p>
            <a:r>
              <a:rPr lang="en-US" dirty="0"/>
              <a:t>-60.8%</a:t>
            </a:r>
          </a:p>
        </p:txBody>
      </p:sp>
    </p:spTree>
    <p:extLst>
      <p:ext uri="{BB962C8B-B14F-4D97-AF65-F5344CB8AC3E}">
        <p14:creationId xmlns:p14="http://schemas.microsoft.com/office/powerpoint/2010/main" val="22565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fontScale="90000"/>
          </a:bodyPr>
          <a:lstStyle/>
          <a:p>
            <a:r>
              <a:rPr lang="en-US" b="1" dirty="0"/>
              <a:t>Comparing Strategy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895247" y="3551098"/>
            <a:ext cx="5058409" cy="2942135"/>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4511225" cy="2616248"/>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855648" y="364766"/>
            <a:ext cx="5137606" cy="2972843"/>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E219B2A-2459-D642-B680-F32EA8E569E5}"/>
              </a:ext>
            </a:extLst>
          </p:cNvPr>
          <p:cNvSpPr>
            <a:spLocks noGrp="1"/>
          </p:cNvSpPr>
          <p:nvPr>
            <p:ph idx="1"/>
          </p:nvPr>
        </p:nvSpPr>
        <p:spPr/>
        <p:txBody>
          <a:bodyPr/>
          <a:lstStyle/>
          <a:p>
            <a:r>
              <a:rPr lang="en-US" dirty="0"/>
              <a:t>We had a few problems with </a:t>
            </a:r>
            <a:r>
              <a:rPr lang="en-US" dirty="0" err="1"/>
              <a:t>Github</a:t>
            </a:r>
            <a:r>
              <a:rPr lang="en-US" dirty="0"/>
              <a:t>; sometimes it would seem to work seamlessly and other times the same thing we had been doing would suddenly not work or do something different. We created a spare repo in order to practice, which helped, but we still had some issues which wasted some time.</a:t>
            </a:r>
          </a:p>
          <a:p>
            <a:r>
              <a:rPr lang="en-US" dirty="0"/>
              <a:t>Had some issues with scale of bar charts in the dashboard.</a:t>
            </a:r>
          </a:p>
          <a:p>
            <a:r>
              <a:rPr lang="en-US" dirty="0"/>
              <a:t>We decided not use a comprehensive, existing back testing library in </a:t>
            </a:r>
            <a:r>
              <a:rPr lang="en-US" dirty="0" err="1"/>
              <a:t>favour</a:t>
            </a:r>
            <a:r>
              <a:rPr lang="en-US" dirty="0"/>
              <a:t> of writing more of the code ourselves, which took more time.</a:t>
            </a:r>
          </a:p>
          <a:p>
            <a:endParaRPr lang="en-US" dirty="0"/>
          </a:p>
          <a:p>
            <a:endParaRPr lang="en-US" dirty="0"/>
          </a:p>
        </p:txBody>
      </p:sp>
    </p:spTree>
    <p:extLst>
      <p:ext uri="{BB962C8B-B14F-4D97-AF65-F5344CB8AC3E}">
        <p14:creationId xmlns:p14="http://schemas.microsoft.com/office/powerpoint/2010/main" val="9542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p:txBody>
          <a:bodyPr/>
          <a:lstStyle/>
          <a:p>
            <a:r>
              <a:rPr lang="en-US" dirty="0"/>
              <a:t>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p:txBody>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used APIs to draw data automatically from Yahoo Finance</a:t>
            </a:r>
          </a:p>
          <a:p>
            <a:endParaRPr lang="en-US" dirty="0"/>
          </a:p>
        </p:txBody>
      </p:sp>
    </p:spTree>
    <p:extLst>
      <p:ext uri="{BB962C8B-B14F-4D97-AF65-F5344CB8AC3E}">
        <p14:creationId xmlns:p14="http://schemas.microsoft.com/office/powerpoint/2010/main" val="64267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6" name="Content Placeholder 5" descr="Chart, line chart&#10;&#10;Description automatically generated">
            <a:extLst>
              <a:ext uri="{FF2B5EF4-FFF2-40B4-BE49-F238E27FC236}">
                <a16:creationId xmlns:a16="http://schemas.microsoft.com/office/drawing/2014/main" id="{DBC23E9F-4B7A-544C-B377-3C4CCDF857B9}"/>
              </a:ext>
            </a:extLst>
          </p:cNvPr>
          <p:cNvPicPr>
            <a:picLocks noGrp="1" noChangeAspect="1"/>
          </p:cNvPicPr>
          <p:nvPr>
            <p:ph idx="1"/>
          </p:nvPr>
        </p:nvPicPr>
        <p:blipFill>
          <a:blip r:embed="rId2"/>
          <a:stretch>
            <a:fillRect/>
          </a:stretch>
        </p:blipFill>
        <p:spPr>
          <a:xfrm>
            <a:off x="1451742" y="1936699"/>
            <a:ext cx="9546810" cy="4904783"/>
          </a:xfrm>
        </p:spPr>
      </p:pic>
    </p:spTree>
    <p:extLst>
      <p:ext uri="{BB962C8B-B14F-4D97-AF65-F5344CB8AC3E}">
        <p14:creationId xmlns:p14="http://schemas.microsoft.com/office/powerpoint/2010/main" val="7004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7" name="Content Placeholder 6" descr="Chart, line chart&#10;&#10;Description automatically generated">
            <a:extLst>
              <a:ext uri="{FF2B5EF4-FFF2-40B4-BE49-F238E27FC236}">
                <a16:creationId xmlns:a16="http://schemas.microsoft.com/office/drawing/2014/main" id="{9DA73F87-4167-B44C-A69A-A636CCCA8708}"/>
              </a:ext>
            </a:extLst>
          </p:cNvPr>
          <p:cNvPicPr>
            <a:picLocks noGrp="1" noChangeAspect="1"/>
          </p:cNvPicPr>
          <p:nvPr>
            <p:ph idx="1"/>
          </p:nvPr>
        </p:nvPicPr>
        <p:blipFill>
          <a:blip r:embed="rId2"/>
          <a:stretch>
            <a:fillRect/>
          </a:stretch>
        </p:blipFill>
        <p:spPr>
          <a:xfrm>
            <a:off x="1512231" y="2028821"/>
            <a:ext cx="9400295" cy="4822898"/>
          </a:xfrm>
        </p:spPr>
      </p:pic>
    </p:spTree>
    <p:extLst>
      <p:ext uri="{BB962C8B-B14F-4D97-AF65-F5344CB8AC3E}">
        <p14:creationId xmlns:p14="http://schemas.microsoft.com/office/powerpoint/2010/main" val="37763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7" name="Content Placeholder 6" descr="Chart, line chart, histogram&#10;&#10;Description automatically generated">
            <a:extLst>
              <a:ext uri="{FF2B5EF4-FFF2-40B4-BE49-F238E27FC236}">
                <a16:creationId xmlns:a16="http://schemas.microsoft.com/office/drawing/2014/main" id="{5D2349BC-4A28-7943-8E74-1FB26C32F607}"/>
              </a:ext>
            </a:extLst>
          </p:cNvPr>
          <p:cNvPicPr>
            <a:picLocks noGrp="1" noChangeAspect="1"/>
          </p:cNvPicPr>
          <p:nvPr>
            <p:ph idx="1"/>
          </p:nvPr>
        </p:nvPicPr>
        <p:blipFill>
          <a:blip r:embed="rId2"/>
          <a:stretch>
            <a:fillRect/>
          </a:stretch>
        </p:blipFill>
        <p:spPr>
          <a:xfrm>
            <a:off x="1363290" y="2022435"/>
            <a:ext cx="9465420" cy="4776717"/>
          </a:xfrm>
        </p:spPr>
      </p:pic>
    </p:spTree>
    <p:extLst>
      <p:ext uri="{BB962C8B-B14F-4D97-AF65-F5344CB8AC3E}">
        <p14:creationId xmlns:p14="http://schemas.microsoft.com/office/powerpoint/2010/main" val="3478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a:xfrm>
            <a:off x="914400" y="1098645"/>
            <a:ext cx="10363200" cy="1314443"/>
          </a:xfrm>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161478" y="1755866"/>
            <a:ext cx="10286255" cy="5373738"/>
          </a:xfrm>
        </p:spPr>
      </p:pic>
    </p:spTree>
    <p:extLst>
      <p:ext uri="{BB962C8B-B14F-4D97-AF65-F5344CB8AC3E}">
        <p14:creationId xmlns:p14="http://schemas.microsoft.com/office/powerpoint/2010/main" val="15794055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680</Words>
  <Application>Microsoft Macintosh PowerPoint</Application>
  <PresentationFormat>Widescreen</PresentationFormat>
  <Paragraphs>73</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Grandview Display</vt:lpstr>
      <vt:lpstr>DashVTI</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Strategy Win Rates</vt:lpstr>
      <vt:lpstr>Challenges</vt:lpstr>
      <vt:lpstr>Another two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4</cp:revision>
  <dcterms:created xsi:type="dcterms:W3CDTF">2021-10-04T12:42:53Z</dcterms:created>
  <dcterms:modified xsi:type="dcterms:W3CDTF">2021-10-06T11:34:20Z</dcterms:modified>
</cp:coreProperties>
</file>