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3" r:id="rId1"/>
  </p:sldMasterIdLst>
  <p:notesMasterIdLst>
    <p:notesMasterId r:id="rId22"/>
  </p:notesMasterIdLst>
  <p:sldIdLst>
    <p:sldId id="256" r:id="rId2"/>
    <p:sldId id="257" r:id="rId3"/>
    <p:sldId id="274" r:id="rId4"/>
    <p:sldId id="258" r:id="rId5"/>
    <p:sldId id="264" r:id="rId6"/>
    <p:sldId id="265" r:id="rId7"/>
    <p:sldId id="266" r:id="rId8"/>
    <p:sldId id="259" r:id="rId9"/>
    <p:sldId id="267" r:id="rId10"/>
    <p:sldId id="268" r:id="rId11"/>
    <p:sldId id="269" r:id="rId12"/>
    <p:sldId id="260" r:id="rId13"/>
    <p:sldId id="270" r:id="rId14"/>
    <p:sldId id="271" r:id="rId15"/>
    <p:sldId id="272" r:id="rId16"/>
    <p:sldId id="261" r:id="rId17"/>
    <p:sldId id="273" r:id="rId18"/>
    <p:sldId id="275" r:id="rId19"/>
    <p:sldId id="262"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64"/>
    <p:restoredTop sz="94675"/>
  </p:normalViewPr>
  <p:slideViewPr>
    <p:cSldViewPr snapToGrid="0" snapToObjects="1">
      <p:cViewPr varScale="1">
        <p:scale>
          <a:sx n="94" d="100"/>
          <a:sy n="94" d="100"/>
        </p:scale>
        <p:origin x="208"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ECEF7-D237-3C46-8749-3000F1E53B1F}" type="datetimeFigureOut">
              <a:rPr lang="en-US" smtClean="0"/>
              <a:t>10/6/21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1673EE-5E61-0140-9C88-EA10EE17FA97}" type="slidenum">
              <a:rPr lang="en-US" smtClean="0"/>
              <a:t>‹#›</a:t>
            </a:fld>
            <a:endParaRPr lang="en-US"/>
          </a:p>
        </p:txBody>
      </p:sp>
    </p:spTree>
    <p:extLst>
      <p:ext uri="{BB962C8B-B14F-4D97-AF65-F5344CB8AC3E}">
        <p14:creationId xmlns:p14="http://schemas.microsoft.com/office/powerpoint/2010/main" val="2694320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1673EE-5E61-0140-9C88-EA10EE17FA97}" type="slidenum">
              <a:rPr lang="en-US" smtClean="0"/>
              <a:t>2</a:t>
            </a:fld>
            <a:endParaRPr lang="en-US"/>
          </a:p>
        </p:txBody>
      </p:sp>
    </p:spTree>
    <p:extLst>
      <p:ext uri="{BB962C8B-B14F-4D97-AF65-F5344CB8AC3E}">
        <p14:creationId xmlns:p14="http://schemas.microsoft.com/office/powerpoint/2010/main" val="654004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1673EE-5E61-0140-9C88-EA10EE17FA97}" type="slidenum">
              <a:rPr lang="en-US" smtClean="0"/>
              <a:t>12</a:t>
            </a:fld>
            <a:endParaRPr lang="en-US"/>
          </a:p>
        </p:txBody>
      </p:sp>
    </p:spTree>
    <p:extLst>
      <p:ext uri="{BB962C8B-B14F-4D97-AF65-F5344CB8AC3E}">
        <p14:creationId xmlns:p14="http://schemas.microsoft.com/office/powerpoint/2010/main" val="1253651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1673EE-5E61-0140-9C88-EA10EE17FA97}" type="slidenum">
              <a:rPr lang="en-US" smtClean="0"/>
              <a:t>17</a:t>
            </a:fld>
            <a:endParaRPr lang="en-US"/>
          </a:p>
        </p:txBody>
      </p:sp>
    </p:spTree>
    <p:extLst>
      <p:ext uri="{BB962C8B-B14F-4D97-AF65-F5344CB8AC3E}">
        <p14:creationId xmlns:p14="http://schemas.microsoft.com/office/powerpoint/2010/main" val="3279715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24167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013434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908464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625113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84906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748656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92397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54245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64696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98097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655532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10/6/21</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549440"/>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82" r:id="rId6"/>
    <p:sldLayoutId id="2147483877" r:id="rId7"/>
    <p:sldLayoutId id="2147483878" r:id="rId8"/>
    <p:sldLayoutId id="2147483879" r:id="rId9"/>
    <p:sldLayoutId id="2147483881" r:id="rId10"/>
    <p:sldLayoutId id="214748388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鏡張りのようなビル">
            <a:extLst>
              <a:ext uri="{FF2B5EF4-FFF2-40B4-BE49-F238E27FC236}">
                <a16:creationId xmlns:a16="http://schemas.microsoft.com/office/drawing/2014/main" id="{012C307A-C73E-0540-821E-7749EC8F0FC0}"/>
              </a:ext>
            </a:extLst>
          </p:cNvPr>
          <p:cNvPicPr>
            <a:picLocks noChangeAspect="1"/>
          </p:cNvPicPr>
          <p:nvPr/>
        </p:nvPicPr>
        <p:blipFill rotWithShape="1">
          <a:blip r:embed="rId2"/>
          <a:srcRect t="10637" b="5093"/>
          <a:stretch/>
        </p:blipFill>
        <p:spPr>
          <a:xfrm>
            <a:off x="0" y="-2"/>
            <a:ext cx="12191979" cy="6857990"/>
          </a:xfrm>
          <a:prstGeom prst="rect">
            <a:avLst/>
          </a:prstGeom>
        </p:spPr>
      </p:pic>
      <p:sp>
        <p:nvSpPr>
          <p:cNvPr id="40" name="Rectangle 39">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92218-69AF-D749-8DD7-6A7623E09DA0}"/>
              </a:ext>
            </a:extLst>
          </p:cNvPr>
          <p:cNvSpPr>
            <a:spLocks noGrp="1"/>
          </p:cNvSpPr>
          <p:nvPr>
            <p:ph type="ctrTitle"/>
          </p:nvPr>
        </p:nvSpPr>
        <p:spPr>
          <a:xfrm>
            <a:off x="6549783" y="2520229"/>
            <a:ext cx="4892948" cy="2123089"/>
          </a:xfrm>
        </p:spPr>
        <p:txBody>
          <a:bodyPr anchor="t">
            <a:normAutofit fontScale="90000"/>
          </a:bodyPr>
          <a:lstStyle/>
          <a:p>
            <a:pPr algn="r"/>
            <a:br>
              <a:rPr lang="en-US" b="1" dirty="0">
                <a:solidFill>
                  <a:srgbClr val="FFFFFF"/>
                </a:solidFill>
              </a:rPr>
            </a:br>
            <a:br>
              <a:rPr lang="en-US" b="1" dirty="0">
                <a:solidFill>
                  <a:srgbClr val="FFFFFF"/>
                </a:solidFill>
              </a:rPr>
            </a:br>
            <a:r>
              <a:rPr lang="en-US" b="1" dirty="0" err="1">
                <a:solidFill>
                  <a:srgbClr val="FFFFFF"/>
                </a:solidFill>
              </a:rPr>
              <a:t>Backtesting</a:t>
            </a:r>
            <a:r>
              <a:rPr lang="en-US" b="1" dirty="0">
                <a:solidFill>
                  <a:srgbClr val="FFFFFF"/>
                </a:solidFill>
              </a:rPr>
              <a:t> with </a:t>
            </a:r>
            <a:r>
              <a:rPr lang="en-US" sz="4900" b="1" dirty="0">
                <a:solidFill>
                  <a:srgbClr val="FFFFFF"/>
                </a:solidFill>
              </a:rPr>
              <a:t>Python</a:t>
            </a:r>
          </a:p>
        </p:txBody>
      </p:sp>
      <p:cxnSp>
        <p:nvCxnSpPr>
          <p:cNvPr id="42" name="Straight Connector 41">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CDA9DF6-D32A-0C46-9B4E-A6370D9851F2}"/>
              </a:ext>
            </a:extLst>
          </p:cNvPr>
          <p:cNvSpPr txBox="1"/>
          <p:nvPr/>
        </p:nvSpPr>
        <p:spPr>
          <a:xfrm>
            <a:off x="9508740" y="5565987"/>
            <a:ext cx="1933991" cy="369332"/>
          </a:xfrm>
          <a:prstGeom prst="rect">
            <a:avLst/>
          </a:prstGeom>
          <a:noFill/>
        </p:spPr>
        <p:txBody>
          <a:bodyPr wrap="none" rtlCol="0">
            <a:spAutoFit/>
          </a:bodyPr>
          <a:lstStyle/>
          <a:p>
            <a:r>
              <a:rPr lang="en-US" b="1" dirty="0">
                <a:solidFill>
                  <a:schemeClr val="bg2"/>
                </a:solidFill>
              </a:rPr>
              <a:t>Satoru, Hao, Toby</a:t>
            </a:r>
            <a:endParaRPr lang="en-US" dirty="0"/>
          </a:p>
        </p:txBody>
      </p:sp>
    </p:spTree>
    <p:extLst>
      <p:ext uri="{BB962C8B-B14F-4D97-AF65-F5344CB8AC3E}">
        <p14:creationId xmlns:p14="http://schemas.microsoft.com/office/powerpoint/2010/main" val="382603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DDF84-0586-5C40-AA0C-4F419533A645}"/>
              </a:ext>
            </a:extLst>
          </p:cNvPr>
          <p:cNvSpPr>
            <a:spLocks noGrp="1"/>
          </p:cNvSpPr>
          <p:nvPr>
            <p:ph type="title"/>
          </p:nvPr>
        </p:nvSpPr>
        <p:spPr>
          <a:xfrm>
            <a:off x="914400" y="1125940"/>
            <a:ext cx="10363200" cy="1314443"/>
          </a:xfrm>
        </p:spPr>
        <p:txBody>
          <a:bodyPr/>
          <a:lstStyle/>
          <a:p>
            <a:r>
              <a:rPr lang="en-US" dirty="0"/>
              <a:t>FORD</a:t>
            </a:r>
          </a:p>
        </p:txBody>
      </p:sp>
      <p:pic>
        <p:nvPicPr>
          <p:cNvPr id="5" name="Content Placeholder 4" descr="Chart, scatter chart&#10;&#10;Description automatically generated">
            <a:extLst>
              <a:ext uri="{FF2B5EF4-FFF2-40B4-BE49-F238E27FC236}">
                <a16:creationId xmlns:a16="http://schemas.microsoft.com/office/drawing/2014/main" id="{3FC0494E-2A60-5646-8402-5F9FDB114874}"/>
              </a:ext>
            </a:extLst>
          </p:cNvPr>
          <p:cNvPicPr>
            <a:picLocks noGrp="1" noChangeAspect="1"/>
          </p:cNvPicPr>
          <p:nvPr>
            <p:ph idx="1"/>
          </p:nvPr>
        </p:nvPicPr>
        <p:blipFill>
          <a:blip r:embed="rId2"/>
          <a:stretch>
            <a:fillRect/>
          </a:stretch>
        </p:blipFill>
        <p:spPr>
          <a:xfrm>
            <a:off x="1113258" y="1892703"/>
            <a:ext cx="10507156" cy="5374730"/>
          </a:xfrm>
        </p:spPr>
      </p:pic>
    </p:spTree>
    <p:extLst>
      <p:ext uri="{BB962C8B-B14F-4D97-AF65-F5344CB8AC3E}">
        <p14:creationId xmlns:p14="http://schemas.microsoft.com/office/powerpoint/2010/main" val="2903051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371EF-9716-EF41-BC8A-8FC7EEB39976}"/>
              </a:ext>
            </a:extLst>
          </p:cNvPr>
          <p:cNvSpPr>
            <a:spLocks noGrp="1"/>
          </p:cNvSpPr>
          <p:nvPr>
            <p:ph type="title"/>
          </p:nvPr>
        </p:nvSpPr>
        <p:spPr>
          <a:xfrm>
            <a:off x="914400" y="1016758"/>
            <a:ext cx="10363200" cy="1314443"/>
          </a:xfrm>
        </p:spPr>
        <p:txBody>
          <a:bodyPr/>
          <a:lstStyle/>
          <a:p>
            <a:r>
              <a:rPr lang="en-US" dirty="0"/>
              <a:t>BANK OF AMERICA</a:t>
            </a:r>
          </a:p>
        </p:txBody>
      </p:sp>
      <p:pic>
        <p:nvPicPr>
          <p:cNvPr id="5" name="Content Placeholder 4" descr="Chart, line chart&#10;&#10;Description automatically generated">
            <a:extLst>
              <a:ext uri="{FF2B5EF4-FFF2-40B4-BE49-F238E27FC236}">
                <a16:creationId xmlns:a16="http://schemas.microsoft.com/office/drawing/2014/main" id="{4CF9044C-85AB-D44C-9D0E-CB68EE747E77}"/>
              </a:ext>
            </a:extLst>
          </p:cNvPr>
          <p:cNvPicPr>
            <a:picLocks noGrp="1" noChangeAspect="1"/>
          </p:cNvPicPr>
          <p:nvPr>
            <p:ph idx="1"/>
          </p:nvPr>
        </p:nvPicPr>
        <p:blipFill>
          <a:blip r:embed="rId2"/>
          <a:stretch>
            <a:fillRect/>
          </a:stretch>
        </p:blipFill>
        <p:spPr>
          <a:xfrm>
            <a:off x="1009934" y="1605912"/>
            <a:ext cx="10547225" cy="5252088"/>
          </a:xfrm>
        </p:spPr>
      </p:pic>
    </p:spTree>
    <p:extLst>
      <p:ext uri="{BB962C8B-B14F-4D97-AF65-F5344CB8AC3E}">
        <p14:creationId xmlns:p14="http://schemas.microsoft.com/office/powerpoint/2010/main" val="3793307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61C621-49DF-4048-8A17-F8BC9BEA8970}"/>
              </a:ext>
            </a:extLst>
          </p:cNvPr>
          <p:cNvSpPr>
            <a:spLocks noGrp="1"/>
          </p:cNvSpPr>
          <p:nvPr>
            <p:ph type="title"/>
          </p:nvPr>
        </p:nvSpPr>
        <p:spPr>
          <a:xfrm>
            <a:off x="914400" y="914400"/>
            <a:ext cx="4694904" cy="2881221"/>
          </a:xfrm>
        </p:spPr>
        <p:txBody>
          <a:bodyPr anchor="t">
            <a:normAutofit/>
          </a:bodyPr>
          <a:lstStyle/>
          <a:p>
            <a:r>
              <a:rPr lang="en-US" dirty="0"/>
              <a:t>Relative Strength Index</a:t>
            </a:r>
            <a:br>
              <a:rPr lang="en-US" dirty="0"/>
            </a:br>
            <a:r>
              <a:rPr lang="en-US" dirty="0"/>
              <a:t>(RSI)</a:t>
            </a:r>
          </a:p>
        </p:txBody>
      </p:sp>
      <p:sp>
        <p:nvSpPr>
          <p:cNvPr id="3" name="Content Placeholder 2">
            <a:extLst>
              <a:ext uri="{FF2B5EF4-FFF2-40B4-BE49-F238E27FC236}">
                <a16:creationId xmlns:a16="http://schemas.microsoft.com/office/drawing/2014/main" id="{C20624AD-C4F4-8749-97D8-9504AED1E7B3}"/>
              </a:ext>
            </a:extLst>
          </p:cNvPr>
          <p:cNvSpPr>
            <a:spLocks noGrp="1"/>
          </p:cNvSpPr>
          <p:nvPr>
            <p:ph idx="1"/>
          </p:nvPr>
        </p:nvSpPr>
        <p:spPr>
          <a:xfrm>
            <a:off x="6400800" y="960120"/>
            <a:ext cx="4677696" cy="4335780"/>
          </a:xfrm>
        </p:spPr>
        <p:txBody>
          <a:bodyPr>
            <a:normAutofit/>
          </a:bodyPr>
          <a:lstStyle/>
          <a:p>
            <a:pPr>
              <a:lnSpc>
                <a:spcPct val="110000"/>
              </a:lnSpc>
            </a:pPr>
            <a:r>
              <a:rPr lang="en-AU" sz="1700" dirty="0"/>
              <a:t>Relative strength index is an oscillating indicator designed to measure a stock's speed and size of price changes over a chosen time period. The average gains divided by average losses over chosen time period gives us the relative strength value. It's then plotted on a graph between 0 and 100. Many traders use this </a:t>
            </a:r>
            <a:r>
              <a:rPr lang="en-AU" sz="1700" dirty="0" err="1"/>
              <a:t>indiactor</a:t>
            </a:r>
            <a:r>
              <a:rPr lang="en-AU" sz="1700" dirty="0"/>
              <a:t> to determine if a stock is overbought, or oversold, indicating a trend reversal and therefore a buy or sell signal. For example, if a stock has risen rapidly in a short period of time and may reverse lower.</a:t>
            </a:r>
          </a:p>
        </p:txBody>
      </p:sp>
      <p:cxnSp>
        <p:nvCxnSpPr>
          <p:cNvPr id="10" name="Straight Connector 9">
            <a:extLst>
              <a:ext uri="{FF2B5EF4-FFF2-40B4-BE49-F238E27FC236}">
                <a16:creationId xmlns:a16="http://schemas.microsoft.com/office/drawing/2014/main" id="{61AF2F3F-06F0-42E3-8F72-36BEDCB694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3059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6CD8-2D2E-0348-AFB9-0658548C69EC}"/>
              </a:ext>
            </a:extLst>
          </p:cNvPr>
          <p:cNvSpPr>
            <a:spLocks noGrp="1"/>
          </p:cNvSpPr>
          <p:nvPr>
            <p:ph type="title"/>
          </p:nvPr>
        </p:nvSpPr>
        <p:spPr/>
        <p:txBody>
          <a:bodyPr/>
          <a:lstStyle/>
          <a:p>
            <a:r>
              <a:rPr lang="en-US" dirty="0"/>
              <a:t>APPLE</a:t>
            </a:r>
          </a:p>
        </p:txBody>
      </p:sp>
      <p:pic>
        <p:nvPicPr>
          <p:cNvPr id="7" name="Content Placeholder 6" descr="Chart&#10;&#10;Description automatically generated">
            <a:extLst>
              <a:ext uri="{FF2B5EF4-FFF2-40B4-BE49-F238E27FC236}">
                <a16:creationId xmlns:a16="http://schemas.microsoft.com/office/drawing/2014/main" id="{8DCAF470-D64F-474C-9495-667962EA6AF4}"/>
              </a:ext>
            </a:extLst>
          </p:cNvPr>
          <p:cNvPicPr>
            <a:picLocks noGrp="1" noChangeAspect="1"/>
          </p:cNvPicPr>
          <p:nvPr>
            <p:ph idx="1"/>
          </p:nvPr>
        </p:nvPicPr>
        <p:blipFill>
          <a:blip r:embed="rId2"/>
          <a:stretch>
            <a:fillRect/>
          </a:stretch>
        </p:blipFill>
        <p:spPr>
          <a:xfrm>
            <a:off x="1446663" y="1995548"/>
            <a:ext cx="9239534" cy="4773104"/>
          </a:xfrm>
        </p:spPr>
      </p:pic>
    </p:spTree>
    <p:extLst>
      <p:ext uri="{BB962C8B-B14F-4D97-AF65-F5344CB8AC3E}">
        <p14:creationId xmlns:p14="http://schemas.microsoft.com/office/powerpoint/2010/main" val="2841114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316C-0481-504E-9FAD-03EC818385EE}"/>
              </a:ext>
            </a:extLst>
          </p:cNvPr>
          <p:cNvSpPr>
            <a:spLocks noGrp="1"/>
          </p:cNvSpPr>
          <p:nvPr>
            <p:ph type="title"/>
          </p:nvPr>
        </p:nvSpPr>
        <p:spPr/>
        <p:txBody>
          <a:bodyPr/>
          <a:lstStyle/>
          <a:p>
            <a:r>
              <a:rPr lang="en-US" dirty="0"/>
              <a:t>FORD</a:t>
            </a:r>
          </a:p>
        </p:txBody>
      </p:sp>
      <p:pic>
        <p:nvPicPr>
          <p:cNvPr id="4" name="Picture 3" descr="Graphical user interface, chart&#10;&#10;Description automatically generated">
            <a:extLst>
              <a:ext uri="{FF2B5EF4-FFF2-40B4-BE49-F238E27FC236}">
                <a16:creationId xmlns:a16="http://schemas.microsoft.com/office/drawing/2014/main" id="{603A588E-AADF-4740-8058-524B17A4D8E1}"/>
              </a:ext>
            </a:extLst>
          </p:cNvPr>
          <p:cNvPicPr>
            <a:picLocks noChangeAspect="1"/>
          </p:cNvPicPr>
          <p:nvPr/>
        </p:nvPicPr>
        <p:blipFill>
          <a:blip r:embed="rId2"/>
          <a:stretch>
            <a:fillRect/>
          </a:stretch>
        </p:blipFill>
        <p:spPr>
          <a:xfrm>
            <a:off x="1446663" y="2028821"/>
            <a:ext cx="9062113" cy="4619001"/>
          </a:xfrm>
          <a:prstGeom prst="rect">
            <a:avLst/>
          </a:prstGeom>
        </p:spPr>
      </p:pic>
    </p:spTree>
    <p:extLst>
      <p:ext uri="{BB962C8B-B14F-4D97-AF65-F5344CB8AC3E}">
        <p14:creationId xmlns:p14="http://schemas.microsoft.com/office/powerpoint/2010/main" val="2387466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3A92-6543-2A42-B19B-601807F8A890}"/>
              </a:ext>
            </a:extLst>
          </p:cNvPr>
          <p:cNvSpPr>
            <a:spLocks noGrp="1"/>
          </p:cNvSpPr>
          <p:nvPr>
            <p:ph type="title"/>
          </p:nvPr>
        </p:nvSpPr>
        <p:spPr/>
        <p:txBody>
          <a:bodyPr/>
          <a:lstStyle/>
          <a:p>
            <a:r>
              <a:rPr lang="en-US" dirty="0"/>
              <a:t>BANK OF AMERICA</a:t>
            </a:r>
          </a:p>
        </p:txBody>
      </p:sp>
      <p:pic>
        <p:nvPicPr>
          <p:cNvPr id="7" name="Content Placeholder 6" descr="Chart, histogram&#10;&#10;Description automatically generated">
            <a:extLst>
              <a:ext uri="{FF2B5EF4-FFF2-40B4-BE49-F238E27FC236}">
                <a16:creationId xmlns:a16="http://schemas.microsoft.com/office/drawing/2014/main" id="{55AC3FC3-F9BF-544F-9A78-F02F16806F50}"/>
              </a:ext>
            </a:extLst>
          </p:cNvPr>
          <p:cNvPicPr>
            <a:picLocks noGrp="1" noChangeAspect="1"/>
          </p:cNvPicPr>
          <p:nvPr>
            <p:ph idx="1"/>
          </p:nvPr>
        </p:nvPicPr>
        <p:blipFill>
          <a:blip r:embed="rId2"/>
          <a:stretch>
            <a:fillRect/>
          </a:stretch>
        </p:blipFill>
        <p:spPr>
          <a:xfrm>
            <a:off x="1440532" y="2088107"/>
            <a:ext cx="9054659" cy="4590885"/>
          </a:xfrm>
        </p:spPr>
      </p:pic>
    </p:spTree>
    <p:extLst>
      <p:ext uri="{BB962C8B-B14F-4D97-AF65-F5344CB8AC3E}">
        <p14:creationId xmlns:p14="http://schemas.microsoft.com/office/powerpoint/2010/main" val="1910461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A5743-F15F-4D47-A089-C165BA8EC2BE}"/>
              </a:ext>
            </a:extLst>
          </p:cNvPr>
          <p:cNvSpPr>
            <a:spLocks noGrp="1"/>
          </p:cNvSpPr>
          <p:nvPr>
            <p:ph type="title"/>
          </p:nvPr>
        </p:nvSpPr>
        <p:spPr/>
        <p:txBody>
          <a:bodyPr/>
          <a:lstStyle/>
          <a:p>
            <a:r>
              <a:rPr lang="en-US" dirty="0"/>
              <a:t>Summary &amp; Comparison </a:t>
            </a:r>
            <a:br>
              <a:rPr lang="en-US" dirty="0"/>
            </a:br>
            <a:endParaRPr lang="en-US" dirty="0"/>
          </a:p>
        </p:txBody>
      </p:sp>
      <p:sp>
        <p:nvSpPr>
          <p:cNvPr id="3" name="Content Placeholder 2">
            <a:extLst>
              <a:ext uri="{FF2B5EF4-FFF2-40B4-BE49-F238E27FC236}">
                <a16:creationId xmlns:a16="http://schemas.microsoft.com/office/drawing/2014/main" id="{8E7C1A9E-508C-084E-A2D3-5E3264DA1226}"/>
              </a:ext>
            </a:extLst>
          </p:cNvPr>
          <p:cNvSpPr>
            <a:spLocks noGrp="1"/>
          </p:cNvSpPr>
          <p:nvPr>
            <p:ph idx="1"/>
          </p:nvPr>
        </p:nvSpPr>
        <p:spPr/>
        <p:txBody>
          <a:bodyPr>
            <a:normAutofit fontScale="70000" lnSpcReduction="20000"/>
          </a:bodyPr>
          <a:lstStyle/>
          <a:p>
            <a:r>
              <a:rPr lang="en-US" dirty="0"/>
              <a:t>Comparing all stocks and strategies, the best decision would have been to buy and hold Apple stock for the entire period. Buying and holding Bank of America on the other hand would have given the opposite result. </a:t>
            </a:r>
          </a:p>
          <a:p>
            <a:r>
              <a:rPr lang="en-US" dirty="0"/>
              <a:t>Of the active strategies we used, the MACD was shown to be the most successful overall. This is not to say that another combination of moving average periods wouldn’t be more successful, but in our comparison this is the result. </a:t>
            </a:r>
          </a:p>
          <a:p>
            <a:r>
              <a:rPr lang="en-US" dirty="0"/>
              <a:t>We also note the success of SMA with Bank of America. </a:t>
            </a:r>
          </a:p>
          <a:p>
            <a:endParaRPr lang="en-US" dirty="0"/>
          </a:p>
          <a:p>
            <a:r>
              <a:rPr lang="en-US" dirty="0"/>
              <a:t>Bar chart win rates</a:t>
            </a:r>
          </a:p>
          <a:p>
            <a:r>
              <a:rPr lang="en-US" dirty="0"/>
              <a:t>Bar chart shows returns</a:t>
            </a:r>
          </a:p>
          <a:p>
            <a:r>
              <a:rPr lang="en-US" dirty="0"/>
              <a:t>Traditional buy and hold </a:t>
            </a:r>
          </a:p>
        </p:txBody>
      </p:sp>
    </p:spTree>
    <p:extLst>
      <p:ext uri="{BB962C8B-B14F-4D97-AF65-F5344CB8AC3E}">
        <p14:creationId xmlns:p14="http://schemas.microsoft.com/office/powerpoint/2010/main" val="432789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4D748E-03F9-7944-B893-71B778846AF4}"/>
              </a:ext>
            </a:extLst>
          </p:cNvPr>
          <p:cNvSpPr txBox="1"/>
          <p:nvPr/>
        </p:nvSpPr>
        <p:spPr>
          <a:xfrm>
            <a:off x="7342496" y="696035"/>
            <a:ext cx="4053385" cy="707886"/>
          </a:xfrm>
          <a:prstGeom prst="rect">
            <a:avLst/>
          </a:prstGeom>
          <a:noFill/>
        </p:spPr>
        <p:txBody>
          <a:bodyPr wrap="square" rtlCol="0">
            <a:spAutoFit/>
          </a:bodyPr>
          <a:lstStyle/>
          <a:p>
            <a:r>
              <a:rPr lang="en-US" sz="4000" b="1" dirty="0"/>
              <a:t>Strategy Returns</a:t>
            </a:r>
          </a:p>
        </p:txBody>
      </p:sp>
      <p:pic>
        <p:nvPicPr>
          <p:cNvPr id="8" name="Content Placeholder 7" descr="Chart, bar chart, box and whisker chart&#10;&#10;Description automatically generated">
            <a:extLst>
              <a:ext uri="{FF2B5EF4-FFF2-40B4-BE49-F238E27FC236}">
                <a16:creationId xmlns:a16="http://schemas.microsoft.com/office/drawing/2014/main" id="{7FD179F8-37DC-2347-92CE-65661E9AE6F0}"/>
              </a:ext>
            </a:extLst>
          </p:cNvPr>
          <p:cNvPicPr>
            <a:picLocks noGrp="1" noChangeAspect="1"/>
          </p:cNvPicPr>
          <p:nvPr>
            <p:ph idx="1"/>
          </p:nvPr>
        </p:nvPicPr>
        <p:blipFill>
          <a:blip r:embed="rId3"/>
          <a:stretch>
            <a:fillRect/>
          </a:stretch>
        </p:blipFill>
        <p:spPr>
          <a:xfrm>
            <a:off x="489718" y="339725"/>
            <a:ext cx="5281663" cy="3089275"/>
          </a:xfrm>
        </p:spPr>
      </p:pic>
      <p:pic>
        <p:nvPicPr>
          <p:cNvPr id="11" name="Picture 10" descr="Chart, bar chart&#10;&#10;Description automatically generated">
            <a:extLst>
              <a:ext uri="{FF2B5EF4-FFF2-40B4-BE49-F238E27FC236}">
                <a16:creationId xmlns:a16="http://schemas.microsoft.com/office/drawing/2014/main" id="{4D947F1B-ACD9-F943-AD8A-35B1595E2EF5}"/>
              </a:ext>
            </a:extLst>
          </p:cNvPr>
          <p:cNvPicPr>
            <a:picLocks noChangeAspect="1"/>
          </p:cNvPicPr>
          <p:nvPr/>
        </p:nvPicPr>
        <p:blipFill>
          <a:blip r:embed="rId4"/>
          <a:stretch>
            <a:fillRect/>
          </a:stretch>
        </p:blipFill>
        <p:spPr>
          <a:xfrm>
            <a:off x="6135700" y="1802477"/>
            <a:ext cx="5637208" cy="3351189"/>
          </a:xfrm>
          <a:prstGeom prst="rect">
            <a:avLst/>
          </a:prstGeom>
        </p:spPr>
      </p:pic>
      <p:pic>
        <p:nvPicPr>
          <p:cNvPr id="13" name="Picture 12" descr="Chart, bar chart&#10;&#10;Description automatically generated">
            <a:extLst>
              <a:ext uri="{FF2B5EF4-FFF2-40B4-BE49-F238E27FC236}">
                <a16:creationId xmlns:a16="http://schemas.microsoft.com/office/drawing/2014/main" id="{65830A6F-9270-1745-8CB4-22CCDA6B7ED5}"/>
              </a:ext>
            </a:extLst>
          </p:cNvPr>
          <p:cNvPicPr>
            <a:picLocks noChangeAspect="1"/>
          </p:cNvPicPr>
          <p:nvPr/>
        </p:nvPicPr>
        <p:blipFill>
          <a:blip r:embed="rId5"/>
          <a:stretch>
            <a:fillRect/>
          </a:stretch>
        </p:blipFill>
        <p:spPr>
          <a:xfrm>
            <a:off x="443037" y="3609028"/>
            <a:ext cx="5375026" cy="3089275"/>
          </a:xfrm>
          <a:prstGeom prst="rect">
            <a:avLst/>
          </a:prstGeom>
        </p:spPr>
      </p:pic>
      <p:sp>
        <p:nvSpPr>
          <p:cNvPr id="15" name="TextBox 14">
            <a:extLst>
              <a:ext uri="{FF2B5EF4-FFF2-40B4-BE49-F238E27FC236}">
                <a16:creationId xmlns:a16="http://schemas.microsoft.com/office/drawing/2014/main" id="{EE0CCC9B-F500-4C44-9E12-3BC0DA764F56}"/>
              </a:ext>
            </a:extLst>
          </p:cNvPr>
          <p:cNvSpPr txBox="1"/>
          <p:nvPr/>
        </p:nvSpPr>
        <p:spPr>
          <a:xfrm>
            <a:off x="696035" y="2467378"/>
            <a:ext cx="1000595" cy="369332"/>
          </a:xfrm>
          <a:prstGeom prst="rect">
            <a:avLst/>
          </a:prstGeom>
          <a:noFill/>
        </p:spPr>
        <p:txBody>
          <a:bodyPr wrap="none" rtlCol="0">
            <a:spAutoFit/>
          </a:bodyPr>
          <a:lstStyle/>
          <a:p>
            <a:r>
              <a:rPr lang="en-US" dirty="0"/>
              <a:t>-0.288%</a:t>
            </a:r>
          </a:p>
        </p:txBody>
      </p:sp>
      <p:sp>
        <p:nvSpPr>
          <p:cNvPr id="16" name="TextBox 15">
            <a:extLst>
              <a:ext uri="{FF2B5EF4-FFF2-40B4-BE49-F238E27FC236}">
                <a16:creationId xmlns:a16="http://schemas.microsoft.com/office/drawing/2014/main" id="{A29B2AD8-69AD-DE4A-ACDD-E606578DBF3B}"/>
              </a:ext>
            </a:extLst>
          </p:cNvPr>
          <p:cNvSpPr txBox="1"/>
          <p:nvPr/>
        </p:nvSpPr>
        <p:spPr>
          <a:xfrm>
            <a:off x="1965278" y="1617811"/>
            <a:ext cx="835485" cy="369332"/>
          </a:xfrm>
          <a:prstGeom prst="rect">
            <a:avLst/>
          </a:prstGeom>
          <a:noFill/>
        </p:spPr>
        <p:txBody>
          <a:bodyPr wrap="none" rtlCol="0">
            <a:spAutoFit/>
          </a:bodyPr>
          <a:lstStyle/>
          <a:p>
            <a:r>
              <a:rPr lang="en-US" dirty="0"/>
              <a:t>+300%</a:t>
            </a:r>
          </a:p>
        </p:txBody>
      </p:sp>
      <p:sp>
        <p:nvSpPr>
          <p:cNvPr id="17" name="TextBox 16">
            <a:extLst>
              <a:ext uri="{FF2B5EF4-FFF2-40B4-BE49-F238E27FC236}">
                <a16:creationId xmlns:a16="http://schemas.microsoft.com/office/drawing/2014/main" id="{A147AE61-4635-484B-9239-D6450FF35C8B}"/>
              </a:ext>
            </a:extLst>
          </p:cNvPr>
          <p:cNvSpPr txBox="1"/>
          <p:nvPr/>
        </p:nvSpPr>
        <p:spPr>
          <a:xfrm>
            <a:off x="3228098" y="2388358"/>
            <a:ext cx="1011815" cy="369332"/>
          </a:xfrm>
          <a:prstGeom prst="rect">
            <a:avLst/>
          </a:prstGeom>
          <a:noFill/>
        </p:spPr>
        <p:txBody>
          <a:bodyPr wrap="none" rtlCol="0">
            <a:spAutoFit/>
          </a:bodyPr>
          <a:lstStyle/>
          <a:p>
            <a:r>
              <a:rPr lang="en-US" dirty="0"/>
              <a:t>+0.359%</a:t>
            </a:r>
          </a:p>
        </p:txBody>
      </p:sp>
      <p:sp>
        <p:nvSpPr>
          <p:cNvPr id="18" name="TextBox 17">
            <a:extLst>
              <a:ext uri="{FF2B5EF4-FFF2-40B4-BE49-F238E27FC236}">
                <a16:creationId xmlns:a16="http://schemas.microsoft.com/office/drawing/2014/main" id="{6EFB1E28-5BE2-F848-AB87-D2FCAD459650}"/>
              </a:ext>
            </a:extLst>
          </p:cNvPr>
          <p:cNvSpPr txBox="1"/>
          <p:nvPr/>
        </p:nvSpPr>
        <p:spPr>
          <a:xfrm>
            <a:off x="4462818" y="339725"/>
            <a:ext cx="835485" cy="369332"/>
          </a:xfrm>
          <a:prstGeom prst="rect">
            <a:avLst/>
          </a:prstGeom>
          <a:noFill/>
        </p:spPr>
        <p:txBody>
          <a:bodyPr wrap="none" rtlCol="0">
            <a:spAutoFit/>
          </a:bodyPr>
          <a:lstStyle/>
          <a:p>
            <a:r>
              <a:rPr lang="en-US" dirty="0"/>
              <a:t>+837%</a:t>
            </a:r>
          </a:p>
        </p:txBody>
      </p:sp>
      <p:sp>
        <p:nvSpPr>
          <p:cNvPr id="19" name="TextBox 18">
            <a:extLst>
              <a:ext uri="{FF2B5EF4-FFF2-40B4-BE49-F238E27FC236}">
                <a16:creationId xmlns:a16="http://schemas.microsoft.com/office/drawing/2014/main" id="{05B4E5DE-669F-D64A-8100-FC7952577246}"/>
              </a:ext>
            </a:extLst>
          </p:cNvPr>
          <p:cNvSpPr txBox="1"/>
          <p:nvPr/>
        </p:nvSpPr>
        <p:spPr>
          <a:xfrm>
            <a:off x="6575939" y="3930555"/>
            <a:ext cx="888385" cy="369332"/>
          </a:xfrm>
          <a:prstGeom prst="rect">
            <a:avLst/>
          </a:prstGeom>
          <a:noFill/>
        </p:spPr>
        <p:txBody>
          <a:bodyPr wrap="none" rtlCol="0">
            <a:spAutoFit/>
          </a:bodyPr>
          <a:lstStyle/>
          <a:p>
            <a:r>
              <a:rPr lang="en-US" dirty="0"/>
              <a:t>+49.2%</a:t>
            </a:r>
          </a:p>
        </p:txBody>
      </p:sp>
      <p:sp>
        <p:nvSpPr>
          <p:cNvPr id="20" name="TextBox 19">
            <a:extLst>
              <a:ext uri="{FF2B5EF4-FFF2-40B4-BE49-F238E27FC236}">
                <a16:creationId xmlns:a16="http://schemas.microsoft.com/office/drawing/2014/main" id="{7E2B47C4-B73E-9049-91B6-6FEBE0A2A9EF}"/>
              </a:ext>
            </a:extLst>
          </p:cNvPr>
          <p:cNvSpPr txBox="1"/>
          <p:nvPr/>
        </p:nvSpPr>
        <p:spPr>
          <a:xfrm>
            <a:off x="7781961" y="3930555"/>
            <a:ext cx="888385" cy="369332"/>
          </a:xfrm>
          <a:prstGeom prst="rect">
            <a:avLst/>
          </a:prstGeom>
          <a:noFill/>
        </p:spPr>
        <p:txBody>
          <a:bodyPr wrap="none" rtlCol="0">
            <a:spAutoFit/>
          </a:bodyPr>
          <a:lstStyle/>
          <a:p>
            <a:r>
              <a:rPr lang="en-US" dirty="0"/>
              <a:t>+54.9%</a:t>
            </a:r>
          </a:p>
        </p:txBody>
      </p:sp>
      <p:sp>
        <p:nvSpPr>
          <p:cNvPr id="21" name="TextBox 20">
            <a:extLst>
              <a:ext uri="{FF2B5EF4-FFF2-40B4-BE49-F238E27FC236}">
                <a16:creationId xmlns:a16="http://schemas.microsoft.com/office/drawing/2014/main" id="{2212C968-23F8-DA4D-8277-CD112A02C2F1}"/>
              </a:ext>
            </a:extLst>
          </p:cNvPr>
          <p:cNvSpPr txBox="1"/>
          <p:nvPr/>
        </p:nvSpPr>
        <p:spPr>
          <a:xfrm>
            <a:off x="9034665" y="4115221"/>
            <a:ext cx="877163" cy="369332"/>
          </a:xfrm>
          <a:prstGeom prst="rect">
            <a:avLst/>
          </a:prstGeom>
          <a:noFill/>
        </p:spPr>
        <p:txBody>
          <a:bodyPr wrap="none" rtlCol="0">
            <a:spAutoFit/>
          </a:bodyPr>
          <a:lstStyle/>
          <a:p>
            <a:r>
              <a:rPr lang="en-US" dirty="0"/>
              <a:t>-46.4%</a:t>
            </a:r>
          </a:p>
        </p:txBody>
      </p:sp>
      <p:sp>
        <p:nvSpPr>
          <p:cNvPr id="22" name="TextBox 21">
            <a:extLst>
              <a:ext uri="{FF2B5EF4-FFF2-40B4-BE49-F238E27FC236}">
                <a16:creationId xmlns:a16="http://schemas.microsoft.com/office/drawing/2014/main" id="{4D71B816-CDEC-0B44-90E5-B70F078B994F}"/>
              </a:ext>
            </a:extLst>
          </p:cNvPr>
          <p:cNvSpPr txBox="1"/>
          <p:nvPr/>
        </p:nvSpPr>
        <p:spPr>
          <a:xfrm>
            <a:off x="10276147" y="3745889"/>
            <a:ext cx="1011815" cy="369332"/>
          </a:xfrm>
          <a:prstGeom prst="rect">
            <a:avLst/>
          </a:prstGeom>
          <a:noFill/>
        </p:spPr>
        <p:txBody>
          <a:bodyPr wrap="none" rtlCol="0">
            <a:spAutoFit/>
          </a:bodyPr>
          <a:lstStyle/>
          <a:p>
            <a:r>
              <a:rPr lang="en-US" dirty="0"/>
              <a:t>+122.8%</a:t>
            </a:r>
          </a:p>
        </p:txBody>
      </p:sp>
      <p:sp>
        <p:nvSpPr>
          <p:cNvPr id="23" name="TextBox 22">
            <a:extLst>
              <a:ext uri="{FF2B5EF4-FFF2-40B4-BE49-F238E27FC236}">
                <a16:creationId xmlns:a16="http://schemas.microsoft.com/office/drawing/2014/main" id="{00249852-093B-974E-B6E5-B5B07476C00E}"/>
              </a:ext>
            </a:extLst>
          </p:cNvPr>
          <p:cNvSpPr txBox="1"/>
          <p:nvPr/>
        </p:nvSpPr>
        <p:spPr>
          <a:xfrm>
            <a:off x="778590" y="4784333"/>
            <a:ext cx="835485" cy="369332"/>
          </a:xfrm>
          <a:prstGeom prst="rect">
            <a:avLst/>
          </a:prstGeom>
          <a:noFill/>
        </p:spPr>
        <p:txBody>
          <a:bodyPr wrap="none" rtlCol="0">
            <a:spAutoFit/>
          </a:bodyPr>
          <a:lstStyle/>
          <a:p>
            <a:r>
              <a:rPr lang="en-US" dirty="0"/>
              <a:t>+392%</a:t>
            </a:r>
          </a:p>
        </p:txBody>
      </p:sp>
      <p:sp>
        <p:nvSpPr>
          <p:cNvPr id="24" name="TextBox 23">
            <a:extLst>
              <a:ext uri="{FF2B5EF4-FFF2-40B4-BE49-F238E27FC236}">
                <a16:creationId xmlns:a16="http://schemas.microsoft.com/office/drawing/2014/main" id="{B3D4B8C1-7CEB-084D-98B0-A49952482E5F}"/>
              </a:ext>
            </a:extLst>
          </p:cNvPr>
          <p:cNvSpPr txBox="1"/>
          <p:nvPr/>
        </p:nvSpPr>
        <p:spPr>
          <a:xfrm>
            <a:off x="2183642" y="5477633"/>
            <a:ext cx="712054" cy="369332"/>
          </a:xfrm>
          <a:prstGeom prst="rect">
            <a:avLst/>
          </a:prstGeom>
          <a:noFill/>
        </p:spPr>
        <p:txBody>
          <a:bodyPr wrap="none" rtlCol="0">
            <a:spAutoFit/>
          </a:bodyPr>
          <a:lstStyle/>
          <a:p>
            <a:r>
              <a:rPr lang="en-US" dirty="0"/>
              <a:t>+83%</a:t>
            </a:r>
          </a:p>
        </p:txBody>
      </p:sp>
      <p:sp>
        <p:nvSpPr>
          <p:cNvPr id="25" name="TextBox 24">
            <a:extLst>
              <a:ext uri="{FF2B5EF4-FFF2-40B4-BE49-F238E27FC236}">
                <a16:creationId xmlns:a16="http://schemas.microsoft.com/office/drawing/2014/main" id="{A5AEB7AD-9BFC-6741-96C7-91FEBB65F61D}"/>
              </a:ext>
            </a:extLst>
          </p:cNvPr>
          <p:cNvSpPr txBox="1"/>
          <p:nvPr/>
        </p:nvSpPr>
        <p:spPr>
          <a:xfrm>
            <a:off x="3228098" y="5831795"/>
            <a:ext cx="888385" cy="369332"/>
          </a:xfrm>
          <a:prstGeom prst="rect">
            <a:avLst/>
          </a:prstGeom>
          <a:noFill/>
        </p:spPr>
        <p:txBody>
          <a:bodyPr wrap="none" rtlCol="0">
            <a:spAutoFit/>
          </a:bodyPr>
          <a:lstStyle/>
          <a:p>
            <a:r>
              <a:rPr lang="en-US" dirty="0"/>
              <a:t>+11.6%</a:t>
            </a:r>
          </a:p>
        </p:txBody>
      </p:sp>
      <p:sp>
        <p:nvSpPr>
          <p:cNvPr id="26" name="TextBox 25">
            <a:extLst>
              <a:ext uri="{FF2B5EF4-FFF2-40B4-BE49-F238E27FC236}">
                <a16:creationId xmlns:a16="http://schemas.microsoft.com/office/drawing/2014/main" id="{D9271661-079D-484A-B61C-F17D13DA779E}"/>
              </a:ext>
            </a:extLst>
          </p:cNvPr>
          <p:cNvSpPr txBox="1"/>
          <p:nvPr/>
        </p:nvSpPr>
        <p:spPr>
          <a:xfrm>
            <a:off x="4441978" y="5846965"/>
            <a:ext cx="877163" cy="369332"/>
          </a:xfrm>
          <a:prstGeom prst="rect">
            <a:avLst/>
          </a:prstGeom>
          <a:noFill/>
        </p:spPr>
        <p:txBody>
          <a:bodyPr wrap="none" rtlCol="0">
            <a:spAutoFit/>
          </a:bodyPr>
          <a:lstStyle/>
          <a:p>
            <a:r>
              <a:rPr lang="en-US" dirty="0"/>
              <a:t>-60.8%</a:t>
            </a:r>
          </a:p>
        </p:txBody>
      </p:sp>
    </p:spTree>
    <p:extLst>
      <p:ext uri="{BB962C8B-B14F-4D97-AF65-F5344CB8AC3E}">
        <p14:creationId xmlns:p14="http://schemas.microsoft.com/office/powerpoint/2010/main" val="2256565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2FDA4-753B-9941-8F04-6653FF5F4821}"/>
              </a:ext>
            </a:extLst>
          </p:cNvPr>
          <p:cNvSpPr>
            <a:spLocks noGrp="1"/>
          </p:cNvSpPr>
          <p:nvPr>
            <p:ph type="title"/>
          </p:nvPr>
        </p:nvSpPr>
        <p:spPr>
          <a:xfrm>
            <a:off x="341194" y="364766"/>
            <a:ext cx="6428096" cy="730155"/>
          </a:xfrm>
        </p:spPr>
        <p:txBody>
          <a:bodyPr>
            <a:normAutofit fontScale="90000"/>
          </a:bodyPr>
          <a:lstStyle/>
          <a:p>
            <a:r>
              <a:rPr lang="en-US" dirty="0"/>
              <a:t>Comparing Strategy Win Rates</a:t>
            </a:r>
          </a:p>
        </p:txBody>
      </p:sp>
      <p:pic>
        <p:nvPicPr>
          <p:cNvPr id="11" name="Picture 10" descr="Chart, bar chart&#10;&#10;Description automatically generated">
            <a:extLst>
              <a:ext uri="{FF2B5EF4-FFF2-40B4-BE49-F238E27FC236}">
                <a16:creationId xmlns:a16="http://schemas.microsoft.com/office/drawing/2014/main" id="{52CA656E-7600-D24A-BE01-1D9ED7692CA1}"/>
              </a:ext>
            </a:extLst>
          </p:cNvPr>
          <p:cNvPicPr>
            <a:picLocks noChangeAspect="1"/>
          </p:cNvPicPr>
          <p:nvPr/>
        </p:nvPicPr>
        <p:blipFill>
          <a:blip r:embed="rId2"/>
          <a:stretch>
            <a:fillRect/>
          </a:stretch>
        </p:blipFill>
        <p:spPr>
          <a:xfrm>
            <a:off x="6895247" y="3551098"/>
            <a:ext cx="5058409" cy="2942135"/>
          </a:xfrm>
          <a:prstGeom prst="rect">
            <a:avLst/>
          </a:prstGeom>
        </p:spPr>
      </p:pic>
      <p:pic>
        <p:nvPicPr>
          <p:cNvPr id="13" name="Picture 12" descr="Chart, bar chart&#10;&#10;Description automatically generated">
            <a:extLst>
              <a:ext uri="{FF2B5EF4-FFF2-40B4-BE49-F238E27FC236}">
                <a16:creationId xmlns:a16="http://schemas.microsoft.com/office/drawing/2014/main" id="{EAA659C6-2446-C04A-B9CA-37570419898C}"/>
              </a:ext>
            </a:extLst>
          </p:cNvPr>
          <p:cNvPicPr>
            <a:picLocks noChangeAspect="1"/>
          </p:cNvPicPr>
          <p:nvPr/>
        </p:nvPicPr>
        <p:blipFill>
          <a:blip r:embed="rId3"/>
          <a:stretch>
            <a:fillRect/>
          </a:stretch>
        </p:blipFill>
        <p:spPr>
          <a:xfrm>
            <a:off x="625049" y="2242974"/>
            <a:ext cx="4511225" cy="2616248"/>
          </a:xfrm>
          <a:prstGeom prst="rect">
            <a:avLst/>
          </a:prstGeom>
        </p:spPr>
      </p:pic>
      <p:pic>
        <p:nvPicPr>
          <p:cNvPr id="17" name="Picture 16" descr="Chart, bar chart&#10;&#10;Description automatically generated">
            <a:extLst>
              <a:ext uri="{FF2B5EF4-FFF2-40B4-BE49-F238E27FC236}">
                <a16:creationId xmlns:a16="http://schemas.microsoft.com/office/drawing/2014/main" id="{AE678F60-942C-CA46-B0B1-B27D9E1E9BB9}"/>
              </a:ext>
            </a:extLst>
          </p:cNvPr>
          <p:cNvPicPr>
            <a:picLocks noChangeAspect="1"/>
          </p:cNvPicPr>
          <p:nvPr/>
        </p:nvPicPr>
        <p:blipFill>
          <a:blip r:embed="rId4"/>
          <a:stretch>
            <a:fillRect/>
          </a:stretch>
        </p:blipFill>
        <p:spPr>
          <a:xfrm>
            <a:off x="6855648" y="364766"/>
            <a:ext cx="5137606" cy="2972843"/>
          </a:xfrm>
          <a:prstGeom prst="rect">
            <a:avLst/>
          </a:prstGeom>
        </p:spPr>
      </p:pic>
      <p:sp>
        <p:nvSpPr>
          <p:cNvPr id="18" name="TextBox 17">
            <a:extLst>
              <a:ext uri="{FF2B5EF4-FFF2-40B4-BE49-F238E27FC236}">
                <a16:creationId xmlns:a16="http://schemas.microsoft.com/office/drawing/2014/main" id="{DBBCE798-10F9-E74A-8E73-6C11C12D69EF}"/>
              </a:ext>
            </a:extLst>
          </p:cNvPr>
          <p:cNvSpPr txBox="1"/>
          <p:nvPr/>
        </p:nvSpPr>
        <p:spPr>
          <a:xfrm>
            <a:off x="7533263" y="2425131"/>
            <a:ext cx="928048" cy="369332"/>
          </a:xfrm>
          <a:prstGeom prst="rect">
            <a:avLst/>
          </a:prstGeom>
          <a:noFill/>
        </p:spPr>
        <p:txBody>
          <a:bodyPr wrap="square" rtlCol="0">
            <a:spAutoFit/>
          </a:bodyPr>
          <a:lstStyle/>
          <a:p>
            <a:r>
              <a:rPr lang="en-US" dirty="0"/>
              <a:t>14.3%</a:t>
            </a:r>
          </a:p>
        </p:txBody>
      </p:sp>
      <p:sp>
        <p:nvSpPr>
          <p:cNvPr id="19" name="TextBox 18">
            <a:extLst>
              <a:ext uri="{FF2B5EF4-FFF2-40B4-BE49-F238E27FC236}">
                <a16:creationId xmlns:a16="http://schemas.microsoft.com/office/drawing/2014/main" id="{111C9F8D-D34E-5241-AD38-4993B58E600E}"/>
              </a:ext>
            </a:extLst>
          </p:cNvPr>
          <p:cNvSpPr txBox="1"/>
          <p:nvPr/>
        </p:nvSpPr>
        <p:spPr>
          <a:xfrm>
            <a:off x="8977741" y="2242974"/>
            <a:ext cx="766557" cy="369332"/>
          </a:xfrm>
          <a:prstGeom prst="rect">
            <a:avLst/>
          </a:prstGeom>
          <a:noFill/>
        </p:spPr>
        <p:txBody>
          <a:bodyPr wrap="none" rtlCol="0">
            <a:spAutoFit/>
          </a:bodyPr>
          <a:lstStyle/>
          <a:p>
            <a:r>
              <a:rPr lang="en-US" dirty="0"/>
              <a:t>44.9%</a:t>
            </a:r>
          </a:p>
        </p:txBody>
      </p:sp>
      <p:sp>
        <p:nvSpPr>
          <p:cNvPr id="20" name="TextBox 19">
            <a:extLst>
              <a:ext uri="{FF2B5EF4-FFF2-40B4-BE49-F238E27FC236}">
                <a16:creationId xmlns:a16="http://schemas.microsoft.com/office/drawing/2014/main" id="{D794FB64-DFDA-524E-A693-7AC0E317D3FA}"/>
              </a:ext>
            </a:extLst>
          </p:cNvPr>
          <p:cNvSpPr txBox="1"/>
          <p:nvPr/>
        </p:nvSpPr>
        <p:spPr>
          <a:xfrm>
            <a:off x="10294396" y="2146592"/>
            <a:ext cx="766557" cy="369332"/>
          </a:xfrm>
          <a:prstGeom prst="rect">
            <a:avLst/>
          </a:prstGeom>
          <a:noFill/>
        </p:spPr>
        <p:txBody>
          <a:bodyPr wrap="none" rtlCol="0">
            <a:spAutoFit/>
          </a:bodyPr>
          <a:lstStyle/>
          <a:p>
            <a:r>
              <a:rPr lang="en-US" dirty="0"/>
              <a:t>64.7%</a:t>
            </a:r>
          </a:p>
        </p:txBody>
      </p:sp>
      <p:sp>
        <p:nvSpPr>
          <p:cNvPr id="21" name="TextBox 20">
            <a:extLst>
              <a:ext uri="{FF2B5EF4-FFF2-40B4-BE49-F238E27FC236}">
                <a16:creationId xmlns:a16="http://schemas.microsoft.com/office/drawing/2014/main" id="{59800C20-63A1-4C49-A811-C4A67EA5662D}"/>
              </a:ext>
            </a:extLst>
          </p:cNvPr>
          <p:cNvSpPr txBox="1"/>
          <p:nvPr/>
        </p:nvSpPr>
        <p:spPr>
          <a:xfrm>
            <a:off x="1269605" y="3773185"/>
            <a:ext cx="590226" cy="369332"/>
          </a:xfrm>
          <a:prstGeom prst="rect">
            <a:avLst/>
          </a:prstGeom>
          <a:noFill/>
        </p:spPr>
        <p:txBody>
          <a:bodyPr wrap="none" rtlCol="0">
            <a:spAutoFit/>
          </a:bodyPr>
          <a:lstStyle/>
          <a:p>
            <a:r>
              <a:rPr lang="en-US" dirty="0"/>
              <a:t>45%</a:t>
            </a:r>
          </a:p>
        </p:txBody>
      </p:sp>
      <p:sp>
        <p:nvSpPr>
          <p:cNvPr id="22" name="TextBox 21">
            <a:extLst>
              <a:ext uri="{FF2B5EF4-FFF2-40B4-BE49-F238E27FC236}">
                <a16:creationId xmlns:a16="http://schemas.microsoft.com/office/drawing/2014/main" id="{3D58C0E7-26B9-314E-AD43-8A52D1203227}"/>
              </a:ext>
            </a:extLst>
          </p:cNvPr>
          <p:cNvSpPr txBox="1"/>
          <p:nvPr/>
        </p:nvSpPr>
        <p:spPr>
          <a:xfrm>
            <a:off x="2404115" y="3903260"/>
            <a:ext cx="766557" cy="369332"/>
          </a:xfrm>
          <a:prstGeom prst="rect">
            <a:avLst/>
          </a:prstGeom>
          <a:noFill/>
        </p:spPr>
        <p:txBody>
          <a:bodyPr wrap="none" rtlCol="0">
            <a:spAutoFit/>
          </a:bodyPr>
          <a:lstStyle/>
          <a:p>
            <a:r>
              <a:rPr lang="en-US" dirty="0"/>
              <a:t>32.1%</a:t>
            </a:r>
          </a:p>
        </p:txBody>
      </p:sp>
      <p:sp>
        <p:nvSpPr>
          <p:cNvPr id="23" name="TextBox 22">
            <a:extLst>
              <a:ext uri="{FF2B5EF4-FFF2-40B4-BE49-F238E27FC236}">
                <a16:creationId xmlns:a16="http://schemas.microsoft.com/office/drawing/2014/main" id="{E1DD3E72-F0D1-0943-998B-D89D328D07F9}"/>
              </a:ext>
            </a:extLst>
          </p:cNvPr>
          <p:cNvSpPr txBox="1"/>
          <p:nvPr/>
        </p:nvSpPr>
        <p:spPr>
          <a:xfrm>
            <a:off x="3691719" y="3718594"/>
            <a:ext cx="766557" cy="369332"/>
          </a:xfrm>
          <a:prstGeom prst="rect">
            <a:avLst/>
          </a:prstGeom>
          <a:noFill/>
        </p:spPr>
        <p:txBody>
          <a:bodyPr wrap="none" rtlCol="0">
            <a:spAutoFit/>
          </a:bodyPr>
          <a:lstStyle/>
          <a:p>
            <a:r>
              <a:rPr lang="en-US" dirty="0"/>
              <a:t>46.4%</a:t>
            </a:r>
          </a:p>
        </p:txBody>
      </p:sp>
      <p:sp>
        <p:nvSpPr>
          <p:cNvPr id="24" name="TextBox 23">
            <a:extLst>
              <a:ext uri="{FF2B5EF4-FFF2-40B4-BE49-F238E27FC236}">
                <a16:creationId xmlns:a16="http://schemas.microsoft.com/office/drawing/2014/main" id="{84F294A4-B8D2-E243-BB2A-FDAD0D679502}"/>
              </a:ext>
            </a:extLst>
          </p:cNvPr>
          <p:cNvSpPr txBox="1"/>
          <p:nvPr/>
        </p:nvSpPr>
        <p:spPr>
          <a:xfrm>
            <a:off x="7560156" y="5397974"/>
            <a:ext cx="766557" cy="369332"/>
          </a:xfrm>
          <a:prstGeom prst="rect">
            <a:avLst/>
          </a:prstGeom>
          <a:noFill/>
        </p:spPr>
        <p:txBody>
          <a:bodyPr wrap="none" rtlCol="0">
            <a:spAutoFit/>
          </a:bodyPr>
          <a:lstStyle/>
          <a:p>
            <a:r>
              <a:rPr lang="en-US" dirty="0"/>
              <a:t>44.4%</a:t>
            </a:r>
          </a:p>
        </p:txBody>
      </p:sp>
      <p:sp>
        <p:nvSpPr>
          <p:cNvPr id="25" name="TextBox 24">
            <a:extLst>
              <a:ext uri="{FF2B5EF4-FFF2-40B4-BE49-F238E27FC236}">
                <a16:creationId xmlns:a16="http://schemas.microsoft.com/office/drawing/2014/main" id="{FCD186B8-9F30-4E44-90FD-859246D47936}"/>
              </a:ext>
            </a:extLst>
          </p:cNvPr>
          <p:cNvSpPr txBox="1"/>
          <p:nvPr/>
        </p:nvSpPr>
        <p:spPr>
          <a:xfrm>
            <a:off x="8977740" y="5452702"/>
            <a:ext cx="766557" cy="369332"/>
          </a:xfrm>
          <a:prstGeom prst="rect">
            <a:avLst/>
          </a:prstGeom>
          <a:noFill/>
        </p:spPr>
        <p:txBody>
          <a:bodyPr wrap="none" rtlCol="0">
            <a:spAutoFit/>
          </a:bodyPr>
          <a:lstStyle/>
          <a:p>
            <a:r>
              <a:rPr lang="en-US" dirty="0"/>
              <a:t>38.2%</a:t>
            </a:r>
          </a:p>
        </p:txBody>
      </p:sp>
      <p:sp>
        <p:nvSpPr>
          <p:cNvPr id="26" name="TextBox 25">
            <a:extLst>
              <a:ext uri="{FF2B5EF4-FFF2-40B4-BE49-F238E27FC236}">
                <a16:creationId xmlns:a16="http://schemas.microsoft.com/office/drawing/2014/main" id="{91ABF862-4FBF-1542-9F76-C5930522F536}"/>
              </a:ext>
            </a:extLst>
          </p:cNvPr>
          <p:cNvSpPr txBox="1"/>
          <p:nvPr/>
        </p:nvSpPr>
        <p:spPr>
          <a:xfrm>
            <a:off x="10395324" y="5213308"/>
            <a:ext cx="766557" cy="369332"/>
          </a:xfrm>
          <a:prstGeom prst="rect">
            <a:avLst/>
          </a:prstGeom>
          <a:noFill/>
        </p:spPr>
        <p:txBody>
          <a:bodyPr wrap="none" rtlCol="0">
            <a:spAutoFit/>
          </a:bodyPr>
          <a:lstStyle/>
          <a:p>
            <a:r>
              <a:rPr lang="en-US" dirty="0"/>
              <a:t>83.3%</a:t>
            </a:r>
          </a:p>
        </p:txBody>
      </p:sp>
    </p:spTree>
    <p:extLst>
      <p:ext uri="{BB962C8B-B14F-4D97-AF65-F5344CB8AC3E}">
        <p14:creationId xmlns:p14="http://schemas.microsoft.com/office/powerpoint/2010/main" val="3864234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225D5-E4DB-D942-A831-0C7FC300F37F}"/>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FE219B2A-2459-D642-B680-F32EA8E569E5}"/>
              </a:ext>
            </a:extLst>
          </p:cNvPr>
          <p:cNvSpPr>
            <a:spLocks noGrp="1"/>
          </p:cNvSpPr>
          <p:nvPr>
            <p:ph idx="1"/>
          </p:nvPr>
        </p:nvSpPr>
        <p:spPr/>
        <p:txBody>
          <a:bodyPr/>
          <a:lstStyle/>
          <a:p>
            <a:r>
              <a:rPr lang="en-US" dirty="0"/>
              <a:t>We had a few problems with </a:t>
            </a:r>
            <a:r>
              <a:rPr lang="en-US" dirty="0" err="1"/>
              <a:t>Github</a:t>
            </a:r>
            <a:r>
              <a:rPr lang="en-US" dirty="0"/>
              <a:t>; sometimes it would seem to work seamlessly and other times the same thing we had been doing would suddenly not work or do something different. We created a spare repo in order to practice, which helped, but we still had some issues which wasted some time.</a:t>
            </a:r>
          </a:p>
          <a:p>
            <a:r>
              <a:rPr lang="en-US" dirty="0"/>
              <a:t>Had some issues with scale of bar charts in the dashboard.</a:t>
            </a:r>
          </a:p>
          <a:p>
            <a:r>
              <a:rPr lang="en-US" dirty="0"/>
              <a:t>We decided not use a comprehensive, existing back testing library in </a:t>
            </a:r>
            <a:r>
              <a:rPr lang="en-US" dirty="0" err="1"/>
              <a:t>favour</a:t>
            </a:r>
            <a:r>
              <a:rPr lang="en-US" dirty="0"/>
              <a:t> of writing more of the code ourselves, which took more time.</a:t>
            </a:r>
          </a:p>
          <a:p>
            <a:endParaRPr lang="en-US" dirty="0"/>
          </a:p>
          <a:p>
            <a:endParaRPr lang="en-US" dirty="0"/>
          </a:p>
        </p:txBody>
      </p:sp>
    </p:spTree>
    <p:extLst>
      <p:ext uri="{BB962C8B-B14F-4D97-AF65-F5344CB8AC3E}">
        <p14:creationId xmlns:p14="http://schemas.microsoft.com/office/powerpoint/2010/main" val="95420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ree arrows on bullseye">
            <a:extLst>
              <a:ext uri="{FF2B5EF4-FFF2-40B4-BE49-F238E27FC236}">
                <a16:creationId xmlns:a16="http://schemas.microsoft.com/office/drawing/2014/main" id="{E1D7D68E-0FE2-41C2-8514-07069815C531}"/>
              </a:ext>
            </a:extLst>
          </p:cNvPr>
          <p:cNvPicPr>
            <a:picLocks noChangeAspect="1"/>
          </p:cNvPicPr>
          <p:nvPr/>
        </p:nvPicPr>
        <p:blipFill rotWithShape="1">
          <a:blip r:embed="rId3">
            <a:alphaModFix/>
          </a:blip>
          <a:srcRect r="25428" b="2"/>
          <a:stretch/>
        </p:blipFill>
        <p:spPr>
          <a:xfrm>
            <a:off x="-4703" y="10"/>
            <a:ext cx="7807947" cy="6857990"/>
          </a:xfrm>
          <a:prstGeom prst="rect">
            <a:avLst/>
          </a:prstGeom>
        </p:spPr>
      </p:pic>
      <p:sp>
        <p:nvSpPr>
          <p:cNvPr id="11" name="Rectangle 10">
            <a:extLst>
              <a:ext uri="{FF2B5EF4-FFF2-40B4-BE49-F238E27FC236}">
                <a16:creationId xmlns:a16="http://schemas.microsoft.com/office/drawing/2014/main" id="{F7017262-EEEC-4F5E-917D-A55E68A11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33640" y="-1533639"/>
            <a:ext cx="4735963" cy="7803244"/>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A48D8D-E788-E54E-8EE4-51BF105F33EF}"/>
              </a:ext>
            </a:extLst>
          </p:cNvPr>
          <p:cNvSpPr>
            <a:spLocks noGrp="1"/>
          </p:cNvSpPr>
          <p:nvPr>
            <p:ph type="title"/>
          </p:nvPr>
        </p:nvSpPr>
        <p:spPr>
          <a:xfrm>
            <a:off x="914401" y="1371600"/>
            <a:ext cx="5593606" cy="3156253"/>
          </a:xfrm>
        </p:spPr>
        <p:txBody>
          <a:bodyPr>
            <a:normAutofit/>
          </a:bodyPr>
          <a:lstStyle/>
          <a:p>
            <a:r>
              <a:rPr lang="en-US" dirty="0">
                <a:solidFill>
                  <a:srgbClr val="FFFFFF"/>
                </a:solidFill>
              </a:rPr>
              <a:t>Main Goals</a:t>
            </a:r>
          </a:p>
        </p:txBody>
      </p:sp>
      <p:cxnSp>
        <p:nvCxnSpPr>
          <p:cNvPr id="13" name="Straight Connector 12">
            <a:extLst>
              <a:ext uri="{FF2B5EF4-FFF2-40B4-BE49-F238E27FC236}">
                <a16:creationId xmlns:a16="http://schemas.microsoft.com/office/drawing/2014/main" id="{9A3EDAAA-869E-4AA2-A7CE-BF2C025963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D6FBF4-ED5B-AE46-9DAF-723D7CC96A7E}"/>
              </a:ext>
            </a:extLst>
          </p:cNvPr>
          <p:cNvSpPr>
            <a:spLocks noGrp="1"/>
          </p:cNvSpPr>
          <p:nvPr>
            <p:ph idx="1"/>
          </p:nvPr>
        </p:nvSpPr>
        <p:spPr>
          <a:xfrm>
            <a:off x="7893269" y="1005840"/>
            <a:ext cx="3464209" cy="4910828"/>
          </a:xfrm>
        </p:spPr>
        <p:txBody>
          <a:bodyPr>
            <a:normAutofit/>
          </a:bodyPr>
          <a:lstStyle/>
          <a:p>
            <a:r>
              <a:rPr lang="en-US" sz="1900" dirty="0"/>
              <a:t>Compare popular trading strategies:</a:t>
            </a:r>
          </a:p>
          <a:p>
            <a:pPr marL="560070" lvl="1" indent="-285750">
              <a:buFont typeface="Arial" panose="020B0604020202020204" pitchFamily="34" charset="0"/>
              <a:buChar char="•"/>
            </a:pPr>
            <a:r>
              <a:rPr lang="en-US" sz="1900" dirty="0"/>
              <a:t>SMA</a:t>
            </a:r>
          </a:p>
          <a:p>
            <a:pPr marL="560070" lvl="1" indent="-285750">
              <a:buFont typeface="Arial" panose="020B0604020202020204" pitchFamily="34" charset="0"/>
              <a:buChar char="•"/>
            </a:pPr>
            <a:r>
              <a:rPr lang="en-US" sz="1900" dirty="0"/>
              <a:t>RSI</a:t>
            </a:r>
          </a:p>
          <a:p>
            <a:pPr marL="560070" lvl="1" indent="-285750">
              <a:buFont typeface="Arial" panose="020B0604020202020204" pitchFamily="34" charset="0"/>
              <a:buChar char="•"/>
            </a:pPr>
            <a:r>
              <a:rPr lang="en-US" sz="1900" dirty="0"/>
              <a:t>MACD</a:t>
            </a:r>
          </a:p>
          <a:p>
            <a:pPr marL="560070" lvl="1" indent="-285750">
              <a:buFont typeface="Arial" panose="020B0604020202020204" pitchFamily="34" charset="0"/>
              <a:buChar char="•"/>
            </a:pPr>
            <a:r>
              <a:rPr lang="en-US" sz="1900" dirty="0"/>
              <a:t>Buy &amp; Hold</a:t>
            </a:r>
          </a:p>
          <a:p>
            <a:endParaRPr lang="en-US" sz="1900" dirty="0"/>
          </a:p>
          <a:p>
            <a:pPr lvl="1"/>
            <a:endParaRPr lang="en-US" sz="1900" dirty="0"/>
          </a:p>
          <a:p>
            <a:endParaRPr lang="en-US" sz="1900" dirty="0"/>
          </a:p>
          <a:p>
            <a:r>
              <a:rPr lang="en-US" sz="1900" dirty="0"/>
              <a:t>Optimizing profits/maximize overall value of holdings</a:t>
            </a:r>
          </a:p>
          <a:p>
            <a:endParaRPr lang="en-US" dirty="0"/>
          </a:p>
        </p:txBody>
      </p:sp>
    </p:spTree>
    <p:extLst>
      <p:ext uri="{BB962C8B-B14F-4D97-AF65-F5344CB8AC3E}">
        <p14:creationId xmlns:p14="http://schemas.microsoft.com/office/powerpoint/2010/main" val="2634243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5ABF-FC1F-D542-840E-490CAECF9FE7}"/>
              </a:ext>
            </a:extLst>
          </p:cNvPr>
          <p:cNvSpPr>
            <a:spLocks noGrp="1"/>
          </p:cNvSpPr>
          <p:nvPr>
            <p:ph type="title"/>
          </p:nvPr>
        </p:nvSpPr>
        <p:spPr/>
        <p:txBody>
          <a:bodyPr/>
          <a:lstStyle/>
          <a:p>
            <a:r>
              <a:rPr lang="en-US" dirty="0"/>
              <a:t>Another two weeks?</a:t>
            </a:r>
          </a:p>
        </p:txBody>
      </p:sp>
      <p:sp>
        <p:nvSpPr>
          <p:cNvPr id="3" name="Content Placeholder 2">
            <a:extLst>
              <a:ext uri="{FF2B5EF4-FFF2-40B4-BE49-F238E27FC236}">
                <a16:creationId xmlns:a16="http://schemas.microsoft.com/office/drawing/2014/main" id="{8EFA1025-3AC2-A147-9459-FCA28C8E633E}"/>
              </a:ext>
            </a:extLst>
          </p:cNvPr>
          <p:cNvSpPr>
            <a:spLocks noGrp="1"/>
          </p:cNvSpPr>
          <p:nvPr>
            <p:ph idx="1"/>
          </p:nvPr>
        </p:nvSpPr>
        <p:spPr/>
        <p:txBody>
          <a:bodyPr/>
          <a:lstStyle/>
          <a:p>
            <a:r>
              <a:rPr lang="en-US" dirty="0"/>
              <a:t>Back test more stocks, cryptocurrencies, compare the differences between assets as well as strategies.</a:t>
            </a:r>
          </a:p>
          <a:p>
            <a:r>
              <a:rPr lang="en-US" dirty="0"/>
              <a:t>Make our presentation more visually stimulating with more interaction and 3D visualization.</a:t>
            </a:r>
          </a:p>
          <a:p>
            <a:r>
              <a:rPr lang="en-US" dirty="0"/>
              <a:t>Would have used APIs to draw data automatically from Yahoo Finance</a:t>
            </a:r>
          </a:p>
          <a:p>
            <a:endParaRPr lang="en-US" dirty="0"/>
          </a:p>
        </p:txBody>
      </p:sp>
    </p:spTree>
    <p:extLst>
      <p:ext uri="{BB962C8B-B14F-4D97-AF65-F5344CB8AC3E}">
        <p14:creationId xmlns:p14="http://schemas.microsoft.com/office/powerpoint/2010/main" val="642670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BAC36-092C-5743-93F3-693D7ECE5BA7}"/>
              </a:ext>
            </a:extLst>
          </p:cNvPr>
          <p:cNvSpPr>
            <a:spLocks noGrp="1"/>
          </p:cNvSpPr>
          <p:nvPr>
            <p:ph type="title"/>
          </p:nvPr>
        </p:nvSpPr>
        <p:spPr>
          <a:xfrm>
            <a:off x="4594746" y="858736"/>
            <a:ext cx="3002507" cy="1314443"/>
          </a:xfrm>
        </p:spPr>
        <p:txBody>
          <a:bodyPr/>
          <a:lstStyle/>
          <a:p>
            <a:r>
              <a:rPr lang="en-US" b="1" dirty="0"/>
              <a:t>The Process</a:t>
            </a:r>
          </a:p>
        </p:txBody>
      </p:sp>
      <p:pic>
        <p:nvPicPr>
          <p:cNvPr id="5" name="Content Placeholder 4" descr="Icon&#10;&#10;Description automatically generated">
            <a:extLst>
              <a:ext uri="{FF2B5EF4-FFF2-40B4-BE49-F238E27FC236}">
                <a16:creationId xmlns:a16="http://schemas.microsoft.com/office/drawing/2014/main" id="{835E3BDF-0845-E64B-A6B8-82A1D1DA68CC}"/>
              </a:ext>
            </a:extLst>
          </p:cNvPr>
          <p:cNvPicPr>
            <a:picLocks noGrp="1" noChangeAspect="1"/>
          </p:cNvPicPr>
          <p:nvPr>
            <p:ph idx="1"/>
          </p:nvPr>
        </p:nvPicPr>
        <p:blipFill>
          <a:blip r:embed="rId2"/>
          <a:stretch>
            <a:fillRect/>
          </a:stretch>
        </p:blipFill>
        <p:spPr>
          <a:xfrm>
            <a:off x="8910419" y="3928053"/>
            <a:ext cx="2667663" cy="1074687"/>
          </a:xfrm>
        </p:spPr>
      </p:pic>
      <p:pic>
        <p:nvPicPr>
          <p:cNvPr id="9" name="Picture 8" descr="Logo&#10;&#10;Description automatically generated">
            <a:extLst>
              <a:ext uri="{FF2B5EF4-FFF2-40B4-BE49-F238E27FC236}">
                <a16:creationId xmlns:a16="http://schemas.microsoft.com/office/drawing/2014/main" id="{8A1EB56F-7E4E-E94B-850B-44CD1EDA8B72}"/>
              </a:ext>
            </a:extLst>
          </p:cNvPr>
          <p:cNvPicPr>
            <a:picLocks noChangeAspect="1"/>
          </p:cNvPicPr>
          <p:nvPr/>
        </p:nvPicPr>
        <p:blipFill>
          <a:blip r:embed="rId3"/>
          <a:stretch>
            <a:fillRect/>
          </a:stretch>
        </p:blipFill>
        <p:spPr>
          <a:xfrm>
            <a:off x="8995009" y="-208870"/>
            <a:ext cx="2650414" cy="2650414"/>
          </a:xfrm>
          <a:prstGeom prst="rect">
            <a:avLst/>
          </a:prstGeom>
        </p:spPr>
      </p:pic>
      <p:pic>
        <p:nvPicPr>
          <p:cNvPr id="11" name="Graphic 10">
            <a:extLst>
              <a:ext uri="{FF2B5EF4-FFF2-40B4-BE49-F238E27FC236}">
                <a16:creationId xmlns:a16="http://schemas.microsoft.com/office/drawing/2014/main" id="{921F141C-778F-B147-9670-7CBCE60470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75253" y="2435808"/>
            <a:ext cx="3537993" cy="871240"/>
          </a:xfrm>
          <a:prstGeom prst="rect">
            <a:avLst/>
          </a:prstGeom>
        </p:spPr>
      </p:pic>
      <p:sp>
        <p:nvSpPr>
          <p:cNvPr id="12" name="Rectangle 11">
            <a:extLst>
              <a:ext uri="{FF2B5EF4-FFF2-40B4-BE49-F238E27FC236}">
                <a16:creationId xmlns:a16="http://schemas.microsoft.com/office/drawing/2014/main" id="{5D68EF0A-9A78-9746-8C31-1BB3C70E1754}"/>
              </a:ext>
            </a:extLst>
          </p:cNvPr>
          <p:cNvSpPr/>
          <p:nvPr/>
        </p:nvSpPr>
        <p:spPr>
          <a:xfrm>
            <a:off x="8319919" y="5324986"/>
            <a:ext cx="3848669"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GB" sz="5400" b="1" cap="none" spc="0" dirty="0">
                <a:ln/>
                <a:solidFill>
                  <a:schemeClr val="accent4"/>
                </a:solidFill>
                <a:effectLst/>
              </a:rPr>
              <a:t>TA-Lib</a:t>
            </a:r>
          </a:p>
        </p:txBody>
      </p:sp>
      <p:pic>
        <p:nvPicPr>
          <p:cNvPr id="22" name="Picture 21" descr="A picture containing text, silhouette, vector graphics&#10;&#10;Description automatically generated">
            <a:extLst>
              <a:ext uri="{FF2B5EF4-FFF2-40B4-BE49-F238E27FC236}">
                <a16:creationId xmlns:a16="http://schemas.microsoft.com/office/drawing/2014/main" id="{151ECBEC-D430-F642-8FC8-D5D96B53E6EE}"/>
              </a:ext>
            </a:extLst>
          </p:cNvPr>
          <p:cNvPicPr>
            <a:picLocks noChangeAspect="1"/>
          </p:cNvPicPr>
          <p:nvPr/>
        </p:nvPicPr>
        <p:blipFill>
          <a:blip r:embed="rId6"/>
          <a:stretch>
            <a:fillRect/>
          </a:stretch>
        </p:blipFill>
        <p:spPr>
          <a:xfrm>
            <a:off x="-592337" y="-250497"/>
            <a:ext cx="4162566" cy="3121925"/>
          </a:xfrm>
          <a:prstGeom prst="rect">
            <a:avLst/>
          </a:prstGeom>
        </p:spPr>
      </p:pic>
      <p:pic>
        <p:nvPicPr>
          <p:cNvPr id="1028" name="Picture 4" descr="Use Of logo | Ford Australia">
            <a:extLst>
              <a:ext uri="{FF2B5EF4-FFF2-40B4-BE49-F238E27FC236}">
                <a16:creationId xmlns:a16="http://schemas.microsoft.com/office/drawing/2014/main" id="{51C400CB-25B0-B14A-800B-B9BBDA49E9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771" y="2932595"/>
            <a:ext cx="4205975" cy="19909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ank of America Logo, history, meaning, symbol, PNG">
            <a:extLst>
              <a:ext uri="{FF2B5EF4-FFF2-40B4-BE49-F238E27FC236}">
                <a16:creationId xmlns:a16="http://schemas.microsoft.com/office/drawing/2014/main" id="{004B0647-70CF-0C43-9899-A5638BF8F79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7313" y="3827771"/>
            <a:ext cx="6964907" cy="3917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452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1CA9E-FC09-BB47-9EF0-64C0107F99D2}"/>
              </a:ext>
            </a:extLst>
          </p:cNvPr>
          <p:cNvSpPr>
            <a:spLocks noGrp="1"/>
          </p:cNvSpPr>
          <p:nvPr>
            <p:ph type="title"/>
          </p:nvPr>
        </p:nvSpPr>
        <p:spPr>
          <a:xfrm>
            <a:off x="914400" y="914400"/>
            <a:ext cx="4694904" cy="2881221"/>
          </a:xfrm>
        </p:spPr>
        <p:txBody>
          <a:bodyPr anchor="t">
            <a:normAutofit/>
          </a:bodyPr>
          <a:lstStyle/>
          <a:p>
            <a:r>
              <a:rPr lang="en-US" dirty="0"/>
              <a:t>Simple Moving Average </a:t>
            </a:r>
            <a:br>
              <a:rPr lang="en-US" dirty="0"/>
            </a:br>
            <a:r>
              <a:rPr lang="en-US" dirty="0"/>
              <a:t>(SMA)</a:t>
            </a:r>
          </a:p>
        </p:txBody>
      </p:sp>
      <p:sp>
        <p:nvSpPr>
          <p:cNvPr id="3" name="Content Placeholder 2">
            <a:extLst>
              <a:ext uri="{FF2B5EF4-FFF2-40B4-BE49-F238E27FC236}">
                <a16:creationId xmlns:a16="http://schemas.microsoft.com/office/drawing/2014/main" id="{01D4C149-3890-0747-999B-0536050F3564}"/>
              </a:ext>
            </a:extLst>
          </p:cNvPr>
          <p:cNvSpPr>
            <a:spLocks noGrp="1"/>
          </p:cNvSpPr>
          <p:nvPr>
            <p:ph idx="1"/>
          </p:nvPr>
        </p:nvSpPr>
        <p:spPr>
          <a:xfrm>
            <a:off x="6400800" y="960120"/>
            <a:ext cx="4677696" cy="4335780"/>
          </a:xfrm>
        </p:spPr>
        <p:txBody>
          <a:bodyPr>
            <a:normAutofit/>
          </a:bodyPr>
          <a:lstStyle/>
          <a:p>
            <a:r>
              <a:rPr lang="en-AU" dirty="0"/>
              <a:t>Simple moving average uses constantly updated average price data over a chosen period and then making trades based on when these moving averages cross one another on a chart. </a:t>
            </a:r>
          </a:p>
          <a:p>
            <a:r>
              <a:rPr lang="en-AU" dirty="0"/>
              <a:t>We used the 20 day MA and the 50 day MA, a made a buy signal when the 20 moves above the 50 day, and a sell signal when the 20 day moves below the 50 day.</a:t>
            </a:r>
          </a:p>
          <a:p>
            <a:endParaRPr lang="en-US" dirty="0"/>
          </a:p>
        </p:txBody>
      </p:sp>
      <p:cxnSp>
        <p:nvCxnSpPr>
          <p:cNvPr id="10" name="Straight Connector 9">
            <a:extLst>
              <a:ext uri="{FF2B5EF4-FFF2-40B4-BE49-F238E27FC236}">
                <a16:creationId xmlns:a16="http://schemas.microsoft.com/office/drawing/2014/main" id="{61AF2F3F-06F0-42E3-8F72-36BEDCB694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9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2793E-A4BD-AA4D-B87D-C7B6B6FFE6D2}"/>
              </a:ext>
            </a:extLst>
          </p:cNvPr>
          <p:cNvSpPr>
            <a:spLocks noGrp="1"/>
          </p:cNvSpPr>
          <p:nvPr>
            <p:ph type="title"/>
          </p:nvPr>
        </p:nvSpPr>
        <p:spPr/>
        <p:txBody>
          <a:bodyPr/>
          <a:lstStyle/>
          <a:p>
            <a:r>
              <a:rPr lang="en-US" dirty="0"/>
              <a:t>APPLE</a:t>
            </a:r>
          </a:p>
        </p:txBody>
      </p:sp>
      <p:pic>
        <p:nvPicPr>
          <p:cNvPr id="6" name="Content Placeholder 5" descr="Chart, line chart&#10;&#10;Description automatically generated">
            <a:extLst>
              <a:ext uri="{FF2B5EF4-FFF2-40B4-BE49-F238E27FC236}">
                <a16:creationId xmlns:a16="http://schemas.microsoft.com/office/drawing/2014/main" id="{DBC23E9F-4B7A-544C-B377-3C4CCDF857B9}"/>
              </a:ext>
            </a:extLst>
          </p:cNvPr>
          <p:cNvPicPr>
            <a:picLocks noGrp="1" noChangeAspect="1"/>
          </p:cNvPicPr>
          <p:nvPr>
            <p:ph idx="1"/>
          </p:nvPr>
        </p:nvPicPr>
        <p:blipFill>
          <a:blip r:embed="rId2"/>
          <a:stretch>
            <a:fillRect/>
          </a:stretch>
        </p:blipFill>
        <p:spPr>
          <a:xfrm>
            <a:off x="1451742" y="1936699"/>
            <a:ext cx="9546810" cy="4904783"/>
          </a:xfrm>
        </p:spPr>
      </p:pic>
    </p:spTree>
    <p:extLst>
      <p:ext uri="{BB962C8B-B14F-4D97-AF65-F5344CB8AC3E}">
        <p14:creationId xmlns:p14="http://schemas.microsoft.com/office/powerpoint/2010/main" val="700413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19B16-F045-9D43-AE2D-B4B798781142}"/>
              </a:ext>
            </a:extLst>
          </p:cNvPr>
          <p:cNvSpPr>
            <a:spLocks noGrp="1"/>
          </p:cNvSpPr>
          <p:nvPr>
            <p:ph type="title"/>
          </p:nvPr>
        </p:nvSpPr>
        <p:spPr/>
        <p:txBody>
          <a:bodyPr/>
          <a:lstStyle/>
          <a:p>
            <a:r>
              <a:rPr lang="en-US" dirty="0"/>
              <a:t>FORD</a:t>
            </a:r>
          </a:p>
        </p:txBody>
      </p:sp>
      <p:pic>
        <p:nvPicPr>
          <p:cNvPr id="7" name="Content Placeholder 6" descr="Chart, line chart&#10;&#10;Description automatically generated">
            <a:extLst>
              <a:ext uri="{FF2B5EF4-FFF2-40B4-BE49-F238E27FC236}">
                <a16:creationId xmlns:a16="http://schemas.microsoft.com/office/drawing/2014/main" id="{9DA73F87-4167-B44C-A69A-A636CCCA8708}"/>
              </a:ext>
            </a:extLst>
          </p:cNvPr>
          <p:cNvPicPr>
            <a:picLocks noGrp="1" noChangeAspect="1"/>
          </p:cNvPicPr>
          <p:nvPr>
            <p:ph idx="1"/>
          </p:nvPr>
        </p:nvPicPr>
        <p:blipFill>
          <a:blip r:embed="rId2"/>
          <a:stretch>
            <a:fillRect/>
          </a:stretch>
        </p:blipFill>
        <p:spPr>
          <a:xfrm>
            <a:off x="1512231" y="2028821"/>
            <a:ext cx="9400295" cy="4822898"/>
          </a:xfrm>
        </p:spPr>
      </p:pic>
    </p:spTree>
    <p:extLst>
      <p:ext uri="{BB962C8B-B14F-4D97-AF65-F5344CB8AC3E}">
        <p14:creationId xmlns:p14="http://schemas.microsoft.com/office/powerpoint/2010/main" val="3776369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F937C-5EA0-9A49-9667-D9D442548699}"/>
              </a:ext>
            </a:extLst>
          </p:cNvPr>
          <p:cNvSpPr>
            <a:spLocks noGrp="1"/>
          </p:cNvSpPr>
          <p:nvPr>
            <p:ph type="title"/>
          </p:nvPr>
        </p:nvSpPr>
        <p:spPr/>
        <p:txBody>
          <a:bodyPr/>
          <a:lstStyle/>
          <a:p>
            <a:r>
              <a:rPr lang="en-US" dirty="0"/>
              <a:t>BANK OF AMERICA</a:t>
            </a:r>
          </a:p>
        </p:txBody>
      </p:sp>
      <p:pic>
        <p:nvPicPr>
          <p:cNvPr id="7" name="Content Placeholder 6" descr="Chart, line chart, histogram&#10;&#10;Description automatically generated">
            <a:extLst>
              <a:ext uri="{FF2B5EF4-FFF2-40B4-BE49-F238E27FC236}">
                <a16:creationId xmlns:a16="http://schemas.microsoft.com/office/drawing/2014/main" id="{5D2349BC-4A28-7943-8E74-1FB26C32F607}"/>
              </a:ext>
            </a:extLst>
          </p:cNvPr>
          <p:cNvPicPr>
            <a:picLocks noGrp="1" noChangeAspect="1"/>
          </p:cNvPicPr>
          <p:nvPr>
            <p:ph idx="1"/>
          </p:nvPr>
        </p:nvPicPr>
        <p:blipFill>
          <a:blip r:embed="rId2"/>
          <a:stretch>
            <a:fillRect/>
          </a:stretch>
        </p:blipFill>
        <p:spPr>
          <a:xfrm>
            <a:off x="1363290" y="2022435"/>
            <a:ext cx="9465420" cy="4776717"/>
          </a:xfrm>
        </p:spPr>
      </p:pic>
    </p:spTree>
    <p:extLst>
      <p:ext uri="{BB962C8B-B14F-4D97-AF65-F5344CB8AC3E}">
        <p14:creationId xmlns:p14="http://schemas.microsoft.com/office/powerpoint/2010/main" val="3478835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72F508-90B9-364A-AAD5-09A7C1F7E423}"/>
              </a:ext>
            </a:extLst>
          </p:cNvPr>
          <p:cNvSpPr>
            <a:spLocks noGrp="1"/>
          </p:cNvSpPr>
          <p:nvPr>
            <p:ph type="title"/>
          </p:nvPr>
        </p:nvSpPr>
        <p:spPr>
          <a:xfrm>
            <a:off x="914400" y="914400"/>
            <a:ext cx="4694904" cy="2881221"/>
          </a:xfrm>
        </p:spPr>
        <p:txBody>
          <a:bodyPr anchor="t">
            <a:normAutofit/>
          </a:bodyPr>
          <a:lstStyle/>
          <a:p>
            <a:r>
              <a:rPr lang="en-US" dirty="0"/>
              <a:t>Moving Average Convergence Divergence</a:t>
            </a:r>
            <a:br>
              <a:rPr lang="en-US" dirty="0"/>
            </a:br>
            <a:r>
              <a:rPr lang="en-US" dirty="0"/>
              <a:t>(MACD)</a:t>
            </a:r>
          </a:p>
        </p:txBody>
      </p:sp>
      <p:sp>
        <p:nvSpPr>
          <p:cNvPr id="3" name="Content Placeholder 2">
            <a:extLst>
              <a:ext uri="{FF2B5EF4-FFF2-40B4-BE49-F238E27FC236}">
                <a16:creationId xmlns:a16="http://schemas.microsoft.com/office/drawing/2014/main" id="{5EC83AA0-5608-D042-BF3A-3031BD4C65AD}"/>
              </a:ext>
            </a:extLst>
          </p:cNvPr>
          <p:cNvSpPr>
            <a:spLocks noGrp="1"/>
          </p:cNvSpPr>
          <p:nvPr>
            <p:ph idx="1"/>
          </p:nvPr>
        </p:nvSpPr>
        <p:spPr>
          <a:xfrm>
            <a:off x="6400800" y="960120"/>
            <a:ext cx="4677696" cy="4335780"/>
          </a:xfrm>
        </p:spPr>
        <p:txBody>
          <a:bodyPr>
            <a:normAutofit/>
          </a:bodyPr>
          <a:lstStyle/>
          <a:p>
            <a:pPr>
              <a:lnSpc>
                <a:spcPct val="110000"/>
              </a:lnSpc>
            </a:pPr>
            <a:r>
              <a:rPr lang="en-AU" sz="1600"/>
              <a:t>Moving average convergence divergence is a trend-following momentum indicator that shows the relationship between two moving averages of an asset's price. It's calculated by subtracting the 26-period exponential moving average (EMA) from the 12-period EMA.</a:t>
            </a:r>
          </a:p>
          <a:p>
            <a:pPr>
              <a:lnSpc>
                <a:spcPct val="110000"/>
              </a:lnSpc>
            </a:pPr>
            <a:r>
              <a:rPr lang="en-AU" sz="1600"/>
              <a:t>This calculation, when plotted, gives us the MACD line. A 9 day EMA of the MACD is then plotted over the top of the MACD line. This "signal line" then functions as the buy or sell signal. The MACD line reacts to price movements faster than the signal line, so when the MACD crosses above it's signal line it can trigger a buy signal and when it crosses below, a sell signal. </a:t>
            </a:r>
          </a:p>
        </p:txBody>
      </p:sp>
      <p:cxnSp>
        <p:nvCxnSpPr>
          <p:cNvPr id="17" name="Straight Connector 16">
            <a:extLst>
              <a:ext uri="{FF2B5EF4-FFF2-40B4-BE49-F238E27FC236}">
                <a16:creationId xmlns:a16="http://schemas.microsoft.com/office/drawing/2014/main" id="{61AF2F3F-06F0-42E3-8F72-36BEDCB694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719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8380-9F39-764C-9871-CADB6F70CA1C}"/>
              </a:ext>
            </a:extLst>
          </p:cNvPr>
          <p:cNvSpPr>
            <a:spLocks noGrp="1"/>
          </p:cNvSpPr>
          <p:nvPr>
            <p:ph type="title"/>
          </p:nvPr>
        </p:nvSpPr>
        <p:spPr>
          <a:xfrm>
            <a:off x="914400" y="1098645"/>
            <a:ext cx="10363200" cy="1314443"/>
          </a:xfrm>
        </p:spPr>
        <p:txBody>
          <a:bodyPr/>
          <a:lstStyle/>
          <a:p>
            <a:r>
              <a:rPr lang="en-US" dirty="0"/>
              <a:t>APPLE</a:t>
            </a:r>
          </a:p>
        </p:txBody>
      </p:sp>
      <p:pic>
        <p:nvPicPr>
          <p:cNvPr id="5" name="Content Placeholder 4" descr="Chart, line chart&#10;&#10;Description automatically generated">
            <a:extLst>
              <a:ext uri="{FF2B5EF4-FFF2-40B4-BE49-F238E27FC236}">
                <a16:creationId xmlns:a16="http://schemas.microsoft.com/office/drawing/2014/main" id="{4502117A-D9C9-6D41-AFF7-D0244279AC99}"/>
              </a:ext>
            </a:extLst>
          </p:cNvPr>
          <p:cNvPicPr>
            <a:picLocks noGrp="1" noChangeAspect="1"/>
          </p:cNvPicPr>
          <p:nvPr>
            <p:ph idx="1"/>
          </p:nvPr>
        </p:nvPicPr>
        <p:blipFill>
          <a:blip r:embed="rId2"/>
          <a:stretch>
            <a:fillRect/>
          </a:stretch>
        </p:blipFill>
        <p:spPr>
          <a:xfrm>
            <a:off x="1161478" y="1755866"/>
            <a:ext cx="10286255" cy="5373738"/>
          </a:xfrm>
        </p:spPr>
      </p:pic>
    </p:spTree>
    <p:extLst>
      <p:ext uri="{BB962C8B-B14F-4D97-AF65-F5344CB8AC3E}">
        <p14:creationId xmlns:p14="http://schemas.microsoft.com/office/powerpoint/2010/main" val="1579405541"/>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2711</TotalTime>
  <Words>680</Words>
  <Application>Microsoft Macintosh PowerPoint</Application>
  <PresentationFormat>Widescreen</PresentationFormat>
  <Paragraphs>73</Paragraphs>
  <Slides>20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Grandview Display</vt:lpstr>
      <vt:lpstr>DashVTI</vt:lpstr>
      <vt:lpstr>  Backtesting with Python</vt:lpstr>
      <vt:lpstr>Main Goals</vt:lpstr>
      <vt:lpstr>The Process</vt:lpstr>
      <vt:lpstr>Simple Moving Average  (SMA)</vt:lpstr>
      <vt:lpstr>APPLE</vt:lpstr>
      <vt:lpstr>FORD</vt:lpstr>
      <vt:lpstr>BANK OF AMERICA</vt:lpstr>
      <vt:lpstr>Moving Average Convergence Divergence (MACD)</vt:lpstr>
      <vt:lpstr>APPLE</vt:lpstr>
      <vt:lpstr>FORD</vt:lpstr>
      <vt:lpstr>BANK OF AMERICA</vt:lpstr>
      <vt:lpstr>Relative Strength Index (RSI)</vt:lpstr>
      <vt:lpstr>APPLE</vt:lpstr>
      <vt:lpstr>FORD</vt:lpstr>
      <vt:lpstr>BANK OF AMERICA</vt:lpstr>
      <vt:lpstr>Summary &amp; Comparison  </vt:lpstr>
      <vt:lpstr>PowerPoint Presentation</vt:lpstr>
      <vt:lpstr>Comparing Strategy Win Rates</vt:lpstr>
      <vt:lpstr>Challenges</vt:lpstr>
      <vt:lpstr>Another two weeks?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Satoru, Hao, Toby Comparing Trading Strategies</dc:title>
  <dc:creator>Toby Martin</dc:creator>
  <cp:lastModifiedBy>Toby Martin</cp:lastModifiedBy>
  <cp:revision>3</cp:revision>
  <dcterms:created xsi:type="dcterms:W3CDTF">2021-10-04T12:42:53Z</dcterms:created>
  <dcterms:modified xsi:type="dcterms:W3CDTF">2021-10-06T11:26:08Z</dcterms:modified>
</cp:coreProperties>
</file>