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3"/>
  </p:notesMasterIdLst>
  <p:sldIdLst>
    <p:sldId id="256" r:id="rId2"/>
    <p:sldId id="257" r:id="rId3"/>
    <p:sldId id="274"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5" r:id="rId19"/>
    <p:sldId id="262" r:id="rId20"/>
    <p:sldId id="26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4"/>
    <p:restoredTop sz="94675"/>
  </p:normalViewPr>
  <p:slideViewPr>
    <p:cSldViewPr snapToGrid="0" snapToObjects="1">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A48BC-875E-4A30-BEED-BCCA609ACC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2907BFD-1524-45A0-8807-DD08DCCB1DA8}">
      <dgm:prSet/>
      <dgm:spPr/>
      <dgm:t>
        <a:bodyPr/>
        <a:lstStyle/>
        <a:p>
          <a:r>
            <a:rPr lang="en-US"/>
            <a:t>Comparing all stocks and strategies, the best decision would have been to buy and hold Apple stock for the entire period. Buying and holding Bank of America on the other hand would have given the opposite result. </a:t>
          </a:r>
        </a:p>
      </dgm:t>
    </dgm:pt>
    <dgm:pt modelId="{6D12E941-0EAF-45BE-80E5-E53275288B4F}" type="parTrans" cxnId="{B5D7A429-7138-445A-A02D-3F2E278F7584}">
      <dgm:prSet/>
      <dgm:spPr/>
      <dgm:t>
        <a:bodyPr/>
        <a:lstStyle/>
        <a:p>
          <a:endParaRPr lang="en-US"/>
        </a:p>
      </dgm:t>
    </dgm:pt>
    <dgm:pt modelId="{4C1FADF5-E6D6-4D67-A810-AF14FAB7F7FF}" type="sibTrans" cxnId="{B5D7A429-7138-445A-A02D-3F2E278F7584}">
      <dgm:prSet/>
      <dgm:spPr/>
      <dgm:t>
        <a:bodyPr/>
        <a:lstStyle/>
        <a:p>
          <a:endParaRPr lang="en-US"/>
        </a:p>
      </dgm:t>
    </dgm:pt>
    <dgm:pt modelId="{B153C114-2011-45B6-BD2D-87655489043C}">
      <dgm:prSet/>
      <dgm:spPr/>
      <dgm:t>
        <a:bodyPr/>
        <a:lstStyle/>
        <a:p>
          <a:r>
            <a:rPr lang="en-US"/>
            <a:t>Of the active strategies we used, the MACD was shown to be the most successful overall. This is not to say that another combination of moving average periods wouldn’t be more successful, but in our comparison this is the result. </a:t>
          </a:r>
        </a:p>
      </dgm:t>
    </dgm:pt>
    <dgm:pt modelId="{F7AA105E-9C2A-4277-8760-1953E66F014B}" type="parTrans" cxnId="{817FA17E-E4D2-41A8-A361-D9A1A4CC83D0}">
      <dgm:prSet/>
      <dgm:spPr/>
      <dgm:t>
        <a:bodyPr/>
        <a:lstStyle/>
        <a:p>
          <a:endParaRPr lang="en-US"/>
        </a:p>
      </dgm:t>
    </dgm:pt>
    <dgm:pt modelId="{5EB0B448-3204-41E6-9F29-E9DE4FADF548}" type="sibTrans" cxnId="{817FA17E-E4D2-41A8-A361-D9A1A4CC83D0}">
      <dgm:prSet/>
      <dgm:spPr/>
      <dgm:t>
        <a:bodyPr/>
        <a:lstStyle/>
        <a:p>
          <a:endParaRPr lang="en-US"/>
        </a:p>
      </dgm:t>
    </dgm:pt>
    <dgm:pt modelId="{1A30521B-67DE-44B6-B966-3FBF2B0CCCF0}">
      <dgm:prSet/>
      <dgm:spPr/>
      <dgm:t>
        <a:bodyPr/>
        <a:lstStyle/>
        <a:p>
          <a:r>
            <a:rPr lang="en-US" dirty="0"/>
            <a:t>We note the success of SMA with Bank of America. Although the company never fully recovered from the full during 2008, it would have sold in September 2008, then bought on the reversal of the trend. </a:t>
          </a:r>
        </a:p>
      </dgm:t>
    </dgm:pt>
    <dgm:pt modelId="{F7DC2A7F-7E1A-4C57-8B3E-FE2BA2AFA428}" type="parTrans" cxnId="{71DFB28E-9627-4669-B55E-A2D26B93A71C}">
      <dgm:prSet/>
      <dgm:spPr/>
      <dgm:t>
        <a:bodyPr/>
        <a:lstStyle/>
        <a:p>
          <a:endParaRPr lang="en-US"/>
        </a:p>
      </dgm:t>
    </dgm:pt>
    <dgm:pt modelId="{FFF91520-A534-4694-BE86-1FB70220028F}" type="sibTrans" cxnId="{71DFB28E-9627-4669-B55E-A2D26B93A71C}">
      <dgm:prSet/>
      <dgm:spPr/>
      <dgm:t>
        <a:bodyPr/>
        <a:lstStyle/>
        <a:p>
          <a:endParaRPr lang="en-US"/>
        </a:p>
      </dgm:t>
    </dgm:pt>
    <dgm:pt modelId="{B202DB2E-9E13-4841-887B-CCFD7DBD8DAF}">
      <dgm:prSet/>
      <dgm:spPr/>
      <dgm:t>
        <a:bodyPr/>
        <a:lstStyle/>
        <a:p>
          <a:r>
            <a:rPr lang="en-GB" dirty="0"/>
            <a:t>Taking into account the tax implications of trading frequently, and the returns we charted, we believe the best strategy is to buy and hold, unless something changes within the business negatively.</a:t>
          </a:r>
        </a:p>
      </dgm:t>
    </dgm:pt>
    <dgm:pt modelId="{A1F1D6AC-E6B3-5B41-9AFF-61A13B88F45F}" type="parTrans" cxnId="{FB197EBA-C672-E341-9FAF-A9397913C8C2}">
      <dgm:prSet/>
      <dgm:spPr/>
      <dgm:t>
        <a:bodyPr/>
        <a:lstStyle/>
        <a:p>
          <a:endParaRPr lang="en-GB"/>
        </a:p>
      </dgm:t>
    </dgm:pt>
    <dgm:pt modelId="{7FDB04CD-8D5E-E24B-A2A8-87807B6359A6}" type="sibTrans" cxnId="{FB197EBA-C672-E341-9FAF-A9397913C8C2}">
      <dgm:prSet/>
      <dgm:spPr/>
      <dgm:t>
        <a:bodyPr/>
        <a:lstStyle/>
        <a:p>
          <a:endParaRPr lang="en-GB"/>
        </a:p>
      </dgm:t>
    </dgm:pt>
    <dgm:pt modelId="{0A558E92-4CBA-384B-A030-974BC7D30215}" type="pres">
      <dgm:prSet presAssocID="{46CA48BC-875E-4A30-BEED-BCCA609ACC3C}" presName="linear" presStyleCnt="0">
        <dgm:presLayoutVars>
          <dgm:animLvl val="lvl"/>
          <dgm:resizeHandles val="exact"/>
        </dgm:presLayoutVars>
      </dgm:prSet>
      <dgm:spPr/>
    </dgm:pt>
    <dgm:pt modelId="{009C0BEC-395A-554B-9EDF-554ABFF1871F}" type="pres">
      <dgm:prSet presAssocID="{B2907BFD-1524-45A0-8807-DD08DCCB1DA8}" presName="parentText" presStyleLbl="node1" presStyleIdx="0" presStyleCnt="4">
        <dgm:presLayoutVars>
          <dgm:chMax val="0"/>
          <dgm:bulletEnabled val="1"/>
        </dgm:presLayoutVars>
      </dgm:prSet>
      <dgm:spPr/>
    </dgm:pt>
    <dgm:pt modelId="{58C50FC9-A17F-6F4C-8C2B-8E1F495EAAB9}" type="pres">
      <dgm:prSet presAssocID="{4C1FADF5-E6D6-4D67-A810-AF14FAB7F7FF}" presName="spacer" presStyleCnt="0"/>
      <dgm:spPr/>
    </dgm:pt>
    <dgm:pt modelId="{279E01DC-07AB-2F4C-98DE-A5C8421C8C24}" type="pres">
      <dgm:prSet presAssocID="{B153C114-2011-45B6-BD2D-87655489043C}" presName="parentText" presStyleLbl="node1" presStyleIdx="1" presStyleCnt="4">
        <dgm:presLayoutVars>
          <dgm:chMax val="0"/>
          <dgm:bulletEnabled val="1"/>
        </dgm:presLayoutVars>
      </dgm:prSet>
      <dgm:spPr/>
    </dgm:pt>
    <dgm:pt modelId="{EA59F88E-7656-5D4D-AC6A-B674F4A776B1}" type="pres">
      <dgm:prSet presAssocID="{5EB0B448-3204-41E6-9F29-E9DE4FADF548}" presName="spacer" presStyleCnt="0"/>
      <dgm:spPr/>
    </dgm:pt>
    <dgm:pt modelId="{005E640F-C7A4-6144-A4AF-10ED157099D9}" type="pres">
      <dgm:prSet presAssocID="{1A30521B-67DE-44B6-B966-3FBF2B0CCCF0}" presName="parentText" presStyleLbl="node1" presStyleIdx="2" presStyleCnt="4">
        <dgm:presLayoutVars>
          <dgm:chMax val="0"/>
          <dgm:bulletEnabled val="1"/>
        </dgm:presLayoutVars>
      </dgm:prSet>
      <dgm:spPr/>
    </dgm:pt>
    <dgm:pt modelId="{F4B22D88-1B4D-3C48-A443-ED85DD6BA0E3}" type="pres">
      <dgm:prSet presAssocID="{FFF91520-A534-4694-BE86-1FB70220028F}" presName="spacer" presStyleCnt="0"/>
      <dgm:spPr/>
    </dgm:pt>
    <dgm:pt modelId="{C0017D86-4AD1-7D45-B6F5-5C2C93FF235D}" type="pres">
      <dgm:prSet presAssocID="{B202DB2E-9E13-4841-887B-CCFD7DBD8DAF}" presName="parentText" presStyleLbl="node1" presStyleIdx="3" presStyleCnt="4">
        <dgm:presLayoutVars>
          <dgm:chMax val="0"/>
          <dgm:bulletEnabled val="1"/>
        </dgm:presLayoutVars>
      </dgm:prSet>
      <dgm:spPr/>
    </dgm:pt>
  </dgm:ptLst>
  <dgm:cxnLst>
    <dgm:cxn modelId="{89BE590D-9DF2-ED47-86AE-7B8849FA3C81}" type="presOf" srcId="{46CA48BC-875E-4A30-BEED-BCCA609ACC3C}" destId="{0A558E92-4CBA-384B-A030-974BC7D30215}" srcOrd="0" destOrd="0" presId="urn:microsoft.com/office/officeart/2005/8/layout/vList2"/>
    <dgm:cxn modelId="{B5D7A429-7138-445A-A02D-3F2E278F7584}" srcId="{46CA48BC-875E-4A30-BEED-BCCA609ACC3C}" destId="{B2907BFD-1524-45A0-8807-DD08DCCB1DA8}" srcOrd="0" destOrd="0" parTransId="{6D12E941-0EAF-45BE-80E5-E53275288B4F}" sibTransId="{4C1FADF5-E6D6-4D67-A810-AF14FAB7F7FF}"/>
    <dgm:cxn modelId="{28FBDD58-8BC8-6549-998E-9BD130C6188F}" type="presOf" srcId="{B153C114-2011-45B6-BD2D-87655489043C}" destId="{279E01DC-07AB-2F4C-98DE-A5C8421C8C24}" srcOrd="0" destOrd="0" presId="urn:microsoft.com/office/officeart/2005/8/layout/vList2"/>
    <dgm:cxn modelId="{817FA17E-E4D2-41A8-A361-D9A1A4CC83D0}" srcId="{46CA48BC-875E-4A30-BEED-BCCA609ACC3C}" destId="{B153C114-2011-45B6-BD2D-87655489043C}" srcOrd="1" destOrd="0" parTransId="{F7AA105E-9C2A-4277-8760-1953E66F014B}" sibTransId="{5EB0B448-3204-41E6-9F29-E9DE4FADF548}"/>
    <dgm:cxn modelId="{71DFB28E-9627-4669-B55E-A2D26B93A71C}" srcId="{46CA48BC-875E-4A30-BEED-BCCA609ACC3C}" destId="{1A30521B-67DE-44B6-B966-3FBF2B0CCCF0}" srcOrd="2" destOrd="0" parTransId="{F7DC2A7F-7E1A-4C57-8B3E-FE2BA2AFA428}" sibTransId="{FFF91520-A534-4694-BE86-1FB70220028F}"/>
    <dgm:cxn modelId="{5CF97B9E-E3F5-8344-A3C2-A8CD5E98AB88}" type="presOf" srcId="{B202DB2E-9E13-4841-887B-CCFD7DBD8DAF}" destId="{C0017D86-4AD1-7D45-B6F5-5C2C93FF235D}" srcOrd="0" destOrd="0" presId="urn:microsoft.com/office/officeart/2005/8/layout/vList2"/>
    <dgm:cxn modelId="{FB197EBA-C672-E341-9FAF-A9397913C8C2}" srcId="{46CA48BC-875E-4A30-BEED-BCCA609ACC3C}" destId="{B202DB2E-9E13-4841-887B-CCFD7DBD8DAF}" srcOrd="3" destOrd="0" parTransId="{A1F1D6AC-E6B3-5B41-9AFF-61A13B88F45F}" sibTransId="{7FDB04CD-8D5E-E24B-A2A8-87807B6359A6}"/>
    <dgm:cxn modelId="{2E6BF3D1-7A38-5E4B-8221-8758CE5B1820}" type="presOf" srcId="{B2907BFD-1524-45A0-8807-DD08DCCB1DA8}" destId="{009C0BEC-395A-554B-9EDF-554ABFF1871F}" srcOrd="0" destOrd="0" presId="urn:microsoft.com/office/officeart/2005/8/layout/vList2"/>
    <dgm:cxn modelId="{B2B5F7DA-7DF1-A74D-B9D4-41EB47C0A2C0}" type="presOf" srcId="{1A30521B-67DE-44B6-B966-3FBF2B0CCCF0}" destId="{005E640F-C7A4-6144-A4AF-10ED157099D9}" srcOrd="0" destOrd="0" presId="urn:microsoft.com/office/officeart/2005/8/layout/vList2"/>
    <dgm:cxn modelId="{143C5C1A-979E-4845-90AD-0CD1F454C499}" type="presParOf" srcId="{0A558E92-4CBA-384B-A030-974BC7D30215}" destId="{009C0BEC-395A-554B-9EDF-554ABFF1871F}" srcOrd="0" destOrd="0" presId="urn:microsoft.com/office/officeart/2005/8/layout/vList2"/>
    <dgm:cxn modelId="{9E19A200-2C32-2747-B080-BE29547CAC0D}" type="presParOf" srcId="{0A558E92-4CBA-384B-A030-974BC7D30215}" destId="{58C50FC9-A17F-6F4C-8C2B-8E1F495EAAB9}" srcOrd="1" destOrd="0" presId="urn:microsoft.com/office/officeart/2005/8/layout/vList2"/>
    <dgm:cxn modelId="{23A64AAF-23B5-014C-84D0-257FDBFD4C7A}" type="presParOf" srcId="{0A558E92-4CBA-384B-A030-974BC7D30215}" destId="{279E01DC-07AB-2F4C-98DE-A5C8421C8C24}" srcOrd="2" destOrd="0" presId="urn:microsoft.com/office/officeart/2005/8/layout/vList2"/>
    <dgm:cxn modelId="{379190B8-2158-114C-B9A2-C464C004BF59}" type="presParOf" srcId="{0A558E92-4CBA-384B-A030-974BC7D30215}" destId="{EA59F88E-7656-5D4D-AC6A-B674F4A776B1}" srcOrd="3" destOrd="0" presId="urn:microsoft.com/office/officeart/2005/8/layout/vList2"/>
    <dgm:cxn modelId="{A346645F-AA70-464D-AA72-9857BE2DB1C3}" type="presParOf" srcId="{0A558E92-4CBA-384B-A030-974BC7D30215}" destId="{005E640F-C7A4-6144-A4AF-10ED157099D9}" srcOrd="4" destOrd="0" presId="urn:microsoft.com/office/officeart/2005/8/layout/vList2"/>
    <dgm:cxn modelId="{99CE53C1-10C5-5341-B4E2-53BF0CE3FE28}" type="presParOf" srcId="{0A558E92-4CBA-384B-A030-974BC7D30215}" destId="{F4B22D88-1B4D-3C48-A443-ED85DD6BA0E3}" srcOrd="5" destOrd="0" presId="urn:microsoft.com/office/officeart/2005/8/layout/vList2"/>
    <dgm:cxn modelId="{24E33817-607E-C543-A62A-F088466D3E15}" type="presParOf" srcId="{0A558E92-4CBA-384B-A030-974BC7D30215}" destId="{C0017D86-4AD1-7D45-B6F5-5C2C93FF23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624A3-7C6B-4CDD-A4A9-C406D51170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201040-10A3-43BF-8F09-66AF6F1D23EB}">
      <dgm:prSet/>
      <dgm:spPr/>
      <dgm:t>
        <a:bodyPr/>
        <a:lstStyle/>
        <a:p>
          <a:r>
            <a:rPr lang="en-US"/>
            <a:t>We had a few problems with Github; sometimes it would seem to work seamlessly and other times the same thing we had been doing would suddenly not work or do something different. We created a spare repo in order to practice, which helped, but we still had some issues which wasted some time.</a:t>
          </a:r>
        </a:p>
      </dgm:t>
    </dgm:pt>
    <dgm:pt modelId="{778E3D06-8A42-40AA-9402-0B2AA88AE6EB}" type="parTrans" cxnId="{2F905B32-E947-4C72-979C-BFBE7AC28171}">
      <dgm:prSet/>
      <dgm:spPr/>
      <dgm:t>
        <a:bodyPr/>
        <a:lstStyle/>
        <a:p>
          <a:endParaRPr lang="en-US"/>
        </a:p>
      </dgm:t>
    </dgm:pt>
    <dgm:pt modelId="{EB029C5B-F0AC-42B7-8C64-6899FFCEAE8B}" type="sibTrans" cxnId="{2F905B32-E947-4C72-979C-BFBE7AC28171}">
      <dgm:prSet/>
      <dgm:spPr/>
      <dgm:t>
        <a:bodyPr/>
        <a:lstStyle/>
        <a:p>
          <a:endParaRPr lang="en-US"/>
        </a:p>
      </dgm:t>
    </dgm:pt>
    <dgm:pt modelId="{38F2F850-A91E-40BB-8C99-787F5B0C263A}">
      <dgm:prSet/>
      <dgm:spPr/>
      <dgm:t>
        <a:bodyPr/>
        <a:lstStyle/>
        <a:p>
          <a:r>
            <a:rPr lang="en-US"/>
            <a:t>Had some issues with scale of bar charts in the dashboard.</a:t>
          </a:r>
        </a:p>
      </dgm:t>
    </dgm:pt>
    <dgm:pt modelId="{37F03FA3-7933-419F-AD1B-C6BD177FF8B0}" type="parTrans" cxnId="{92D9F31D-E192-4303-9DCC-6F21B8F8BED8}">
      <dgm:prSet/>
      <dgm:spPr/>
      <dgm:t>
        <a:bodyPr/>
        <a:lstStyle/>
        <a:p>
          <a:endParaRPr lang="en-US"/>
        </a:p>
      </dgm:t>
    </dgm:pt>
    <dgm:pt modelId="{B022D7D5-DCC6-45DC-A2EA-BC6A31D516D1}" type="sibTrans" cxnId="{92D9F31D-E192-4303-9DCC-6F21B8F8BED8}">
      <dgm:prSet/>
      <dgm:spPr/>
      <dgm:t>
        <a:bodyPr/>
        <a:lstStyle/>
        <a:p>
          <a:endParaRPr lang="en-US"/>
        </a:p>
      </dgm:t>
    </dgm:pt>
    <dgm:pt modelId="{EFD43CAD-52A0-4DA4-BDC4-DD485A75B3EC}">
      <dgm:prSet/>
      <dgm:spPr/>
      <dgm:t>
        <a:bodyPr/>
        <a:lstStyle/>
        <a:p>
          <a:r>
            <a:rPr lang="en-US"/>
            <a:t>We decided not use a comprehensive, existing back testing library in favour of writing more of the code ourselves, which took more time.</a:t>
          </a:r>
        </a:p>
      </dgm:t>
    </dgm:pt>
    <dgm:pt modelId="{85947D7B-D7C6-488C-9F00-C77650FD58C5}" type="parTrans" cxnId="{4962F108-863E-4834-BED8-021F97804144}">
      <dgm:prSet/>
      <dgm:spPr/>
      <dgm:t>
        <a:bodyPr/>
        <a:lstStyle/>
        <a:p>
          <a:endParaRPr lang="en-US"/>
        </a:p>
      </dgm:t>
    </dgm:pt>
    <dgm:pt modelId="{515D7138-363B-4177-8D3A-C8D473D8D778}" type="sibTrans" cxnId="{4962F108-863E-4834-BED8-021F97804144}">
      <dgm:prSet/>
      <dgm:spPr/>
      <dgm:t>
        <a:bodyPr/>
        <a:lstStyle/>
        <a:p>
          <a:endParaRPr lang="en-US"/>
        </a:p>
      </dgm:t>
    </dgm:pt>
    <dgm:pt modelId="{0E946BA3-8F2C-4A7F-B9DC-9E6D739BDEEE}">
      <dgm:prSet/>
      <dgm:spPr/>
      <dgm:t>
        <a:bodyPr/>
        <a:lstStyle/>
        <a:p>
          <a:r>
            <a:rPr lang="en-US"/>
            <a:t>Different time zones.</a:t>
          </a:r>
        </a:p>
      </dgm:t>
    </dgm:pt>
    <dgm:pt modelId="{87D8D0B8-F319-46F0-A50B-EE4F793232E1}" type="parTrans" cxnId="{C0F1CCCA-2D31-4A64-BC7D-9F0E2529B1A5}">
      <dgm:prSet/>
      <dgm:spPr/>
      <dgm:t>
        <a:bodyPr/>
        <a:lstStyle/>
        <a:p>
          <a:endParaRPr lang="en-US"/>
        </a:p>
      </dgm:t>
    </dgm:pt>
    <dgm:pt modelId="{907A0CE6-74B7-48B6-B530-A6927B8701F7}" type="sibTrans" cxnId="{C0F1CCCA-2D31-4A64-BC7D-9F0E2529B1A5}">
      <dgm:prSet/>
      <dgm:spPr/>
      <dgm:t>
        <a:bodyPr/>
        <a:lstStyle/>
        <a:p>
          <a:endParaRPr lang="en-US"/>
        </a:p>
      </dgm:t>
    </dgm:pt>
    <dgm:pt modelId="{8AB308E8-8483-544C-99FD-F06C365391A5}" type="pres">
      <dgm:prSet presAssocID="{ADE624A3-7C6B-4CDD-A4A9-C406D5117081}" presName="vert0" presStyleCnt="0">
        <dgm:presLayoutVars>
          <dgm:dir/>
          <dgm:animOne val="branch"/>
          <dgm:animLvl val="lvl"/>
        </dgm:presLayoutVars>
      </dgm:prSet>
      <dgm:spPr/>
    </dgm:pt>
    <dgm:pt modelId="{79F71A14-7180-F348-B15F-8A6B80F917AC}" type="pres">
      <dgm:prSet presAssocID="{57201040-10A3-43BF-8F09-66AF6F1D23EB}" presName="thickLine" presStyleLbl="alignNode1" presStyleIdx="0" presStyleCnt="4"/>
      <dgm:spPr/>
    </dgm:pt>
    <dgm:pt modelId="{9D45CAF6-A61F-054D-A450-5DA63C4C2A54}" type="pres">
      <dgm:prSet presAssocID="{57201040-10A3-43BF-8F09-66AF6F1D23EB}" presName="horz1" presStyleCnt="0"/>
      <dgm:spPr/>
    </dgm:pt>
    <dgm:pt modelId="{F3DCAC8D-700D-F248-B28D-B604E0BCBC06}" type="pres">
      <dgm:prSet presAssocID="{57201040-10A3-43BF-8F09-66AF6F1D23EB}" presName="tx1" presStyleLbl="revTx" presStyleIdx="0" presStyleCnt="4"/>
      <dgm:spPr/>
    </dgm:pt>
    <dgm:pt modelId="{402399BE-8F72-014D-AFD2-D6E47D7CADEE}" type="pres">
      <dgm:prSet presAssocID="{57201040-10A3-43BF-8F09-66AF6F1D23EB}" presName="vert1" presStyleCnt="0"/>
      <dgm:spPr/>
    </dgm:pt>
    <dgm:pt modelId="{99A44A2E-DBD8-FD47-9AB1-51F925D05673}" type="pres">
      <dgm:prSet presAssocID="{38F2F850-A91E-40BB-8C99-787F5B0C263A}" presName="thickLine" presStyleLbl="alignNode1" presStyleIdx="1" presStyleCnt="4"/>
      <dgm:spPr/>
    </dgm:pt>
    <dgm:pt modelId="{E844F9C2-EDD1-1343-8731-899F2C68E0B0}" type="pres">
      <dgm:prSet presAssocID="{38F2F850-A91E-40BB-8C99-787F5B0C263A}" presName="horz1" presStyleCnt="0"/>
      <dgm:spPr/>
    </dgm:pt>
    <dgm:pt modelId="{DA2C2F88-C5E8-E84F-B815-F30874E593C9}" type="pres">
      <dgm:prSet presAssocID="{38F2F850-A91E-40BB-8C99-787F5B0C263A}" presName="tx1" presStyleLbl="revTx" presStyleIdx="1" presStyleCnt="4"/>
      <dgm:spPr/>
    </dgm:pt>
    <dgm:pt modelId="{65F11683-955F-7D42-B913-3B49A89FB238}" type="pres">
      <dgm:prSet presAssocID="{38F2F850-A91E-40BB-8C99-787F5B0C263A}" presName="vert1" presStyleCnt="0"/>
      <dgm:spPr/>
    </dgm:pt>
    <dgm:pt modelId="{6E5BF268-94D9-B743-ACE4-AF8DB8120DD6}" type="pres">
      <dgm:prSet presAssocID="{EFD43CAD-52A0-4DA4-BDC4-DD485A75B3EC}" presName="thickLine" presStyleLbl="alignNode1" presStyleIdx="2" presStyleCnt="4"/>
      <dgm:spPr/>
    </dgm:pt>
    <dgm:pt modelId="{AFDB4DF1-41B1-2E4D-8984-A6D3D16338E2}" type="pres">
      <dgm:prSet presAssocID="{EFD43CAD-52A0-4DA4-BDC4-DD485A75B3EC}" presName="horz1" presStyleCnt="0"/>
      <dgm:spPr/>
    </dgm:pt>
    <dgm:pt modelId="{6F7FC3EB-21B5-904C-9AA0-5B99BE67296C}" type="pres">
      <dgm:prSet presAssocID="{EFD43CAD-52A0-4DA4-BDC4-DD485A75B3EC}" presName="tx1" presStyleLbl="revTx" presStyleIdx="2" presStyleCnt="4"/>
      <dgm:spPr/>
    </dgm:pt>
    <dgm:pt modelId="{CD8F9B51-EF2E-DE4E-9E49-642C7F2ECE88}" type="pres">
      <dgm:prSet presAssocID="{EFD43CAD-52A0-4DA4-BDC4-DD485A75B3EC}" presName="vert1" presStyleCnt="0"/>
      <dgm:spPr/>
    </dgm:pt>
    <dgm:pt modelId="{0177DE8A-9579-834D-A8CF-35A4D3486037}" type="pres">
      <dgm:prSet presAssocID="{0E946BA3-8F2C-4A7F-B9DC-9E6D739BDEEE}" presName="thickLine" presStyleLbl="alignNode1" presStyleIdx="3" presStyleCnt="4"/>
      <dgm:spPr/>
    </dgm:pt>
    <dgm:pt modelId="{6C1315B5-9AC1-774A-AEDA-F0418CE4D558}" type="pres">
      <dgm:prSet presAssocID="{0E946BA3-8F2C-4A7F-B9DC-9E6D739BDEEE}" presName="horz1" presStyleCnt="0"/>
      <dgm:spPr/>
    </dgm:pt>
    <dgm:pt modelId="{16FCBB26-4256-614B-B92D-DE41BD6CF4F9}" type="pres">
      <dgm:prSet presAssocID="{0E946BA3-8F2C-4A7F-B9DC-9E6D739BDEEE}" presName="tx1" presStyleLbl="revTx" presStyleIdx="3" presStyleCnt="4"/>
      <dgm:spPr/>
    </dgm:pt>
    <dgm:pt modelId="{7A4630F0-061C-D346-961A-19503241F5C3}" type="pres">
      <dgm:prSet presAssocID="{0E946BA3-8F2C-4A7F-B9DC-9E6D739BDEEE}" presName="vert1" presStyleCnt="0"/>
      <dgm:spPr/>
    </dgm:pt>
  </dgm:ptLst>
  <dgm:cxnLst>
    <dgm:cxn modelId="{4962F108-863E-4834-BED8-021F97804144}" srcId="{ADE624A3-7C6B-4CDD-A4A9-C406D5117081}" destId="{EFD43CAD-52A0-4DA4-BDC4-DD485A75B3EC}" srcOrd="2" destOrd="0" parTransId="{85947D7B-D7C6-488C-9F00-C77650FD58C5}" sibTransId="{515D7138-363B-4177-8D3A-C8D473D8D778}"/>
    <dgm:cxn modelId="{92D9F31D-E192-4303-9DCC-6F21B8F8BED8}" srcId="{ADE624A3-7C6B-4CDD-A4A9-C406D5117081}" destId="{38F2F850-A91E-40BB-8C99-787F5B0C263A}" srcOrd="1" destOrd="0" parTransId="{37F03FA3-7933-419F-AD1B-C6BD177FF8B0}" sibTransId="{B022D7D5-DCC6-45DC-A2EA-BC6A31D516D1}"/>
    <dgm:cxn modelId="{2F905B32-E947-4C72-979C-BFBE7AC28171}" srcId="{ADE624A3-7C6B-4CDD-A4A9-C406D5117081}" destId="{57201040-10A3-43BF-8F09-66AF6F1D23EB}" srcOrd="0" destOrd="0" parTransId="{778E3D06-8A42-40AA-9402-0B2AA88AE6EB}" sibTransId="{EB029C5B-F0AC-42B7-8C64-6899FFCEAE8B}"/>
    <dgm:cxn modelId="{497E0645-E1E5-D545-B729-01B0DB9F16C7}" type="presOf" srcId="{EFD43CAD-52A0-4DA4-BDC4-DD485A75B3EC}" destId="{6F7FC3EB-21B5-904C-9AA0-5B99BE67296C}" srcOrd="0" destOrd="0" presId="urn:microsoft.com/office/officeart/2008/layout/LinedList"/>
    <dgm:cxn modelId="{2E95D159-9A61-8346-8C92-A5E597E64725}" type="presOf" srcId="{0E946BA3-8F2C-4A7F-B9DC-9E6D739BDEEE}" destId="{16FCBB26-4256-614B-B92D-DE41BD6CF4F9}" srcOrd="0" destOrd="0" presId="urn:microsoft.com/office/officeart/2008/layout/LinedList"/>
    <dgm:cxn modelId="{CE2EEF5E-E8FE-5949-B1C9-21AEE534A369}" type="presOf" srcId="{38F2F850-A91E-40BB-8C99-787F5B0C263A}" destId="{DA2C2F88-C5E8-E84F-B815-F30874E593C9}" srcOrd="0" destOrd="0" presId="urn:microsoft.com/office/officeart/2008/layout/LinedList"/>
    <dgm:cxn modelId="{FEFEC77A-DDF4-104C-9C63-981F99672C01}" type="presOf" srcId="{ADE624A3-7C6B-4CDD-A4A9-C406D5117081}" destId="{8AB308E8-8483-544C-99FD-F06C365391A5}" srcOrd="0" destOrd="0" presId="urn:microsoft.com/office/officeart/2008/layout/LinedList"/>
    <dgm:cxn modelId="{8C1E19CA-916D-4D4E-BBBD-DF59BFE6B883}" type="presOf" srcId="{57201040-10A3-43BF-8F09-66AF6F1D23EB}" destId="{F3DCAC8D-700D-F248-B28D-B604E0BCBC06}" srcOrd="0" destOrd="0" presId="urn:microsoft.com/office/officeart/2008/layout/LinedList"/>
    <dgm:cxn modelId="{C0F1CCCA-2D31-4A64-BC7D-9F0E2529B1A5}" srcId="{ADE624A3-7C6B-4CDD-A4A9-C406D5117081}" destId="{0E946BA3-8F2C-4A7F-B9DC-9E6D739BDEEE}" srcOrd="3" destOrd="0" parTransId="{87D8D0B8-F319-46F0-A50B-EE4F793232E1}" sibTransId="{907A0CE6-74B7-48B6-B530-A6927B8701F7}"/>
    <dgm:cxn modelId="{222B555B-26C8-334F-9022-BA4A27C3072B}" type="presParOf" srcId="{8AB308E8-8483-544C-99FD-F06C365391A5}" destId="{79F71A14-7180-F348-B15F-8A6B80F917AC}" srcOrd="0" destOrd="0" presId="urn:microsoft.com/office/officeart/2008/layout/LinedList"/>
    <dgm:cxn modelId="{21A49D55-74B8-CD4A-9BC1-06BDDDD72497}" type="presParOf" srcId="{8AB308E8-8483-544C-99FD-F06C365391A5}" destId="{9D45CAF6-A61F-054D-A450-5DA63C4C2A54}" srcOrd="1" destOrd="0" presId="urn:microsoft.com/office/officeart/2008/layout/LinedList"/>
    <dgm:cxn modelId="{54AA72A3-D398-5043-A560-8F8126F0CA92}" type="presParOf" srcId="{9D45CAF6-A61F-054D-A450-5DA63C4C2A54}" destId="{F3DCAC8D-700D-F248-B28D-B604E0BCBC06}" srcOrd="0" destOrd="0" presId="urn:microsoft.com/office/officeart/2008/layout/LinedList"/>
    <dgm:cxn modelId="{1B61C175-7F93-2144-846B-1A89CCE9BEA1}" type="presParOf" srcId="{9D45CAF6-A61F-054D-A450-5DA63C4C2A54}" destId="{402399BE-8F72-014D-AFD2-D6E47D7CADEE}" srcOrd="1" destOrd="0" presId="urn:microsoft.com/office/officeart/2008/layout/LinedList"/>
    <dgm:cxn modelId="{5E43454F-9386-244F-A812-F0DE3768F743}" type="presParOf" srcId="{8AB308E8-8483-544C-99FD-F06C365391A5}" destId="{99A44A2E-DBD8-FD47-9AB1-51F925D05673}" srcOrd="2" destOrd="0" presId="urn:microsoft.com/office/officeart/2008/layout/LinedList"/>
    <dgm:cxn modelId="{1643B06A-88F4-8C43-A9EE-5356ECF6BAEB}" type="presParOf" srcId="{8AB308E8-8483-544C-99FD-F06C365391A5}" destId="{E844F9C2-EDD1-1343-8731-899F2C68E0B0}" srcOrd="3" destOrd="0" presId="urn:microsoft.com/office/officeart/2008/layout/LinedList"/>
    <dgm:cxn modelId="{078CA810-7D96-224D-B88B-76AE56010514}" type="presParOf" srcId="{E844F9C2-EDD1-1343-8731-899F2C68E0B0}" destId="{DA2C2F88-C5E8-E84F-B815-F30874E593C9}" srcOrd="0" destOrd="0" presId="urn:microsoft.com/office/officeart/2008/layout/LinedList"/>
    <dgm:cxn modelId="{3A8B53B4-4551-3049-8A54-97156C9A5ADA}" type="presParOf" srcId="{E844F9C2-EDD1-1343-8731-899F2C68E0B0}" destId="{65F11683-955F-7D42-B913-3B49A89FB238}" srcOrd="1" destOrd="0" presId="urn:microsoft.com/office/officeart/2008/layout/LinedList"/>
    <dgm:cxn modelId="{8F82896F-4533-E84B-9C7F-271B1E068D1D}" type="presParOf" srcId="{8AB308E8-8483-544C-99FD-F06C365391A5}" destId="{6E5BF268-94D9-B743-ACE4-AF8DB8120DD6}" srcOrd="4" destOrd="0" presId="urn:microsoft.com/office/officeart/2008/layout/LinedList"/>
    <dgm:cxn modelId="{DAFA46BD-1AFD-EC40-AF1E-E5DB82EA97F0}" type="presParOf" srcId="{8AB308E8-8483-544C-99FD-F06C365391A5}" destId="{AFDB4DF1-41B1-2E4D-8984-A6D3D16338E2}" srcOrd="5" destOrd="0" presId="urn:microsoft.com/office/officeart/2008/layout/LinedList"/>
    <dgm:cxn modelId="{DE4A38A4-72BE-6F4A-88D2-74AE120D399E}" type="presParOf" srcId="{AFDB4DF1-41B1-2E4D-8984-A6D3D16338E2}" destId="{6F7FC3EB-21B5-904C-9AA0-5B99BE67296C}" srcOrd="0" destOrd="0" presId="urn:microsoft.com/office/officeart/2008/layout/LinedList"/>
    <dgm:cxn modelId="{1DC4300A-001E-3642-BFEF-C5751B796BCD}" type="presParOf" srcId="{AFDB4DF1-41B1-2E4D-8984-A6D3D16338E2}" destId="{CD8F9B51-EF2E-DE4E-9E49-642C7F2ECE88}" srcOrd="1" destOrd="0" presId="urn:microsoft.com/office/officeart/2008/layout/LinedList"/>
    <dgm:cxn modelId="{61059BC8-396F-9349-A497-11058518EDBE}" type="presParOf" srcId="{8AB308E8-8483-544C-99FD-F06C365391A5}" destId="{0177DE8A-9579-834D-A8CF-35A4D3486037}" srcOrd="6" destOrd="0" presId="urn:microsoft.com/office/officeart/2008/layout/LinedList"/>
    <dgm:cxn modelId="{C982A52B-BC08-A74C-B14F-F2EFA01B4EB0}" type="presParOf" srcId="{8AB308E8-8483-544C-99FD-F06C365391A5}" destId="{6C1315B5-9AC1-774A-AEDA-F0418CE4D558}" srcOrd="7" destOrd="0" presId="urn:microsoft.com/office/officeart/2008/layout/LinedList"/>
    <dgm:cxn modelId="{A98CB624-74FC-4247-A17E-82CEE2A57C6C}" type="presParOf" srcId="{6C1315B5-9AC1-774A-AEDA-F0418CE4D558}" destId="{16FCBB26-4256-614B-B92D-DE41BD6CF4F9}" srcOrd="0" destOrd="0" presId="urn:microsoft.com/office/officeart/2008/layout/LinedList"/>
    <dgm:cxn modelId="{54C9DD18-95A3-7747-A829-7BDFBB22F035}" type="presParOf" srcId="{6C1315B5-9AC1-774A-AEDA-F0418CE4D558}" destId="{7A4630F0-061C-D346-961A-19503241F5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C0BEC-395A-554B-9EDF-554ABFF1871F}">
      <dsp:nvSpPr>
        <dsp:cNvPr id="0" name=""/>
        <dsp:cNvSpPr/>
      </dsp:nvSpPr>
      <dsp:spPr>
        <a:xfrm>
          <a:off x="0" y="221873"/>
          <a:ext cx="5732205"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Comparing all stocks and strategies, the best decision would have been to buy and hold Apple stock for the entire period. Buying and holding Bank of America on the other hand would have given the opposite result. </a:t>
          </a:r>
        </a:p>
      </dsp:txBody>
      <dsp:txXfrm>
        <a:off x="54830" y="276703"/>
        <a:ext cx="5622545" cy="1013540"/>
      </dsp:txXfrm>
    </dsp:sp>
    <dsp:sp modelId="{279E01DC-07AB-2F4C-98DE-A5C8421C8C24}">
      <dsp:nvSpPr>
        <dsp:cNvPr id="0" name=""/>
        <dsp:cNvSpPr/>
      </dsp:nvSpPr>
      <dsp:spPr>
        <a:xfrm>
          <a:off x="0" y="1391153"/>
          <a:ext cx="5732205" cy="1123200"/>
        </a:xfrm>
        <a:prstGeom prst="roundRect">
          <a:avLst/>
        </a:prstGeom>
        <a:solidFill>
          <a:schemeClr val="accent2">
            <a:hueOff val="2357366"/>
            <a:satOff val="-8879"/>
            <a:lumOff val="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Of the active strategies we used, the MACD was shown to be the most successful overall. This is not to say that another combination of moving average periods wouldn’t be more successful, but in our comparison this is the result. </a:t>
          </a:r>
        </a:p>
      </dsp:txBody>
      <dsp:txXfrm>
        <a:off x="54830" y="1445983"/>
        <a:ext cx="5622545" cy="1013540"/>
      </dsp:txXfrm>
    </dsp:sp>
    <dsp:sp modelId="{005E640F-C7A4-6144-A4AF-10ED157099D9}">
      <dsp:nvSpPr>
        <dsp:cNvPr id="0" name=""/>
        <dsp:cNvSpPr/>
      </dsp:nvSpPr>
      <dsp:spPr>
        <a:xfrm>
          <a:off x="0" y="2560434"/>
          <a:ext cx="5732205" cy="1123200"/>
        </a:xfrm>
        <a:prstGeom prst="roundRect">
          <a:avLst/>
        </a:prstGeom>
        <a:solidFill>
          <a:schemeClr val="accent2">
            <a:hueOff val="4714731"/>
            <a:satOff val="-17759"/>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note the success of SMA with Bank of America. Although the company never fully recovered from the full during 2008, it would have sold in September 2008, then bought on the reversal of the trend. </a:t>
          </a:r>
        </a:p>
      </dsp:txBody>
      <dsp:txXfrm>
        <a:off x="54830" y="2615264"/>
        <a:ext cx="5622545" cy="1013540"/>
      </dsp:txXfrm>
    </dsp:sp>
    <dsp:sp modelId="{C0017D86-4AD1-7D45-B6F5-5C2C93FF235D}">
      <dsp:nvSpPr>
        <dsp:cNvPr id="0" name=""/>
        <dsp:cNvSpPr/>
      </dsp:nvSpPr>
      <dsp:spPr>
        <a:xfrm>
          <a:off x="0" y="3729714"/>
          <a:ext cx="5732205" cy="1123200"/>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Taking into account the tax implications of trading frequently, and the returns we charted, we believe the best strategy is to buy and hold, unless something changes within the business negatively.</a:t>
          </a:r>
        </a:p>
      </dsp:txBody>
      <dsp:txXfrm>
        <a:off x="54830" y="3784544"/>
        <a:ext cx="5622545"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71A14-7180-F348-B15F-8A6B80F917AC}">
      <dsp:nvSpPr>
        <dsp:cNvPr id="0" name=""/>
        <dsp:cNvSpPr/>
      </dsp:nvSpPr>
      <dsp:spPr>
        <a:xfrm>
          <a:off x="0" y="0"/>
          <a:ext cx="57322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CAC8D-700D-F248-B28D-B604E0BCBC06}">
      <dsp:nvSpPr>
        <dsp:cNvPr id="0" name=""/>
        <dsp:cNvSpPr/>
      </dsp:nvSpPr>
      <dsp:spPr>
        <a:xfrm>
          <a:off x="0" y="0"/>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had a few problems with Github; sometimes it would seem to work seamlessly and other times the same thing we had been doing would suddenly not work or do something different. We created a spare repo in order to practice, which helped, but we still had some issues which wasted some time.</a:t>
          </a:r>
        </a:p>
      </dsp:txBody>
      <dsp:txXfrm>
        <a:off x="0" y="0"/>
        <a:ext cx="5732205" cy="1268697"/>
      </dsp:txXfrm>
    </dsp:sp>
    <dsp:sp modelId="{99A44A2E-DBD8-FD47-9AB1-51F925D05673}">
      <dsp:nvSpPr>
        <dsp:cNvPr id="0" name=""/>
        <dsp:cNvSpPr/>
      </dsp:nvSpPr>
      <dsp:spPr>
        <a:xfrm>
          <a:off x="0" y="1268697"/>
          <a:ext cx="5732205" cy="0"/>
        </a:xfrm>
        <a:prstGeom prst="line">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C2F88-C5E8-E84F-B815-F30874E593C9}">
      <dsp:nvSpPr>
        <dsp:cNvPr id="0" name=""/>
        <dsp:cNvSpPr/>
      </dsp:nvSpPr>
      <dsp:spPr>
        <a:xfrm>
          <a:off x="0" y="1268697"/>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Had some issues with scale of bar charts in the dashboard.</a:t>
          </a:r>
        </a:p>
      </dsp:txBody>
      <dsp:txXfrm>
        <a:off x="0" y="1268697"/>
        <a:ext cx="5732205" cy="1268697"/>
      </dsp:txXfrm>
    </dsp:sp>
    <dsp:sp modelId="{6E5BF268-94D9-B743-ACE4-AF8DB8120DD6}">
      <dsp:nvSpPr>
        <dsp:cNvPr id="0" name=""/>
        <dsp:cNvSpPr/>
      </dsp:nvSpPr>
      <dsp:spPr>
        <a:xfrm>
          <a:off x="0" y="2537394"/>
          <a:ext cx="5732205" cy="0"/>
        </a:xfrm>
        <a:prstGeom prst="line">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FC3EB-21B5-904C-9AA0-5B99BE67296C}">
      <dsp:nvSpPr>
        <dsp:cNvPr id="0" name=""/>
        <dsp:cNvSpPr/>
      </dsp:nvSpPr>
      <dsp:spPr>
        <a:xfrm>
          <a:off x="0" y="2537394"/>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decided not use a comprehensive, existing back testing library in favour of writing more of the code ourselves, which took more time.</a:t>
          </a:r>
        </a:p>
      </dsp:txBody>
      <dsp:txXfrm>
        <a:off x="0" y="2537394"/>
        <a:ext cx="5732205" cy="1268697"/>
      </dsp:txXfrm>
    </dsp:sp>
    <dsp:sp modelId="{0177DE8A-9579-834D-A8CF-35A4D3486037}">
      <dsp:nvSpPr>
        <dsp:cNvPr id="0" name=""/>
        <dsp:cNvSpPr/>
      </dsp:nvSpPr>
      <dsp:spPr>
        <a:xfrm>
          <a:off x="0" y="3806091"/>
          <a:ext cx="5732205"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CBB26-4256-614B-B92D-DE41BD6CF4F9}">
      <dsp:nvSpPr>
        <dsp:cNvPr id="0" name=""/>
        <dsp:cNvSpPr/>
      </dsp:nvSpPr>
      <dsp:spPr>
        <a:xfrm>
          <a:off x="0" y="3806091"/>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Different time zones.</a:t>
          </a:r>
        </a:p>
      </dsp:txBody>
      <dsp:txXfrm>
        <a:off x="0" y="3806091"/>
        <a:ext cx="5732205" cy="1268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2</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12</a:t>
            </a:fld>
            <a:endParaRPr lang="en-US"/>
          </a:p>
        </p:txBody>
      </p:sp>
    </p:spTree>
    <p:extLst>
      <p:ext uri="{BB962C8B-B14F-4D97-AF65-F5344CB8AC3E}">
        <p14:creationId xmlns:p14="http://schemas.microsoft.com/office/powerpoint/2010/main" val="125365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17</a:t>
            </a:fld>
            <a:endParaRPr lang="en-US"/>
          </a:p>
        </p:txBody>
      </p:sp>
    </p:spTree>
    <p:extLst>
      <p:ext uri="{BB962C8B-B14F-4D97-AF65-F5344CB8AC3E}">
        <p14:creationId xmlns:p14="http://schemas.microsoft.com/office/powerpoint/2010/main" val="327971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a:xfrm>
            <a:off x="914400" y="1125940"/>
            <a:ext cx="10363200" cy="1314443"/>
          </a:xfrm>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113258" y="1892703"/>
            <a:ext cx="10507156" cy="5374730"/>
          </a:xfrm>
        </p:spPr>
      </p:pic>
    </p:spTree>
    <p:extLst>
      <p:ext uri="{BB962C8B-B14F-4D97-AF65-F5344CB8AC3E}">
        <p14:creationId xmlns:p14="http://schemas.microsoft.com/office/powerpoint/2010/main" val="29030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a:xfrm>
            <a:off x="914400" y="1016758"/>
            <a:ext cx="10363200" cy="1314443"/>
          </a:xfrm>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009934" y="1605912"/>
            <a:ext cx="10547225" cy="5252088"/>
          </a:xfrm>
        </p:spPr>
      </p:pic>
    </p:spTree>
    <p:extLst>
      <p:ext uri="{BB962C8B-B14F-4D97-AF65-F5344CB8AC3E}">
        <p14:creationId xmlns:p14="http://schemas.microsoft.com/office/powerpoint/2010/main" val="37933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7" name="Content Placeholder 6" descr="Chart&#10;&#10;Description automatically generated">
            <a:extLst>
              <a:ext uri="{FF2B5EF4-FFF2-40B4-BE49-F238E27FC236}">
                <a16:creationId xmlns:a16="http://schemas.microsoft.com/office/drawing/2014/main" id="{8DCAF470-D64F-474C-9495-667962EA6AF4}"/>
              </a:ext>
            </a:extLst>
          </p:cNvPr>
          <p:cNvPicPr>
            <a:picLocks noGrp="1" noChangeAspect="1"/>
          </p:cNvPicPr>
          <p:nvPr>
            <p:ph idx="1"/>
          </p:nvPr>
        </p:nvPicPr>
        <p:blipFill>
          <a:blip r:embed="rId2"/>
          <a:stretch>
            <a:fillRect/>
          </a:stretch>
        </p:blipFill>
        <p:spPr>
          <a:xfrm>
            <a:off x="1446663" y="1995548"/>
            <a:ext cx="9239534" cy="4773104"/>
          </a:xfrm>
        </p:spPr>
      </p:pic>
    </p:spTree>
    <p:extLst>
      <p:ext uri="{BB962C8B-B14F-4D97-AF65-F5344CB8AC3E}">
        <p14:creationId xmlns:p14="http://schemas.microsoft.com/office/powerpoint/2010/main" val="284111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4" name="Picture 3" descr="Graphical user interface, chart&#10;&#10;Description automatically generated">
            <a:extLst>
              <a:ext uri="{FF2B5EF4-FFF2-40B4-BE49-F238E27FC236}">
                <a16:creationId xmlns:a16="http://schemas.microsoft.com/office/drawing/2014/main" id="{603A588E-AADF-4740-8058-524B17A4D8E1}"/>
              </a:ext>
            </a:extLst>
          </p:cNvPr>
          <p:cNvPicPr>
            <a:picLocks noChangeAspect="1"/>
          </p:cNvPicPr>
          <p:nvPr/>
        </p:nvPicPr>
        <p:blipFill>
          <a:blip r:embed="rId2"/>
          <a:stretch>
            <a:fillRect/>
          </a:stretch>
        </p:blipFill>
        <p:spPr>
          <a:xfrm>
            <a:off x="1446663" y="2028821"/>
            <a:ext cx="9062113" cy="4619001"/>
          </a:xfrm>
          <a:prstGeom prst="rect">
            <a:avLst/>
          </a:prstGeom>
        </p:spPr>
      </p:pic>
    </p:spTree>
    <p:extLst>
      <p:ext uri="{BB962C8B-B14F-4D97-AF65-F5344CB8AC3E}">
        <p14:creationId xmlns:p14="http://schemas.microsoft.com/office/powerpoint/2010/main" val="23874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7" name="Content Placeholder 6" descr="Chart, histogram&#10;&#10;Description automatically generated">
            <a:extLst>
              <a:ext uri="{FF2B5EF4-FFF2-40B4-BE49-F238E27FC236}">
                <a16:creationId xmlns:a16="http://schemas.microsoft.com/office/drawing/2014/main" id="{55AC3FC3-F9BF-544F-9A78-F02F16806F50}"/>
              </a:ext>
            </a:extLst>
          </p:cNvPr>
          <p:cNvPicPr>
            <a:picLocks noGrp="1" noChangeAspect="1"/>
          </p:cNvPicPr>
          <p:nvPr>
            <p:ph idx="1"/>
          </p:nvPr>
        </p:nvPicPr>
        <p:blipFill>
          <a:blip r:embed="rId2"/>
          <a:stretch>
            <a:fillRect/>
          </a:stretch>
        </p:blipFill>
        <p:spPr>
          <a:xfrm>
            <a:off x="1440532" y="2088107"/>
            <a:ext cx="9054659" cy="4590885"/>
          </a:xfrm>
        </p:spPr>
      </p:pic>
    </p:spTree>
    <p:extLst>
      <p:ext uri="{BB962C8B-B14F-4D97-AF65-F5344CB8AC3E}">
        <p14:creationId xmlns:p14="http://schemas.microsoft.com/office/powerpoint/2010/main" val="19104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a:xfrm>
            <a:off x="914401" y="914399"/>
            <a:ext cx="3543300" cy="4578624"/>
          </a:xfrm>
        </p:spPr>
        <p:txBody>
          <a:bodyPr anchor="b">
            <a:normAutofit/>
          </a:bodyPr>
          <a:lstStyle/>
          <a:p>
            <a:r>
              <a:rPr lang="en-US" dirty="0"/>
              <a:t>Summary &amp; Comparison </a:t>
            </a:r>
            <a:br>
              <a:rPr lang="en-US" dirty="0"/>
            </a:br>
            <a:endParaRPr lang="en-US" dirty="0"/>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46F0CC0-D90B-407C-ABDD-9AE1744CF57A}"/>
              </a:ext>
            </a:extLst>
          </p:cNvPr>
          <p:cNvGraphicFramePr>
            <a:graphicFrameLocks noGrp="1"/>
          </p:cNvGraphicFramePr>
          <p:nvPr>
            <p:ph idx="1"/>
            <p:extLst>
              <p:ext uri="{D42A27DB-BD31-4B8C-83A1-F6EECF244321}">
                <p14:modId xmlns:p14="http://schemas.microsoft.com/office/powerpoint/2010/main" val="71673934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pic>
        <p:nvPicPr>
          <p:cNvPr id="8" name="Content Placeholder 7" descr="Chart, bar chart, box and whisker chart&#10;&#10;Description automatically generated">
            <a:extLst>
              <a:ext uri="{FF2B5EF4-FFF2-40B4-BE49-F238E27FC236}">
                <a16:creationId xmlns:a16="http://schemas.microsoft.com/office/drawing/2014/main" id="{7FD179F8-37DC-2347-92CE-65661E9AE6F0}"/>
              </a:ext>
            </a:extLst>
          </p:cNvPr>
          <p:cNvPicPr>
            <a:picLocks noGrp="1" noChangeAspect="1"/>
          </p:cNvPicPr>
          <p:nvPr>
            <p:ph idx="1"/>
          </p:nvPr>
        </p:nvPicPr>
        <p:blipFill>
          <a:blip r:embed="rId3"/>
          <a:stretch>
            <a:fillRect/>
          </a:stretch>
        </p:blipFill>
        <p:spPr>
          <a:xfrm>
            <a:off x="489718" y="339725"/>
            <a:ext cx="5281663" cy="3089275"/>
          </a:xfrm>
        </p:spPr>
      </p:pic>
      <p:pic>
        <p:nvPicPr>
          <p:cNvPr id="11" name="Picture 10" descr="Chart, bar chart&#10;&#10;Description automatically generated">
            <a:extLst>
              <a:ext uri="{FF2B5EF4-FFF2-40B4-BE49-F238E27FC236}">
                <a16:creationId xmlns:a16="http://schemas.microsoft.com/office/drawing/2014/main" id="{4D947F1B-ACD9-F943-AD8A-35B1595E2EF5}"/>
              </a:ext>
            </a:extLst>
          </p:cNvPr>
          <p:cNvPicPr>
            <a:picLocks noChangeAspect="1"/>
          </p:cNvPicPr>
          <p:nvPr/>
        </p:nvPicPr>
        <p:blipFill>
          <a:blip r:embed="rId4"/>
          <a:stretch>
            <a:fillRect/>
          </a:stretch>
        </p:blipFill>
        <p:spPr>
          <a:xfrm>
            <a:off x="6135700" y="1802477"/>
            <a:ext cx="5637208" cy="3351189"/>
          </a:xfrm>
          <a:prstGeom prst="rect">
            <a:avLst/>
          </a:prstGeom>
        </p:spPr>
      </p:pic>
      <p:pic>
        <p:nvPicPr>
          <p:cNvPr id="13" name="Picture 12" descr="Chart, bar chart&#10;&#10;Description automatically generated">
            <a:extLst>
              <a:ext uri="{FF2B5EF4-FFF2-40B4-BE49-F238E27FC236}">
                <a16:creationId xmlns:a16="http://schemas.microsoft.com/office/drawing/2014/main" id="{65830A6F-9270-1745-8CB4-22CCDA6B7ED5}"/>
              </a:ext>
            </a:extLst>
          </p:cNvPr>
          <p:cNvPicPr>
            <a:picLocks noChangeAspect="1"/>
          </p:cNvPicPr>
          <p:nvPr/>
        </p:nvPicPr>
        <p:blipFill>
          <a:blip r:embed="rId5"/>
          <a:stretch>
            <a:fillRect/>
          </a:stretch>
        </p:blipFill>
        <p:spPr>
          <a:xfrm>
            <a:off x="443037" y="3609028"/>
            <a:ext cx="5375026" cy="3089275"/>
          </a:xfrm>
          <a:prstGeom prst="rect">
            <a:avLst/>
          </a:prstGeom>
        </p:spPr>
      </p:pic>
      <p:sp>
        <p:nvSpPr>
          <p:cNvPr id="15" name="TextBox 14">
            <a:extLst>
              <a:ext uri="{FF2B5EF4-FFF2-40B4-BE49-F238E27FC236}">
                <a16:creationId xmlns:a16="http://schemas.microsoft.com/office/drawing/2014/main" id="{EE0CCC9B-F500-4C44-9E12-3BC0DA764F56}"/>
              </a:ext>
            </a:extLst>
          </p:cNvPr>
          <p:cNvSpPr txBox="1"/>
          <p:nvPr/>
        </p:nvSpPr>
        <p:spPr>
          <a:xfrm>
            <a:off x="779820" y="2467378"/>
            <a:ext cx="877163" cy="369332"/>
          </a:xfrm>
          <a:prstGeom prst="rect">
            <a:avLst/>
          </a:prstGeom>
          <a:noFill/>
        </p:spPr>
        <p:txBody>
          <a:bodyPr wrap="none" rtlCol="0">
            <a:spAutoFit/>
          </a:bodyPr>
          <a:lstStyle/>
          <a:p>
            <a:r>
              <a:rPr lang="en-US" dirty="0"/>
              <a:t>-28.8%</a:t>
            </a:r>
          </a:p>
        </p:txBody>
      </p:sp>
      <p:sp>
        <p:nvSpPr>
          <p:cNvPr id="16" name="TextBox 15">
            <a:extLst>
              <a:ext uri="{FF2B5EF4-FFF2-40B4-BE49-F238E27FC236}">
                <a16:creationId xmlns:a16="http://schemas.microsoft.com/office/drawing/2014/main" id="{A29B2AD8-69AD-DE4A-ACDD-E606578DBF3B}"/>
              </a:ext>
            </a:extLst>
          </p:cNvPr>
          <p:cNvSpPr txBox="1"/>
          <p:nvPr/>
        </p:nvSpPr>
        <p:spPr>
          <a:xfrm>
            <a:off x="1965278" y="1617811"/>
            <a:ext cx="835485" cy="369332"/>
          </a:xfrm>
          <a:prstGeom prst="rect">
            <a:avLst/>
          </a:prstGeom>
          <a:noFill/>
        </p:spPr>
        <p:txBody>
          <a:bodyPr wrap="none" rtlCol="0">
            <a:spAutoFit/>
          </a:bodyPr>
          <a:lstStyle/>
          <a:p>
            <a:r>
              <a:rPr lang="en-US" dirty="0"/>
              <a:t>+300%</a:t>
            </a:r>
          </a:p>
        </p:txBody>
      </p:sp>
      <p:sp>
        <p:nvSpPr>
          <p:cNvPr id="17" name="TextBox 16">
            <a:extLst>
              <a:ext uri="{FF2B5EF4-FFF2-40B4-BE49-F238E27FC236}">
                <a16:creationId xmlns:a16="http://schemas.microsoft.com/office/drawing/2014/main" id="{A147AE61-4635-484B-9239-D6450FF35C8B}"/>
              </a:ext>
            </a:extLst>
          </p:cNvPr>
          <p:cNvSpPr txBox="1"/>
          <p:nvPr/>
        </p:nvSpPr>
        <p:spPr>
          <a:xfrm>
            <a:off x="3228098" y="2388358"/>
            <a:ext cx="888385" cy="369332"/>
          </a:xfrm>
          <a:prstGeom prst="rect">
            <a:avLst/>
          </a:prstGeom>
          <a:noFill/>
        </p:spPr>
        <p:txBody>
          <a:bodyPr wrap="none" rtlCol="0">
            <a:spAutoFit/>
          </a:bodyPr>
          <a:lstStyle/>
          <a:p>
            <a:r>
              <a:rPr lang="en-US" dirty="0"/>
              <a:t>+3.59%</a:t>
            </a:r>
          </a:p>
        </p:txBody>
      </p:sp>
      <p:sp>
        <p:nvSpPr>
          <p:cNvPr id="18" name="TextBox 17">
            <a:extLst>
              <a:ext uri="{FF2B5EF4-FFF2-40B4-BE49-F238E27FC236}">
                <a16:creationId xmlns:a16="http://schemas.microsoft.com/office/drawing/2014/main" id="{6EFB1E28-5BE2-F848-AB87-D2FCAD459650}"/>
              </a:ext>
            </a:extLst>
          </p:cNvPr>
          <p:cNvSpPr txBox="1"/>
          <p:nvPr/>
        </p:nvSpPr>
        <p:spPr>
          <a:xfrm>
            <a:off x="4462818" y="339725"/>
            <a:ext cx="835485" cy="369332"/>
          </a:xfrm>
          <a:prstGeom prst="rect">
            <a:avLst/>
          </a:prstGeom>
          <a:noFill/>
        </p:spPr>
        <p:txBody>
          <a:bodyPr wrap="none" rtlCol="0">
            <a:spAutoFit/>
          </a:bodyPr>
          <a:lstStyle/>
          <a:p>
            <a:r>
              <a:rPr lang="en-US" dirty="0"/>
              <a:t>+837%</a:t>
            </a:r>
          </a:p>
        </p:txBody>
      </p:sp>
      <p:sp>
        <p:nvSpPr>
          <p:cNvPr id="19" name="TextBox 18">
            <a:extLst>
              <a:ext uri="{FF2B5EF4-FFF2-40B4-BE49-F238E27FC236}">
                <a16:creationId xmlns:a16="http://schemas.microsoft.com/office/drawing/2014/main" id="{05B4E5DE-669F-D64A-8100-FC7952577246}"/>
              </a:ext>
            </a:extLst>
          </p:cNvPr>
          <p:cNvSpPr txBox="1"/>
          <p:nvPr/>
        </p:nvSpPr>
        <p:spPr>
          <a:xfrm>
            <a:off x="6575939" y="3930555"/>
            <a:ext cx="888385" cy="369332"/>
          </a:xfrm>
          <a:prstGeom prst="rect">
            <a:avLst/>
          </a:prstGeom>
          <a:noFill/>
        </p:spPr>
        <p:txBody>
          <a:bodyPr wrap="none" rtlCol="0">
            <a:spAutoFit/>
          </a:bodyPr>
          <a:lstStyle/>
          <a:p>
            <a:r>
              <a:rPr lang="en-US" dirty="0"/>
              <a:t>+49.2%</a:t>
            </a:r>
          </a:p>
        </p:txBody>
      </p:sp>
      <p:sp>
        <p:nvSpPr>
          <p:cNvPr id="20" name="TextBox 19">
            <a:extLst>
              <a:ext uri="{FF2B5EF4-FFF2-40B4-BE49-F238E27FC236}">
                <a16:creationId xmlns:a16="http://schemas.microsoft.com/office/drawing/2014/main" id="{7E2B47C4-B73E-9049-91B6-6FEBE0A2A9EF}"/>
              </a:ext>
            </a:extLst>
          </p:cNvPr>
          <p:cNvSpPr txBox="1"/>
          <p:nvPr/>
        </p:nvSpPr>
        <p:spPr>
          <a:xfrm>
            <a:off x="7781961" y="3930555"/>
            <a:ext cx="888385" cy="369332"/>
          </a:xfrm>
          <a:prstGeom prst="rect">
            <a:avLst/>
          </a:prstGeom>
          <a:noFill/>
        </p:spPr>
        <p:txBody>
          <a:bodyPr wrap="none" rtlCol="0">
            <a:spAutoFit/>
          </a:bodyPr>
          <a:lstStyle/>
          <a:p>
            <a:r>
              <a:rPr lang="en-US" dirty="0"/>
              <a:t>+54.9%</a:t>
            </a:r>
          </a:p>
        </p:txBody>
      </p:sp>
      <p:sp>
        <p:nvSpPr>
          <p:cNvPr id="21" name="TextBox 20">
            <a:extLst>
              <a:ext uri="{FF2B5EF4-FFF2-40B4-BE49-F238E27FC236}">
                <a16:creationId xmlns:a16="http://schemas.microsoft.com/office/drawing/2014/main" id="{2212C968-23F8-DA4D-8277-CD112A02C2F1}"/>
              </a:ext>
            </a:extLst>
          </p:cNvPr>
          <p:cNvSpPr txBox="1"/>
          <p:nvPr/>
        </p:nvSpPr>
        <p:spPr>
          <a:xfrm>
            <a:off x="9034665" y="4115221"/>
            <a:ext cx="877163" cy="369332"/>
          </a:xfrm>
          <a:prstGeom prst="rect">
            <a:avLst/>
          </a:prstGeom>
          <a:noFill/>
        </p:spPr>
        <p:txBody>
          <a:bodyPr wrap="none" rtlCol="0">
            <a:spAutoFit/>
          </a:bodyPr>
          <a:lstStyle/>
          <a:p>
            <a:r>
              <a:rPr lang="en-US" dirty="0"/>
              <a:t>-46.4%</a:t>
            </a:r>
          </a:p>
        </p:txBody>
      </p:sp>
      <p:sp>
        <p:nvSpPr>
          <p:cNvPr id="22" name="TextBox 21">
            <a:extLst>
              <a:ext uri="{FF2B5EF4-FFF2-40B4-BE49-F238E27FC236}">
                <a16:creationId xmlns:a16="http://schemas.microsoft.com/office/drawing/2014/main" id="{4D71B816-CDEC-0B44-90E5-B70F078B994F}"/>
              </a:ext>
            </a:extLst>
          </p:cNvPr>
          <p:cNvSpPr txBox="1"/>
          <p:nvPr/>
        </p:nvSpPr>
        <p:spPr>
          <a:xfrm>
            <a:off x="10276147" y="3745889"/>
            <a:ext cx="1011815" cy="369332"/>
          </a:xfrm>
          <a:prstGeom prst="rect">
            <a:avLst/>
          </a:prstGeom>
          <a:noFill/>
        </p:spPr>
        <p:txBody>
          <a:bodyPr wrap="none" rtlCol="0">
            <a:spAutoFit/>
          </a:bodyPr>
          <a:lstStyle/>
          <a:p>
            <a:r>
              <a:rPr lang="en-US" dirty="0"/>
              <a:t>+122.8%</a:t>
            </a:r>
          </a:p>
        </p:txBody>
      </p:sp>
      <p:sp>
        <p:nvSpPr>
          <p:cNvPr id="23" name="TextBox 22">
            <a:extLst>
              <a:ext uri="{FF2B5EF4-FFF2-40B4-BE49-F238E27FC236}">
                <a16:creationId xmlns:a16="http://schemas.microsoft.com/office/drawing/2014/main" id="{00249852-093B-974E-B6E5-B5B07476C00E}"/>
              </a:ext>
            </a:extLst>
          </p:cNvPr>
          <p:cNvSpPr txBox="1"/>
          <p:nvPr/>
        </p:nvSpPr>
        <p:spPr>
          <a:xfrm>
            <a:off x="778590" y="4784333"/>
            <a:ext cx="835485" cy="369332"/>
          </a:xfrm>
          <a:prstGeom prst="rect">
            <a:avLst/>
          </a:prstGeom>
          <a:noFill/>
        </p:spPr>
        <p:txBody>
          <a:bodyPr wrap="none" rtlCol="0">
            <a:spAutoFit/>
          </a:bodyPr>
          <a:lstStyle/>
          <a:p>
            <a:r>
              <a:rPr lang="en-US" dirty="0"/>
              <a:t>+392%</a:t>
            </a:r>
          </a:p>
        </p:txBody>
      </p:sp>
      <p:sp>
        <p:nvSpPr>
          <p:cNvPr id="24" name="TextBox 23">
            <a:extLst>
              <a:ext uri="{FF2B5EF4-FFF2-40B4-BE49-F238E27FC236}">
                <a16:creationId xmlns:a16="http://schemas.microsoft.com/office/drawing/2014/main" id="{B3D4B8C1-7CEB-084D-98B0-A49952482E5F}"/>
              </a:ext>
            </a:extLst>
          </p:cNvPr>
          <p:cNvSpPr txBox="1"/>
          <p:nvPr/>
        </p:nvSpPr>
        <p:spPr>
          <a:xfrm>
            <a:off x="2183642" y="5477633"/>
            <a:ext cx="712054" cy="369332"/>
          </a:xfrm>
          <a:prstGeom prst="rect">
            <a:avLst/>
          </a:prstGeom>
          <a:noFill/>
        </p:spPr>
        <p:txBody>
          <a:bodyPr wrap="none" rtlCol="0">
            <a:spAutoFit/>
          </a:bodyPr>
          <a:lstStyle/>
          <a:p>
            <a:r>
              <a:rPr lang="en-US" dirty="0"/>
              <a:t>+83%</a:t>
            </a:r>
          </a:p>
        </p:txBody>
      </p:sp>
      <p:sp>
        <p:nvSpPr>
          <p:cNvPr id="25" name="TextBox 24">
            <a:extLst>
              <a:ext uri="{FF2B5EF4-FFF2-40B4-BE49-F238E27FC236}">
                <a16:creationId xmlns:a16="http://schemas.microsoft.com/office/drawing/2014/main" id="{A5AEB7AD-9BFC-6741-96C7-91FEBB65F61D}"/>
              </a:ext>
            </a:extLst>
          </p:cNvPr>
          <p:cNvSpPr txBox="1"/>
          <p:nvPr/>
        </p:nvSpPr>
        <p:spPr>
          <a:xfrm>
            <a:off x="3228098" y="5831795"/>
            <a:ext cx="888385" cy="369332"/>
          </a:xfrm>
          <a:prstGeom prst="rect">
            <a:avLst/>
          </a:prstGeom>
          <a:noFill/>
        </p:spPr>
        <p:txBody>
          <a:bodyPr wrap="none" rtlCol="0">
            <a:spAutoFit/>
          </a:bodyPr>
          <a:lstStyle/>
          <a:p>
            <a:r>
              <a:rPr lang="en-US" dirty="0"/>
              <a:t>+11.6%</a:t>
            </a:r>
          </a:p>
        </p:txBody>
      </p:sp>
      <p:sp>
        <p:nvSpPr>
          <p:cNvPr id="26" name="TextBox 25">
            <a:extLst>
              <a:ext uri="{FF2B5EF4-FFF2-40B4-BE49-F238E27FC236}">
                <a16:creationId xmlns:a16="http://schemas.microsoft.com/office/drawing/2014/main" id="{D9271661-079D-484A-B61C-F17D13DA779E}"/>
              </a:ext>
            </a:extLst>
          </p:cNvPr>
          <p:cNvSpPr txBox="1"/>
          <p:nvPr/>
        </p:nvSpPr>
        <p:spPr>
          <a:xfrm>
            <a:off x="4441978" y="5846965"/>
            <a:ext cx="877163" cy="369332"/>
          </a:xfrm>
          <a:prstGeom prst="rect">
            <a:avLst/>
          </a:prstGeom>
          <a:noFill/>
        </p:spPr>
        <p:txBody>
          <a:bodyPr wrap="none" rtlCol="0">
            <a:spAutoFit/>
          </a:bodyPr>
          <a:lstStyle/>
          <a:p>
            <a:r>
              <a:rPr lang="en-US" dirty="0"/>
              <a:t>-60.8%</a:t>
            </a:r>
          </a:p>
        </p:txBody>
      </p:sp>
    </p:spTree>
    <p:extLst>
      <p:ext uri="{BB962C8B-B14F-4D97-AF65-F5344CB8AC3E}">
        <p14:creationId xmlns:p14="http://schemas.microsoft.com/office/powerpoint/2010/main" val="22565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fontScale="90000"/>
          </a:bodyPr>
          <a:lstStyle/>
          <a:p>
            <a:r>
              <a:rPr lang="en-US" b="1" dirty="0"/>
              <a:t>Comparing Strategy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895247" y="3551098"/>
            <a:ext cx="5058409" cy="2942135"/>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4511225" cy="2616248"/>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855648" y="364766"/>
            <a:ext cx="5137606" cy="2972843"/>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a:xfrm>
            <a:off x="914401" y="914399"/>
            <a:ext cx="3543300" cy="4578624"/>
          </a:xfrm>
        </p:spPr>
        <p:txBody>
          <a:bodyPr anchor="b">
            <a:normAutofit/>
          </a:bodyPr>
          <a:lstStyle/>
          <a:p>
            <a:r>
              <a:rPr lang="en-US" dirty="0"/>
              <a:t>Challenges</a:t>
            </a:r>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4E05EE-37D7-4BD5-A8F8-713032A86262}"/>
              </a:ext>
            </a:extLst>
          </p:cNvPr>
          <p:cNvGraphicFramePr>
            <a:graphicFrameLocks noGrp="1"/>
          </p:cNvGraphicFramePr>
          <p:nvPr>
            <p:ph idx="1"/>
            <p:extLst>
              <p:ext uri="{D42A27DB-BD31-4B8C-83A1-F6EECF244321}">
                <p14:modId xmlns:p14="http://schemas.microsoft.com/office/powerpoint/2010/main" val="52145783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2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a:xfrm>
            <a:off x="914400" y="914400"/>
            <a:ext cx="4694904" cy="2881221"/>
          </a:xfrm>
        </p:spPr>
        <p:txBody>
          <a:bodyPr anchor="t">
            <a:normAutofit/>
          </a:bodyPr>
          <a:lstStyle/>
          <a:p>
            <a:r>
              <a:rPr lang="en-US" dirty="0"/>
              <a:t>If we had 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a:xfrm>
            <a:off x="6400800" y="960120"/>
            <a:ext cx="4677696" cy="4335780"/>
          </a:xfrm>
        </p:spPr>
        <p:txBody>
          <a:bodyPr>
            <a:normAutofit/>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drawn data directly (scrapings).</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70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D8D6-8F8A-204C-8B0F-07A5011EB8AD}"/>
              </a:ext>
            </a:extLst>
          </p:cNvPr>
          <p:cNvSpPr>
            <a:spLocks noGrp="1"/>
          </p:cNvSpPr>
          <p:nvPr>
            <p:ph type="title"/>
          </p:nvPr>
        </p:nvSpPr>
        <p:spPr>
          <a:xfrm>
            <a:off x="3330054" y="2872853"/>
            <a:ext cx="5086066" cy="1314443"/>
          </a:xfrm>
        </p:spPr>
        <p:txBody>
          <a:bodyPr/>
          <a:lstStyle/>
          <a:p>
            <a:r>
              <a:rPr lang="en-US" dirty="0"/>
              <a:t>Questions &amp; Answers</a:t>
            </a:r>
          </a:p>
        </p:txBody>
      </p:sp>
    </p:spTree>
    <p:extLst>
      <p:ext uri="{BB962C8B-B14F-4D97-AF65-F5344CB8AC3E}">
        <p14:creationId xmlns:p14="http://schemas.microsoft.com/office/powerpoint/2010/main" val="273082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6" name="Content Placeholder 5" descr="Chart, line chart&#10;&#10;Description automatically generated">
            <a:extLst>
              <a:ext uri="{FF2B5EF4-FFF2-40B4-BE49-F238E27FC236}">
                <a16:creationId xmlns:a16="http://schemas.microsoft.com/office/drawing/2014/main" id="{DBC23E9F-4B7A-544C-B377-3C4CCDF857B9}"/>
              </a:ext>
            </a:extLst>
          </p:cNvPr>
          <p:cNvPicPr>
            <a:picLocks noGrp="1" noChangeAspect="1"/>
          </p:cNvPicPr>
          <p:nvPr>
            <p:ph idx="1"/>
          </p:nvPr>
        </p:nvPicPr>
        <p:blipFill>
          <a:blip r:embed="rId2"/>
          <a:stretch>
            <a:fillRect/>
          </a:stretch>
        </p:blipFill>
        <p:spPr>
          <a:xfrm>
            <a:off x="1451742" y="1936699"/>
            <a:ext cx="9546810" cy="4904783"/>
          </a:xfrm>
        </p:spPr>
      </p:pic>
    </p:spTree>
    <p:extLst>
      <p:ext uri="{BB962C8B-B14F-4D97-AF65-F5344CB8AC3E}">
        <p14:creationId xmlns:p14="http://schemas.microsoft.com/office/powerpoint/2010/main" val="7004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7" name="Content Placeholder 6" descr="Chart, line chart&#10;&#10;Description automatically generated">
            <a:extLst>
              <a:ext uri="{FF2B5EF4-FFF2-40B4-BE49-F238E27FC236}">
                <a16:creationId xmlns:a16="http://schemas.microsoft.com/office/drawing/2014/main" id="{9DA73F87-4167-B44C-A69A-A636CCCA8708}"/>
              </a:ext>
            </a:extLst>
          </p:cNvPr>
          <p:cNvPicPr>
            <a:picLocks noGrp="1" noChangeAspect="1"/>
          </p:cNvPicPr>
          <p:nvPr>
            <p:ph idx="1"/>
          </p:nvPr>
        </p:nvPicPr>
        <p:blipFill>
          <a:blip r:embed="rId2"/>
          <a:stretch>
            <a:fillRect/>
          </a:stretch>
        </p:blipFill>
        <p:spPr>
          <a:xfrm>
            <a:off x="1512231" y="2028821"/>
            <a:ext cx="9400295" cy="4822898"/>
          </a:xfrm>
        </p:spPr>
      </p:pic>
    </p:spTree>
    <p:extLst>
      <p:ext uri="{BB962C8B-B14F-4D97-AF65-F5344CB8AC3E}">
        <p14:creationId xmlns:p14="http://schemas.microsoft.com/office/powerpoint/2010/main" val="37763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7" name="Content Placeholder 6" descr="Chart, line chart, histogram&#10;&#10;Description automatically generated">
            <a:extLst>
              <a:ext uri="{FF2B5EF4-FFF2-40B4-BE49-F238E27FC236}">
                <a16:creationId xmlns:a16="http://schemas.microsoft.com/office/drawing/2014/main" id="{5D2349BC-4A28-7943-8E74-1FB26C32F607}"/>
              </a:ext>
            </a:extLst>
          </p:cNvPr>
          <p:cNvPicPr>
            <a:picLocks noGrp="1" noChangeAspect="1"/>
          </p:cNvPicPr>
          <p:nvPr>
            <p:ph idx="1"/>
          </p:nvPr>
        </p:nvPicPr>
        <p:blipFill>
          <a:blip r:embed="rId2"/>
          <a:stretch>
            <a:fillRect/>
          </a:stretch>
        </p:blipFill>
        <p:spPr>
          <a:xfrm>
            <a:off x="1363290" y="2022435"/>
            <a:ext cx="9465420" cy="4776717"/>
          </a:xfrm>
        </p:spPr>
      </p:pic>
    </p:spTree>
    <p:extLst>
      <p:ext uri="{BB962C8B-B14F-4D97-AF65-F5344CB8AC3E}">
        <p14:creationId xmlns:p14="http://schemas.microsoft.com/office/powerpoint/2010/main" val="3478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a:xfrm>
            <a:off x="914400" y="1098645"/>
            <a:ext cx="10363200" cy="1314443"/>
          </a:xfrm>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161478" y="1755866"/>
            <a:ext cx="10286255" cy="5373738"/>
          </a:xfrm>
        </p:spPr>
      </p:pic>
    </p:spTree>
    <p:extLst>
      <p:ext uri="{BB962C8B-B14F-4D97-AF65-F5344CB8AC3E}">
        <p14:creationId xmlns:p14="http://schemas.microsoft.com/office/powerpoint/2010/main" val="15794055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738</Words>
  <Application>Microsoft Macintosh PowerPoint</Application>
  <PresentationFormat>Widescreen</PresentationFormat>
  <Paragraphs>72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Grandview Display</vt:lpstr>
      <vt:lpstr>DashVTI</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Strategy Win Rates</vt:lpstr>
      <vt:lpstr>Challenges</vt:lpstr>
      <vt:lpstr>If we had another two weeks?</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5</cp:revision>
  <dcterms:created xsi:type="dcterms:W3CDTF">2021-10-04T12:42:53Z</dcterms:created>
  <dcterms:modified xsi:type="dcterms:W3CDTF">2021-10-06T12:11:52Z</dcterms:modified>
</cp:coreProperties>
</file>