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5" r:id="rId5"/>
    <p:sldId id="262" r:id="rId6"/>
    <p:sldId id="264" r:id="rId7"/>
    <p:sldId id="271" r:id="rId8"/>
    <p:sldId id="258" r:id="rId9"/>
    <p:sldId id="267" r:id="rId10"/>
    <p:sldId id="269" r:id="rId11"/>
    <p:sldId id="270" r:id="rId12"/>
    <p:sldId id="266" r:id="rId13"/>
    <p:sldId id="272" r:id="rId14"/>
    <p:sldId id="268" r:id="rId15"/>
    <p:sldId id="260" r:id="rId16"/>
    <p:sldId id="261"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38"/>
    <p:restoredTop sz="94651"/>
  </p:normalViewPr>
  <p:slideViewPr>
    <p:cSldViewPr snapToGrid="0" snapToObjects="1">
      <p:cViewPr varScale="1">
        <p:scale>
          <a:sx n="103" d="100"/>
          <a:sy n="103" d="100"/>
        </p:scale>
        <p:origin x="184"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11/29/21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11/29/21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B5818-C323-EF40-AB8B-24DDEE1A7F51}"/>
              </a:ext>
            </a:extLst>
          </p:cNvPr>
          <p:cNvSpPr>
            <a:spLocks noGrp="1"/>
          </p:cNvSpPr>
          <p:nvPr>
            <p:ph type="ctrTitle"/>
          </p:nvPr>
        </p:nvSpPr>
        <p:spPr>
          <a:xfrm>
            <a:off x="2555855" y="3340930"/>
            <a:ext cx="2563374" cy="671355"/>
          </a:xfrm>
        </p:spPr>
        <p:txBody>
          <a:bodyPr>
            <a:normAutofit/>
          </a:bodyPr>
          <a:lstStyle/>
          <a:p>
            <a:r>
              <a:rPr lang="en-US" sz="3200" dirty="0">
                <a:latin typeface="Menlo" panose="020B0609030804020204" pitchFamily="49" charset="0"/>
                <a:ea typeface="Menlo" panose="020B0609030804020204" pitchFamily="49" charset="0"/>
                <a:cs typeface="Menlo" panose="020B0609030804020204" pitchFamily="49" charset="0"/>
              </a:rPr>
              <a:t>Team:</a:t>
            </a:r>
          </a:p>
        </p:txBody>
      </p:sp>
      <p:sp>
        <p:nvSpPr>
          <p:cNvPr id="3" name="Subtitle 2">
            <a:extLst>
              <a:ext uri="{FF2B5EF4-FFF2-40B4-BE49-F238E27FC236}">
                <a16:creationId xmlns:a16="http://schemas.microsoft.com/office/drawing/2014/main" id="{54CE8A6D-6DC3-2441-BCEB-64F9B804B750}"/>
              </a:ext>
            </a:extLst>
          </p:cNvPr>
          <p:cNvSpPr>
            <a:spLocks noGrp="1"/>
          </p:cNvSpPr>
          <p:nvPr>
            <p:ph type="subTitle" idx="1"/>
          </p:nvPr>
        </p:nvSpPr>
        <p:spPr>
          <a:xfrm>
            <a:off x="2555855" y="4077880"/>
            <a:ext cx="8913181" cy="1655762"/>
          </a:xfrm>
        </p:spPr>
        <p:txBody>
          <a:bodyPr>
            <a:noAutofit/>
          </a:bodyPr>
          <a:lstStyle/>
          <a:p>
            <a:pPr marL="342900" indent="-342900">
              <a:buFont typeface="Arial" panose="020B0604020202020204" pitchFamily="34" charset="0"/>
              <a:buChar char="•"/>
            </a:pPr>
            <a:r>
              <a:rPr lang="en-US" dirty="0" err="1"/>
              <a:t>Viseth</a:t>
            </a:r>
            <a:r>
              <a:rPr lang="en-US" dirty="0"/>
              <a:t> Auk (</a:t>
            </a:r>
            <a:r>
              <a:rPr lang="en-US" i="1" dirty="0"/>
              <a:t>PROJECT MANAGER</a:t>
            </a:r>
            <a:r>
              <a:rPr lang="en-US" dirty="0"/>
              <a:t>)</a:t>
            </a:r>
          </a:p>
          <a:p>
            <a:pPr marL="342900" indent="-342900">
              <a:buFont typeface="Arial" panose="020B0604020202020204" pitchFamily="34" charset="0"/>
              <a:buChar char="•"/>
            </a:pPr>
            <a:r>
              <a:rPr lang="en-US" dirty="0"/>
              <a:t>Toby Martin</a:t>
            </a:r>
          </a:p>
          <a:p>
            <a:pPr marL="342900" indent="-342900">
              <a:buFont typeface="Arial" panose="020B0604020202020204" pitchFamily="34" charset="0"/>
              <a:buChar char="•"/>
            </a:pPr>
            <a:r>
              <a:rPr lang="en-US" dirty="0"/>
              <a:t>Simon Zhang</a:t>
            </a:r>
          </a:p>
          <a:p>
            <a:pPr marL="342900" indent="-342900">
              <a:buFont typeface="Arial" panose="020B0604020202020204" pitchFamily="34" charset="0"/>
              <a:buChar char="•"/>
            </a:pPr>
            <a:r>
              <a:rPr lang="en-US" dirty="0"/>
              <a:t>Luke </a:t>
            </a:r>
            <a:r>
              <a:rPr lang="en-US" dirty="0" err="1"/>
              <a:t>Macumber</a:t>
            </a:r>
            <a:endParaRPr lang="en-US" dirty="0"/>
          </a:p>
        </p:txBody>
      </p:sp>
      <p:sp>
        <p:nvSpPr>
          <p:cNvPr id="4" name="Title 1">
            <a:extLst>
              <a:ext uri="{FF2B5EF4-FFF2-40B4-BE49-F238E27FC236}">
                <a16:creationId xmlns:a16="http://schemas.microsoft.com/office/drawing/2014/main" id="{2223790D-C616-49BF-8588-2482F2391FDA}"/>
              </a:ext>
            </a:extLst>
          </p:cNvPr>
          <p:cNvSpPr txBox="1">
            <a:spLocks/>
          </p:cNvSpPr>
          <p:nvPr/>
        </p:nvSpPr>
        <p:spPr>
          <a:xfrm>
            <a:off x="338981" y="1966022"/>
            <a:ext cx="11963187" cy="13060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n-US" sz="7200" dirty="0" err="1">
                <a:latin typeface="Menlo" panose="020B0609030804020204" pitchFamily="49" charset="0"/>
                <a:ea typeface="Menlo" panose="020B0609030804020204" pitchFamily="49" charset="0"/>
                <a:cs typeface="Menlo" panose="020B0609030804020204" pitchFamily="49" charset="0"/>
              </a:rPr>
              <a:t>Group_A_Allstarz</a:t>
            </a:r>
            <a:endParaRPr lang="en-US" sz="7200" dirty="0">
              <a:latin typeface="Menlo" panose="020B0609030804020204" pitchFamily="49" charset="0"/>
              <a:ea typeface="Menlo" panose="020B0609030804020204" pitchFamily="49" charset="0"/>
              <a:cs typeface="Menlo" panose="020B0609030804020204" pitchFamily="49" charset="0"/>
            </a:endParaRPr>
          </a:p>
        </p:txBody>
      </p:sp>
      <p:pic>
        <p:nvPicPr>
          <p:cNvPr id="3074" name="Picture 2" descr="Facebook&amp;#39;s new choreography AI is a dancing queen | Engadget">
            <a:extLst>
              <a:ext uri="{FF2B5EF4-FFF2-40B4-BE49-F238E27FC236}">
                <a16:creationId xmlns:a16="http://schemas.microsoft.com/office/drawing/2014/main" id="{F179F5CE-7CD1-46DB-B5AC-20F163DE4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3180" y="4377566"/>
            <a:ext cx="3691123" cy="207796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648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52F0-2F16-A749-8413-EF1C81024384}"/>
              </a:ext>
            </a:extLst>
          </p:cNvPr>
          <p:cNvSpPr>
            <a:spLocks noGrp="1"/>
          </p:cNvSpPr>
          <p:nvPr>
            <p:ph type="title"/>
          </p:nvPr>
        </p:nvSpPr>
        <p:spPr>
          <a:xfrm>
            <a:off x="1141413" y="276089"/>
            <a:ext cx="9905998" cy="1478570"/>
          </a:xfrm>
        </p:spPr>
        <p:txBody>
          <a:bodyPr/>
          <a:lstStyle/>
          <a:p>
            <a:r>
              <a:rPr lang="en-US" b="1" dirty="0"/>
              <a:t>Our Moving average strategy</a:t>
            </a:r>
          </a:p>
        </p:txBody>
      </p:sp>
      <p:sp>
        <p:nvSpPr>
          <p:cNvPr id="4" name="TextBox 3"/>
          <p:cNvSpPr txBox="1"/>
          <p:nvPr/>
        </p:nvSpPr>
        <p:spPr>
          <a:xfrm>
            <a:off x="1141413" y="1353578"/>
            <a:ext cx="966298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2 Moving Averages: 20 Day &amp; 50 Day</a:t>
            </a:r>
          </a:p>
          <a:p>
            <a:pPr marL="285750" indent="-285750">
              <a:buFont typeface="Arial" panose="020B0604020202020204" pitchFamily="34" charset="0"/>
              <a:buChar char="•"/>
            </a:pPr>
            <a:r>
              <a:rPr lang="en-US" dirty="0"/>
              <a:t>For simplicity, we take long only positions</a:t>
            </a:r>
          </a:p>
          <a:p>
            <a:pPr marL="285750" indent="-285750">
              <a:buFont typeface="Arial" panose="020B0604020202020204" pitchFamily="34" charset="0"/>
              <a:buChar char="•"/>
            </a:pPr>
            <a:r>
              <a:rPr lang="en-US" dirty="0"/>
              <a:t>Only enter 1 day after the 20 Day MA &gt; 50 Day MA ( this removes trading noise )</a:t>
            </a:r>
          </a:p>
          <a:p>
            <a:pPr marL="285750" indent="-285750">
              <a:buFont typeface="Arial" panose="020B0604020202020204" pitchFamily="34" charset="0"/>
              <a:buChar char="•"/>
            </a:pPr>
            <a:r>
              <a:rPr lang="en-US" dirty="0"/>
              <a:t>On entry we purchase 50 units of the specified asset</a:t>
            </a:r>
          </a:p>
          <a:p>
            <a:pPr marL="285750" indent="-285750">
              <a:buFont typeface="Arial" panose="020B0604020202020204" pitchFamily="34" charset="0"/>
              <a:buChar char="•"/>
            </a:pPr>
            <a:r>
              <a:rPr lang="en-US" dirty="0"/>
              <a:t>We hold each position for 20 days then close it at the close of that day</a:t>
            </a:r>
          </a:p>
        </p:txBody>
      </p:sp>
      <p:pic>
        <p:nvPicPr>
          <p:cNvPr id="5" name="Picture 4"/>
          <p:cNvPicPr>
            <a:picLocks noChangeAspect="1"/>
          </p:cNvPicPr>
          <p:nvPr/>
        </p:nvPicPr>
        <p:blipFill>
          <a:blip r:embed="rId2"/>
          <a:stretch>
            <a:fillRect/>
          </a:stretch>
        </p:blipFill>
        <p:spPr>
          <a:xfrm>
            <a:off x="939113" y="3119536"/>
            <a:ext cx="6279175" cy="1721709"/>
          </a:xfrm>
          <a:prstGeom prst="rect">
            <a:avLst/>
          </a:prstGeom>
          <a:ln w="28575">
            <a:solidFill>
              <a:schemeClr val="tx1"/>
            </a:solidFill>
          </a:ln>
        </p:spPr>
      </p:pic>
      <p:pic>
        <p:nvPicPr>
          <p:cNvPr id="7" name="Picture 6"/>
          <p:cNvPicPr>
            <a:picLocks noChangeAspect="1"/>
          </p:cNvPicPr>
          <p:nvPr/>
        </p:nvPicPr>
        <p:blipFill>
          <a:blip r:embed="rId3"/>
          <a:stretch>
            <a:fillRect/>
          </a:stretch>
        </p:blipFill>
        <p:spPr>
          <a:xfrm>
            <a:off x="7692854" y="3344553"/>
            <a:ext cx="3560033" cy="2993384"/>
          </a:xfrm>
          <a:prstGeom prst="rect">
            <a:avLst/>
          </a:prstGeom>
        </p:spPr>
      </p:pic>
      <p:pic>
        <p:nvPicPr>
          <p:cNvPr id="8" name="Picture 7"/>
          <p:cNvPicPr>
            <a:picLocks noChangeAspect="1"/>
          </p:cNvPicPr>
          <p:nvPr/>
        </p:nvPicPr>
        <p:blipFill>
          <a:blip r:embed="rId4"/>
          <a:stretch>
            <a:fillRect/>
          </a:stretch>
        </p:blipFill>
        <p:spPr>
          <a:xfrm>
            <a:off x="939113" y="5178828"/>
            <a:ext cx="4478562" cy="1328074"/>
          </a:xfrm>
          <a:prstGeom prst="rect">
            <a:avLst/>
          </a:prstGeom>
        </p:spPr>
      </p:pic>
    </p:spTree>
    <p:extLst>
      <p:ext uri="{BB962C8B-B14F-4D97-AF65-F5344CB8AC3E}">
        <p14:creationId xmlns:p14="http://schemas.microsoft.com/office/powerpoint/2010/main" val="4212433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52F0-2F16-A749-8413-EF1C81024384}"/>
              </a:ext>
            </a:extLst>
          </p:cNvPr>
          <p:cNvSpPr>
            <a:spLocks noGrp="1"/>
          </p:cNvSpPr>
          <p:nvPr>
            <p:ph type="title"/>
          </p:nvPr>
        </p:nvSpPr>
        <p:spPr>
          <a:xfrm>
            <a:off x="1163594" y="555894"/>
            <a:ext cx="9905998" cy="1478570"/>
          </a:xfrm>
        </p:spPr>
        <p:txBody>
          <a:bodyPr/>
          <a:lstStyle/>
          <a:p>
            <a:r>
              <a:rPr lang="en-US" b="1" dirty="0"/>
              <a:t>Our BUY &amp; HOLD strategy</a:t>
            </a:r>
          </a:p>
        </p:txBody>
      </p:sp>
      <p:sp>
        <p:nvSpPr>
          <p:cNvPr id="4" name="TextBox 3"/>
          <p:cNvSpPr txBox="1"/>
          <p:nvPr/>
        </p:nvSpPr>
        <p:spPr>
          <a:xfrm>
            <a:off x="1285102" y="1754659"/>
            <a:ext cx="9662983" cy="923330"/>
          </a:xfrm>
          <a:prstGeom prst="rect">
            <a:avLst/>
          </a:prstGeom>
          <a:noFill/>
        </p:spPr>
        <p:txBody>
          <a:bodyPr wrap="square" rtlCol="0">
            <a:spAutoFit/>
          </a:bodyPr>
          <a:lstStyle/>
          <a:p>
            <a:r>
              <a:rPr lang="en-US" dirty="0"/>
              <a:t>To buy and hold simply means buy on the first day and sell on the last day. In this case, we will be buying 50 units of </a:t>
            </a:r>
            <a:r>
              <a:rPr lang="en-US" dirty="0" err="1"/>
              <a:t>bitcoin</a:t>
            </a:r>
            <a:r>
              <a:rPr lang="en-US" dirty="0"/>
              <a:t> and then selling 50 units at the close price of the last day on the </a:t>
            </a:r>
            <a:r>
              <a:rPr lang="en-US" dirty="0" err="1"/>
              <a:t>timeseries</a:t>
            </a:r>
            <a:r>
              <a:rPr lang="en-US" dirty="0"/>
              <a:t>.</a:t>
            </a:r>
          </a:p>
        </p:txBody>
      </p:sp>
      <p:pic>
        <p:nvPicPr>
          <p:cNvPr id="3" name="Picture 2"/>
          <p:cNvPicPr>
            <a:picLocks noChangeAspect="1"/>
          </p:cNvPicPr>
          <p:nvPr/>
        </p:nvPicPr>
        <p:blipFill>
          <a:blip r:embed="rId2"/>
          <a:stretch>
            <a:fillRect/>
          </a:stretch>
        </p:blipFill>
        <p:spPr>
          <a:xfrm>
            <a:off x="1285102" y="2801052"/>
            <a:ext cx="3848964" cy="1353322"/>
          </a:xfrm>
          <a:prstGeom prst="rect">
            <a:avLst/>
          </a:prstGeom>
        </p:spPr>
      </p:pic>
      <p:pic>
        <p:nvPicPr>
          <p:cNvPr id="6" name="Picture 5"/>
          <p:cNvPicPr>
            <a:picLocks noChangeAspect="1"/>
          </p:cNvPicPr>
          <p:nvPr/>
        </p:nvPicPr>
        <p:blipFill>
          <a:blip r:embed="rId3"/>
          <a:stretch>
            <a:fillRect/>
          </a:stretch>
        </p:blipFill>
        <p:spPr>
          <a:xfrm>
            <a:off x="5783360" y="2810963"/>
            <a:ext cx="4495800" cy="1333500"/>
          </a:xfrm>
          <a:prstGeom prst="rect">
            <a:avLst/>
          </a:prstGeom>
        </p:spPr>
      </p:pic>
      <p:sp>
        <p:nvSpPr>
          <p:cNvPr id="7" name="TextBox 6">
            <a:extLst>
              <a:ext uri="{FF2B5EF4-FFF2-40B4-BE49-F238E27FC236}">
                <a16:creationId xmlns:a16="http://schemas.microsoft.com/office/drawing/2014/main" id="{21FFC543-BFC3-2443-8961-E803E85D9FBF}"/>
              </a:ext>
            </a:extLst>
          </p:cNvPr>
          <p:cNvSpPr txBox="1"/>
          <p:nvPr/>
        </p:nvSpPr>
        <p:spPr>
          <a:xfrm>
            <a:off x="1285102" y="4431994"/>
            <a:ext cx="8996516" cy="1477328"/>
          </a:xfrm>
          <a:prstGeom prst="rect">
            <a:avLst/>
          </a:prstGeom>
          <a:noFill/>
        </p:spPr>
        <p:txBody>
          <a:bodyPr wrap="square">
            <a:spAutoFit/>
          </a:bodyPr>
          <a:lstStyle/>
          <a:p>
            <a:r>
              <a:rPr lang="en-US" dirty="0"/>
              <a:t>The return above of over 33000% is the return of holding the 50 units of Bitcoin from the start of our dataset, which is 2013.</a:t>
            </a:r>
          </a:p>
          <a:p>
            <a:r>
              <a:rPr lang="en-US" dirty="0"/>
              <a:t>However, for comparison sake for our LSTM model, buying Bitcoin on the 6</a:t>
            </a:r>
            <a:r>
              <a:rPr lang="en-US" baseline="30000" dirty="0"/>
              <a:t>th</a:t>
            </a:r>
            <a:r>
              <a:rPr lang="en-US" dirty="0"/>
              <a:t> February 2019, and holding it until the same date as our LSTM model finishes on 9</a:t>
            </a:r>
            <a:r>
              <a:rPr lang="en-US" baseline="30000" dirty="0"/>
              <a:t>th</a:t>
            </a:r>
            <a:r>
              <a:rPr lang="en-US" dirty="0"/>
              <a:t> July 2021, the ROI would be 900%.</a:t>
            </a:r>
          </a:p>
        </p:txBody>
      </p:sp>
    </p:spTree>
    <p:extLst>
      <p:ext uri="{BB962C8B-B14F-4D97-AF65-F5344CB8AC3E}">
        <p14:creationId xmlns:p14="http://schemas.microsoft.com/office/powerpoint/2010/main" val="271664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781DB-F2E5-4306-B710-61CD478357F3}"/>
              </a:ext>
            </a:extLst>
          </p:cNvPr>
          <p:cNvSpPr>
            <a:spLocks noGrp="1"/>
          </p:cNvSpPr>
          <p:nvPr>
            <p:ph type="title"/>
          </p:nvPr>
        </p:nvSpPr>
        <p:spPr/>
        <p:txBody>
          <a:bodyPr/>
          <a:lstStyle/>
          <a:p>
            <a:r>
              <a:rPr lang="en-AU" dirty="0"/>
              <a:t>Limitation of HODL strategy</a:t>
            </a:r>
          </a:p>
        </p:txBody>
      </p:sp>
      <p:sp>
        <p:nvSpPr>
          <p:cNvPr id="3" name="Content Placeholder 2">
            <a:extLst>
              <a:ext uri="{FF2B5EF4-FFF2-40B4-BE49-F238E27FC236}">
                <a16:creationId xmlns:a16="http://schemas.microsoft.com/office/drawing/2014/main" id="{9CE282F4-D678-4B18-A042-252B35B2C279}"/>
              </a:ext>
            </a:extLst>
          </p:cNvPr>
          <p:cNvSpPr>
            <a:spLocks noGrp="1"/>
          </p:cNvSpPr>
          <p:nvPr>
            <p:ph idx="1"/>
          </p:nvPr>
        </p:nvSpPr>
        <p:spPr/>
        <p:txBody>
          <a:bodyPr/>
          <a:lstStyle/>
          <a:p>
            <a:r>
              <a:rPr lang="en-AU" dirty="0"/>
              <a:t>May over/underperform depending on market conditions</a:t>
            </a:r>
          </a:p>
          <a:p>
            <a:pPr lvl="1"/>
            <a:r>
              <a:rPr lang="en-AU" dirty="0"/>
              <a:t>Extremely bullish markets lead to over-</a:t>
            </a:r>
            <a:br>
              <a:rPr lang="en-AU" dirty="0"/>
            </a:br>
            <a:r>
              <a:rPr lang="en-AU" dirty="0"/>
              <a:t>exaggeration of </a:t>
            </a:r>
            <a:r>
              <a:rPr lang="en-AU" dirty="0" err="1"/>
              <a:t>hodl</a:t>
            </a:r>
            <a:r>
              <a:rPr lang="en-AU" dirty="0"/>
              <a:t> performance</a:t>
            </a:r>
          </a:p>
          <a:p>
            <a:endParaRPr lang="en-AU" dirty="0"/>
          </a:p>
          <a:p>
            <a:endParaRPr lang="en-AU" dirty="0"/>
          </a:p>
          <a:p>
            <a:endParaRPr lang="en-AU" dirty="0"/>
          </a:p>
        </p:txBody>
      </p:sp>
      <p:pic>
        <p:nvPicPr>
          <p:cNvPr id="5" name="Picture 4">
            <a:extLst>
              <a:ext uri="{FF2B5EF4-FFF2-40B4-BE49-F238E27FC236}">
                <a16:creationId xmlns:a16="http://schemas.microsoft.com/office/drawing/2014/main" id="{F14E2909-9149-42E4-B43B-578F9A653A17}"/>
              </a:ext>
            </a:extLst>
          </p:cNvPr>
          <p:cNvPicPr>
            <a:picLocks noChangeAspect="1"/>
          </p:cNvPicPr>
          <p:nvPr/>
        </p:nvPicPr>
        <p:blipFill>
          <a:blip r:embed="rId2"/>
          <a:stretch>
            <a:fillRect/>
          </a:stretch>
        </p:blipFill>
        <p:spPr>
          <a:xfrm>
            <a:off x="7191375" y="2884709"/>
            <a:ext cx="3943792" cy="3564809"/>
          </a:xfrm>
          <a:prstGeom prst="rect">
            <a:avLst/>
          </a:prstGeom>
        </p:spPr>
      </p:pic>
    </p:spTree>
    <p:extLst>
      <p:ext uri="{BB962C8B-B14F-4D97-AF65-F5344CB8AC3E}">
        <p14:creationId xmlns:p14="http://schemas.microsoft.com/office/powerpoint/2010/main" val="753103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73105-51E9-49EA-96E6-977474565BBC}"/>
              </a:ext>
            </a:extLst>
          </p:cNvPr>
          <p:cNvSpPr>
            <a:spLocks noGrp="1"/>
          </p:cNvSpPr>
          <p:nvPr>
            <p:ph type="title"/>
          </p:nvPr>
        </p:nvSpPr>
        <p:spPr/>
        <p:txBody>
          <a:bodyPr/>
          <a:lstStyle/>
          <a:p>
            <a:r>
              <a:rPr lang="en-AU" dirty="0"/>
              <a:t>Limitations of custom MA strategy</a:t>
            </a:r>
          </a:p>
        </p:txBody>
      </p:sp>
      <p:sp>
        <p:nvSpPr>
          <p:cNvPr id="3" name="Content Placeholder 2">
            <a:extLst>
              <a:ext uri="{FF2B5EF4-FFF2-40B4-BE49-F238E27FC236}">
                <a16:creationId xmlns:a16="http://schemas.microsoft.com/office/drawing/2014/main" id="{BD9F8DCD-3FA3-486F-8AA2-22FC75A9FC4B}"/>
              </a:ext>
            </a:extLst>
          </p:cNvPr>
          <p:cNvSpPr>
            <a:spLocks noGrp="1"/>
          </p:cNvSpPr>
          <p:nvPr>
            <p:ph idx="1"/>
          </p:nvPr>
        </p:nvSpPr>
        <p:spPr/>
        <p:txBody>
          <a:bodyPr/>
          <a:lstStyle/>
          <a:p>
            <a:r>
              <a:rPr lang="en-AU" dirty="0"/>
              <a:t>Assumes infinite capital</a:t>
            </a:r>
          </a:p>
          <a:p>
            <a:r>
              <a:rPr lang="en-AU" dirty="0"/>
              <a:t>Performance heavily dependent on bullish/bearish market</a:t>
            </a:r>
          </a:p>
          <a:p>
            <a:r>
              <a:rPr lang="en-AU" dirty="0"/>
              <a:t>Holding period parameters may be arbitrary</a:t>
            </a:r>
          </a:p>
          <a:p>
            <a:r>
              <a:rPr lang="en-AU" dirty="0"/>
              <a:t>ROI calculated based on total capital invested since simultaneous positions may exist</a:t>
            </a:r>
          </a:p>
        </p:txBody>
      </p:sp>
    </p:spTree>
    <p:extLst>
      <p:ext uri="{BB962C8B-B14F-4D97-AF65-F5344CB8AC3E}">
        <p14:creationId xmlns:p14="http://schemas.microsoft.com/office/powerpoint/2010/main" val="1519937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50A25-34A9-4DFA-89AD-790E56938222}"/>
              </a:ext>
            </a:extLst>
          </p:cNvPr>
          <p:cNvSpPr>
            <a:spLocks noGrp="1"/>
          </p:cNvSpPr>
          <p:nvPr>
            <p:ph type="title"/>
          </p:nvPr>
        </p:nvSpPr>
        <p:spPr>
          <a:xfrm>
            <a:off x="1141413" y="618518"/>
            <a:ext cx="9905998" cy="1478570"/>
          </a:xfrm>
        </p:spPr>
        <p:txBody>
          <a:bodyPr>
            <a:normAutofit/>
          </a:bodyPr>
          <a:lstStyle/>
          <a:p>
            <a:r>
              <a:rPr lang="en-AU"/>
              <a:t>Limitation to LSTM strategy</a:t>
            </a:r>
          </a:p>
        </p:txBody>
      </p:sp>
      <p:pic>
        <p:nvPicPr>
          <p:cNvPr id="5" name="Picture 4">
            <a:extLst>
              <a:ext uri="{FF2B5EF4-FFF2-40B4-BE49-F238E27FC236}">
                <a16:creationId xmlns:a16="http://schemas.microsoft.com/office/drawing/2014/main" id="{575D8C21-4310-477D-9387-9521E4509ACE}"/>
              </a:ext>
            </a:extLst>
          </p:cNvPr>
          <p:cNvPicPr>
            <a:picLocks noChangeAspect="1"/>
          </p:cNvPicPr>
          <p:nvPr/>
        </p:nvPicPr>
        <p:blipFill>
          <a:blip r:embed="rId2"/>
          <a:stretch>
            <a:fillRect/>
          </a:stretch>
        </p:blipFill>
        <p:spPr>
          <a:xfrm>
            <a:off x="1141411" y="2283434"/>
            <a:ext cx="4689234" cy="348175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344F2FF5-C6B9-40D2-821A-DB02AB92CBC6}"/>
              </a:ext>
            </a:extLst>
          </p:cNvPr>
          <p:cNvSpPr>
            <a:spLocks noGrp="1"/>
          </p:cNvSpPr>
          <p:nvPr>
            <p:ph idx="1"/>
          </p:nvPr>
        </p:nvSpPr>
        <p:spPr>
          <a:xfrm>
            <a:off x="6336727" y="2249487"/>
            <a:ext cx="4710683" cy="3541714"/>
          </a:xfrm>
        </p:spPr>
        <p:txBody>
          <a:bodyPr>
            <a:normAutofit/>
          </a:bodyPr>
          <a:lstStyle/>
          <a:p>
            <a:r>
              <a:rPr lang="en-AU" dirty="0"/>
              <a:t>Assumes infinite capital</a:t>
            </a:r>
          </a:p>
          <a:p>
            <a:r>
              <a:rPr lang="en-AU" dirty="0"/>
              <a:t>No trades for extended period of time if the estimation is severely over or underestimating the price</a:t>
            </a:r>
          </a:p>
          <a:p>
            <a:r>
              <a:rPr lang="en-AU" dirty="0"/>
              <a:t>ROI calculated based on maximum trade since only one positions exists at a time</a:t>
            </a:r>
          </a:p>
          <a:p>
            <a:endParaRPr lang="en-AU" dirty="0"/>
          </a:p>
        </p:txBody>
      </p:sp>
    </p:spTree>
    <p:extLst>
      <p:ext uri="{BB962C8B-B14F-4D97-AF65-F5344CB8AC3E}">
        <p14:creationId xmlns:p14="http://schemas.microsoft.com/office/powerpoint/2010/main" val="2049772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A59AE-E3D9-8445-A962-CEC03CF3F51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82E885E-CB82-6242-84CA-9B5761080F24}"/>
              </a:ext>
            </a:extLst>
          </p:cNvPr>
          <p:cNvSpPr>
            <a:spLocks noGrp="1"/>
          </p:cNvSpPr>
          <p:nvPr>
            <p:ph idx="1"/>
          </p:nvPr>
        </p:nvSpPr>
        <p:spPr>
          <a:xfrm>
            <a:off x="1141413" y="1829357"/>
            <a:ext cx="9905999" cy="3541714"/>
          </a:xfrm>
        </p:spPr>
        <p:txBody>
          <a:bodyPr>
            <a:noAutofit/>
          </a:bodyPr>
          <a:lstStyle/>
          <a:p>
            <a:r>
              <a:rPr lang="en-AU" sz="1800" dirty="0"/>
              <a:t>Over the history of Bitcoin, the buy and hold strategy still wins out when compared to our MA strategy and the LSTM model.</a:t>
            </a:r>
          </a:p>
          <a:p>
            <a:r>
              <a:rPr lang="en-AU" sz="1800" dirty="0"/>
              <a:t>LSTM is very difficult to configure to get the best results as it relies on so many parameters and we would need to understand and test each parameter thoroughly. Furthermore, there is still randomness in our results and for a while we were unable to compare due to the fact the same parameters are not always reproduceable. This is because the LSTM model drops random data points as it is executed. To combat this we had to include a seed.</a:t>
            </a:r>
          </a:p>
          <a:p>
            <a:r>
              <a:rPr lang="en-US" sz="1800" dirty="0"/>
              <a:t>With more time and honing of the parameters, we believe that it could be possible to out perform other investments using the LSTM model. However, when it comes to Bitcoin, the price appreciation year-on-year would be hard to beat.</a:t>
            </a:r>
          </a:p>
          <a:p>
            <a:r>
              <a:rPr lang="en-US" sz="1800" dirty="0"/>
              <a:t>If we tested LSTM model on an asset that performed differently than Bitcoin, we may have a different result. Further exploration required.</a:t>
            </a:r>
            <a:endParaRPr lang="en-AU" sz="1800" dirty="0"/>
          </a:p>
        </p:txBody>
      </p:sp>
    </p:spTree>
    <p:extLst>
      <p:ext uri="{BB962C8B-B14F-4D97-AF65-F5344CB8AC3E}">
        <p14:creationId xmlns:p14="http://schemas.microsoft.com/office/powerpoint/2010/main" val="1971865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D36D0-BE34-7449-9325-9003426571BD}"/>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FB8ED9AD-4FCE-FB40-89BA-3E4B647FF53D}"/>
              </a:ext>
            </a:extLst>
          </p:cNvPr>
          <p:cNvSpPr>
            <a:spLocks noGrp="1"/>
          </p:cNvSpPr>
          <p:nvPr>
            <p:ph idx="1"/>
          </p:nvPr>
        </p:nvSpPr>
        <p:spPr/>
        <p:txBody>
          <a:bodyPr/>
          <a:lstStyle/>
          <a:p>
            <a:r>
              <a:rPr lang="en-US" dirty="0"/>
              <a:t>We had half of our team away in different states for a considerable time.</a:t>
            </a:r>
          </a:p>
          <a:p>
            <a:r>
              <a:rPr lang="en-US" dirty="0"/>
              <a:t>Found it difficult to find time where everyone was available to collaborate.</a:t>
            </a:r>
          </a:p>
          <a:p>
            <a:r>
              <a:rPr lang="en-US" dirty="0"/>
              <a:t>LSTM parameters randomness made it difficult to replicate.</a:t>
            </a:r>
          </a:p>
          <a:p>
            <a:r>
              <a:rPr lang="en-US" dirty="0"/>
              <a:t>Beating the return of holding an asset such as Bitcoin over this period is next to impossible. If you find a way, stick with it.</a:t>
            </a:r>
          </a:p>
          <a:p>
            <a:endParaRPr lang="en-US" dirty="0"/>
          </a:p>
          <a:p>
            <a:endParaRPr lang="en-US" dirty="0"/>
          </a:p>
        </p:txBody>
      </p:sp>
    </p:spTree>
    <p:extLst>
      <p:ext uri="{BB962C8B-B14F-4D97-AF65-F5344CB8AC3E}">
        <p14:creationId xmlns:p14="http://schemas.microsoft.com/office/powerpoint/2010/main" val="3591787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863AE-9FDC-8B4E-975B-6C88D9B38E2C}"/>
              </a:ext>
            </a:extLst>
          </p:cNvPr>
          <p:cNvSpPr>
            <a:spLocks noGrp="1"/>
          </p:cNvSpPr>
          <p:nvPr>
            <p:ph type="title"/>
          </p:nvPr>
        </p:nvSpPr>
        <p:spPr>
          <a:xfrm>
            <a:off x="5554598" y="2566148"/>
            <a:ext cx="1082803" cy="1478570"/>
          </a:xfrm>
        </p:spPr>
        <p:txBody>
          <a:bodyPr/>
          <a:lstStyle/>
          <a:p>
            <a:r>
              <a:rPr lang="en-US" dirty="0" err="1"/>
              <a:t>qa</a:t>
            </a:r>
            <a:endParaRPr lang="en-US" dirty="0"/>
          </a:p>
        </p:txBody>
      </p:sp>
    </p:spTree>
    <p:extLst>
      <p:ext uri="{BB962C8B-B14F-4D97-AF65-F5344CB8AC3E}">
        <p14:creationId xmlns:p14="http://schemas.microsoft.com/office/powerpoint/2010/main" val="4011696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F4A5F-8F90-1748-88BB-EC928271C2D0}"/>
              </a:ext>
            </a:extLst>
          </p:cNvPr>
          <p:cNvSpPr>
            <a:spLocks noGrp="1"/>
          </p:cNvSpPr>
          <p:nvPr>
            <p:ph type="title"/>
          </p:nvPr>
        </p:nvSpPr>
        <p:spPr>
          <a:xfrm>
            <a:off x="5229499" y="281782"/>
            <a:ext cx="5896929" cy="5562564"/>
          </a:xfrm>
        </p:spPr>
        <p:txBody>
          <a:bodyPr vert="horz" lIns="91440" tIns="45720" rIns="91440" bIns="45720" rtlCol="0" anchor="b">
            <a:noAutofit/>
          </a:bodyPr>
          <a:lstStyle/>
          <a:p>
            <a:r>
              <a:rPr lang="en-US" sz="4000" b="1" dirty="0"/>
              <a:t>“Can we </a:t>
            </a:r>
            <a:r>
              <a:rPr lang="en-US" sz="4000" b="1" dirty="0" err="1"/>
              <a:t>utilise</a:t>
            </a:r>
            <a:r>
              <a:rPr lang="en-US" sz="4000" b="1" dirty="0"/>
              <a:t> ML to accurately predict entry and exit signals whilst trading, in order to make a consistent profit on Bitcoin?”</a:t>
            </a:r>
            <a:br>
              <a:rPr lang="en-US" sz="4000" b="1" dirty="0"/>
            </a:br>
            <a:endParaRPr lang="en-US" sz="4000" dirty="0"/>
          </a:p>
        </p:txBody>
      </p:sp>
      <p:pic>
        <p:nvPicPr>
          <p:cNvPr id="1026" name="Picture 2" descr="Machine learning model recognizes cryptocurrency scams before they happen">
            <a:extLst>
              <a:ext uri="{FF2B5EF4-FFF2-40B4-BE49-F238E27FC236}">
                <a16:creationId xmlns:a16="http://schemas.microsoft.com/office/drawing/2014/main" id="{5D4CA092-4CFB-4A48-9EC7-12CBA588FC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979" r="13972" b="1"/>
          <a:stretch/>
        </p:blipFill>
        <p:spPr bwMode="auto">
          <a:xfrm>
            <a:off x="-5597" y="10"/>
            <a:ext cx="4635583"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012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21FB3-6E2C-384D-B9CE-EC7B0A6D198D}"/>
              </a:ext>
            </a:extLst>
          </p:cNvPr>
          <p:cNvSpPr>
            <a:spLocks noGrp="1"/>
          </p:cNvSpPr>
          <p:nvPr>
            <p:ph type="title"/>
          </p:nvPr>
        </p:nvSpPr>
        <p:spPr/>
        <p:txBody>
          <a:bodyPr/>
          <a:lstStyle/>
          <a:p>
            <a:r>
              <a:rPr lang="en-US" dirty="0"/>
              <a:t>The strategies</a:t>
            </a:r>
          </a:p>
        </p:txBody>
      </p:sp>
      <p:sp>
        <p:nvSpPr>
          <p:cNvPr id="3" name="Content Placeholder 2">
            <a:extLst>
              <a:ext uri="{FF2B5EF4-FFF2-40B4-BE49-F238E27FC236}">
                <a16:creationId xmlns:a16="http://schemas.microsoft.com/office/drawing/2014/main" id="{A09999C1-7545-2942-B49C-87B7945E106E}"/>
              </a:ext>
            </a:extLst>
          </p:cNvPr>
          <p:cNvSpPr>
            <a:spLocks noGrp="1"/>
          </p:cNvSpPr>
          <p:nvPr>
            <p:ph idx="1"/>
          </p:nvPr>
        </p:nvSpPr>
        <p:spPr>
          <a:xfrm>
            <a:off x="1141413" y="2579261"/>
            <a:ext cx="9905999" cy="3541714"/>
          </a:xfrm>
        </p:spPr>
        <p:txBody>
          <a:bodyPr/>
          <a:lstStyle/>
          <a:p>
            <a:r>
              <a:rPr lang="en-US" sz="2800" dirty="0"/>
              <a:t>3 different trading strategies:</a:t>
            </a:r>
          </a:p>
          <a:p>
            <a:pPr marL="971550" lvl="1" indent="-514350">
              <a:buFont typeface="+mj-lt"/>
              <a:buAutoNum type="arabicPeriod"/>
            </a:pPr>
            <a:r>
              <a:rPr lang="en-US" sz="2800" dirty="0"/>
              <a:t>Buy and Hold “HODL”</a:t>
            </a:r>
          </a:p>
          <a:p>
            <a:pPr marL="971550" lvl="1" indent="-514350">
              <a:buFont typeface="+mj-lt"/>
              <a:buAutoNum type="arabicPeriod"/>
            </a:pPr>
            <a:r>
              <a:rPr lang="en-US" sz="2800" dirty="0"/>
              <a:t>Moving Averages (MA)</a:t>
            </a:r>
          </a:p>
          <a:p>
            <a:pPr marL="971550" lvl="1" indent="-514350">
              <a:buFont typeface="+mj-lt"/>
              <a:buAutoNum type="arabicPeriod"/>
            </a:pPr>
            <a:r>
              <a:rPr lang="en-US" sz="3200" dirty="0"/>
              <a:t>Long Short Term Memory (LSTM)</a:t>
            </a:r>
          </a:p>
          <a:p>
            <a:endParaRPr lang="en-US" dirty="0"/>
          </a:p>
        </p:txBody>
      </p:sp>
      <p:pic>
        <p:nvPicPr>
          <p:cNvPr id="2050" name="Picture 2" descr="Keep Calm and HODL: Bitcoin/Cryptocurrency Journal Notebook, 100 Pages  (Large, 8.5 x 11 in.) (Bitcoin Notebooks, Band 4) : Royals, Crypto:  Amazon.de: Bücher">
            <a:extLst>
              <a:ext uri="{FF2B5EF4-FFF2-40B4-BE49-F238E27FC236}">
                <a16:creationId xmlns:a16="http://schemas.microsoft.com/office/drawing/2014/main" id="{A095A562-B0F0-40C8-B641-7F188C29E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908" y="1396689"/>
            <a:ext cx="2753330" cy="35593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27065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3DD7-0A47-9E4F-AB73-A68EAAA6E88D}"/>
              </a:ext>
            </a:extLst>
          </p:cNvPr>
          <p:cNvSpPr>
            <a:spLocks noGrp="1"/>
          </p:cNvSpPr>
          <p:nvPr>
            <p:ph type="title"/>
          </p:nvPr>
        </p:nvSpPr>
        <p:spPr/>
        <p:txBody>
          <a:bodyPr>
            <a:normAutofit fontScale="90000"/>
          </a:bodyPr>
          <a:lstStyle/>
          <a:p>
            <a:r>
              <a:rPr lang="en-AU" b="1" dirty="0"/>
              <a:t>LSTM Model and Its Application in the Financial Markets</a:t>
            </a:r>
            <a:br>
              <a:rPr lang="en-AU" b="1" dirty="0"/>
            </a:br>
            <a:endParaRPr lang="en-US" dirty="0"/>
          </a:p>
        </p:txBody>
      </p:sp>
      <p:sp>
        <p:nvSpPr>
          <p:cNvPr id="3" name="Content Placeholder 2">
            <a:extLst>
              <a:ext uri="{FF2B5EF4-FFF2-40B4-BE49-F238E27FC236}">
                <a16:creationId xmlns:a16="http://schemas.microsoft.com/office/drawing/2014/main" id="{7D7C2D94-31B6-4E4A-BBB9-294C36D85834}"/>
              </a:ext>
            </a:extLst>
          </p:cNvPr>
          <p:cNvSpPr>
            <a:spLocks noGrp="1"/>
          </p:cNvSpPr>
          <p:nvPr>
            <p:ph idx="1"/>
          </p:nvPr>
        </p:nvSpPr>
        <p:spPr>
          <a:xfrm>
            <a:off x="1141413" y="1938768"/>
            <a:ext cx="9905999" cy="1994039"/>
          </a:xfrm>
        </p:spPr>
        <p:txBody>
          <a:bodyPr>
            <a:normAutofit fontScale="85000" lnSpcReduction="20000"/>
          </a:bodyPr>
          <a:lstStyle/>
          <a:p>
            <a:r>
              <a:rPr lang="en-AU" dirty="0"/>
              <a:t>In many research publications there has been a lot of discussions around a new trading phenomenon used in various trading strategies known as the LSTM Model, often referred to as the Long-Term Short-Term Memory Model which is used in the neural network or machine learning arena. We would like to uncover the truth behind this style of trading, is it truth or fiction?</a:t>
            </a:r>
            <a:br>
              <a:rPr lang="en-AU" dirty="0"/>
            </a:br>
            <a:endParaRPr lang="en-US" dirty="0"/>
          </a:p>
        </p:txBody>
      </p:sp>
      <p:sp>
        <p:nvSpPr>
          <p:cNvPr id="4" name="Content Placeholder 2">
            <a:extLst>
              <a:ext uri="{FF2B5EF4-FFF2-40B4-BE49-F238E27FC236}">
                <a16:creationId xmlns:a16="http://schemas.microsoft.com/office/drawing/2014/main" id="{B34DDED8-CA68-43E0-9A4B-1527ABB3E7CE}"/>
              </a:ext>
            </a:extLst>
          </p:cNvPr>
          <p:cNvSpPr txBox="1">
            <a:spLocks/>
          </p:cNvSpPr>
          <p:nvPr/>
        </p:nvSpPr>
        <p:spPr>
          <a:xfrm>
            <a:off x="1141413" y="3787995"/>
            <a:ext cx="7718503" cy="243792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AU" dirty="0"/>
              <a:t>In this project, we will explore and demonstrate how one type of RNN model, the </a:t>
            </a:r>
            <a:r>
              <a:rPr lang="en-AU" b="1" dirty="0"/>
              <a:t>Long Short-Term Memory (LSTM)</a:t>
            </a:r>
            <a:r>
              <a:rPr lang="en-AU" dirty="0"/>
              <a:t> network, can be used to predict price movement in financial time series data which is considered to be perhaps the most chaotic and difficult of all time series. We will also seek to compare a two other strategies with LSTM to try and predict price movements and profit, and determine the best approach.</a:t>
            </a:r>
          </a:p>
          <a:p>
            <a:pPr marL="0" indent="0">
              <a:buFont typeface="Arial" panose="020B0604020202020204" pitchFamily="34" charset="0"/>
              <a:buNone/>
            </a:pPr>
            <a:endParaRPr lang="en-US" dirty="0"/>
          </a:p>
        </p:txBody>
      </p:sp>
      <p:pic>
        <p:nvPicPr>
          <p:cNvPr id="4098" name="Picture 2" descr="Short Term Bitcoin Price Prediction with Deep Learning | by Juan Simonetti  | Geek Culture | Medium">
            <a:extLst>
              <a:ext uri="{FF2B5EF4-FFF2-40B4-BE49-F238E27FC236}">
                <a16:creationId xmlns:a16="http://schemas.microsoft.com/office/drawing/2014/main" id="{A0D2C58A-13E6-46C9-BE1B-856237BF65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9391" y="3956050"/>
            <a:ext cx="2867025"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73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E049-0D7A-1249-9029-A1723ECBDC1C}"/>
              </a:ext>
            </a:extLst>
          </p:cNvPr>
          <p:cNvSpPr>
            <a:spLocks noGrp="1"/>
          </p:cNvSpPr>
          <p:nvPr>
            <p:ph type="title"/>
          </p:nvPr>
        </p:nvSpPr>
        <p:spPr>
          <a:xfrm>
            <a:off x="1510123" y="618518"/>
            <a:ext cx="9905998" cy="1478570"/>
          </a:xfrm>
        </p:spPr>
        <p:txBody>
          <a:bodyPr>
            <a:normAutofit/>
          </a:bodyPr>
          <a:lstStyle/>
          <a:p>
            <a:r>
              <a:rPr lang="en-US" sz="4000" dirty="0"/>
              <a:t>THE LONG SHORT TERM MEMORY MODEL</a:t>
            </a:r>
          </a:p>
        </p:txBody>
      </p:sp>
      <p:sp>
        <p:nvSpPr>
          <p:cNvPr id="3" name="Content Placeholder 2">
            <a:extLst>
              <a:ext uri="{FF2B5EF4-FFF2-40B4-BE49-F238E27FC236}">
                <a16:creationId xmlns:a16="http://schemas.microsoft.com/office/drawing/2014/main" id="{2A689936-C270-2D44-8BB7-DC3BC3F1BCAB}"/>
              </a:ext>
            </a:extLst>
          </p:cNvPr>
          <p:cNvSpPr>
            <a:spLocks noGrp="1"/>
          </p:cNvSpPr>
          <p:nvPr>
            <p:ph idx="1"/>
          </p:nvPr>
        </p:nvSpPr>
        <p:spPr>
          <a:xfrm>
            <a:off x="1141412" y="2249487"/>
            <a:ext cx="3432479" cy="3541714"/>
          </a:xfrm>
        </p:spPr>
        <p:txBody>
          <a:bodyPr>
            <a:normAutofit fontScale="92500"/>
          </a:bodyPr>
          <a:lstStyle/>
          <a:p>
            <a:r>
              <a:rPr lang="en-AU" sz="1900" dirty="0"/>
              <a:t>LSTM has three gates:</a:t>
            </a:r>
          </a:p>
          <a:p>
            <a:r>
              <a:rPr lang="en-AU" sz="1900" dirty="0"/>
              <a:t>The </a:t>
            </a:r>
            <a:r>
              <a:rPr lang="en-AU" sz="1900" b="1" dirty="0"/>
              <a:t>Input Gate</a:t>
            </a:r>
            <a:r>
              <a:rPr lang="en-AU" sz="1900" dirty="0"/>
              <a:t>: The input gate adds information to the cell state</a:t>
            </a:r>
          </a:p>
          <a:p>
            <a:r>
              <a:rPr lang="en-AU" sz="1900" dirty="0"/>
              <a:t>The </a:t>
            </a:r>
            <a:r>
              <a:rPr lang="en-AU" sz="1900" b="1" dirty="0"/>
              <a:t>Forget Gate</a:t>
            </a:r>
            <a:r>
              <a:rPr lang="en-AU" sz="1900" dirty="0"/>
              <a:t>: It removes the information that is no longer required by the model</a:t>
            </a:r>
          </a:p>
          <a:p>
            <a:r>
              <a:rPr lang="en-AU" sz="1900" dirty="0"/>
              <a:t>The </a:t>
            </a:r>
            <a:r>
              <a:rPr lang="en-AU" sz="1900" b="1" dirty="0"/>
              <a:t>Output Gate</a:t>
            </a:r>
            <a:r>
              <a:rPr lang="en-AU" sz="1900" dirty="0"/>
              <a:t>: Output Gate at LSTM selects the information to be shown as output</a:t>
            </a:r>
          </a:p>
          <a:p>
            <a:endParaRPr lang="en-US" dirty="0"/>
          </a:p>
        </p:txBody>
      </p:sp>
      <p:pic>
        <p:nvPicPr>
          <p:cNvPr id="1026" name="Picture 2" descr="GATES">
            <a:extLst>
              <a:ext uri="{FF2B5EF4-FFF2-40B4-BE49-F238E27FC236}">
                <a16:creationId xmlns:a16="http://schemas.microsoft.com/office/drawing/2014/main" id="{6E37EB40-A949-634C-A898-40BE45263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4613" y="2249487"/>
            <a:ext cx="5826432" cy="2984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414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284E-8FBB-7A47-87B5-E9BC63274190}"/>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B0CB9A47-E250-3C4E-B0F9-E5E36A61D70B}"/>
              </a:ext>
            </a:extLst>
          </p:cNvPr>
          <p:cNvSpPr>
            <a:spLocks noGrp="1"/>
          </p:cNvSpPr>
          <p:nvPr>
            <p:ph idx="1"/>
          </p:nvPr>
        </p:nvSpPr>
        <p:spPr>
          <a:xfrm>
            <a:off x="1141412" y="1658143"/>
            <a:ext cx="9905999" cy="3541714"/>
          </a:xfrm>
        </p:spPr>
        <p:txBody>
          <a:bodyPr>
            <a:normAutofit lnSpcReduction="10000"/>
          </a:bodyPr>
          <a:lstStyle/>
          <a:p>
            <a:r>
              <a:rPr lang="en-AU" b="1" dirty="0"/>
              <a:t>Batch Size:</a:t>
            </a:r>
            <a:r>
              <a:rPr lang="en-AU" dirty="0"/>
              <a:t> </a:t>
            </a:r>
            <a:r>
              <a:rPr lang="en-US" dirty="0"/>
              <a:t>number of samples a network is shown before a weight can be updated</a:t>
            </a:r>
            <a:endParaRPr lang="en-AU" b="1" dirty="0"/>
          </a:p>
          <a:p>
            <a:r>
              <a:rPr lang="en-AU" b="1" dirty="0"/>
              <a:t>Window Size</a:t>
            </a:r>
            <a:r>
              <a:rPr lang="en-AU" dirty="0"/>
              <a:t>: the number of observations a prediction takes into account</a:t>
            </a:r>
          </a:p>
          <a:p>
            <a:r>
              <a:rPr lang="en-AU" b="1" dirty="0"/>
              <a:t>Dropout Rate</a:t>
            </a:r>
            <a:r>
              <a:rPr lang="en-AU" dirty="0"/>
              <a:t>: the probability of not training a given node in a layer which helps the model to not overfit the training data</a:t>
            </a:r>
          </a:p>
          <a:p>
            <a:r>
              <a:rPr lang="en-AU" b="1" dirty="0"/>
              <a:t>Epoch:</a:t>
            </a:r>
            <a:r>
              <a:rPr lang="en-AU" dirty="0"/>
              <a:t> the number of times the data is ran through the model</a:t>
            </a:r>
          </a:p>
          <a:p>
            <a:r>
              <a:rPr lang="en-AU" b="1" dirty="0"/>
              <a:t>Random Seed: </a:t>
            </a:r>
            <a:r>
              <a:rPr lang="en-AU" dirty="0"/>
              <a:t>can be manually set to ensure reproducibility</a:t>
            </a:r>
          </a:p>
          <a:p>
            <a:endParaRPr lang="en-US" dirty="0"/>
          </a:p>
        </p:txBody>
      </p:sp>
    </p:spTree>
    <p:extLst>
      <p:ext uri="{BB962C8B-B14F-4D97-AF65-F5344CB8AC3E}">
        <p14:creationId xmlns:p14="http://schemas.microsoft.com/office/powerpoint/2010/main" val="2879869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DD232-1B9A-4B7E-88C4-22825F611ABD}"/>
              </a:ext>
            </a:extLst>
          </p:cNvPr>
          <p:cNvSpPr>
            <a:spLocks noGrp="1"/>
          </p:cNvSpPr>
          <p:nvPr>
            <p:ph type="title"/>
          </p:nvPr>
        </p:nvSpPr>
        <p:spPr/>
        <p:txBody>
          <a:bodyPr/>
          <a:lstStyle/>
          <a:p>
            <a:r>
              <a:rPr lang="en-AU" dirty="0"/>
              <a:t>Limitations of the LSTM model</a:t>
            </a:r>
          </a:p>
        </p:txBody>
      </p:sp>
      <p:sp>
        <p:nvSpPr>
          <p:cNvPr id="3" name="Content Placeholder 2">
            <a:extLst>
              <a:ext uri="{FF2B5EF4-FFF2-40B4-BE49-F238E27FC236}">
                <a16:creationId xmlns:a16="http://schemas.microsoft.com/office/drawing/2014/main" id="{254B941D-E580-462D-9EEE-F66B065E09B1}"/>
              </a:ext>
            </a:extLst>
          </p:cNvPr>
          <p:cNvSpPr>
            <a:spLocks noGrp="1"/>
          </p:cNvSpPr>
          <p:nvPr>
            <p:ph idx="1"/>
          </p:nvPr>
        </p:nvSpPr>
        <p:spPr/>
        <p:txBody>
          <a:bodyPr/>
          <a:lstStyle/>
          <a:p>
            <a:r>
              <a:rPr lang="en-AU" dirty="0"/>
              <a:t>Complexity of parameters </a:t>
            </a:r>
          </a:p>
          <a:p>
            <a:pPr lvl="1"/>
            <a:r>
              <a:rPr lang="en-AU" dirty="0"/>
              <a:t>Many parameters that can be altered</a:t>
            </a:r>
          </a:p>
          <a:p>
            <a:r>
              <a:rPr lang="en-AU" dirty="0"/>
              <a:t>Extremely volatile models due to randomness</a:t>
            </a:r>
          </a:p>
          <a:p>
            <a:pPr lvl="1"/>
            <a:r>
              <a:rPr lang="en-AU" dirty="0"/>
              <a:t>May lead to false positives/negatives</a:t>
            </a:r>
          </a:p>
          <a:p>
            <a:r>
              <a:rPr lang="en-AU" dirty="0"/>
              <a:t>Potentially time consuming training </a:t>
            </a:r>
          </a:p>
          <a:p>
            <a:pPr lvl="1"/>
            <a:r>
              <a:rPr lang="en-AU" dirty="0"/>
              <a:t>Due to parameters such as epoch and window size</a:t>
            </a:r>
          </a:p>
        </p:txBody>
      </p:sp>
    </p:spTree>
    <p:extLst>
      <p:ext uri="{BB962C8B-B14F-4D97-AF65-F5344CB8AC3E}">
        <p14:creationId xmlns:p14="http://schemas.microsoft.com/office/powerpoint/2010/main" val="102375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25AA-A9FA-5048-A3D5-F51EA88B529A}"/>
              </a:ext>
            </a:extLst>
          </p:cNvPr>
          <p:cNvSpPr>
            <a:spLocks noGrp="1"/>
          </p:cNvSpPr>
          <p:nvPr>
            <p:ph type="title"/>
          </p:nvPr>
        </p:nvSpPr>
        <p:spPr>
          <a:xfrm>
            <a:off x="776354" y="624204"/>
            <a:ext cx="4328507" cy="1478570"/>
          </a:xfrm>
        </p:spPr>
        <p:txBody>
          <a:bodyPr>
            <a:normAutofit/>
          </a:bodyPr>
          <a:lstStyle/>
          <a:p>
            <a:r>
              <a:rPr lang="en-AU" sz="2800" b="1" dirty="0">
                <a:solidFill>
                  <a:srgbClr val="FFFFFF"/>
                </a:solidFill>
              </a:rPr>
              <a:t>Data Exploration</a:t>
            </a:r>
            <a:br>
              <a:rPr lang="en-AU" sz="3200" b="1" dirty="0">
                <a:solidFill>
                  <a:srgbClr val="FFFFFF"/>
                </a:solidFill>
              </a:rPr>
            </a:br>
            <a:endParaRPr lang="en-US" sz="3200" dirty="0">
              <a:solidFill>
                <a:srgbClr val="FFFFFF"/>
              </a:solidFill>
            </a:endParaRPr>
          </a:p>
        </p:txBody>
      </p:sp>
      <p:sp>
        <p:nvSpPr>
          <p:cNvPr id="9" name="Content Placeholder 8">
            <a:extLst>
              <a:ext uri="{FF2B5EF4-FFF2-40B4-BE49-F238E27FC236}">
                <a16:creationId xmlns:a16="http://schemas.microsoft.com/office/drawing/2014/main" id="{8D1686BC-D91A-4885-8C9A-B2EC3E851C42}"/>
              </a:ext>
            </a:extLst>
          </p:cNvPr>
          <p:cNvSpPr>
            <a:spLocks noGrp="1"/>
          </p:cNvSpPr>
          <p:nvPr>
            <p:ph idx="1"/>
          </p:nvPr>
        </p:nvSpPr>
        <p:spPr>
          <a:xfrm>
            <a:off x="776354" y="1449294"/>
            <a:ext cx="3354469" cy="4376318"/>
          </a:xfrm>
        </p:spPr>
        <p:txBody>
          <a:bodyPr>
            <a:noAutofit/>
          </a:bodyPr>
          <a:lstStyle/>
          <a:p>
            <a:r>
              <a:rPr lang="en-AU" sz="2000" dirty="0"/>
              <a:t>The data we will be working with will be daily data of cryptocurrencies. </a:t>
            </a:r>
          </a:p>
          <a:p>
            <a:r>
              <a:rPr lang="en-AU" sz="2000" dirty="0"/>
              <a:t>We will be focusing on the prices of BTC, however if we have time we could look at other cryptocurrencies.</a:t>
            </a:r>
          </a:p>
          <a:p>
            <a:r>
              <a:rPr lang="en-AU" sz="2000" dirty="0"/>
              <a:t> The data is taken from </a:t>
            </a:r>
            <a:r>
              <a:rPr lang="en-AU" sz="2000" dirty="0" err="1"/>
              <a:t>coinmarketcap.com</a:t>
            </a:r>
            <a:r>
              <a:rPr lang="en-AU" sz="2000" dirty="0"/>
              <a:t> and extracted into a CSV file.</a:t>
            </a:r>
            <a:endParaRPr lang="en-US" sz="2000" dirty="0"/>
          </a:p>
        </p:txBody>
      </p:sp>
      <p:pic>
        <p:nvPicPr>
          <p:cNvPr id="4" name="Picture 3"/>
          <p:cNvPicPr>
            <a:picLocks noChangeAspect="1"/>
          </p:cNvPicPr>
          <p:nvPr/>
        </p:nvPicPr>
        <p:blipFill>
          <a:blip r:embed="rId2"/>
          <a:stretch>
            <a:fillRect/>
          </a:stretch>
        </p:blipFill>
        <p:spPr>
          <a:xfrm>
            <a:off x="4130825" y="327111"/>
            <a:ext cx="4686721" cy="2539696"/>
          </a:xfrm>
          <a:prstGeom prst="rect">
            <a:avLst/>
          </a:prstGeom>
          <a:ln w="28575">
            <a:solidFill>
              <a:schemeClr val="tx1"/>
            </a:solidFill>
          </a:ln>
        </p:spPr>
      </p:pic>
      <p:pic>
        <p:nvPicPr>
          <p:cNvPr id="6" name="Picture 5"/>
          <p:cNvPicPr>
            <a:picLocks noChangeAspect="1"/>
          </p:cNvPicPr>
          <p:nvPr/>
        </p:nvPicPr>
        <p:blipFill>
          <a:blip r:embed="rId3"/>
          <a:stretch>
            <a:fillRect/>
          </a:stretch>
        </p:blipFill>
        <p:spPr>
          <a:xfrm>
            <a:off x="8326646" y="3036283"/>
            <a:ext cx="3880906" cy="1828933"/>
          </a:xfrm>
          <a:prstGeom prst="rect">
            <a:avLst/>
          </a:prstGeom>
        </p:spPr>
      </p:pic>
      <p:pic>
        <p:nvPicPr>
          <p:cNvPr id="7" name="Picture 6"/>
          <p:cNvPicPr>
            <a:picLocks noChangeAspect="1"/>
          </p:cNvPicPr>
          <p:nvPr/>
        </p:nvPicPr>
        <p:blipFill>
          <a:blip r:embed="rId4"/>
          <a:stretch>
            <a:fillRect/>
          </a:stretch>
        </p:blipFill>
        <p:spPr>
          <a:xfrm>
            <a:off x="4130825" y="3307745"/>
            <a:ext cx="3930349" cy="3480524"/>
          </a:xfrm>
          <a:prstGeom prst="rect">
            <a:avLst/>
          </a:prstGeom>
        </p:spPr>
      </p:pic>
      <p:sp>
        <p:nvSpPr>
          <p:cNvPr id="8" name="Rectangle 7"/>
          <p:cNvSpPr/>
          <p:nvPr/>
        </p:nvSpPr>
        <p:spPr>
          <a:xfrm>
            <a:off x="9588806" y="2764821"/>
            <a:ext cx="1356585" cy="271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dataframe</a:t>
            </a:r>
          </a:p>
        </p:txBody>
      </p:sp>
      <p:sp>
        <p:nvSpPr>
          <p:cNvPr id="48" name="Rectangle 47"/>
          <p:cNvSpPr/>
          <p:nvPr/>
        </p:nvSpPr>
        <p:spPr>
          <a:xfrm>
            <a:off x="5511337" y="11404"/>
            <a:ext cx="1688869" cy="271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snippet</a:t>
            </a:r>
          </a:p>
        </p:txBody>
      </p:sp>
      <p:sp>
        <p:nvSpPr>
          <p:cNvPr id="49" name="Rectangle 48"/>
          <p:cNvSpPr/>
          <p:nvPr/>
        </p:nvSpPr>
        <p:spPr>
          <a:xfrm>
            <a:off x="4825778" y="3036283"/>
            <a:ext cx="2540441" cy="271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visualise the data</a:t>
            </a:r>
          </a:p>
        </p:txBody>
      </p:sp>
    </p:spTree>
    <p:extLst>
      <p:ext uri="{BB962C8B-B14F-4D97-AF65-F5344CB8AC3E}">
        <p14:creationId xmlns:p14="http://schemas.microsoft.com/office/powerpoint/2010/main" val="201600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52F0-2F16-A749-8413-EF1C81024384}"/>
              </a:ext>
            </a:extLst>
          </p:cNvPr>
          <p:cNvSpPr>
            <a:spLocks noGrp="1"/>
          </p:cNvSpPr>
          <p:nvPr>
            <p:ph type="title"/>
          </p:nvPr>
        </p:nvSpPr>
        <p:spPr/>
        <p:txBody>
          <a:bodyPr/>
          <a:lstStyle/>
          <a:p>
            <a:r>
              <a:rPr lang="en-US" b="1" dirty="0"/>
              <a:t>Our </a:t>
            </a:r>
            <a:r>
              <a:rPr lang="en-US" b="1" dirty="0" err="1"/>
              <a:t>lstm</a:t>
            </a:r>
            <a:r>
              <a:rPr lang="en-US" b="1" dirty="0"/>
              <a:t> strategy</a:t>
            </a:r>
          </a:p>
        </p:txBody>
      </p:sp>
      <p:sp>
        <p:nvSpPr>
          <p:cNvPr id="4" name="TextBox 3"/>
          <p:cNvSpPr txBox="1"/>
          <p:nvPr/>
        </p:nvSpPr>
        <p:spPr>
          <a:xfrm>
            <a:off x="1285102" y="1754659"/>
            <a:ext cx="9662983" cy="646331"/>
          </a:xfrm>
          <a:prstGeom prst="rect">
            <a:avLst/>
          </a:prstGeom>
          <a:noFill/>
        </p:spPr>
        <p:txBody>
          <a:bodyPr wrap="square" rtlCol="0">
            <a:spAutoFit/>
          </a:bodyPr>
          <a:lstStyle/>
          <a:p>
            <a:r>
              <a:rPr lang="en-US" dirty="0"/>
              <a:t>After performing the necessary steps in building the machine learning model such as: splitting, scaling, reshaping and training the data sets we observe:</a:t>
            </a:r>
          </a:p>
        </p:txBody>
      </p:sp>
      <p:pic>
        <p:nvPicPr>
          <p:cNvPr id="5" name="Picture 4"/>
          <p:cNvPicPr>
            <a:picLocks noChangeAspect="1"/>
          </p:cNvPicPr>
          <p:nvPr/>
        </p:nvPicPr>
        <p:blipFill>
          <a:blip r:embed="rId2"/>
          <a:stretch>
            <a:fillRect/>
          </a:stretch>
        </p:blipFill>
        <p:spPr>
          <a:xfrm>
            <a:off x="1285102" y="2803439"/>
            <a:ext cx="3957892" cy="3045426"/>
          </a:xfrm>
          <a:prstGeom prst="rect">
            <a:avLst/>
          </a:prstGeom>
        </p:spPr>
      </p:pic>
      <p:sp>
        <p:nvSpPr>
          <p:cNvPr id="7" name="TextBox 6"/>
          <p:cNvSpPr txBox="1"/>
          <p:nvPr/>
        </p:nvSpPr>
        <p:spPr>
          <a:xfrm>
            <a:off x="6094412" y="2730041"/>
            <a:ext cx="6441990" cy="1477328"/>
          </a:xfrm>
          <a:prstGeom prst="rect">
            <a:avLst/>
          </a:prstGeom>
          <a:noFill/>
        </p:spPr>
        <p:txBody>
          <a:bodyPr wrap="square" rtlCol="0">
            <a:spAutoFit/>
          </a:bodyPr>
          <a:lstStyle/>
          <a:p>
            <a:r>
              <a:rPr lang="en-US" dirty="0"/>
              <a:t>Our LSTM trading strategy are as follows:</a:t>
            </a:r>
            <a:br>
              <a:rPr lang="en-US" dirty="0"/>
            </a:br>
            <a:r>
              <a:rPr lang="en-US" dirty="0">
                <a:solidFill>
                  <a:schemeClr val="tx2">
                    <a:lumMod val="75000"/>
                  </a:schemeClr>
                </a:solidFill>
              </a:rPr>
              <a:t>buy if: </a:t>
            </a:r>
          </a:p>
          <a:p>
            <a:r>
              <a:rPr lang="en-US" dirty="0"/>
              <a:t>      (actual / predicted) &lt; 1 – threshold (2%)</a:t>
            </a:r>
            <a:br>
              <a:rPr lang="en-US" dirty="0"/>
            </a:br>
            <a:r>
              <a:rPr lang="en-US" dirty="0">
                <a:solidFill>
                  <a:schemeClr val="tx2">
                    <a:lumMod val="75000"/>
                  </a:schemeClr>
                </a:solidFill>
              </a:rPr>
              <a:t>close position if: </a:t>
            </a:r>
            <a:br>
              <a:rPr lang="en-US" dirty="0"/>
            </a:br>
            <a:r>
              <a:rPr lang="en-US" dirty="0"/>
              <a:t>      (actual / predicted) &gt; 1 + threshold (2%)</a:t>
            </a:r>
          </a:p>
        </p:txBody>
      </p:sp>
      <p:pic>
        <p:nvPicPr>
          <p:cNvPr id="8" name="Picture 7"/>
          <p:cNvPicPr>
            <a:picLocks noChangeAspect="1"/>
          </p:cNvPicPr>
          <p:nvPr/>
        </p:nvPicPr>
        <p:blipFill>
          <a:blip r:embed="rId3"/>
          <a:stretch>
            <a:fillRect/>
          </a:stretch>
        </p:blipFill>
        <p:spPr>
          <a:xfrm>
            <a:off x="6116593" y="4915415"/>
            <a:ext cx="2419350" cy="933450"/>
          </a:xfrm>
          <a:prstGeom prst="rect">
            <a:avLst/>
          </a:prstGeom>
          <a:ln w="28575">
            <a:solidFill>
              <a:schemeClr val="tx1"/>
            </a:solidFill>
          </a:ln>
        </p:spPr>
      </p:pic>
      <p:sp>
        <p:nvSpPr>
          <p:cNvPr id="9" name="Rectangle 8"/>
          <p:cNvSpPr/>
          <p:nvPr/>
        </p:nvSpPr>
        <p:spPr>
          <a:xfrm>
            <a:off x="6116593" y="4511271"/>
            <a:ext cx="2021104" cy="271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strategy result</a:t>
            </a:r>
          </a:p>
        </p:txBody>
      </p:sp>
    </p:spTree>
    <p:extLst>
      <p:ext uri="{BB962C8B-B14F-4D97-AF65-F5344CB8AC3E}">
        <p14:creationId xmlns:p14="http://schemas.microsoft.com/office/powerpoint/2010/main" val="825768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10136</TotalTime>
  <Words>1066</Words>
  <Application>Microsoft Macintosh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Menlo</vt:lpstr>
      <vt:lpstr>Tw Cen MT</vt:lpstr>
      <vt:lpstr>Circuit</vt:lpstr>
      <vt:lpstr>Team:</vt:lpstr>
      <vt:lpstr>“Can we utilise ML to accurately predict entry and exit signals whilst trading, in order to make a consistent profit on Bitcoin?” </vt:lpstr>
      <vt:lpstr>The strategies</vt:lpstr>
      <vt:lpstr>LSTM Model and Its Application in the Financial Markets </vt:lpstr>
      <vt:lpstr>THE LONG SHORT TERM MEMORY MODEL</vt:lpstr>
      <vt:lpstr>Parameters</vt:lpstr>
      <vt:lpstr>Limitations of the LSTM model</vt:lpstr>
      <vt:lpstr>Data Exploration </vt:lpstr>
      <vt:lpstr>Our lstm strategy</vt:lpstr>
      <vt:lpstr>Our Moving average strategy</vt:lpstr>
      <vt:lpstr>Our BUY &amp; HOLD strategy</vt:lpstr>
      <vt:lpstr>Limitation of HODL strategy</vt:lpstr>
      <vt:lpstr>Limitations of custom MA strategy</vt:lpstr>
      <vt:lpstr>Limitation to LSTM strategy</vt:lpstr>
      <vt:lpstr>conclusion</vt:lpstr>
      <vt:lpstr>Challenges</vt:lpstr>
      <vt:lpstr>qa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Hodl, ma, lstm?</dc:title>
  <dc:creator>Toby Martin</dc:creator>
  <cp:lastModifiedBy>Toby Martin</cp:lastModifiedBy>
  <cp:revision>7</cp:revision>
  <dcterms:created xsi:type="dcterms:W3CDTF">2021-11-29T08:36:16Z</dcterms:created>
  <dcterms:modified xsi:type="dcterms:W3CDTF">2021-12-06T09:33:14Z</dcterms:modified>
</cp:coreProperties>
</file>