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3" r:id="rId5"/>
    <p:sldId id="265" r:id="rId6"/>
    <p:sldId id="262" r:id="rId7"/>
    <p:sldId id="258" r:id="rId8"/>
    <p:sldId id="259" r:id="rId9"/>
    <p:sldId id="266" r:id="rId10"/>
    <p:sldId id="267"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5"/>
    <p:restoredTop sz="94651"/>
  </p:normalViewPr>
  <p:slideViewPr>
    <p:cSldViewPr snapToGrid="0" snapToObjects="1">
      <p:cViewPr varScale="1">
        <p:scale>
          <a:sx n="116" d="100"/>
          <a:sy n="116"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B5818-C323-EF40-AB8B-24DDEE1A7F51}"/>
              </a:ext>
            </a:extLst>
          </p:cNvPr>
          <p:cNvSpPr>
            <a:spLocks noGrp="1"/>
          </p:cNvSpPr>
          <p:nvPr>
            <p:ph type="ctrTitle"/>
          </p:nvPr>
        </p:nvSpPr>
        <p:spPr/>
        <p:txBody>
          <a:bodyPr/>
          <a:lstStyle/>
          <a:p>
            <a:r>
              <a:rPr lang="en-US" dirty="0" err="1">
                <a:latin typeface="Menlo" panose="020B0609030804020204" pitchFamily="49" charset="0"/>
                <a:ea typeface="Menlo" panose="020B0609030804020204" pitchFamily="49" charset="0"/>
                <a:cs typeface="Menlo" panose="020B0609030804020204" pitchFamily="49" charset="0"/>
              </a:rPr>
              <a:t>Hodl</a:t>
            </a:r>
            <a:r>
              <a:rPr lang="en-US" dirty="0">
                <a:latin typeface="Menlo" panose="020B0609030804020204" pitchFamily="49" charset="0"/>
                <a:ea typeface="Menlo" panose="020B0609030804020204" pitchFamily="49" charset="0"/>
                <a:cs typeface="Menlo" panose="020B0609030804020204" pitchFamily="49" charset="0"/>
              </a:rPr>
              <a:t>, ma, </a:t>
            </a:r>
            <a:r>
              <a:rPr lang="en-US" dirty="0" err="1">
                <a:latin typeface="Menlo" panose="020B0609030804020204" pitchFamily="49" charset="0"/>
                <a:ea typeface="Menlo" panose="020B0609030804020204" pitchFamily="49" charset="0"/>
                <a:cs typeface="Menlo" panose="020B0609030804020204" pitchFamily="49" charset="0"/>
              </a:rPr>
              <a:t>lstm</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3" name="Subtitle 2">
            <a:extLst>
              <a:ext uri="{FF2B5EF4-FFF2-40B4-BE49-F238E27FC236}">
                <a16:creationId xmlns:a16="http://schemas.microsoft.com/office/drawing/2014/main" xmlns="" id="{54CE8A6D-6DC3-2441-BCEB-64F9B804B750}"/>
              </a:ext>
            </a:extLst>
          </p:cNvPr>
          <p:cNvSpPr>
            <a:spLocks noGrp="1"/>
          </p:cNvSpPr>
          <p:nvPr>
            <p:ph type="subTitle" idx="1"/>
          </p:nvPr>
        </p:nvSpPr>
        <p:spPr/>
        <p:txBody>
          <a:bodyPr>
            <a:normAutofit fontScale="92500" lnSpcReduction="20000"/>
          </a:bodyPr>
          <a:lstStyle/>
          <a:p>
            <a:r>
              <a:rPr lang="en-US" dirty="0" err="1"/>
              <a:t>Viseth</a:t>
            </a:r>
            <a:endParaRPr lang="en-US" dirty="0"/>
          </a:p>
          <a:p>
            <a:r>
              <a:rPr lang="en-US" dirty="0"/>
              <a:t>Simon</a:t>
            </a:r>
          </a:p>
          <a:p>
            <a:r>
              <a:rPr lang="en-US" dirty="0"/>
              <a:t>Luke</a:t>
            </a:r>
          </a:p>
          <a:p>
            <a:r>
              <a:rPr lang="en-US" dirty="0"/>
              <a:t>toby</a:t>
            </a:r>
          </a:p>
        </p:txBody>
      </p:sp>
    </p:spTree>
    <p:extLst>
      <p:ext uri="{BB962C8B-B14F-4D97-AF65-F5344CB8AC3E}">
        <p14:creationId xmlns:p14="http://schemas.microsoft.com/office/powerpoint/2010/main" val="228664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B52F0-2F16-A749-8413-EF1C81024384}"/>
              </a:ext>
            </a:extLst>
          </p:cNvPr>
          <p:cNvSpPr>
            <a:spLocks noGrp="1"/>
          </p:cNvSpPr>
          <p:nvPr>
            <p:ph type="title"/>
          </p:nvPr>
        </p:nvSpPr>
        <p:spPr/>
        <p:txBody>
          <a:bodyPr/>
          <a:lstStyle/>
          <a:p>
            <a:r>
              <a:rPr lang="en-US" b="1" dirty="0" smtClean="0"/>
              <a:t>Our </a:t>
            </a:r>
            <a:r>
              <a:rPr lang="en-US" b="1" dirty="0" err="1" smtClean="0"/>
              <a:t>lstm</a:t>
            </a:r>
            <a:r>
              <a:rPr lang="en-US" b="1" dirty="0" smtClean="0"/>
              <a:t> strategy</a:t>
            </a:r>
            <a:endParaRPr lang="en-US" b="1" dirty="0"/>
          </a:p>
        </p:txBody>
      </p:sp>
      <p:sp>
        <p:nvSpPr>
          <p:cNvPr id="4" name="TextBox 3"/>
          <p:cNvSpPr txBox="1"/>
          <p:nvPr/>
        </p:nvSpPr>
        <p:spPr>
          <a:xfrm>
            <a:off x="1285102" y="1754659"/>
            <a:ext cx="9662983" cy="646331"/>
          </a:xfrm>
          <a:prstGeom prst="rect">
            <a:avLst/>
          </a:prstGeom>
          <a:noFill/>
        </p:spPr>
        <p:txBody>
          <a:bodyPr wrap="square" rtlCol="0">
            <a:spAutoFit/>
          </a:bodyPr>
          <a:lstStyle/>
          <a:p>
            <a:r>
              <a:rPr lang="en-US" dirty="0" smtClean="0"/>
              <a:t>After performing the necessary steps in building the machine learning model such as: splitting, scaling, reshaping and training the data sets we observe:</a:t>
            </a:r>
            <a:endParaRPr lang="en-US" dirty="0"/>
          </a:p>
        </p:txBody>
      </p:sp>
      <p:pic>
        <p:nvPicPr>
          <p:cNvPr id="5" name="Picture 4"/>
          <p:cNvPicPr>
            <a:picLocks noChangeAspect="1"/>
          </p:cNvPicPr>
          <p:nvPr/>
        </p:nvPicPr>
        <p:blipFill>
          <a:blip r:embed="rId2"/>
          <a:stretch>
            <a:fillRect/>
          </a:stretch>
        </p:blipFill>
        <p:spPr>
          <a:xfrm>
            <a:off x="387178" y="2803439"/>
            <a:ext cx="3957892" cy="3045426"/>
          </a:xfrm>
          <a:prstGeom prst="rect">
            <a:avLst/>
          </a:prstGeom>
        </p:spPr>
      </p:pic>
      <p:sp>
        <p:nvSpPr>
          <p:cNvPr id="7" name="TextBox 6"/>
          <p:cNvSpPr txBox="1"/>
          <p:nvPr/>
        </p:nvSpPr>
        <p:spPr>
          <a:xfrm>
            <a:off x="4802659" y="2669059"/>
            <a:ext cx="6441990" cy="1477328"/>
          </a:xfrm>
          <a:prstGeom prst="rect">
            <a:avLst/>
          </a:prstGeom>
          <a:noFill/>
        </p:spPr>
        <p:txBody>
          <a:bodyPr wrap="square" rtlCol="0">
            <a:spAutoFit/>
          </a:bodyPr>
          <a:lstStyle/>
          <a:p>
            <a:r>
              <a:rPr lang="en-US" dirty="0" smtClean="0"/>
              <a:t>Our LSTM trading strategy are as follows:</a:t>
            </a:r>
            <a:br>
              <a:rPr lang="en-US" dirty="0" smtClean="0"/>
            </a:br>
            <a:r>
              <a:rPr lang="en-US" dirty="0" smtClean="0">
                <a:solidFill>
                  <a:schemeClr val="tx2">
                    <a:lumMod val="75000"/>
                  </a:schemeClr>
                </a:solidFill>
              </a:rPr>
              <a:t>buy if: </a:t>
            </a:r>
          </a:p>
          <a:p>
            <a:r>
              <a:rPr lang="en-US" dirty="0" smtClean="0"/>
              <a:t>      (actual / predicted) &lt; 1 – threshold (2%)</a:t>
            </a:r>
            <a:br>
              <a:rPr lang="en-US" dirty="0" smtClean="0"/>
            </a:br>
            <a:r>
              <a:rPr lang="en-US" dirty="0" smtClean="0">
                <a:solidFill>
                  <a:schemeClr val="tx2">
                    <a:lumMod val="75000"/>
                  </a:schemeClr>
                </a:solidFill>
              </a:rPr>
              <a:t>close position if: </a:t>
            </a:r>
            <a:r>
              <a:rPr lang="en-US" dirty="0" smtClean="0"/>
              <a:t/>
            </a:r>
            <a:br>
              <a:rPr lang="en-US" dirty="0" smtClean="0"/>
            </a:br>
            <a:r>
              <a:rPr lang="en-US" dirty="0" smtClean="0"/>
              <a:t>      (</a:t>
            </a:r>
            <a:r>
              <a:rPr lang="en-US" dirty="0"/>
              <a:t>actual / predicted) </a:t>
            </a:r>
            <a:r>
              <a:rPr lang="en-US" dirty="0" smtClean="0"/>
              <a:t>&gt; </a:t>
            </a:r>
            <a:r>
              <a:rPr lang="en-US" dirty="0"/>
              <a:t>1 </a:t>
            </a:r>
            <a:r>
              <a:rPr lang="en-US" dirty="0" smtClean="0"/>
              <a:t>+ </a:t>
            </a:r>
            <a:r>
              <a:rPr lang="en-US" dirty="0"/>
              <a:t>threshold (2%)</a:t>
            </a:r>
          </a:p>
        </p:txBody>
      </p:sp>
      <p:pic>
        <p:nvPicPr>
          <p:cNvPr id="8" name="Picture 7"/>
          <p:cNvPicPr>
            <a:picLocks noChangeAspect="1"/>
          </p:cNvPicPr>
          <p:nvPr/>
        </p:nvPicPr>
        <p:blipFill>
          <a:blip r:embed="rId3"/>
          <a:stretch>
            <a:fillRect/>
          </a:stretch>
        </p:blipFill>
        <p:spPr>
          <a:xfrm>
            <a:off x="4906918" y="4915415"/>
            <a:ext cx="2419350" cy="933450"/>
          </a:xfrm>
          <a:prstGeom prst="rect">
            <a:avLst/>
          </a:prstGeom>
          <a:ln w="28575">
            <a:solidFill>
              <a:schemeClr val="tx1"/>
            </a:solidFill>
          </a:ln>
        </p:spPr>
      </p:pic>
      <p:sp>
        <p:nvSpPr>
          <p:cNvPr id="9" name="Rectangle 8"/>
          <p:cNvSpPr/>
          <p:nvPr/>
        </p:nvSpPr>
        <p:spPr>
          <a:xfrm>
            <a:off x="4906918" y="4593254"/>
            <a:ext cx="2021104"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strategy result</a:t>
            </a:r>
            <a:endParaRPr lang="en-US" dirty="0"/>
          </a:p>
        </p:txBody>
      </p:sp>
    </p:spTree>
    <p:extLst>
      <p:ext uri="{BB962C8B-B14F-4D97-AF65-F5344CB8AC3E}">
        <p14:creationId xmlns:p14="http://schemas.microsoft.com/office/powerpoint/2010/main" val="82576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A59AE-E3D9-8445-A962-CEC03CF3F5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A82E885E-CB82-6242-84CA-9B5761080F24}"/>
              </a:ext>
            </a:extLst>
          </p:cNvPr>
          <p:cNvSpPr>
            <a:spLocks noGrp="1"/>
          </p:cNvSpPr>
          <p:nvPr>
            <p:ph idx="1"/>
          </p:nvPr>
        </p:nvSpPr>
        <p:spPr/>
        <p:txBody>
          <a:bodyPr>
            <a:noAutofit/>
          </a:bodyPr>
          <a:lstStyle/>
          <a:p>
            <a:r>
              <a:rPr lang="en-AU" sz="1800" dirty="0"/>
              <a:t>Over the history of Bitcoin, the buy and hold strategy still wins out when compared to our MA strategy and the LSTM model.</a:t>
            </a:r>
          </a:p>
          <a:p>
            <a:r>
              <a:rPr lang="en-AU" sz="1800" dirty="0"/>
              <a:t>LSTM is very difficult to configure to get the best results as it relies on so many parameters and we would need to understand and test each parameter thoroughly. Furthermore, there are still randomness in our results and we are unable to compare due to the fact the same parameters are not always reproduceable. This is because the LSTM model drops random data points as it is executed. </a:t>
            </a:r>
          </a:p>
          <a:p>
            <a:r>
              <a:rPr lang="en-US" sz="1800" dirty="0"/>
              <a:t>With more time and honing of the parameters, we believe that it could be possible to out perform other investments using the LSTM model. However, when it comes to Bitcoin, the price appreciation year-on-year would be hard to beat.</a:t>
            </a:r>
            <a:endParaRPr lang="en-AU" sz="1800" dirty="0"/>
          </a:p>
        </p:txBody>
      </p:sp>
    </p:spTree>
    <p:extLst>
      <p:ext uri="{BB962C8B-B14F-4D97-AF65-F5344CB8AC3E}">
        <p14:creationId xmlns:p14="http://schemas.microsoft.com/office/powerpoint/2010/main" val="197186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D36D0-BE34-7449-9325-9003426571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8ED9AD-4FCE-FB40-89BA-3E4B647FF5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1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F4A5F-8F90-1748-88BB-EC928271C2D0}"/>
              </a:ext>
            </a:extLst>
          </p:cNvPr>
          <p:cNvSpPr>
            <a:spLocks noGrp="1"/>
          </p:cNvSpPr>
          <p:nvPr>
            <p:ph type="title"/>
          </p:nvPr>
        </p:nvSpPr>
        <p:spPr/>
        <p:txBody>
          <a:bodyPr>
            <a:normAutofit fontScale="90000"/>
          </a:bodyPr>
          <a:lstStyle/>
          <a:p>
            <a:r>
              <a:rPr lang="en-AU" b="1" dirty="0"/>
              <a:t>“Can we utilise ML to accurately predict entry and exit signals whilst trading, in order to make a consistent profit on Bitcoin?”</a:t>
            </a:r>
            <a:br>
              <a:rPr lang="en-AU" b="1" dirty="0"/>
            </a:br>
            <a:endParaRPr lang="en-US" dirty="0"/>
          </a:p>
        </p:txBody>
      </p:sp>
      <p:sp>
        <p:nvSpPr>
          <p:cNvPr id="3" name="Content Placeholder 2">
            <a:extLst>
              <a:ext uri="{FF2B5EF4-FFF2-40B4-BE49-F238E27FC236}">
                <a16:creationId xmlns:a16="http://schemas.microsoft.com/office/drawing/2014/main" xmlns="" id="{AA9B9D3D-4333-5F46-B8B7-C50CE272C935}"/>
              </a:ext>
            </a:extLst>
          </p:cNvPr>
          <p:cNvSpPr>
            <a:spLocks noGrp="1"/>
          </p:cNvSpPr>
          <p:nvPr>
            <p:ph idx="1"/>
          </p:nvPr>
        </p:nvSpPr>
        <p:spPr/>
        <p:txBody>
          <a:bodyPr>
            <a:normAutofit/>
          </a:bodyPr>
          <a:lstStyle/>
          <a:p>
            <a:r>
              <a:rPr lang="en-AU" dirty="0"/>
              <a:t>In this project, we will explore and demonstrate how one type of RNN model, the </a:t>
            </a:r>
            <a:r>
              <a:rPr lang="en-AU" b="1" dirty="0"/>
              <a:t>Long Short-Term Memory (LSTM)</a:t>
            </a:r>
            <a:r>
              <a:rPr lang="en-AU" dirty="0"/>
              <a:t> network, can be used to predict price movement in financial time series data which is considered to be perhaps the most chaotic and difficult of all time series. We will also seek to compare a two other strategies with LSTM to try and predict price movements and profit, and determine the best approach.</a:t>
            </a:r>
          </a:p>
          <a:p>
            <a:pPr marL="0" indent="0">
              <a:buNone/>
            </a:pPr>
            <a:endParaRPr lang="en-US" dirty="0"/>
          </a:p>
        </p:txBody>
      </p:sp>
    </p:spTree>
    <p:extLst>
      <p:ext uri="{BB962C8B-B14F-4D97-AF65-F5344CB8AC3E}">
        <p14:creationId xmlns:p14="http://schemas.microsoft.com/office/powerpoint/2010/main" val="26780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9284E-8FBB-7A47-87B5-E9BC6327419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xmlns="" id="{B0CB9A47-E250-3C4E-B0F9-E5E36A61D70B}"/>
              </a:ext>
            </a:extLst>
          </p:cNvPr>
          <p:cNvSpPr>
            <a:spLocks noGrp="1"/>
          </p:cNvSpPr>
          <p:nvPr>
            <p:ph idx="1"/>
          </p:nvPr>
        </p:nvSpPr>
        <p:spPr>
          <a:xfrm>
            <a:off x="1141412" y="1658143"/>
            <a:ext cx="9905999" cy="3541714"/>
          </a:xfrm>
        </p:spPr>
        <p:txBody>
          <a:bodyPr>
            <a:normAutofit fontScale="77500" lnSpcReduction="20000"/>
          </a:bodyPr>
          <a:lstStyle/>
          <a:p>
            <a:r>
              <a:rPr lang="en-AU" b="1" dirty="0"/>
              <a:t>RNN : </a:t>
            </a:r>
            <a:r>
              <a:rPr lang="en-AU" dirty="0"/>
              <a:t>Recurrent Neural Networks</a:t>
            </a:r>
            <a:endParaRPr lang="en-AU" b="1" dirty="0"/>
          </a:p>
          <a:p>
            <a:r>
              <a:rPr lang="en-AU" b="1" dirty="0"/>
              <a:t>Features</a:t>
            </a:r>
            <a:r>
              <a:rPr lang="en-AU" dirty="0"/>
              <a:t> : The feature / object we implement to predict the next price value.</a:t>
            </a:r>
          </a:p>
          <a:p>
            <a:r>
              <a:rPr lang="en-AU" b="1" dirty="0"/>
              <a:t>Dropout</a:t>
            </a:r>
            <a:r>
              <a:rPr lang="en-AU" dirty="0"/>
              <a:t> : The dropout rate is the probability of not training a given node in a layer. This helps the model to not overfit our training data.</a:t>
            </a:r>
          </a:p>
          <a:p>
            <a:r>
              <a:rPr lang="en-AU" b="1" dirty="0"/>
              <a:t>Optimiser</a:t>
            </a:r>
            <a:r>
              <a:rPr lang="en-AU" dirty="0"/>
              <a:t> : Optimisation algorithm to use (defaults to Adam).</a:t>
            </a:r>
          </a:p>
          <a:p>
            <a:r>
              <a:rPr lang="en-AU" b="1" dirty="0"/>
              <a:t>Batch Size </a:t>
            </a:r>
            <a:r>
              <a:rPr lang="en-AU" dirty="0"/>
              <a:t>: The number of data samples to use on each training iteration.</a:t>
            </a:r>
          </a:p>
          <a:p>
            <a:r>
              <a:rPr lang="en-AU" b="1" dirty="0"/>
              <a:t>Epoch</a:t>
            </a:r>
            <a:r>
              <a:rPr lang="en-AU" dirty="0"/>
              <a:t> : The number of times that the learning algorithm will pass through the entire training dataset</a:t>
            </a:r>
          </a:p>
          <a:p>
            <a:r>
              <a:rPr lang="en-AU" b="1" dirty="0"/>
              <a:t>HODL</a:t>
            </a:r>
            <a:r>
              <a:rPr lang="en-AU" dirty="0"/>
              <a:t> : Hold On For Dear Life</a:t>
            </a:r>
          </a:p>
          <a:p>
            <a:pPr marL="0" indent="0">
              <a:buNone/>
            </a:pPr>
            <a:endParaRPr lang="en-US" dirty="0"/>
          </a:p>
        </p:txBody>
      </p:sp>
    </p:spTree>
    <p:extLst>
      <p:ext uri="{BB962C8B-B14F-4D97-AF65-F5344CB8AC3E}">
        <p14:creationId xmlns:p14="http://schemas.microsoft.com/office/powerpoint/2010/main" val="28798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21FB3-6E2C-384D-B9CE-EC7B0A6D198D}"/>
              </a:ext>
            </a:extLst>
          </p:cNvPr>
          <p:cNvSpPr>
            <a:spLocks noGrp="1"/>
          </p:cNvSpPr>
          <p:nvPr>
            <p:ph type="title"/>
          </p:nvPr>
        </p:nvSpPr>
        <p:spPr/>
        <p:txBody>
          <a:bodyPr/>
          <a:lstStyle/>
          <a:p>
            <a:r>
              <a:rPr lang="en-US" dirty="0"/>
              <a:t>The strategies</a:t>
            </a:r>
          </a:p>
        </p:txBody>
      </p:sp>
      <p:sp>
        <p:nvSpPr>
          <p:cNvPr id="3" name="Content Placeholder 2">
            <a:extLst>
              <a:ext uri="{FF2B5EF4-FFF2-40B4-BE49-F238E27FC236}">
                <a16:creationId xmlns:a16="http://schemas.microsoft.com/office/drawing/2014/main" xmlns="" id="{A09999C1-7545-2942-B49C-87B7945E106E}"/>
              </a:ext>
            </a:extLst>
          </p:cNvPr>
          <p:cNvSpPr>
            <a:spLocks noGrp="1"/>
          </p:cNvSpPr>
          <p:nvPr>
            <p:ph idx="1"/>
          </p:nvPr>
        </p:nvSpPr>
        <p:spPr>
          <a:xfrm>
            <a:off x="1141412" y="1866029"/>
            <a:ext cx="9905999" cy="3541714"/>
          </a:xfrm>
        </p:spPr>
        <p:txBody>
          <a:bodyPr/>
          <a:lstStyle/>
          <a:p>
            <a:r>
              <a:rPr lang="en-US" sz="2800" dirty="0"/>
              <a:t>3 different trading strategies:</a:t>
            </a:r>
          </a:p>
          <a:p>
            <a:pPr lvl="1"/>
            <a:r>
              <a:rPr lang="en-US" sz="2800" dirty="0"/>
              <a:t>Buy and Hold “HODL”</a:t>
            </a:r>
          </a:p>
          <a:p>
            <a:pPr lvl="1"/>
            <a:r>
              <a:rPr lang="en-US" sz="2800" dirty="0"/>
              <a:t>Moving Averages (MA)</a:t>
            </a:r>
          </a:p>
          <a:p>
            <a:pPr lvl="1"/>
            <a:r>
              <a:rPr lang="en-US" sz="2800" dirty="0"/>
              <a:t>Long Short Term Memory (LSTM)</a:t>
            </a:r>
          </a:p>
          <a:p>
            <a:endParaRPr lang="en-US" dirty="0"/>
          </a:p>
        </p:txBody>
      </p:sp>
    </p:spTree>
    <p:extLst>
      <p:ext uri="{BB962C8B-B14F-4D97-AF65-F5344CB8AC3E}">
        <p14:creationId xmlns:p14="http://schemas.microsoft.com/office/powerpoint/2010/main" val="422706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F3DD7-0A47-9E4F-AB73-A68EAAA6E88D}"/>
              </a:ext>
            </a:extLst>
          </p:cNvPr>
          <p:cNvSpPr>
            <a:spLocks noGrp="1"/>
          </p:cNvSpPr>
          <p:nvPr>
            <p:ph type="title"/>
          </p:nvPr>
        </p:nvSpPr>
        <p:spPr/>
        <p:txBody>
          <a:bodyPr>
            <a:normAutofit fontScale="90000"/>
          </a:bodyPr>
          <a:lstStyle/>
          <a:p>
            <a:r>
              <a:rPr lang="en-AU" b="1" dirty="0"/>
              <a:t>LSTM Model and Its Application in the Financial Markets</a:t>
            </a:r>
            <a:br>
              <a:rPr lang="en-AU" b="1" dirty="0"/>
            </a:br>
            <a:endParaRPr lang="en-US" dirty="0"/>
          </a:p>
        </p:txBody>
      </p:sp>
      <p:sp>
        <p:nvSpPr>
          <p:cNvPr id="3" name="Content Placeholder 2">
            <a:extLst>
              <a:ext uri="{FF2B5EF4-FFF2-40B4-BE49-F238E27FC236}">
                <a16:creationId xmlns:a16="http://schemas.microsoft.com/office/drawing/2014/main" xmlns="" id="{7D7C2D94-31B6-4E4A-BBB9-294C36D85834}"/>
              </a:ext>
            </a:extLst>
          </p:cNvPr>
          <p:cNvSpPr>
            <a:spLocks noGrp="1"/>
          </p:cNvSpPr>
          <p:nvPr>
            <p:ph idx="1"/>
          </p:nvPr>
        </p:nvSpPr>
        <p:spPr/>
        <p:txBody>
          <a:bodyPr>
            <a:normAutofit fontScale="70000" lnSpcReduction="20000"/>
          </a:bodyPr>
          <a:lstStyle/>
          <a:p>
            <a:r>
              <a:rPr lang="en-AU" dirty="0"/>
              <a:t>In many research publications there has been a lot of discussions around a new trading phenomenon used in various trading strategies known as the LSTM Model, often referred to as the Long-Term Short-Term Memory Model which is used in the neural network or machine learning arena. We would like to uncover the truth behind this style of trading, is it truth or fiction?</a:t>
            </a:r>
            <a:br>
              <a:rPr lang="en-AU" dirty="0"/>
            </a:br>
            <a:r>
              <a:rPr lang="en-AU" dirty="0"/>
              <a:t>In previous works we have seen much of the hype surrounding neural networks and its applications more focused in image-based applications such as fingerprint recognition, facial recognition, etc. However, models in **Recurrent Neural Networks** (RNNs) have been successfully used in recent years to predict future events in time series as well. RNNs have contributed to breakthroughs in a wide variety of fields </a:t>
            </a:r>
            <a:r>
              <a:rPr lang="en-AU" dirty="0" err="1"/>
              <a:t>centered</a:t>
            </a:r>
            <a:r>
              <a:rPr lang="en-AU" dirty="0"/>
              <a:t> around predicting sequences of events. The reason they work so well is because LSTM is able to store past information that is important, and forget the information that is not.</a:t>
            </a:r>
          </a:p>
          <a:p>
            <a:endParaRPr lang="en-US" dirty="0"/>
          </a:p>
        </p:txBody>
      </p:sp>
    </p:spTree>
    <p:extLst>
      <p:ext uri="{BB962C8B-B14F-4D97-AF65-F5344CB8AC3E}">
        <p14:creationId xmlns:p14="http://schemas.microsoft.com/office/powerpoint/2010/main" val="49573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CE049-0D7A-1249-9029-A1723ECBDC1C}"/>
              </a:ext>
            </a:extLst>
          </p:cNvPr>
          <p:cNvSpPr>
            <a:spLocks noGrp="1"/>
          </p:cNvSpPr>
          <p:nvPr>
            <p:ph type="title"/>
          </p:nvPr>
        </p:nvSpPr>
        <p:spPr>
          <a:xfrm>
            <a:off x="1510123" y="618518"/>
            <a:ext cx="9905998" cy="1478570"/>
          </a:xfrm>
        </p:spPr>
        <p:txBody>
          <a:bodyPr>
            <a:normAutofit/>
          </a:bodyPr>
          <a:lstStyle/>
          <a:p>
            <a:r>
              <a:rPr lang="en-US" sz="4000" dirty="0"/>
              <a:t>THE LONG SHORT TERM MEMORY MODEL</a:t>
            </a:r>
          </a:p>
        </p:txBody>
      </p:sp>
      <p:sp>
        <p:nvSpPr>
          <p:cNvPr id="3" name="Content Placeholder 2">
            <a:extLst>
              <a:ext uri="{FF2B5EF4-FFF2-40B4-BE49-F238E27FC236}">
                <a16:creationId xmlns:a16="http://schemas.microsoft.com/office/drawing/2014/main" xmlns="" id="{2A689936-C270-2D44-8BB7-DC3BC3F1BCAB}"/>
              </a:ext>
            </a:extLst>
          </p:cNvPr>
          <p:cNvSpPr>
            <a:spLocks noGrp="1"/>
          </p:cNvSpPr>
          <p:nvPr>
            <p:ph idx="1"/>
          </p:nvPr>
        </p:nvSpPr>
        <p:spPr>
          <a:xfrm>
            <a:off x="1141412" y="2249487"/>
            <a:ext cx="3432479" cy="3541714"/>
          </a:xfrm>
        </p:spPr>
        <p:txBody>
          <a:bodyPr>
            <a:normAutofit fontScale="85000" lnSpcReduction="10000"/>
          </a:bodyPr>
          <a:lstStyle/>
          <a:p>
            <a:r>
              <a:rPr lang="en-AU" sz="1900" dirty="0"/>
              <a:t>LSTM has three gates:</a:t>
            </a:r>
          </a:p>
          <a:p>
            <a:r>
              <a:rPr lang="en-AU" sz="1900" dirty="0"/>
              <a:t>The </a:t>
            </a:r>
            <a:r>
              <a:rPr lang="en-AU" sz="1900" b="1" dirty="0"/>
              <a:t>Input Gate</a:t>
            </a:r>
            <a:r>
              <a:rPr lang="en-AU" sz="1900" dirty="0"/>
              <a:t>: The input gate adds information to the cell state</a:t>
            </a:r>
          </a:p>
          <a:p>
            <a:r>
              <a:rPr lang="en-AU" sz="1900" dirty="0"/>
              <a:t>The </a:t>
            </a:r>
            <a:r>
              <a:rPr lang="en-AU" sz="1900" b="1" dirty="0"/>
              <a:t>Forget Gate</a:t>
            </a:r>
            <a:r>
              <a:rPr lang="en-AU" sz="1900" dirty="0"/>
              <a:t>: It removes the information that is no longer required by the model</a:t>
            </a:r>
          </a:p>
          <a:p>
            <a:r>
              <a:rPr lang="en-AU" sz="1900" dirty="0"/>
              <a:t>The </a:t>
            </a:r>
            <a:r>
              <a:rPr lang="en-AU" sz="1900" b="1" dirty="0"/>
              <a:t>Output Gate</a:t>
            </a:r>
            <a:r>
              <a:rPr lang="en-AU" sz="1900" dirty="0"/>
              <a:t>: Output Gate at LSTM selects the information to be shown as output</a:t>
            </a:r>
          </a:p>
          <a:p>
            <a:endParaRPr lang="en-US" dirty="0"/>
          </a:p>
        </p:txBody>
      </p:sp>
      <p:pic>
        <p:nvPicPr>
          <p:cNvPr id="1026" name="Picture 2" descr="GATES">
            <a:extLst>
              <a:ext uri="{FF2B5EF4-FFF2-40B4-BE49-F238E27FC236}">
                <a16:creationId xmlns:a16="http://schemas.microsoft.com/office/drawing/2014/main" xmlns="" id="{6E37EB40-A949-634C-A898-40BE452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13" y="2249487"/>
            <a:ext cx="5826432" cy="298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0000"/>
                  <a:lumOff val="80000"/>
                </a:schemeClr>
              </a:solidFill>
            </a:endParaRPr>
          </a:p>
        </p:txBody>
      </p:sp>
      <p:pic>
        <p:nvPicPr>
          <p:cNvPr id="14" name="Picture 2">
            <a:extLst>
              <a:ext uri="{FF2B5EF4-FFF2-40B4-BE49-F238E27FC236}">
                <a16:creationId xmlns:a16="http://schemas.microsoft.com/office/drawing/2014/main" xmlns=""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xmlns=""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xmlns=""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xmlns="" id="{C68125AA-A9FA-5048-A3D5-F51EA88B529A}"/>
              </a:ext>
            </a:extLst>
          </p:cNvPr>
          <p:cNvSpPr>
            <a:spLocks noGrp="1"/>
          </p:cNvSpPr>
          <p:nvPr>
            <p:ph type="title"/>
          </p:nvPr>
        </p:nvSpPr>
        <p:spPr>
          <a:xfrm>
            <a:off x="-44831" y="232452"/>
            <a:ext cx="4328507" cy="1478570"/>
          </a:xfrm>
        </p:spPr>
        <p:txBody>
          <a:bodyPr>
            <a:normAutofit/>
          </a:bodyPr>
          <a:lstStyle/>
          <a:p>
            <a:r>
              <a:rPr lang="en-AU" sz="2800" b="1" dirty="0">
                <a:solidFill>
                  <a:srgbClr val="FFFFFF"/>
                </a:solidFill>
              </a:rPr>
              <a:t>Data Exploration</a:t>
            </a:r>
            <a:r>
              <a:rPr lang="en-AU" sz="3200" b="1" dirty="0">
                <a:solidFill>
                  <a:srgbClr val="FFFFFF"/>
                </a:solidFill>
              </a:rPr>
              <a:t/>
            </a:r>
            <a:br>
              <a:rPr lang="en-AU" sz="3200" b="1" dirty="0">
                <a:solidFill>
                  <a:srgbClr val="FFFFFF"/>
                </a:solidFill>
              </a:rPr>
            </a:br>
            <a:endParaRPr lang="en-US" sz="3200" dirty="0">
              <a:solidFill>
                <a:srgbClr val="FFFFFF"/>
              </a:solidFill>
            </a:endParaRPr>
          </a:p>
        </p:txBody>
      </p:sp>
      <p:sp>
        <p:nvSpPr>
          <p:cNvPr id="9" name="Content Placeholder 8">
            <a:extLst>
              <a:ext uri="{FF2B5EF4-FFF2-40B4-BE49-F238E27FC236}">
                <a16:creationId xmlns:a16="http://schemas.microsoft.com/office/drawing/2014/main" xmlns="" id="{8D1686BC-D91A-4885-8C9A-B2EC3E851C42}"/>
              </a:ext>
            </a:extLst>
          </p:cNvPr>
          <p:cNvSpPr>
            <a:spLocks noGrp="1"/>
          </p:cNvSpPr>
          <p:nvPr>
            <p:ph idx="1"/>
          </p:nvPr>
        </p:nvSpPr>
        <p:spPr>
          <a:xfrm>
            <a:off x="-199611" y="2337269"/>
            <a:ext cx="4275212" cy="3957302"/>
          </a:xfrm>
        </p:spPr>
        <p:txBody>
          <a:bodyPr>
            <a:normAutofit/>
          </a:bodyPr>
          <a:lstStyle/>
          <a:p>
            <a:r>
              <a:rPr lang="en-AU" sz="1400" dirty="0">
                <a:solidFill>
                  <a:schemeClr val="bg2">
                    <a:lumMod val="20000"/>
                    <a:lumOff val="80000"/>
                  </a:schemeClr>
                </a:solidFill>
              </a:rPr>
              <a:t>The data we will be working with will be daily data of cryptocurrencies. </a:t>
            </a:r>
            <a:endParaRPr lang="en-AU" sz="1400" dirty="0" smtClean="0">
              <a:solidFill>
                <a:schemeClr val="bg2">
                  <a:lumMod val="20000"/>
                  <a:lumOff val="80000"/>
                </a:schemeClr>
              </a:solidFill>
            </a:endParaRPr>
          </a:p>
          <a:p>
            <a:r>
              <a:rPr lang="en-AU" sz="1400" dirty="0" smtClean="0">
                <a:solidFill>
                  <a:schemeClr val="bg2">
                    <a:lumMod val="20000"/>
                    <a:lumOff val="80000"/>
                  </a:schemeClr>
                </a:solidFill>
              </a:rPr>
              <a:t>We </a:t>
            </a:r>
            <a:r>
              <a:rPr lang="en-AU" sz="1400" dirty="0">
                <a:solidFill>
                  <a:schemeClr val="bg2">
                    <a:lumMod val="20000"/>
                    <a:lumOff val="80000"/>
                  </a:schemeClr>
                </a:solidFill>
              </a:rPr>
              <a:t>will be focusing on the prices of BTC, however if we have time we could look at other </a:t>
            </a:r>
            <a:r>
              <a:rPr lang="en-AU" sz="1400" dirty="0" err="1">
                <a:solidFill>
                  <a:schemeClr val="bg2">
                    <a:lumMod val="20000"/>
                    <a:lumOff val="80000"/>
                  </a:schemeClr>
                </a:solidFill>
              </a:rPr>
              <a:t>cryptocurrencies</a:t>
            </a:r>
            <a:r>
              <a:rPr lang="en-AU" sz="1400" dirty="0" smtClean="0">
                <a:solidFill>
                  <a:schemeClr val="bg2">
                    <a:lumMod val="20000"/>
                    <a:lumOff val="80000"/>
                  </a:schemeClr>
                </a:solidFill>
              </a:rPr>
              <a:t>.</a:t>
            </a:r>
          </a:p>
          <a:p>
            <a:endParaRPr lang="en-AU" sz="1400" dirty="0">
              <a:solidFill>
                <a:schemeClr val="bg2">
                  <a:lumMod val="20000"/>
                  <a:lumOff val="80000"/>
                </a:schemeClr>
              </a:solidFill>
            </a:endParaRPr>
          </a:p>
          <a:p>
            <a:r>
              <a:rPr lang="en-AU" sz="1400" dirty="0">
                <a:solidFill>
                  <a:schemeClr val="bg2">
                    <a:lumMod val="20000"/>
                    <a:lumOff val="80000"/>
                  </a:schemeClr>
                </a:solidFill>
              </a:rPr>
              <a:t> The data is taken from </a:t>
            </a:r>
            <a:r>
              <a:rPr lang="en-AU" sz="1400" dirty="0" err="1">
                <a:solidFill>
                  <a:schemeClr val="bg2">
                    <a:lumMod val="20000"/>
                    <a:lumOff val="80000"/>
                  </a:schemeClr>
                </a:solidFill>
              </a:rPr>
              <a:t>coinmarketcap.com</a:t>
            </a:r>
            <a:r>
              <a:rPr lang="en-AU" sz="1400" dirty="0">
                <a:solidFill>
                  <a:schemeClr val="bg2">
                    <a:lumMod val="20000"/>
                    <a:lumOff val="80000"/>
                  </a:schemeClr>
                </a:solidFill>
              </a:rPr>
              <a:t> and extracted into a CSV file</a:t>
            </a:r>
            <a:endParaRPr lang="en-US" sz="1400" dirty="0">
              <a:solidFill>
                <a:schemeClr val="bg2">
                  <a:lumMod val="20000"/>
                  <a:lumOff val="80000"/>
                </a:schemeClr>
              </a:solidFill>
            </a:endParaRPr>
          </a:p>
        </p:txBody>
      </p:sp>
      <p:grpSp>
        <p:nvGrpSpPr>
          <p:cNvPr id="20" name="Group 19">
            <a:extLst>
              <a:ext uri="{FF2B5EF4-FFF2-40B4-BE49-F238E27FC236}">
                <a16:creationId xmlns:a16="http://schemas.microsoft.com/office/drawing/2014/main" xmlns=""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xmlns=""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xmlns=""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xmlns=""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xmlns=""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xmlns=""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xmlns=""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xmlns=""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xmlns=""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xmlns=""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xmlns=""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xmlns=""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xmlns=""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xmlns=""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xmlns=""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xmlns=""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xmlns=""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xmlns=""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xmlns=""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xmlns=""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xmlns=""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xmlns=""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xmlns=""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xmlns=""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xmlns=""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xmlns=""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xmlns=""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xmlns=""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p:cNvPicPr>
            <a:picLocks noChangeAspect="1"/>
          </p:cNvPicPr>
          <p:nvPr/>
        </p:nvPicPr>
        <p:blipFill>
          <a:blip r:embed="rId3"/>
          <a:stretch>
            <a:fillRect/>
          </a:stretch>
        </p:blipFill>
        <p:spPr>
          <a:xfrm>
            <a:off x="4648799" y="232451"/>
            <a:ext cx="5332593" cy="2889689"/>
          </a:xfrm>
          <a:prstGeom prst="rect">
            <a:avLst/>
          </a:prstGeom>
          <a:ln w="28575">
            <a:solidFill>
              <a:schemeClr val="tx1"/>
            </a:solidFill>
          </a:ln>
        </p:spPr>
      </p:pic>
      <p:pic>
        <p:nvPicPr>
          <p:cNvPr id="6" name="Picture 5"/>
          <p:cNvPicPr>
            <a:picLocks noChangeAspect="1"/>
          </p:cNvPicPr>
          <p:nvPr/>
        </p:nvPicPr>
        <p:blipFill>
          <a:blip r:embed="rId4"/>
          <a:stretch>
            <a:fillRect/>
          </a:stretch>
        </p:blipFill>
        <p:spPr>
          <a:xfrm>
            <a:off x="85725" y="4961731"/>
            <a:ext cx="3880906" cy="1828933"/>
          </a:xfrm>
          <a:prstGeom prst="rect">
            <a:avLst/>
          </a:prstGeom>
        </p:spPr>
      </p:pic>
      <p:pic>
        <p:nvPicPr>
          <p:cNvPr id="7" name="Picture 6"/>
          <p:cNvPicPr>
            <a:picLocks noChangeAspect="1"/>
          </p:cNvPicPr>
          <p:nvPr/>
        </p:nvPicPr>
        <p:blipFill>
          <a:blip r:embed="rId5"/>
          <a:stretch>
            <a:fillRect/>
          </a:stretch>
        </p:blipFill>
        <p:spPr>
          <a:xfrm>
            <a:off x="6194854" y="3221469"/>
            <a:ext cx="3930349" cy="3480524"/>
          </a:xfrm>
          <a:prstGeom prst="rect">
            <a:avLst/>
          </a:prstGeom>
        </p:spPr>
      </p:pic>
      <p:sp>
        <p:nvSpPr>
          <p:cNvPr id="8" name="Rectangle 7"/>
          <p:cNvSpPr/>
          <p:nvPr/>
        </p:nvSpPr>
        <p:spPr>
          <a:xfrm>
            <a:off x="2610046" y="4636576"/>
            <a:ext cx="1356585"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dataframe</a:t>
            </a:r>
            <a:endParaRPr lang="en-US" dirty="0"/>
          </a:p>
        </p:txBody>
      </p:sp>
      <p:sp>
        <p:nvSpPr>
          <p:cNvPr id="48" name="Rectangle 47"/>
          <p:cNvSpPr/>
          <p:nvPr/>
        </p:nvSpPr>
        <p:spPr>
          <a:xfrm>
            <a:off x="8171935" y="266124"/>
            <a:ext cx="1688869"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ode snippet</a:t>
            </a:r>
            <a:endParaRPr lang="en-US" dirty="0"/>
          </a:p>
        </p:txBody>
      </p:sp>
      <p:sp>
        <p:nvSpPr>
          <p:cNvPr id="49" name="Rectangle 48"/>
          <p:cNvSpPr/>
          <p:nvPr/>
        </p:nvSpPr>
        <p:spPr>
          <a:xfrm>
            <a:off x="7183395" y="3198184"/>
            <a:ext cx="2540441"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visualise the data</a:t>
            </a:r>
            <a:endParaRPr lang="en-US" dirty="0"/>
          </a:p>
        </p:txBody>
      </p:sp>
    </p:spTree>
    <p:extLst>
      <p:ext uri="{BB962C8B-B14F-4D97-AF65-F5344CB8AC3E}">
        <p14:creationId xmlns:p14="http://schemas.microsoft.com/office/powerpoint/2010/main" val="2016003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B52F0-2F16-A749-8413-EF1C81024384}"/>
              </a:ext>
            </a:extLst>
          </p:cNvPr>
          <p:cNvSpPr>
            <a:spLocks noGrp="1"/>
          </p:cNvSpPr>
          <p:nvPr>
            <p:ph type="title"/>
          </p:nvPr>
        </p:nvSpPr>
        <p:spPr/>
        <p:txBody>
          <a:bodyPr/>
          <a:lstStyle/>
          <a:p>
            <a:r>
              <a:rPr lang="en-US" b="1" dirty="0" smtClean="0"/>
              <a:t>Our Moving average strategy</a:t>
            </a:r>
            <a:endParaRPr lang="en-US" b="1" dirty="0"/>
          </a:p>
        </p:txBody>
      </p:sp>
      <p:sp>
        <p:nvSpPr>
          <p:cNvPr id="4" name="TextBox 3"/>
          <p:cNvSpPr txBox="1"/>
          <p:nvPr/>
        </p:nvSpPr>
        <p:spPr>
          <a:xfrm>
            <a:off x="1285102" y="1754659"/>
            <a:ext cx="966298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2 Moving Averages: 20 Day &amp; 50 Day</a:t>
            </a:r>
            <a:endParaRPr lang="en-US" dirty="0"/>
          </a:p>
          <a:p>
            <a:pPr marL="285750" indent="-285750">
              <a:buFont typeface="Arial" panose="020B0604020202020204" pitchFamily="34" charset="0"/>
              <a:buChar char="•"/>
            </a:pPr>
            <a:r>
              <a:rPr lang="en-US" dirty="0" smtClean="0"/>
              <a:t>For simplicity, we take long only positions</a:t>
            </a:r>
            <a:endParaRPr lang="en-US" dirty="0"/>
          </a:p>
          <a:p>
            <a:pPr marL="285750" indent="-285750">
              <a:buFont typeface="Arial" panose="020B0604020202020204" pitchFamily="34" charset="0"/>
              <a:buChar char="•"/>
            </a:pPr>
            <a:r>
              <a:rPr lang="en-US" dirty="0" smtClean="0"/>
              <a:t>Only enter 1 day after the 20 Day MA &gt; 50 Day MA ( this removes trading noise )</a:t>
            </a:r>
          </a:p>
          <a:p>
            <a:pPr marL="285750" indent="-285750">
              <a:buFont typeface="Arial" panose="020B0604020202020204" pitchFamily="34" charset="0"/>
              <a:buChar char="•"/>
            </a:pPr>
            <a:r>
              <a:rPr lang="en-US" dirty="0" smtClean="0"/>
              <a:t>On entry we purchase 50 units of the specified asset</a:t>
            </a:r>
          </a:p>
          <a:p>
            <a:pPr marL="285750" indent="-285750">
              <a:buFont typeface="Arial" panose="020B0604020202020204" pitchFamily="34" charset="0"/>
              <a:buChar char="•"/>
            </a:pPr>
            <a:r>
              <a:rPr lang="en-US" dirty="0" smtClean="0"/>
              <a:t>We hold each position for 20 days then close it at the close of that day</a:t>
            </a:r>
            <a:endParaRPr lang="en-US" dirty="0"/>
          </a:p>
        </p:txBody>
      </p:sp>
      <p:pic>
        <p:nvPicPr>
          <p:cNvPr id="5" name="Picture 4"/>
          <p:cNvPicPr>
            <a:picLocks noChangeAspect="1"/>
          </p:cNvPicPr>
          <p:nvPr/>
        </p:nvPicPr>
        <p:blipFill>
          <a:blip r:embed="rId2"/>
          <a:stretch>
            <a:fillRect/>
          </a:stretch>
        </p:blipFill>
        <p:spPr>
          <a:xfrm>
            <a:off x="968664" y="3344553"/>
            <a:ext cx="6279175" cy="1721709"/>
          </a:xfrm>
          <a:prstGeom prst="rect">
            <a:avLst/>
          </a:prstGeom>
          <a:ln w="28575">
            <a:solidFill>
              <a:schemeClr val="tx1"/>
            </a:solidFill>
          </a:ln>
        </p:spPr>
      </p:pic>
      <p:pic>
        <p:nvPicPr>
          <p:cNvPr id="7" name="Picture 6"/>
          <p:cNvPicPr>
            <a:picLocks noChangeAspect="1"/>
          </p:cNvPicPr>
          <p:nvPr/>
        </p:nvPicPr>
        <p:blipFill>
          <a:blip r:embed="rId3"/>
          <a:stretch>
            <a:fillRect/>
          </a:stretch>
        </p:blipFill>
        <p:spPr>
          <a:xfrm>
            <a:off x="7692854" y="3346597"/>
            <a:ext cx="3560033" cy="2993384"/>
          </a:xfrm>
          <a:prstGeom prst="rect">
            <a:avLst/>
          </a:prstGeom>
        </p:spPr>
      </p:pic>
      <p:pic>
        <p:nvPicPr>
          <p:cNvPr id="8" name="Picture 7"/>
          <p:cNvPicPr>
            <a:picLocks noChangeAspect="1"/>
          </p:cNvPicPr>
          <p:nvPr/>
        </p:nvPicPr>
        <p:blipFill>
          <a:blip r:embed="rId4"/>
          <a:stretch>
            <a:fillRect/>
          </a:stretch>
        </p:blipFill>
        <p:spPr>
          <a:xfrm>
            <a:off x="2769278" y="5179818"/>
            <a:ext cx="4478562" cy="1328074"/>
          </a:xfrm>
          <a:prstGeom prst="rect">
            <a:avLst/>
          </a:prstGeom>
        </p:spPr>
      </p:pic>
    </p:spTree>
    <p:extLst>
      <p:ext uri="{BB962C8B-B14F-4D97-AF65-F5344CB8AC3E}">
        <p14:creationId xmlns:p14="http://schemas.microsoft.com/office/powerpoint/2010/main" val="187923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B52F0-2F16-A749-8413-EF1C81024384}"/>
              </a:ext>
            </a:extLst>
          </p:cNvPr>
          <p:cNvSpPr>
            <a:spLocks noGrp="1"/>
          </p:cNvSpPr>
          <p:nvPr>
            <p:ph type="title"/>
          </p:nvPr>
        </p:nvSpPr>
        <p:spPr/>
        <p:txBody>
          <a:bodyPr/>
          <a:lstStyle/>
          <a:p>
            <a:r>
              <a:rPr lang="en-US" b="1" dirty="0" smtClean="0"/>
              <a:t>Our BUY &amp; HOLD strategy</a:t>
            </a:r>
            <a:endParaRPr lang="en-US" b="1" dirty="0"/>
          </a:p>
        </p:txBody>
      </p:sp>
      <p:sp>
        <p:nvSpPr>
          <p:cNvPr id="4" name="TextBox 3"/>
          <p:cNvSpPr txBox="1"/>
          <p:nvPr/>
        </p:nvSpPr>
        <p:spPr>
          <a:xfrm>
            <a:off x="1285102" y="1754659"/>
            <a:ext cx="9662983" cy="923330"/>
          </a:xfrm>
          <a:prstGeom prst="rect">
            <a:avLst/>
          </a:prstGeom>
          <a:noFill/>
        </p:spPr>
        <p:txBody>
          <a:bodyPr wrap="square" rtlCol="0">
            <a:spAutoFit/>
          </a:bodyPr>
          <a:lstStyle/>
          <a:p>
            <a:r>
              <a:rPr lang="en-US" dirty="0"/>
              <a:t>To buy and hold simply means buy on the first day and sell on the last day. In this case, we will be buying 50 units of </a:t>
            </a:r>
            <a:r>
              <a:rPr lang="en-US" dirty="0" err="1"/>
              <a:t>bitcoin</a:t>
            </a:r>
            <a:r>
              <a:rPr lang="en-US" dirty="0"/>
              <a:t> and then selling 50 units at the close price of the last day on the </a:t>
            </a:r>
            <a:r>
              <a:rPr lang="en-US" dirty="0" err="1"/>
              <a:t>timeseries</a:t>
            </a:r>
            <a:r>
              <a:rPr lang="en-US" dirty="0"/>
              <a:t>.</a:t>
            </a:r>
          </a:p>
        </p:txBody>
      </p:sp>
      <p:pic>
        <p:nvPicPr>
          <p:cNvPr id="3" name="Picture 2"/>
          <p:cNvPicPr>
            <a:picLocks noChangeAspect="1"/>
          </p:cNvPicPr>
          <p:nvPr/>
        </p:nvPicPr>
        <p:blipFill>
          <a:blip r:embed="rId2"/>
          <a:stretch>
            <a:fillRect/>
          </a:stretch>
        </p:blipFill>
        <p:spPr>
          <a:xfrm>
            <a:off x="1285102" y="3137469"/>
            <a:ext cx="3848964" cy="1353322"/>
          </a:xfrm>
          <a:prstGeom prst="rect">
            <a:avLst/>
          </a:prstGeom>
        </p:spPr>
      </p:pic>
      <p:pic>
        <p:nvPicPr>
          <p:cNvPr id="6" name="Picture 5"/>
          <p:cNvPicPr>
            <a:picLocks noChangeAspect="1"/>
          </p:cNvPicPr>
          <p:nvPr/>
        </p:nvPicPr>
        <p:blipFill>
          <a:blip r:embed="rId3"/>
          <a:stretch>
            <a:fillRect/>
          </a:stretch>
        </p:blipFill>
        <p:spPr>
          <a:xfrm>
            <a:off x="5685138" y="3137469"/>
            <a:ext cx="4495800" cy="1333500"/>
          </a:xfrm>
          <a:prstGeom prst="rect">
            <a:avLst/>
          </a:prstGeom>
        </p:spPr>
      </p:pic>
    </p:spTree>
    <p:extLst>
      <p:ext uri="{BB962C8B-B14F-4D97-AF65-F5344CB8AC3E}">
        <p14:creationId xmlns:p14="http://schemas.microsoft.com/office/powerpoint/2010/main" val="271664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8766</TotalTime>
  <Words>529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Menlo</vt:lpstr>
      <vt:lpstr>Trebuchet MS</vt:lpstr>
      <vt:lpstr>Tw Cen MT</vt:lpstr>
      <vt:lpstr>Circuit</vt:lpstr>
      <vt:lpstr>Hodl, ma, lstm?</vt:lpstr>
      <vt:lpstr>“Can we utilise ML to accurately predict entry and exit signals whilst trading, in order to make a consistent profit on Bitcoin?” </vt:lpstr>
      <vt:lpstr>DEFINITIONS</vt:lpstr>
      <vt:lpstr>The strategies</vt:lpstr>
      <vt:lpstr>LSTM Model and Its Application in the Financial Markets </vt:lpstr>
      <vt:lpstr>THE LONG SHORT TERM MEMORY MODEL</vt:lpstr>
      <vt:lpstr>Data Exploration </vt:lpstr>
      <vt:lpstr>Our Moving average strategy</vt:lpstr>
      <vt:lpstr>Our BUY &amp; HOLD strategy</vt:lpstr>
      <vt:lpstr>Our lstm strategy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Hodl, ma, lstm?</dc:title>
  <dc:creator>Toby Martin</dc:creator>
  <cp:lastModifiedBy>Windows User</cp:lastModifiedBy>
  <cp:revision>11</cp:revision>
  <dcterms:created xsi:type="dcterms:W3CDTF">2021-11-29T08:36:16Z</dcterms:created>
  <dcterms:modified xsi:type="dcterms:W3CDTF">2021-12-05T21:38:49Z</dcterms:modified>
</cp:coreProperties>
</file>