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5"/>
    <p:restoredTop sz="94651"/>
  </p:normalViewPr>
  <p:slideViewPr>
    <p:cSldViewPr snapToGrid="0" snapToObjects="1">
      <p:cViewPr varScale="1">
        <p:scale>
          <a:sx n="67" d="100"/>
          <a:sy n="67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5818-C323-EF40-AB8B-24DDEE1A7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Hodl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ma,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lstm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E8A6D-6DC3-2441-BCEB-64F9B804B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Viseth</a:t>
            </a:r>
            <a:endParaRPr lang="en-US" dirty="0"/>
          </a:p>
          <a:p>
            <a:r>
              <a:rPr lang="en-US" dirty="0"/>
              <a:t>Simon</a:t>
            </a:r>
          </a:p>
          <a:p>
            <a:r>
              <a:rPr lang="en-US" dirty="0"/>
              <a:t>Luke</a:t>
            </a:r>
          </a:p>
          <a:p>
            <a:r>
              <a:rPr lang="en-US" dirty="0"/>
              <a:t>toby</a:t>
            </a:r>
          </a:p>
        </p:txBody>
      </p:sp>
    </p:spTree>
    <p:extLst>
      <p:ext uri="{BB962C8B-B14F-4D97-AF65-F5344CB8AC3E}">
        <p14:creationId xmlns:p14="http://schemas.microsoft.com/office/powerpoint/2010/main" val="228664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E049-0D7A-1249-9029-A1723ECB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2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/>
              <a:t>THE LONG SHORT TERM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9936-C270-2D44-8BB7-DC3BC3F1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432479" cy="3541714"/>
          </a:xfrm>
        </p:spPr>
        <p:txBody>
          <a:bodyPr>
            <a:normAutofit fontScale="92500"/>
          </a:bodyPr>
          <a:lstStyle/>
          <a:p>
            <a:r>
              <a:rPr lang="en-AU" sz="1900" dirty="0"/>
              <a:t>LSTM has three gates:</a:t>
            </a:r>
          </a:p>
          <a:p>
            <a:r>
              <a:rPr lang="en-AU" sz="1900" dirty="0"/>
              <a:t>The </a:t>
            </a:r>
            <a:r>
              <a:rPr lang="en-AU" sz="1900" b="1" dirty="0"/>
              <a:t>Input Gate</a:t>
            </a:r>
            <a:r>
              <a:rPr lang="en-AU" sz="1900" dirty="0"/>
              <a:t>: The input gate adds information to the cell state</a:t>
            </a:r>
          </a:p>
          <a:p>
            <a:r>
              <a:rPr lang="en-AU" sz="1900" dirty="0"/>
              <a:t>The </a:t>
            </a:r>
            <a:r>
              <a:rPr lang="en-AU" sz="1900" b="1" dirty="0"/>
              <a:t>Forget Gate</a:t>
            </a:r>
            <a:r>
              <a:rPr lang="en-AU" sz="1900" dirty="0"/>
              <a:t>: It removes the information that is no longer required by the model</a:t>
            </a:r>
          </a:p>
          <a:p>
            <a:r>
              <a:rPr lang="en-AU" sz="1900" dirty="0"/>
              <a:t>The </a:t>
            </a:r>
            <a:r>
              <a:rPr lang="en-AU" sz="1900" b="1" dirty="0"/>
              <a:t>Output Gate</a:t>
            </a:r>
            <a:r>
              <a:rPr lang="en-AU" sz="1900" dirty="0"/>
              <a:t>: Output Gate at LSTM selects the information to be shown as output</a:t>
            </a:r>
          </a:p>
          <a:p>
            <a:endParaRPr lang="en-US" dirty="0"/>
          </a:p>
        </p:txBody>
      </p:sp>
      <p:pic>
        <p:nvPicPr>
          <p:cNvPr id="1026" name="Picture 2" descr="GATES">
            <a:extLst>
              <a:ext uri="{FF2B5EF4-FFF2-40B4-BE49-F238E27FC236}">
                <a16:creationId xmlns:a16="http://schemas.microsoft.com/office/drawing/2014/main" id="{6E37EB40-A949-634C-A898-40BE45263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13" y="2249487"/>
            <a:ext cx="5826432" cy="298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41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284E-8FBB-7A47-87B5-E9BC632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A47-E250-3C4E-B0F9-E5E36A61D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Batch Size:</a:t>
            </a:r>
            <a:r>
              <a:rPr lang="en-AU" dirty="0"/>
              <a:t> </a:t>
            </a:r>
            <a:r>
              <a:rPr lang="en-US" dirty="0"/>
              <a:t>number of samples a network is shown before a weight can be updated</a:t>
            </a:r>
            <a:endParaRPr lang="en-AU" b="1" dirty="0"/>
          </a:p>
          <a:p>
            <a:r>
              <a:rPr lang="en-AU" b="1" dirty="0"/>
              <a:t>Window Size</a:t>
            </a:r>
            <a:r>
              <a:rPr lang="en-AU" dirty="0"/>
              <a:t>: the number of observations a prediction takes into account</a:t>
            </a:r>
          </a:p>
          <a:p>
            <a:r>
              <a:rPr lang="en-AU" b="1" dirty="0"/>
              <a:t>Dropout Rate</a:t>
            </a:r>
            <a:r>
              <a:rPr lang="en-AU" dirty="0"/>
              <a:t>: the probability of not training a given node in a layer which helps the model to not overfit the training data</a:t>
            </a:r>
          </a:p>
          <a:p>
            <a:r>
              <a:rPr lang="en-AU" b="1" dirty="0"/>
              <a:t>Epoch:</a:t>
            </a:r>
            <a:r>
              <a:rPr lang="en-AU" dirty="0"/>
              <a:t> the number of times the data is ran through the model</a:t>
            </a:r>
          </a:p>
          <a:p>
            <a:r>
              <a:rPr lang="en-AU" b="1" dirty="0"/>
              <a:t>Random Seed: </a:t>
            </a:r>
            <a:r>
              <a:rPr lang="en-AU" dirty="0"/>
              <a:t>can be manually set to ensure reproducibility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6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D232-1B9A-4B7E-88C4-22825F61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of the 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941D-E580-462D-9EEE-F66B065E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Complexity of parameters </a:t>
            </a:r>
          </a:p>
          <a:p>
            <a:pPr lvl="1"/>
            <a:r>
              <a:rPr lang="en-AU" dirty="0"/>
              <a:t>Many parameters that can be altered</a:t>
            </a:r>
          </a:p>
          <a:p>
            <a:r>
              <a:rPr lang="en-AU" dirty="0"/>
              <a:t>Extremely volatile models due to randomness</a:t>
            </a:r>
          </a:p>
          <a:p>
            <a:pPr lvl="1"/>
            <a:r>
              <a:rPr lang="en-AU" dirty="0"/>
              <a:t>May lead to false positives/negatives</a:t>
            </a:r>
          </a:p>
          <a:p>
            <a:r>
              <a:rPr lang="en-AU" dirty="0"/>
              <a:t>Potentially time consuming training </a:t>
            </a:r>
          </a:p>
          <a:p>
            <a:pPr lvl="1"/>
            <a:r>
              <a:rPr lang="en-AU" dirty="0"/>
              <a:t>Due to parameters such as epoch and window size</a:t>
            </a:r>
          </a:p>
        </p:txBody>
      </p:sp>
    </p:spTree>
    <p:extLst>
      <p:ext uri="{BB962C8B-B14F-4D97-AF65-F5344CB8AC3E}">
        <p14:creationId xmlns:p14="http://schemas.microsoft.com/office/powerpoint/2010/main" val="389016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81DB-F2E5-4306-B710-61CD478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 of HODL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82F4-D678-4B18-A042-252B35B2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May over/underperform depending on market conditions</a:t>
            </a:r>
          </a:p>
          <a:p>
            <a:pPr lvl="1"/>
            <a:r>
              <a:rPr lang="en-AU" dirty="0"/>
              <a:t>Extremely bullish markets lead to over-</a:t>
            </a:r>
            <a:br>
              <a:rPr lang="en-AU" dirty="0"/>
            </a:br>
            <a:r>
              <a:rPr lang="en-AU" dirty="0"/>
              <a:t>exaggeration of </a:t>
            </a:r>
            <a:r>
              <a:rPr lang="en-AU" dirty="0" err="1"/>
              <a:t>hodl</a:t>
            </a:r>
            <a:r>
              <a:rPr lang="en-AU" dirty="0"/>
              <a:t> performance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E2909-9149-42E4-B43B-578F9A65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2884709"/>
            <a:ext cx="3943792" cy="35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2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3105-51E9-49EA-96E6-97747456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of custom MA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8DCD-3FA3-486F-8AA2-22FC75A9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Assumes infinite capital</a:t>
            </a:r>
          </a:p>
          <a:p>
            <a:r>
              <a:rPr lang="en-AU" dirty="0"/>
              <a:t>Performance heavily dependent on bullish/bearish market</a:t>
            </a:r>
          </a:p>
          <a:p>
            <a:r>
              <a:rPr lang="en-AU" dirty="0"/>
              <a:t>Holding period parameters may be arbitrary</a:t>
            </a:r>
          </a:p>
        </p:txBody>
      </p:sp>
    </p:spTree>
    <p:extLst>
      <p:ext uri="{BB962C8B-B14F-4D97-AF65-F5344CB8AC3E}">
        <p14:creationId xmlns:p14="http://schemas.microsoft.com/office/powerpoint/2010/main" val="163405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8771</TotalTime>
  <Words>227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Menlo</vt:lpstr>
      <vt:lpstr>Tw Cen MT</vt:lpstr>
      <vt:lpstr>Circuit</vt:lpstr>
      <vt:lpstr>Hodl, ma, lstm?</vt:lpstr>
      <vt:lpstr>THE LONG SHORT TERM MEMORY MODEL</vt:lpstr>
      <vt:lpstr>Parameters</vt:lpstr>
      <vt:lpstr>Limitations of the LSTM model</vt:lpstr>
      <vt:lpstr>Limitation of HODL strategy</vt:lpstr>
      <vt:lpstr>Limitations of custom MA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Hodl, ma, lstm?</dc:title>
  <dc:creator>Toby Martin</dc:creator>
  <cp:lastModifiedBy>Simon Zhang</cp:lastModifiedBy>
  <cp:revision>2</cp:revision>
  <dcterms:created xsi:type="dcterms:W3CDTF">2021-11-29T08:36:16Z</dcterms:created>
  <dcterms:modified xsi:type="dcterms:W3CDTF">2021-12-06T04:48:41Z</dcterms:modified>
</cp:coreProperties>
</file>