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5" r:id="rId5"/>
    <p:sldId id="264" r:id="rId6"/>
    <p:sldId id="262" r:id="rId7"/>
    <p:sldId id="258" r:id="rId8"/>
    <p:sldId id="259"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45"/>
    <p:restoredTop sz="94651"/>
  </p:normalViewPr>
  <p:slideViewPr>
    <p:cSldViewPr snapToGrid="0" snapToObjects="1">
      <p:cViewPr varScale="1">
        <p:scale>
          <a:sx n="86" d="100"/>
          <a:sy n="86" d="100"/>
        </p:scale>
        <p:origin x="74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12/5/2021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12/5/2021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B5818-C323-EF40-AB8B-24DDEE1A7F51}"/>
              </a:ext>
            </a:extLst>
          </p:cNvPr>
          <p:cNvSpPr>
            <a:spLocks noGrp="1"/>
          </p:cNvSpPr>
          <p:nvPr>
            <p:ph type="ctrTitle"/>
          </p:nvPr>
        </p:nvSpPr>
        <p:spPr>
          <a:xfrm>
            <a:off x="1876424" y="1740023"/>
            <a:ext cx="3032927" cy="1068604"/>
          </a:xfrm>
        </p:spPr>
        <p:txBody>
          <a:bodyPr/>
          <a:lstStyle/>
          <a:p>
            <a:r>
              <a:rPr lang="en-US" dirty="0">
                <a:latin typeface="Menlo" panose="020B0609030804020204" pitchFamily="49" charset="0"/>
                <a:ea typeface="Menlo" panose="020B0609030804020204" pitchFamily="49" charset="0"/>
                <a:cs typeface="Menlo" panose="020B0609030804020204" pitchFamily="49" charset="0"/>
              </a:rPr>
              <a:t>Team:</a:t>
            </a:r>
          </a:p>
        </p:txBody>
      </p:sp>
      <p:sp>
        <p:nvSpPr>
          <p:cNvPr id="3" name="Subtitle 2">
            <a:extLst>
              <a:ext uri="{FF2B5EF4-FFF2-40B4-BE49-F238E27FC236}">
                <a16:creationId xmlns:a16="http://schemas.microsoft.com/office/drawing/2014/main" id="{54CE8A6D-6DC3-2441-BCEB-64F9B804B750}"/>
              </a:ext>
            </a:extLst>
          </p:cNvPr>
          <p:cNvSpPr>
            <a:spLocks noGrp="1"/>
          </p:cNvSpPr>
          <p:nvPr>
            <p:ph type="subTitle" idx="1"/>
          </p:nvPr>
        </p:nvSpPr>
        <p:spPr>
          <a:xfrm>
            <a:off x="1713390" y="3008298"/>
            <a:ext cx="8913181" cy="1655762"/>
          </a:xfrm>
        </p:spPr>
        <p:txBody>
          <a:bodyPr>
            <a:noAutofit/>
          </a:bodyPr>
          <a:lstStyle/>
          <a:p>
            <a:r>
              <a:rPr lang="en-US" sz="2800" dirty="0"/>
              <a:t>* </a:t>
            </a:r>
            <a:r>
              <a:rPr lang="en-US" sz="2800" dirty="0" err="1"/>
              <a:t>Viseth</a:t>
            </a:r>
            <a:r>
              <a:rPr lang="en-US" sz="2800" dirty="0"/>
              <a:t> Auk (</a:t>
            </a:r>
            <a:r>
              <a:rPr lang="en-US" sz="2800" i="1" dirty="0"/>
              <a:t>PROJECT MANAGER</a:t>
            </a:r>
            <a:r>
              <a:rPr lang="en-US" sz="2800" dirty="0"/>
              <a:t>)	* Simon Zhang</a:t>
            </a:r>
          </a:p>
          <a:p>
            <a:r>
              <a:rPr lang="en-US" sz="2800" dirty="0"/>
              <a:t>* Toby martin				* Luke </a:t>
            </a:r>
            <a:r>
              <a:rPr lang="en-US" sz="2800" dirty="0" err="1"/>
              <a:t>macumber</a:t>
            </a:r>
            <a:endParaRPr lang="en-US" sz="2800" dirty="0"/>
          </a:p>
        </p:txBody>
      </p:sp>
      <p:sp>
        <p:nvSpPr>
          <p:cNvPr id="4" name="Title 1">
            <a:extLst>
              <a:ext uri="{FF2B5EF4-FFF2-40B4-BE49-F238E27FC236}">
                <a16:creationId xmlns:a16="http://schemas.microsoft.com/office/drawing/2014/main" id="{2223790D-C616-49BF-8588-2482F2391FDA}"/>
              </a:ext>
            </a:extLst>
          </p:cNvPr>
          <p:cNvSpPr txBox="1">
            <a:spLocks/>
          </p:cNvSpPr>
          <p:nvPr/>
        </p:nvSpPr>
        <p:spPr>
          <a:xfrm>
            <a:off x="2565647" y="531596"/>
            <a:ext cx="6607944" cy="1068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en-US" sz="5400" dirty="0">
                <a:solidFill>
                  <a:srgbClr val="FFFF00"/>
                </a:solidFill>
                <a:latin typeface="Menlo" panose="020B0609030804020204" pitchFamily="49" charset="0"/>
                <a:ea typeface="Menlo" panose="020B0609030804020204" pitchFamily="49" charset="0"/>
                <a:cs typeface="Menlo" panose="020B0609030804020204" pitchFamily="49" charset="0"/>
              </a:rPr>
              <a:t>Group </a:t>
            </a:r>
            <a:r>
              <a:rPr lang="en-US" sz="7200" dirty="0">
                <a:solidFill>
                  <a:srgbClr val="FFFF00"/>
                </a:solidFill>
                <a:latin typeface="Menlo" panose="020B0609030804020204" pitchFamily="49" charset="0"/>
                <a:ea typeface="Menlo" panose="020B0609030804020204" pitchFamily="49" charset="0"/>
                <a:cs typeface="Menlo" panose="020B0609030804020204" pitchFamily="49" charset="0"/>
              </a:rPr>
              <a:t>‘a’</a:t>
            </a:r>
            <a:r>
              <a:rPr lang="en-US" sz="5400" dirty="0">
                <a:solidFill>
                  <a:srgbClr val="FFFF00"/>
                </a:solidFill>
                <a:latin typeface="Menlo" panose="020B0609030804020204" pitchFamily="49" charset="0"/>
                <a:ea typeface="Menlo" panose="020B0609030804020204" pitchFamily="49" charset="0"/>
                <a:cs typeface="Menlo" panose="020B0609030804020204" pitchFamily="49" charset="0"/>
              </a:rPr>
              <a:t> </a:t>
            </a:r>
            <a:r>
              <a:rPr lang="en-US" sz="5400" dirty="0" err="1">
                <a:solidFill>
                  <a:srgbClr val="FFFF00"/>
                </a:solidFill>
                <a:latin typeface="Menlo" panose="020B0609030804020204" pitchFamily="49" charset="0"/>
                <a:ea typeface="Menlo" panose="020B0609030804020204" pitchFamily="49" charset="0"/>
                <a:cs typeface="Menlo" panose="020B0609030804020204" pitchFamily="49" charset="0"/>
              </a:rPr>
              <a:t>allstarz</a:t>
            </a:r>
            <a:endParaRPr lang="en-US" sz="5400" dirty="0">
              <a:solidFill>
                <a:srgbClr val="FFFF00"/>
              </a:solidFill>
              <a:latin typeface="Menlo" panose="020B0609030804020204" pitchFamily="49" charset="0"/>
              <a:ea typeface="Menlo" panose="020B0609030804020204" pitchFamily="49" charset="0"/>
              <a:cs typeface="Menlo" panose="020B0609030804020204" pitchFamily="49" charset="0"/>
            </a:endParaRPr>
          </a:p>
        </p:txBody>
      </p:sp>
      <p:sp>
        <p:nvSpPr>
          <p:cNvPr id="5" name="Star: 5 Points 4">
            <a:extLst>
              <a:ext uri="{FF2B5EF4-FFF2-40B4-BE49-F238E27FC236}">
                <a16:creationId xmlns:a16="http://schemas.microsoft.com/office/drawing/2014/main" id="{DEB6E402-E74C-4550-9A24-5EB31DF5B478}"/>
              </a:ext>
            </a:extLst>
          </p:cNvPr>
          <p:cNvSpPr/>
          <p:nvPr/>
        </p:nvSpPr>
        <p:spPr>
          <a:xfrm>
            <a:off x="10142738" y="319596"/>
            <a:ext cx="967666" cy="97654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074" name="Picture 2" descr="Facebook&amp;#39;s new choreography AI is a dancing queen | Engadget">
            <a:extLst>
              <a:ext uri="{FF2B5EF4-FFF2-40B4-BE49-F238E27FC236}">
                <a16:creationId xmlns:a16="http://schemas.microsoft.com/office/drawing/2014/main" id="{F179F5CE-7CD1-46DB-B5AC-20F163DE4C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4057" y="4520785"/>
            <a:ext cx="3691123" cy="207796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648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D36D0-BE34-7449-9325-9003426571B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8ED9AD-4FCE-FB40-89BA-3E4B647FF53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91787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99"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201" name="Group 200">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02"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03"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4"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5"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06"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7"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8"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9"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0"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1"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2"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3"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4"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5"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6"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7"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8"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9"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0"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1"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2"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3"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4"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5"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7"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8"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9"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0"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31"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2"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3"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4"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5"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6"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7"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8"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9"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0"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1"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2"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43"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4"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5"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6"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7"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8"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9"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0"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1"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2"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3"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4"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5"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257" name="Group 256">
            <a:extLst>
              <a:ext uri="{FF2B5EF4-FFF2-40B4-BE49-F238E27FC236}">
                <a16:creationId xmlns:a16="http://schemas.microsoft.com/office/drawing/2014/main" id="{6C68F39D-867D-4AFF-94C4-C3829AD5C5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258" name="Rectangle 257">
              <a:extLst>
                <a:ext uri="{FF2B5EF4-FFF2-40B4-BE49-F238E27FC236}">
                  <a16:creationId xmlns:a16="http://schemas.microsoft.com/office/drawing/2014/main" id="{8EC3C6AD-76A6-4B9E-9700-E70BCEA5B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9" name="Picture 2">
              <a:extLst>
                <a:ext uri="{FF2B5EF4-FFF2-40B4-BE49-F238E27FC236}">
                  <a16:creationId xmlns:a16="http://schemas.microsoft.com/office/drawing/2014/main" id="{DC213DD1-BF02-41F7-80A7-E6A5694F573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B6FF4A5F-8F90-1748-88BB-EC928271C2D0}"/>
              </a:ext>
            </a:extLst>
          </p:cNvPr>
          <p:cNvSpPr>
            <a:spLocks noGrp="1"/>
          </p:cNvSpPr>
          <p:nvPr>
            <p:ph type="title"/>
          </p:nvPr>
        </p:nvSpPr>
        <p:spPr>
          <a:xfrm>
            <a:off x="5261471" y="3609784"/>
            <a:ext cx="5896929" cy="2703894"/>
          </a:xfrm>
        </p:spPr>
        <p:txBody>
          <a:bodyPr vert="horz" lIns="91440" tIns="45720" rIns="91440" bIns="45720" rtlCol="0" anchor="b">
            <a:normAutofit/>
          </a:bodyPr>
          <a:lstStyle/>
          <a:p>
            <a:r>
              <a:rPr lang="en-US" sz="2800" b="1" dirty="0"/>
              <a:t>“Can we </a:t>
            </a:r>
            <a:r>
              <a:rPr lang="en-US" sz="2800" b="1" dirty="0" err="1"/>
              <a:t>utilise</a:t>
            </a:r>
            <a:r>
              <a:rPr lang="en-US" sz="2800" b="1" dirty="0"/>
              <a:t> ML to accurately predict entry and exit signals whilst trading, in order to make a consistent profit on Bitcoin?”</a:t>
            </a:r>
            <a:br>
              <a:rPr lang="en-US" sz="2800" b="1" dirty="0"/>
            </a:br>
            <a:endParaRPr lang="en-US" sz="2800" dirty="0"/>
          </a:p>
        </p:txBody>
      </p:sp>
      <p:pic>
        <p:nvPicPr>
          <p:cNvPr id="1026" name="Picture 2" descr="Machine learning model recognizes cryptocurrency scams before they happen">
            <a:extLst>
              <a:ext uri="{FF2B5EF4-FFF2-40B4-BE49-F238E27FC236}">
                <a16:creationId xmlns:a16="http://schemas.microsoft.com/office/drawing/2014/main" id="{5D4CA092-4CFB-4A48-9EC7-12CBA588FCA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5979" r="13972" b="1"/>
          <a:stretch/>
        </p:blipFill>
        <p:spPr bwMode="auto">
          <a:xfrm>
            <a:off x="-5597" y="10"/>
            <a:ext cx="4635583"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261" name="Group 260">
            <a:extLst>
              <a:ext uri="{FF2B5EF4-FFF2-40B4-BE49-F238E27FC236}">
                <a16:creationId xmlns:a16="http://schemas.microsoft.com/office/drawing/2014/main" id="{4466CCD0-FEF9-460D-9FB6-11613A492B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262" name="Rectangle 5">
              <a:extLst>
                <a:ext uri="{FF2B5EF4-FFF2-40B4-BE49-F238E27FC236}">
                  <a16:creationId xmlns:a16="http://schemas.microsoft.com/office/drawing/2014/main" id="{F642B7E9-F9AF-4BC0-B586-E7B0E8E878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63" name="Freeform 6">
              <a:extLst>
                <a:ext uri="{FF2B5EF4-FFF2-40B4-BE49-F238E27FC236}">
                  <a16:creationId xmlns:a16="http://schemas.microsoft.com/office/drawing/2014/main" id="{16CE5EA6-3C76-4E5C-9257-D6A61A31C5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4" name="Freeform 7">
              <a:extLst>
                <a:ext uri="{FF2B5EF4-FFF2-40B4-BE49-F238E27FC236}">
                  <a16:creationId xmlns:a16="http://schemas.microsoft.com/office/drawing/2014/main" id="{DD7BCC42-B325-4F92-B500-14A2933DA3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5" name="Rectangle 8">
              <a:extLst>
                <a:ext uri="{FF2B5EF4-FFF2-40B4-BE49-F238E27FC236}">
                  <a16:creationId xmlns:a16="http://schemas.microsoft.com/office/drawing/2014/main" id="{197BF445-29BA-4C54-A1B4-A4390F0225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66" name="Freeform 9">
              <a:extLst>
                <a:ext uri="{FF2B5EF4-FFF2-40B4-BE49-F238E27FC236}">
                  <a16:creationId xmlns:a16="http://schemas.microsoft.com/office/drawing/2014/main" id="{B10C1630-E8C0-489C-8FFB-C9BBAEDE7A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7" name="Freeform 10">
              <a:extLst>
                <a:ext uri="{FF2B5EF4-FFF2-40B4-BE49-F238E27FC236}">
                  <a16:creationId xmlns:a16="http://schemas.microsoft.com/office/drawing/2014/main" id="{B8778BE5-6D1F-4629-A045-8A87E2C756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8" name="Freeform 11">
              <a:extLst>
                <a:ext uri="{FF2B5EF4-FFF2-40B4-BE49-F238E27FC236}">
                  <a16:creationId xmlns:a16="http://schemas.microsoft.com/office/drawing/2014/main" id="{A7885ADB-F1C4-4FF3-93CD-7C9337E87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9" name="Freeform 12">
              <a:extLst>
                <a:ext uri="{FF2B5EF4-FFF2-40B4-BE49-F238E27FC236}">
                  <a16:creationId xmlns:a16="http://schemas.microsoft.com/office/drawing/2014/main" id="{59FC4F71-6E39-414E-9F39-CE1479FF81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0" name="Freeform 13">
              <a:extLst>
                <a:ext uri="{FF2B5EF4-FFF2-40B4-BE49-F238E27FC236}">
                  <a16:creationId xmlns:a16="http://schemas.microsoft.com/office/drawing/2014/main" id="{3FC9614F-1D2C-4CAC-8CE9-32DC7D863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1" name="Freeform 14">
              <a:extLst>
                <a:ext uri="{FF2B5EF4-FFF2-40B4-BE49-F238E27FC236}">
                  <a16:creationId xmlns:a16="http://schemas.microsoft.com/office/drawing/2014/main" id="{2A872F50-76EA-4A5B-AA68-3CE2E2673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2" name="Freeform 15">
              <a:extLst>
                <a:ext uri="{FF2B5EF4-FFF2-40B4-BE49-F238E27FC236}">
                  <a16:creationId xmlns:a16="http://schemas.microsoft.com/office/drawing/2014/main" id="{CE389546-6A1F-4203-ACD1-BC17DDBFB0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3" name="Freeform 16">
              <a:extLst>
                <a:ext uri="{FF2B5EF4-FFF2-40B4-BE49-F238E27FC236}">
                  <a16:creationId xmlns:a16="http://schemas.microsoft.com/office/drawing/2014/main" id="{1BA89DC9-FE9A-4228-A4BE-D3A37F8656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4" name="Freeform 17">
              <a:extLst>
                <a:ext uri="{FF2B5EF4-FFF2-40B4-BE49-F238E27FC236}">
                  <a16:creationId xmlns:a16="http://schemas.microsoft.com/office/drawing/2014/main" id="{FA3E79A5-9B81-48B5-B96F-8D55B02FD5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5" name="Freeform 18">
              <a:extLst>
                <a:ext uri="{FF2B5EF4-FFF2-40B4-BE49-F238E27FC236}">
                  <a16:creationId xmlns:a16="http://schemas.microsoft.com/office/drawing/2014/main" id="{A76D4D27-C537-45E4-96DE-C5FD2C9A37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6" name="Freeform 19">
              <a:extLst>
                <a:ext uri="{FF2B5EF4-FFF2-40B4-BE49-F238E27FC236}">
                  <a16:creationId xmlns:a16="http://schemas.microsoft.com/office/drawing/2014/main" id="{C1B158DD-2DCB-42FF-B1FE-3C947FE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7" name="Freeform 20">
              <a:extLst>
                <a:ext uri="{FF2B5EF4-FFF2-40B4-BE49-F238E27FC236}">
                  <a16:creationId xmlns:a16="http://schemas.microsoft.com/office/drawing/2014/main" id="{3307DC3E-0C6E-4E70-AFA2-96538CE3CD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8" name="Freeform 21">
              <a:extLst>
                <a:ext uri="{FF2B5EF4-FFF2-40B4-BE49-F238E27FC236}">
                  <a16:creationId xmlns:a16="http://schemas.microsoft.com/office/drawing/2014/main" id="{53A9F721-7EE3-4844-BB91-0B995BAC15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9" name="Freeform 22">
              <a:extLst>
                <a:ext uri="{FF2B5EF4-FFF2-40B4-BE49-F238E27FC236}">
                  <a16:creationId xmlns:a16="http://schemas.microsoft.com/office/drawing/2014/main" id="{8F057800-5B8F-4775-805B-89727A78A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0" name="Freeform 23">
              <a:extLst>
                <a:ext uri="{FF2B5EF4-FFF2-40B4-BE49-F238E27FC236}">
                  <a16:creationId xmlns:a16="http://schemas.microsoft.com/office/drawing/2014/main" id="{FC6DF692-3394-4FDD-92BA-CA0C41EBC3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1" name="Freeform 24">
              <a:extLst>
                <a:ext uri="{FF2B5EF4-FFF2-40B4-BE49-F238E27FC236}">
                  <a16:creationId xmlns:a16="http://schemas.microsoft.com/office/drawing/2014/main" id="{B825CD97-262B-4A33-B1E5-55F0D81F40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2" name="Freeform 25">
              <a:extLst>
                <a:ext uri="{FF2B5EF4-FFF2-40B4-BE49-F238E27FC236}">
                  <a16:creationId xmlns:a16="http://schemas.microsoft.com/office/drawing/2014/main" id="{F00EA2FE-C735-4E1E-B9DC-636C49061F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3" name="Freeform 26">
              <a:extLst>
                <a:ext uri="{FF2B5EF4-FFF2-40B4-BE49-F238E27FC236}">
                  <a16:creationId xmlns:a16="http://schemas.microsoft.com/office/drawing/2014/main" id="{95B50260-0DDF-4260-8DC1-D504B0643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4" name="Freeform 27">
              <a:extLst>
                <a:ext uri="{FF2B5EF4-FFF2-40B4-BE49-F238E27FC236}">
                  <a16:creationId xmlns:a16="http://schemas.microsoft.com/office/drawing/2014/main" id="{BBB491EB-35C1-4159-94B2-A367ADC134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5" name="Freeform 28">
              <a:extLst>
                <a:ext uri="{FF2B5EF4-FFF2-40B4-BE49-F238E27FC236}">
                  <a16:creationId xmlns:a16="http://schemas.microsoft.com/office/drawing/2014/main" id="{7EAA4E1C-EC83-44E0-A4AB-4B0F509A8C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6" name="Freeform 29">
              <a:extLst>
                <a:ext uri="{FF2B5EF4-FFF2-40B4-BE49-F238E27FC236}">
                  <a16:creationId xmlns:a16="http://schemas.microsoft.com/office/drawing/2014/main" id="{BE561717-C43F-46C1-BBCE-C830DE4A1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7" name="Freeform 30">
              <a:extLst>
                <a:ext uri="{FF2B5EF4-FFF2-40B4-BE49-F238E27FC236}">
                  <a16:creationId xmlns:a16="http://schemas.microsoft.com/office/drawing/2014/main" id="{CC840BC4-F1CE-4A1B-A1DE-BB922689E2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8" name="Freeform 31">
              <a:extLst>
                <a:ext uri="{FF2B5EF4-FFF2-40B4-BE49-F238E27FC236}">
                  <a16:creationId xmlns:a16="http://schemas.microsoft.com/office/drawing/2014/main" id="{03B586C7-6126-46E0-9BEF-522798686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9" name="Freeform 32">
              <a:extLst>
                <a:ext uri="{FF2B5EF4-FFF2-40B4-BE49-F238E27FC236}">
                  <a16:creationId xmlns:a16="http://schemas.microsoft.com/office/drawing/2014/main" id="{45C5C565-0EB6-4E0C-9752-84084CDBB8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0" name="Rectangle 33">
              <a:extLst>
                <a:ext uri="{FF2B5EF4-FFF2-40B4-BE49-F238E27FC236}">
                  <a16:creationId xmlns:a16="http://schemas.microsoft.com/office/drawing/2014/main" id="{5CABC7BF-500C-4275-9EAA-9563EF43C62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91" name="Freeform 34">
              <a:extLst>
                <a:ext uri="{FF2B5EF4-FFF2-40B4-BE49-F238E27FC236}">
                  <a16:creationId xmlns:a16="http://schemas.microsoft.com/office/drawing/2014/main" id="{C7AA982B-BB49-4311-A724-81AAF8ABC3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2" name="Freeform 35">
              <a:extLst>
                <a:ext uri="{FF2B5EF4-FFF2-40B4-BE49-F238E27FC236}">
                  <a16:creationId xmlns:a16="http://schemas.microsoft.com/office/drawing/2014/main" id="{89D49DD1-C07D-4ADD-BD4A-D6AA72575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3" name="Freeform 36">
              <a:extLst>
                <a:ext uri="{FF2B5EF4-FFF2-40B4-BE49-F238E27FC236}">
                  <a16:creationId xmlns:a16="http://schemas.microsoft.com/office/drawing/2014/main" id="{4359B9DB-1A95-4934-A839-A76774D79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4" name="Freeform 37">
              <a:extLst>
                <a:ext uri="{FF2B5EF4-FFF2-40B4-BE49-F238E27FC236}">
                  <a16:creationId xmlns:a16="http://schemas.microsoft.com/office/drawing/2014/main" id="{2B7EEF08-F28B-48E9-BA1D-E61AC62013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5" name="Freeform 38">
              <a:extLst>
                <a:ext uri="{FF2B5EF4-FFF2-40B4-BE49-F238E27FC236}">
                  <a16:creationId xmlns:a16="http://schemas.microsoft.com/office/drawing/2014/main" id="{E846B9B0-7D1C-4E1B-9256-7F25E8E88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6" name="Freeform 39">
              <a:extLst>
                <a:ext uri="{FF2B5EF4-FFF2-40B4-BE49-F238E27FC236}">
                  <a16:creationId xmlns:a16="http://schemas.microsoft.com/office/drawing/2014/main" id="{E31B0CE6-7913-4D1C-AC18-2ED44DF92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7" name="Freeform 40">
              <a:extLst>
                <a:ext uri="{FF2B5EF4-FFF2-40B4-BE49-F238E27FC236}">
                  <a16:creationId xmlns:a16="http://schemas.microsoft.com/office/drawing/2014/main" id="{0F3517CE-D006-4218-9BB0-65269371EF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8" name="Freeform 41">
              <a:extLst>
                <a:ext uri="{FF2B5EF4-FFF2-40B4-BE49-F238E27FC236}">
                  <a16:creationId xmlns:a16="http://schemas.microsoft.com/office/drawing/2014/main" id="{DE7DB798-CAAE-42A3-BDFE-D6AD0E0DA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9" name="Freeform 42">
              <a:extLst>
                <a:ext uri="{FF2B5EF4-FFF2-40B4-BE49-F238E27FC236}">
                  <a16:creationId xmlns:a16="http://schemas.microsoft.com/office/drawing/2014/main" id="{07A53F87-B4E0-4C4E-B913-D336D8993D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0" name="Freeform 43">
              <a:extLst>
                <a:ext uri="{FF2B5EF4-FFF2-40B4-BE49-F238E27FC236}">
                  <a16:creationId xmlns:a16="http://schemas.microsoft.com/office/drawing/2014/main" id="{587D3AD0-B188-4D2E-A497-5180C1F22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1" name="Freeform 44">
              <a:extLst>
                <a:ext uri="{FF2B5EF4-FFF2-40B4-BE49-F238E27FC236}">
                  <a16:creationId xmlns:a16="http://schemas.microsoft.com/office/drawing/2014/main" id="{E8B4429B-56DB-4ED5-8296-1C4EB6AE04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2" name="Rectangle 45">
              <a:extLst>
                <a:ext uri="{FF2B5EF4-FFF2-40B4-BE49-F238E27FC236}">
                  <a16:creationId xmlns:a16="http://schemas.microsoft.com/office/drawing/2014/main" id="{ABBE178E-641F-4008-8760-5134D226A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303" name="Freeform 46">
              <a:extLst>
                <a:ext uri="{FF2B5EF4-FFF2-40B4-BE49-F238E27FC236}">
                  <a16:creationId xmlns:a16="http://schemas.microsoft.com/office/drawing/2014/main" id="{BB7A09DD-4AE2-4235-BCBA-B52CB7986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4" name="Freeform 47">
              <a:extLst>
                <a:ext uri="{FF2B5EF4-FFF2-40B4-BE49-F238E27FC236}">
                  <a16:creationId xmlns:a16="http://schemas.microsoft.com/office/drawing/2014/main" id="{64DBEF94-3525-4008-AD35-D566A238B9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5" name="Freeform 48">
              <a:extLst>
                <a:ext uri="{FF2B5EF4-FFF2-40B4-BE49-F238E27FC236}">
                  <a16:creationId xmlns:a16="http://schemas.microsoft.com/office/drawing/2014/main" id="{1C0CEBA3-32C8-4D37-BBD0-8863B008E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6" name="Freeform 49">
              <a:extLst>
                <a:ext uri="{FF2B5EF4-FFF2-40B4-BE49-F238E27FC236}">
                  <a16:creationId xmlns:a16="http://schemas.microsoft.com/office/drawing/2014/main" id="{D12DBC8B-AE05-43C6-BF30-3F9CDADE9B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7" name="Freeform 50">
              <a:extLst>
                <a:ext uri="{FF2B5EF4-FFF2-40B4-BE49-F238E27FC236}">
                  <a16:creationId xmlns:a16="http://schemas.microsoft.com/office/drawing/2014/main" id="{47D642DC-B097-481B-8F32-671DE6AB5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8" name="Freeform 51">
              <a:extLst>
                <a:ext uri="{FF2B5EF4-FFF2-40B4-BE49-F238E27FC236}">
                  <a16:creationId xmlns:a16="http://schemas.microsoft.com/office/drawing/2014/main" id="{0D7CD8F4-0787-4106-9E76-FF0AFA0AC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9" name="Freeform 52">
              <a:extLst>
                <a:ext uri="{FF2B5EF4-FFF2-40B4-BE49-F238E27FC236}">
                  <a16:creationId xmlns:a16="http://schemas.microsoft.com/office/drawing/2014/main" id="{3ED06726-52C5-468C-BEA2-0194993F8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0" name="Freeform 53">
              <a:extLst>
                <a:ext uri="{FF2B5EF4-FFF2-40B4-BE49-F238E27FC236}">
                  <a16:creationId xmlns:a16="http://schemas.microsoft.com/office/drawing/2014/main" id="{1541CE8F-816C-4189-8522-7AAA7EABD8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1" name="Freeform 54">
              <a:extLst>
                <a:ext uri="{FF2B5EF4-FFF2-40B4-BE49-F238E27FC236}">
                  <a16:creationId xmlns:a16="http://schemas.microsoft.com/office/drawing/2014/main" id="{3D0F8D98-15AC-458C-B872-777F4BBF3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2" name="Freeform 55">
              <a:extLst>
                <a:ext uri="{FF2B5EF4-FFF2-40B4-BE49-F238E27FC236}">
                  <a16:creationId xmlns:a16="http://schemas.microsoft.com/office/drawing/2014/main" id="{C9DE1ACE-C20F-4504-B0A1-5A37CA0D1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3" name="Freeform 56">
              <a:extLst>
                <a:ext uri="{FF2B5EF4-FFF2-40B4-BE49-F238E27FC236}">
                  <a16:creationId xmlns:a16="http://schemas.microsoft.com/office/drawing/2014/main" id="{E4BDEE62-868F-49A1-B97A-DE8EDC86F9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4" name="Freeform 57">
              <a:extLst>
                <a:ext uri="{FF2B5EF4-FFF2-40B4-BE49-F238E27FC236}">
                  <a16:creationId xmlns:a16="http://schemas.microsoft.com/office/drawing/2014/main" id="{B71AB3E3-099B-47DC-AD0D-215F18FD3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5" name="Freeform 58">
              <a:extLst>
                <a:ext uri="{FF2B5EF4-FFF2-40B4-BE49-F238E27FC236}">
                  <a16:creationId xmlns:a16="http://schemas.microsoft.com/office/drawing/2014/main" id="{7D4B7844-C6A2-45AA-9147-C1CEC0CB8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317" name="Group 316">
            <a:extLst>
              <a:ext uri="{FF2B5EF4-FFF2-40B4-BE49-F238E27FC236}">
                <a16:creationId xmlns:a16="http://schemas.microsoft.com/office/drawing/2014/main" id="{176E1971-1C4C-46C8-A821-637664280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318" name="Freeform 32">
              <a:extLst>
                <a:ext uri="{FF2B5EF4-FFF2-40B4-BE49-F238E27FC236}">
                  <a16:creationId xmlns:a16="http://schemas.microsoft.com/office/drawing/2014/main" id="{35FAC14F-8CA0-40F3-ADE4-31DBF8BD7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9" name="Freeform 33">
              <a:extLst>
                <a:ext uri="{FF2B5EF4-FFF2-40B4-BE49-F238E27FC236}">
                  <a16:creationId xmlns:a16="http://schemas.microsoft.com/office/drawing/2014/main" id="{778F8CB9-0C96-4B66-B943-C5BF1A1B5D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0" name="Freeform 34">
              <a:extLst>
                <a:ext uri="{FF2B5EF4-FFF2-40B4-BE49-F238E27FC236}">
                  <a16:creationId xmlns:a16="http://schemas.microsoft.com/office/drawing/2014/main" id="{DB1C8E93-74F9-42A0-B326-E06DC9C584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1" name="Freeform 35">
              <a:extLst>
                <a:ext uri="{FF2B5EF4-FFF2-40B4-BE49-F238E27FC236}">
                  <a16:creationId xmlns:a16="http://schemas.microsoft.com/office/drawing/2014/main" id="{EC6EA429-8E16-49E0-82D7-5846CDA76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2" name="Freeform 36">
              <a:extLst>
                <a:ext uri="{FF2B5EF4-FFF2-40B4-BE49-F238E27FC236}">
                  <a16:creationId xmlns:a16="http://schemas.microsoft.com/office/drawing/2014/main" id="{8F64C508-2357-44C9-93D8-FC81B85AE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3" name="Freeform 37">
              <a:extLst>
                <a:ext uri="{FF2B5EF4-FFF2-40B4-BE49-F238E27FC236}">
                  <a16:creationId xmlns:a16="http://schemas.microsoft.com/office/drawing/2014/main" id="{82F6F3F7-8F51-41B4-AC2B-699593A1F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4" name="Freeform 38">
              <a:extLst>
                <a:ext uri="{FF2B5EF4-FFF2-40B4-BE49-F238E27FC236}">
                  <a16:creationId xmlns:a16="http://schemas.microsoft.com/office/drawing/2014/main" id="{6F2FC65A-DA31-4602-B324-E53F76BD93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5" name="Freeform 39">
              <a:extLst>
                <a:ext uri="{FF2B5EF4-FFF2-40B4-BE49-F238E27FC236}">
                  <a16:creationId xmlns:a16="http://schemas.microsoft.com/office/drawing/2014/main" id="{0E9B7CF9-E3CC-495E-A513-A8A1C2422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6" name="Freeform 40">
              <a:extLst>
                <a:ext uri="{FF2B5EF4-FFF2-40B4-BE49-F238E27FC236}">
                  <a16:creationId xmlns:a16="http://schemas.microsoft.com/office/drawing/2014/main" id="{35C09477-23EA-4E6A-A8C2-5B447B25E9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7" name="Rectangle 41">
              <a:extLst>
                <a:ext uri="{FF2B5EF4-FFF2-40B4-BE49-F238E27FC236}">
                  <a16:creationId xmlns:a16="http://schemas.microsoft.com/office/drawing/2014/main" id="{80A5D070-0FE6-4F72-8077-E259B2D35AE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pic>
        <p:nvPicPr>
          <p:cNvPr id="1032" name="Picture 8" descr="30 Questions to test a data scientist on Tree Based Models">
            <a:extLst>
              <a:ext uri="{FF2B5EF4-FFF2-40B4-BE49-F238E27FC236}">
                <a16:creationId xmlns:a16="http://schemas.microsoft.com/office/drawing/2014/main" id="{A037F154-8E82-4990-A3BA-2438B6ED26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9027" y="1223963"/>
            <a:ext cx="3333750" cy="1905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012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21FB3-6E2C-384D-B9CE-EC7B0A6D198D}"/>
              </a:ext>
            </a:extLst>
          </p:cNvPr>
          <p:cNvSpPr>
            <a:spLocks noGrp="1"/>
          </p:cNvSpPr>
          <p:nvPr>
            <p:ph type="title"/>
          </p:nvPr>
        </p:nvSpPr>
        <p:spPr/>
        <p:txBody>
          <a:bodyPr/>
          <a:lstStyle/>
          <a:p>
            <a:r>
              <a:rPr lang="en-US" dirty="0"/>
              <a:t>The strategies</a:t>
            </a:r>
          </a:p>
        </p:txBody>
      </p:sp>
      <p:sp>
        <p:nvSpPr>
          <p:cNvPr id="3" name="Content Placeholder 2">
            <a:extLst>
              <a:ext uri="{FF2B5EF4-FFF2-40B4-BE49-F238E27FC236}">
                <a16:creationId xmlns:a16="http://schemas.microsoft.com/office/drawing/2014/main" id="{A09999C1-7545-2942-B49C-87B7945E106E}"/>
              </a:ext>
            </a:extLst>
          </p:cNvPr>
          <p:cNvSpPr>
            <a:spLocks noGrp="1"/>
          </p:cNvSpPr>
          <p:nvPr>
            <p:ph idx="1"/>
          </p:nvPr>
        </p:nvSpPr>
        <p:spPr>
          <a:xfrm>
            <a:off x="1141413" y="2579261"/>
            <a:ext cx="9905999" cy="3541714"/>
          </a:xfrm>
        </p:spPr>
        <p:txBody>
          <a:bodyPr/>
          <a:lstStyle/>
          <a:p>
            <a:r>
              <a:rPr lang="en-US" sz="2800" dirty="0"/>
              <a:t>3 different trading strategies:</a:t>
            </a:r>
          </a:p>
          <a:p>
            <a:pPr marL="971550" lvl="1" indent="-514350">
              <a:buFont typeface="+mj-lt"/>
              <a:buAutoNum type="arabicPeriod"/>
            </a:pPr>
            <a:r>
              <a:rPr lang="en-US" sz="2800" dirty="0"/>
              <a:t>Buy and Hold “HODL”</a:t>
            </a:r>
          </a:p>
          <a:p>
            <a:pPr marL="971550" lvl="1" indent="-514350">
              <a:buFont typeface="+mj-lt"/>
              <a:buAutoNum type="arabicPeriod"/>
            </a:pPr>
            <a:r>
              <a:rPr lang="en-US" sz="2800" dirty="0"/>
              <a:t>Moving Averages (MA)</a:t>
            </a:r>
          </a:p>
          <a:p>
            <a:pPr marL="971550" lvl="1" indent="-514350">
              <a:buFont typeface="+mj-lt"/>
              <a:buAutoNum type="arabicPeriod"/>
            </a:pPr>
            <a:r>
              <a:rPr lang="en-US" sz="3200" dirty="0"/>
              <a:t>Long Short Term Memory (LSTM)</a:t>
            </a:r>
          </a:p>
          <a:p>
            <a:endParaRPr lang="en-US" dirty="0"/>
          </a:p>
        </p:txBody>
      </p:sp>
      <p:pic>
        <p:nvPicPr>
          <p:cNvPr id="2050" name="Picture 2" descr="Keep Calm and HODL: Bitcoin/Cryptocurrency Journal Notebook, 100 Pages  (Large, 8.5 x 11 in.) (Bitcoin Notebooks, Band 4) : Royals, Crypto:  Amazon.de: Bücher">
            <a:extLst>
              <a:ext uri="{FF2B5EF4-FFF2-40B4-BE49-F238E27FC236}">
                <a16:creationId xmlns:a16="http://schemas.microsoft.com/office/drawing/2014/main" id="{A095A562-B0F0-40C8-B641-7F188C29ED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0487" y="1123331"/>
            <a:ext cx="1652396" cy="21361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065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F3DD7-0A47-9E4F-AB73-A68EAAA6E88D}"/>
              </a:ext>
            </a:extLst>
          </p:cNvPr>
          <p:cNvSpPr>
            <a:spLocks noGrp="1"/>
          </p:cNvSpPr>
          <p:nvPr>
            <p:ph type="title"/>
          </p:nvPr>
        </p:nvSpPr>
        <p:spPr/>
        <p:txBody>
          <a:bodyPr>
            <a:normAutofit fontScale="90000"/>
          </a:bodyPr>
          <a:lstStyle/>
          <a:p>
            <a:r>
              <a:rPr lang="en-AU" b="1" dirty="0"/>
              <a:t>LSTM Model and Its Application in the Financial Markets</a:t>
            </a:r>
            <a:br>
              <a:rPr lang="en-AU" b="1" dirty="0"/>
            </a:br>
            <a:endParaRPr lang="en-US" dirty="0"/>
          </a:p>
        </p:txBody>
      </p:sp>
      <p:sp>
        <p:nvSpPr>
          <p:cNvPr id="3" name="Content Placeholder 2">
            <a:extLst>
              <a:ext uri="{FF2B5EF4-FFF2-40B4-BE49-F238E27FC236}">
                <a16:creationId xmlns:a16="http://schemas.microsoft.com/office/drawing/2014/main" id="{7D7C2D94-31B6-4E4A-BBB9-294C36D85834}"/>
              </a:ext>
            </a:extLst>
          </p:cNvPr>
          <p:cNvSpPr>
            <a:spLocks noGrp="1"/>
          </p:cNvSpPr>
          <p:nvPr>
            <p:ph idx="1"/>
          </p:nvPr>
        </p:nvSpPr>
        <p:spPr>
          <a:xfrm>
            <a:off x="1141413" y="1938768"/>
            <a:ext cx="9905999" cy="1994039"/>
          </a:xfrm>
        </p:spPr>
        <p:txBody>
          <a:bodyPr>
            <a:normAutofit fontScale="85000" lnSpcReduction="20000"/>
          </a:bodyPr>
          <a:lstStyle/>
          <a:p>
            <a:r>
              <a:rPr lang="en-AU" dirty="0"/>
              <a:t>In many research publications there has been a lot of discussions around a new trading phenomenon used in various trading strategies known as the LSTM Model, often referred to as the Long-Term Short-Term Memory Model which is used in the neural network or machine learning arena. We would like to uncover the truth behind this style of trading, is it truth or fiction?</a:t>
            </a:r>
            <a:br>
              <a:rPr lang="en-AU" dirty="0"/>
            </a:br>
            <a:endParaRPr lang="en-US" dirty="0"/>
          </a:p>
        </p:txBody>
      </p:sp>
      <p:sp>
        <p:nvSpPr>
          <p:cNvPr id="4" name="Content Placeholder 2">
            <a:extLst>
              <a:ext uri="{FF2B5EF4-FFF2-40B4-BE49-F238E27FC236}">
                <a16:creationId xmlns:a16="http://schemas.microsoft.com/office/drawing/2014/main" id="{B34DDED8-CA68-43E0-9A4B-1527ABB3E7CE}"/>
              </a:ext>
            </a:extLst>
          </p:cNvPr>
          <p:cNvSpPr txBox="1">
            <a:spLocks/>
          </p:cNvSpPr>
          <p:nvPr/>
        </p:nvSpPr>
        <p:spPr>
          <a:xfrm>
            <a:off x="1079267" y="4202095"/>
            <a:ext cx="7718503" cy="243792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AU" dirty="0"/>
              <a:t>In this project, we will explore and demonstrate how one type of RNN model, the </a:t>
            </a:r>
            <a:r>
              <a:rPr lang="en-AU" b="1" dirty="0"/>
              <a:t>Long Short-Term Memory (LSTM)</a:t>
            </a:r>
            <a:r>
              <a:rPr lang="en-AU" dirty="0"/>
              <a:t> network, can be used to predict price movement in financial time series data which is considered to be perhaps the most chaotic and difficult of all time series. We will also seek to compare a two other strategies with LSTM to try and predict price movements and profit, and determine the best approach.</a:t>
            </a:r>
          </a:p>
          <a:p>
            <a:pPr marL="0" indent="0">
              <a:buFont typeface="Arial" panose="020B0604020202020204" pitchFamily="34" charset="0"/>
              <a:buNone/>
            </a:pPr>
            <a:endParaRPr lang="en-US" dirty="0"/>
          </a:p>
        </p:txBody>
      </p:sp>
      <p:pic>
        <p:nvPicPr>
          <p:cNvPr id="4098" name="Picture 2" descr="Short Term Bitcoin Price Prediction with Deep Learning | by Juan Simonetti  | Geek Culture | Medium">
            <a:extLst>
              <a:ext uri="{FF2B5EF4-FFF2-40B4-BE49-F238E27FC236}">
                <a16:creationId xmlns:a16="http://schemas.microsoft.com/office/drawing/2014/main" id="{A0D2C58A-13E6-46C9-BE1B-856237BF65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9560" y="4616193"/>
            <a:ext cx="2867025" cy="160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731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9284E-8FBB-7A47-87B5-E9BC63274190}"/>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B0CB9A47-E250-3C4E-B0F9-E5E36A61D70B}"/>
              </a:ext>
            </a:extLst>
          </p:cNvPr>
          <p:cNvSpPr>
            <a:spLocks noGrp="1"/>
          </p:cNvSpPr>
          <p:nvPr>
            <p:ph idx="1"/>
          </p:nvPr>
        </p:nvSpPr>
        <p:spPr>
          <a:xfrm>
            <a:off x="1141412" y="1658143"/>
            <a:ext cx="9905999" cy="3541714"/>
          </a:xfrm>
        </p:spPr>
        <p:txBody>
          <a:bodyPr>
            <a:normAutofit fontScale="77500" lnSpcReduction="20000"/>
          </a:bodyPr>
          <a:lstStyle/>
          <a:p>
            <a:r>
              <a:rPr lang="en-AU" b="1" dirty="0"/>
              <a:t>RNN : </a:t>
            </a:r>
            <a:r>
              <a:rPr lang="en-AU" dirty="0"/>
              <a:t>Recurrent Neural Networks</a:t>
            </a:r>
            <a:endParaRPr lang="en-AU" b="1" dirty="0"/>
          </a:p>
          <a:p>
            <a:r>
              <a:rPr lang="en-AU" b="1" dirty="0"/>
              <a:t>Features</a:t>
            </a:r>
            <a:r>
              <a:rPr lang="en-AU" dirty="0"/>
              <a:t> : The feature / object we implement to predict the next price value.</a:t>
            </a:r>
          </a:p>
          <a:p>
            <a:r>
              <a:rPr lang="en-AU" b="1" dirty="0"/>
              <a:t>Dropout</a:t>
            </a:r>
            <a:r>
              <a:rPr lang="en-AU" dirty="0"/>
              <a:t> : The dropout rate is the probability of not training a given node in a layer. This helps the model to not overfit our training data.</a:t>
            </a:r>
          </a:p>
          <a:p>
            <a:r>
              <a:rPr lang="en-AU" b="1" dirty="0"/>
              <a:t>Optimiser</a:t>
            </a:r>
            <a:r>
              <a:rPr lang="en-AU" dirty="0"/>
              <a:t> : Optimisation algorithm to use (defaults to Adam).</a:t>
            </a:r>
          </a:p>
          <a:p>
            <a:r>
              <a:rPr lang="en-AU" b="1" dirty="0"/>
              <a:t>Batch Size </a:t>
            </a:r>
            <a:r>
              <a:rPr lang="en-AU" dirty="0"/>
              <a:t>: The number of data samples to use on each training iteration.</a:t>
            </a:r>
          </a:p>
          <a:p>
            <a:r>
              <a:rPr lang="en-AU" b="1" dirty="0"/>
              <a:t>Epoch</a:t>
            </a:r>
            <a:r>
              <a:rPr lang="en-AU" dirty="0"/>
              <a:t> : The number of times that the learning algorithm will pass through the entire training dataset</a:t>
            </a:r>
          </a:p>
          <a:p>
            <a:r>
              <a:rPr lang="en-AU" b="1" dirty="0"/>
              <a:t>HODL</a:t>
            </a:r>
            <a:r>
              <a:rPr lang="en-AU" dirty="0"/>
              <a:t> : Hold On For Dear Life</a:t>
            </a:r>
          </a:p>
          <a:p>
            <a:pPr marL="0" indent="0">
              <a:buNone/>
            </a:pPr>
            <a:endParaRPr lang="en-US" dirty="0"/>
          </a:p>
        </p:txBody>
      </p:sp>
    </p:spTree>
    <p:extLst>
      <p:ext uri="{BB962C8B-B14F-4D97-AF65-F5344CB8AC3E}">
        <p14:creationId xmlns:p14="http://schemas.microsoft.com/office/powerpoint/2010/main" val="2879869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CE049-0D7A-1249-9029-A1723ECBDC1C}"/>
              </a:ext>
            </a:extLst>
          </p:cNvPr>
          <p:cNvSpPr>
            <a:spLocks noGrp="1"/>
          </p:cNvSpPr>
          <p:nvPr>
            <p:ph type="title"/>
          </p:nvPr>
        </p:nvSpPr>
        <p:spPr>
          <a:xfrm>
            <a:off x="1510123" y="618518"/>
            <a:ext cx="9905998" cy="1478570"/>
          </a:xfrm>
        </p:spPr>
        <p:txBody>
          <a:bodyPr>
            <a:normAutofit/>
          </a:bodyPr>
          <a:lstStyle/>
          <a:p>
            <a:r>
              <a:rPr lang="en-US" sz="4000" dirty="0"/>
              <a:t>THE LONG SHORT TERM MEMORY MODEL</a:t>
            </a:r>
          </a:p>
        </p:txBody>
      </p:sp>
      <p:sp>
        <p:nvSpPr>
          <p:cNvPr id="3" name="Content Placeholder 2">
            <a:extLst>
              <a:ext uri="{FF2B5EF4-FFF2-40B4-BE49-F238E27FC236}">
                <a16:creationId xmlns:a16="http://schemas.microsoft.com/office/drawing/2014/main" id="{2A689936-C270-2D44-8BB7-DC3BC3F1BCAB}"/>
              </a:ext>
            </a:extLst>
          </p:cNvPr>
          <p:cNvSpPr>
            <a:spLocks noGrp="1"/>
          </p:cNvSpPr>
          <p:nvPr>
            <p:ph idx="1"/>
          </p:nvPr>
        </p:nvSpPr>
        <p:spPr>
          <a:xfrm>
            <a:off x="1141412" y="2249487"/>
            <a:ext cx="3432479" cy="3541714"/>
          </a:xfrm>
        </p:spPr>
        <p:txBody>
          <a:bodyPr>
            <a:normAutofit fontScale="92500"/>
          </a:bodyPr>
          <a:lstStyle/>
          <a:p>
            <a:r>
              <a:rPr lang="en-AU" sz="1900" dirty="0"/>
              <a:t>LSTM has three gates:</a:t>
            </a:r>
          </a:p>
          <a:p>
            <a:r>
              <a:rPr lang="en-AU" sz="1900" dirty="0"/>
              <a:t>The </a:t>
            </a:r>
            <a:r>
              <a:rPr lang="en-AU" sz="1900" b="1" dirty="0"/>
              <a:t>Input Gate</a:t>
            </a:r>
            <a:r>
              <a:rPr lang="en-AU" sz="1900" dirty="0"/>
              <a:t>: The input gate adds information to the cell state</a:t>
            </a:r>
          </a:p>
          <a:p>
            <a:r>
              <a:rPr lang="en-AU" sz="1900" dirty="0"/>
              <a:t>The </a:t>
            </a:r>
            <a:r>
              <a:rPr lang="en-AU" sz="1900" b="1" dirty="0"/>
              <a:t>Forget Gate</a:t>
            </a:r>
            <a:r>
              <a:rPr lang="en-AU" sz="1900" dirty="0"/>
              <a:t>: It removes the information that is no longer required by the model</a:t>
            </a:r>
          </a:p>
          <a:p>
            <a:r>
              <a:rPr lang="en-AU" sz="1900" dirty="0"/>
              <a:t>The </a:t>
            </a:r>
            <a:r>
              <a:rPr lang="en-AU" sz="1900" b="1" dirty="0"/>
              <a:t>Output Gate</a:t>
            </a:r>
            <a:r>
              <a:rPr lang="en-AU" sz="1900" dirty="0"/>
              <a:t>: Output Gate at LSTM selects the information to be shown as output</a:t>
            </a:r>
          </a:p>
          <a:p>
            <a:endParaRPr lang="en-US" dirty="0"/>
          </a:p>
        </p:txBody>
      </p:sp>
      <p:pic>
        <p:nvPicPr>
          <p:cNvPr id="1026" name="Picture 2" descr="GATES">
            <a:extLst>
              <a:ext uri="{FF2B5EF4-FFF2-40B4-BE49-F238E27FC236}">
                <a16:creationId xmlns:a16="http://schemas.microsoft.com/office/drawing/2014/main" id="{6E37EB40-A949-634C-A898-40BE45263C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4613" y="2249487"/>
            <a:ext cx="5826432" cy="2984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414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6" name="Rectangle 15">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C68125AA-A9FA-5048-A3D5-F51EA88B529A}"/>
              </a:ext>
            </a:extLst>
          </p:cNvPr>
          <p:cNvSpPr>
            <a:spLocks noGrp="1"/>
          </p:cNvSpPr>
          <p:nvPr>
            <p:ph type="title"/>
          </p:nvPr>
        </p:nvSpPr>
        <p:spPr>
          <a:xfrm>
            <a:off x="855266" y="618518"/>
            <a:ext cx="2851417" cy="1478570"/>
          </a:xfrm>
        </p:spPr>
        <p:txBody>
          <a:bodyPr>
            <a:normAutofit/>
          </a:bodyPr>
          <a:lstStyle/>
          <a:p>
            <a:r>
              <a:rPr lang="en-AU" sz="3200" b="1" dirty="0">
                <a:solidFill>
                  <a:srgbClr val="FFFFFF"/>
                </a:solidFill>
              </a:rPr>
              <a:t>Data Exploration</a:t>
            </a:r>
            <a:br>
              <a:rPr lang="en-AU" sz="3200" b="1" dirty="0">
                <a:solidFill>
                  <a:srgbClr val="FFFFFF"/>
                </a:solidFill>
              </a:rPr>
            </a:br>
            <a:endParaRPr lang="en-US" sz="3200" dirty="0">
              <a:solidFill>
                <a:srgbClr val="FFFFFF"/>
              </a:solidFill>
            </a:endParaRPr>
          </a:p>
        </p:txBody>
      </p:sp>
      <p:sp>
        <p:nvSpPr>
          <p:cNvPr id="9" name="Content Placeholder 8">
            <a:extLst>
              <a:ext uri="{FF2B5EF4-FFF2-40B4-BE49-F238E27FC236}">
                <a16:creationId xmlns:a16="http://schemas.microsoft.com/office/drawing/2014/main" id="{8D1686BC-D91A-4885-8C9A-B2EC3E851C42}"/>
              </a:ext>
            </a:extLst>
          </p:cNvPr>
          <p:cNvSpPr>
            <a:spLocks noGrp="1"/>
          </p:cNvSpPr>
          <p:nvPr>
            <p:ph idx="1"/>
          </p:nvPr>
        </p:nvSpPr>
        <p:spPr>
          <a:xfrm>
            <a:off x="844620" y="2249487"/>
            <a:ext cx="2862444" cy="3957302"/>
          </a:xfrm>
        </p:spPr>
        <p:txBody>
          <a:bodyPr>
            <a:normAutofit fontScale="77500" lnSpcReduction="20000"/>
          </a:bodyPr>
          <a:lstStyle/>
          <a:p>
            <a:r>
              <a:rPr lang="en-AU" dirty="0">
                <a:solidFill>
                  <a:schemeClr val="bg1"/>
                </a:solidFill>
              </a:rPr>
              <a:t>The data we will be working with will be daily data of cryptocurrencies. We will be focusing on the prices of BTC, however if we have time we could look at other cryptocurrencies.</a:t>
            </a:r>
          </a:p>
          <a:p>
            <a:r>
              <a:rPr lang="en-AU" dirty="0">
                <a:solidFill>
                  <a:schemeClr val="bg1"/>
                </a:solidFill>
              </a:rPr>
              <a:t> The data is taken from </a:t>
            </a:r>
            <a:r>
              <a:rPr lang="en-AU" dirty="0" err="1">
                <a:solidFill>
                  <a:schemeClr val="bg1"/>
                </a:solidFill>
              </a:rPr>
              <a:t>coinmarketcap.com</a:t>
            </a:r>
            <a:r>
              <a:rPr lang="en-AU" dirty="0">
                <a:solidFill>
                  <a:schemeClr val="bg1"/>
                </a:solidFill>
              </a:rPr>
              <a:t> and extracted into a CSV file</a:t>
            </a:r>
            <a:endParaRPr lang="en-US" sz="1400" dirty="0">
              <a:solidFill>
                <a:schemeClr val="bg1"/>
              </a:solidFill>
            </a:endParaRPr>
          </a:p>
        </p:txBody>
      </p:sp>
      <p:grpSp>
        <p:nvGrpSpPr>
          <p:cNvPr id="20" name="Group 19">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1"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2"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8"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5" name="Content Placeholder 4" descr="Text&#10;&#10;Description automatically generated">
            <a:extLst>
              <a:ext uri="{FF2B5EF4-FFF2-40B4-BE49-F238E27FC236}">
                <a16:creationId xmlns:a16="http://schemas.microsoft.com/office/drawing/2014/main" id="{DD2C68CA-5C8E-C244-BBA0-D9C47C6DB686}"/>
              </a:ext>
            </a:extLst>
          </p:cNvPr>
          <p:cNvPicPr>
            <a:picLocks noChangeAspect="1"/>
          </p:cNvPicPr>
          <p:nvPr/>
        </p:nvPicPr>
        <p:blipFill>
          <a:blip r:embed="rId3"/>
          <a:stretch>
            <a:fillRect/>
          </a:stretch>
        </p:blipFill>
        <p:spPr>
          <a:xfrm>
            <a:off x="4997709" y="643467"/>
            <a:ext cx="6272183" cy="5566562"/>
          </a:xfrm>
          <a:prstGeom prst="rect">
            <a:avLst/>
          </a:prstGeom>
        </p:spPr>
      </p:pic>
    </p:spTree>
    <p:extLst>
      <p:ext uri="{BB962C8B-B14F-4D97-AF65-F5344CB8AC3E}">
        <p14:creationId xmlns:p14="http://schemas.microsoft.com/office/powerpoint/2010/main" val="20160039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B52F0-2F16-A749-8413-EF1C81024384}"/>
              </a:ext>
            </a:extLst>
          </p:cNvPr>
          <p:cNvSpPr>
            <a:spLocks noGrp="1"/>
          </p:cNvSpPr>
          <p:nvPr>
            <p:ph type="title"/>
          </p:nvPr>
        </p:nvSpPr>
        <p:spPr/>
        <p:txBody>
          <a:bodyPr/>
          <a:lstStyle/>
          <a:p>
            <a:r>
              <a:rPr lang="en-US" dirty="0" err="1"/>
              <a:t>CODe</a:t>
            </a:r>
            <a:r>
              <a:rPr lang="en-US" dirty="0"/>
              <a:t> + chosen parameters</a:t>
            </a:r>
          </a:p>
        </p:txBody>
      </p:sp>
      <p:sp>
        <p:nvSpPr>
          <p:cNvPr id="3" name="Content Placeholder 2">
            <a:extLst>
              <a:ext uri="{FF2B5EF4-FFF2-40B4-BE49-F238E27FC236}">
                <a16:creationId xmlns:a16="http://schemas.microsoft.com/office/drawing/2014/main" id="{01846C51-0AC8-6647-B6AE-5F63316B7BC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79237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A59AE-E3D9-8445-A962-CEC03CF3F51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82E885E-CB82-6242-84CA-9B5761080F24}"/>
              </a:ext>
            </a:extLst>
          </p:cNvPr>
          <p:cNvSpPr>
            <a:spLocks noGrp="1"/>
          </p:cNvSpPr>
          <p:nvPr>
            <p:ph idx="1"/>
          </p:nvPr>
        </p:nvSpPr>
        <p:spPr/>
        <p:txBody>
          <a:bodyPr>
            <a:noAutofit/>
          </a:bodyPr>
          <a:lstStyle/>
          <a:p>
            <a:r>
              <a:rPr lang="en-AU" sz="1800" dirty="0"/>
              <a:t>Over the history of Bitcoin, the buy and hold strategy still wins out when compared to our MA strategy and the LSTM model.</a:t>
            </a:r>
          </a:p>
          <a:p>
            <a:r>
              <a:rPr lang="en-AU" sz="1800" dirty="0"/>
              <a:t>LSTM is very difficult to configure to get the best results as it relies on so many parameters and we would need to understand and test each parameter thoroughly. Furthermore, there are still randomness in our results and we are unable to compare due to the fact the same parameters are not always reproduceable. This is because the LSTM model drops random data points as it is executed. </a:t>
            </a:r>
          </a:p>
          <a:p>
            <a:r>
              <a:rPr lang="en-US" sz="1800" dirty="0"/>
              <a:t>With more time and honing of the parameters, we believe that it could be possible to out perform other investments using the LSTM model. However, when it comes to Bitcoin, the price appreciation year-on-year would be hard to beat.</a:t>
            </a:r>
            <a:endParaRPr lang="en-AU" sz="1800" dirty="0"/>
          </a:p>
        </p:txBody>
      </p:sp>
    </p:spTree>
    <p:extLst>
      <p:ext uri="{BB962C8B-B14F-4D97-AF65-F5344CB8AC3E}">
        <p14:creationId xmlns:p14="http://schemas.microsoft.com/office/powerpoint/2010/main" val="19718657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9498</TotalTime>
  <Words>593</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Menlo</vt:lpstr>
      <vt:lpstr>Tw Cen MT</vt:lpstr>
      <vt:lpstr>Circuit</vt:lpstr>
      <vt:lpstr>Team:</vt:lpstr>
      <vt:lpstr>“Can we utilise ML to accurately predict entry and exit signals whilst trading, in order to make a consistent profit on Bitcoin?” </vt:lpstr>
      <vt:lpstr>The strategies</vt:lpstr>
      <vt:lpstr>LSTM Model and Its Application in the Financial Markets </vt:lpstr>
      <vt:lpstr>DEFINITIONS</vt:lpstr>
      <vt:lpstr>THE LONG SHORT TERM MEMORY MODEL</vt:lpstr>
      <vt:lpstr>Data Exploration </vt:lpstr>
      <vt:lpstr>CODe + chosen parameters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Hodl, ma, lstm?</dc:title>
  <dc:creator>Toby Martin</dc:creator>
  <cp:lastModifiedBy>LUKE MACUMBER</cp:lastModifiedBy>
  <cp:revision>3</cp:revision>
  <dcterms:created xsi:type="dcterms:W3CDTF">2021-11-29T08:36:16Z</dcterms:created>
  <dcterms:modified xsi:type="dcterms:W3CDTF">2021-12-05T23:30:24Z</dcterms:modified>
</cp:coreProperties>
</file>