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1" r:id="rId4"/>
    <p:sldId id="260" r:id="rId5"/>
    <p:sldId id="263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93"/>
    <p:restoredTop sz="94684"/>
  </p:normalViewPr>
  <p:slideViewPr>
    <p:cSldViewPr snapToGrid="0" snapToObjects="1">
      <p:cViewPr varScale="1">
        <p:scale>
          <a:sx n="67" d="100"/>
          <a:sy n="67" d="100"/>
        </p:scale>
        <p:origin x="3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E207-2B15-0B48-B67D-43A397DC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outdoor, laser&#10;&#10;Description automatically generated">
            <a:extLst>
              <a:ext uri="{FF2B5EF4-FFF2-40B4-BE49-F238E27FC236}">
                <a16:creationId xmlns:a16="http://schemas.microsoft.com/office/drawing/2014/main" id="{7781DFDA-9392-E344-96F2-C81EAABAD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8025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2AF858-B0B8-F045-8BE3-A75FE64DCE13}"/>
              </a:ext>
            </a:extLst>
          </p:cNvPr>
          <p:cNvSpPr/>
          <p:nvPr/>
        </p:nvSpPr>
        <p:spPr>
          <a:xfrm>
            <a:off x="2351540" y="412977"/>
            <a:ext cx="711754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9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StableSwap</a:t>
            </a:r>
            <a:endParaRPr lang="en-GB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82C55-7869-A840-8088-91EDD42A4BE8}"/>
              </a:ext>
            </a:extLst>
          </p:cNvPr>
          <p:cNvSpPr txBox="1"/>
          <p:nvPr/>
        </p:nvSpPr>
        <p:spPr>
          <a:xfrm>
            <a:off x="3886200" y="5870150"/>
            <a:ext cx="404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Simon Zhang	  </a:t>
            </a:r>
            <a:r>
              <a:rPr lang="en-US" dirty="0" err="1"/>
              <a:t>Viseth</a:t>
            </a:r>
            <a:r>
              <a:rPr lang="en-US" dirty="0"/>
              <a:t> Auk	Toby Martin</a:t>
            </a:r>
          </a:p>
        </p:txBody>
      </p:sp>
    </p:spTree>
    <p:extLst>
      <p:ext uri="{BB962C8B-B14F-4D97-AF65-F5344CB8AC3E}">
        <p14:creationId xmlns:p14="http://schemas.microsoft.com/office/powerpoint/2010/main" val="227503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DC4C-ACFD-3B49-8E01-A45C979B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Orderbook replaced with automated market maker (AMM)</a:t>
            </a:r>
          </a:p>
          <a:p>
            <a:r>
              <a:rPr lang="en-US" dirty="0"/>
              <a:t>DEX keeps balance of liquidity between each trading pair</a:t>
            </a:r>
          </a:p>
          <a:p>
            <a:r>
              <a:rPr lang="en-US" dirty="0"/>
              <a:t>Price impact determined by the ‘buy’ amount and the effect it has on the liquidity of the token on the exchange.</a:t>
            </a:r>
          </a:p>
          <a:p>
            <a:r>
              <a:rPr lang="en-US" dirty="0"/>
              <a:t>Blockchain transaction fees – fee to use the network</a:t>
            </a:r>
          </a:p>
          <a:p>
            <a:r>
              <a:rPr lang="en-US" dirty="0"/>
              <a:t>Slippage cost - </a:t>
            </a:r>
            <a:r>
              <a:rPr lang="en-AU" dirty="0"/>
              <a:t>the percentage amount that the purchaser chooses to potentially pay over their asking price to ensure their trade goes through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86F96-60F9-5748-8764-58C12C0700DF}"/>
              </a:ext>
            </a:extLst>
          </p:cNvPr>
          <p:cNvSpPr/>
          <p:nvPr/>
        </p:nvSpPr>
        <p:spPr>
          <a:xfrm>
            <a:off x="1141412" y="907713"/>
            <a:ext cx="4842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COSTS ON DEXs</a:t>
            </a:r>
          </a:p>
        </p:txBody>
      </p:sp>
    </p:spTree>
    <p:extLst>
      <p:ext uri="{BB962C8B-B14F-4D97-AF65-F5344CB8AC3E}">
        <p14:creationId xmlns:p14="http://schemas.microsoft.com/office/powerpoint/2010/main" val="369524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7546" y="219231"/>
            <a:ext cx="6539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Project Motivation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61936" y="575392"/>
            <a:ext cx="993006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create a platform to allow users to swap tokens similar to </a:t>
            </a:r>
            <a:r>
              <a:rPr lang="en-US" sz="1600" dirty="0" err="1"/>
              <a:t>BeeSwap</a:t>
            </a:r>
            <a:r>
              <a:rPr lang="en-US" sz="1600" dirty="0"/>
              <a:t>, </a:t>
            </a:r>
            <a:r>
              <a:rPr lang="en-US" sz="1600" dirty="0" err="1"/>
              <a:t>UniSwap</a:t>
            </a:r>
            <a:r>
              <a:rPr lang="en-US" sz="1600" dirty="0"/>
              <a:t> and Sushi Swap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Our goal is to provide a cheaper fee structure than these competitors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hope that this will bring more people to our platform </a:t>
            </a:r>
          </a:p>
          <a:p>
            <a:endParaRPr lang="en-US" dirty="0"/>
          </a:p>
          <a:p>
            <a:r>
              <a:rPr lang="en-US" sz="3600" b="1" dirty="0"/>
              <a:t>Our Fee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fees = (1-portion of total liquidity of output token) * 0.1%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all pools have same liquidity, should expect average fee of 0.067%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600" b="1" dirty="0"/>
              <a:t>Downside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have less fees so liquidity providers may earn less interest compared to traditional LPs.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However, we hope that since we have lower fees, we will have a greater volume which will offset the lower interest.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Furthermore, we expect volume to move from traditional LPs over to our platform, thus lowering the interest rates of traditional LPs anyway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4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4A4C-ECD7-AB40-83AE-F745269D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Stableswap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A92DC-E4D0-434B-B0DE-C81C1BA86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Multi Asset Liquidity Pool (MALP)</a:t>
            </a:r>
          </a:p>
          <a:p>
            <a:pPr lvl="1"/>
            <a:r>
              <a:rPr lang="en-AU" dirty="0"/>
              <a:t>BUSD, USDT and USDC for prototype</a:t>
            </a:r>
          </a:p>
          <a:p>
            <a:r>
              <a:rPr lang="en-AU" dirty="0"/>
              <a:t>Infinitely scalable pools</a:t>
            </a:r>
          </a:p>
          <a:p>
            <a:r>
              <a:rPr lang="en-AU" dirty="0"/>
              <a:t>Reduce swap fees</a:t>
            </a:r>
          </a:p>
          <a:p>
            <a:r>
              <a:rPr lang="en-AU" dirty="0"/>
              <a:t>Create interest for depositors</a:t>
            </a:r>
          </a:p>
          <a:p>
            <a:r>
              <a:rPr lang="en-AU" dirty="0"/>
              <a:t>Give over-collateralized loans</a:t>
            </a:r>
          </a:p>
          <a:p>
            <a:r>
              <a:rPr lang="en-AU" dirty="0"/>
              <a:t>Platform collects 10% of all fees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46EC91-F59D-430E-B25D-8861E1398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4" y="995854"/>
            <a:ext cx="6410325" cy="44410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7F0E99-C450-4EF5-B28E-4D7D8A58C511}"/>
              </a:ext>
            </a:extLst>
          </p:cNvPr>
          <p:cNvSpPr txBox="1"/>
          <p:nvPr/>
        </p:nvSpPr>
        <p:spPr>
          <a:xfrm>
            <a:off x="5334000" y="5626162"/>
            <a:ext cx="687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Stable Coin: cryptocurrency designed to be pegged to a specific value,</a:t>
            </a:r>
            <a:br>
              <a:rPr lang="en-AU" b="1" dirty="0"/>
            </a:br>
            <a:r>
              <a:rPr lang="en-AU" b="1" dirty="0"/>
              <a:t>in this case, 1 USD. </a:t>
            </a:r>
          </a:p>
        </p:txBody>
      </p:sp>
    </p:spTree>
    <p:extLst>
      <p:ext uri="{BB962C8B-B14F-4D97-AF65-F5344CB8AC3E}">
        <p14:creationId xmlns:p14="http://schemas.microsoft.com/office/powerpoint/2010/main" val="169173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FAAF-86F9-4BDC-82C8-276E6602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 more price impact fees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B307-04D0-434D-ADAD-2F3F8A5E8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Stable coins are stable – price impact innately makes no sense</a:t>
            </a:r>
          </a:p>
          <a:p>
            <a:r>
              <a:rPr lang="en-AU" dirty="0"/>
              <a:t>Creates loss for traders and investors </a:t>
            </a:r>
          </a:p>
          <a:p>
            <a:pPr lvl="1"/>
            <a:r>
              <a:rPr lang="en-AU" dirty="0"/>
              <a:t>Income for arbitrage bots exploiting this inefficiency</a:t>
            </a:r>
          </a:p>
          <a:p>
            <a:r>
              <a:rPr lang="en-AU" dirty="0"/>
              <a:t>Solution:</a:t>
            </a:r>
          </a:p>
          <a:p>
            <a:pPr lvl="1"/>
            <a:r>
              <a:rPr lang="en-AU" dirty="0"/>
              <a:t>Scaling variable rate fee </a:t>
            </a:r>
            <a:r>
              <a:rPr lang="en-AU" dirty="0">
                <a:sym typeface="Wingdings" panose="05000000000000000000" pitchFamily="2" charset="2"/>
              </a:rPr>
              <a:t> upper bound for price impact</a:t>
            </a:r>
          </a:p>
          <a:p>
            <a:pPr lvl="1"/>
            <a:r>
              <a:rPr lang="en-AU" dirty="0">
                <a:sym typeface="Wingdings" panose="05000000000000000000" pitchFamily="2" charset="2"/>
              </a:rPr>
              <a:t>Will scale between near 0% to a maximum of 0.1%</a:t>
            </a:r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00544-D073-40F0-A219-91B96A643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016" y="-2335"/>
            <a:ext cx="3153884" cy="4763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B6A50B-95E5-4143-B539-7C442D4847F1}"/>
              </a:ext>
            </a:extLst>
          </p:cNvPr>
          <p:cNvSpPr txBox="1"/>
          <p:nvPr/>
        </p:nvSpPr>
        <p:spPr>
          <a:xfrm>
            <a:off x="9091016" y="4913312"/>
            <a:ext cx="31840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$214.8 total fee</a:t>
            </a:r>
          </a:p>
          <a:p>
            <a:r>
              <a:rPr lang="en-AU" dirty="0"/>
              <a:t>$125 gone to liquidity providers</a:t>
            </a:r>
          </a:p>
          <a:p>
            <a:r>
              <a:rPr lang="en-AU" dirty="0"/>
              <a:t>$89.8 gone to price impact </a:t>
            </a:r>
          </a:p>
          <a:p>
            <a:endParaRPr lang="en-AU" dirty="0"/>
          </a:p>
          <a:p>
            <a:r>
              <a:rPr lang="en-AU" dirty="0"/>
              <a:t>At </a:t>
            </a:r>
            <a:r>
              <a:rPr lang="en-AU" dirty="0" err="1"/>
              <a:t>StableSwap</a:t>
            </a:r>
            <a:r>
              <a:rPr lang="en-AU" dirty="0"/>
              <a:t>, our max fee</a:t>
            </a:r>
          </a:p>
          <a:p>
            <a:r>
              <a:rPr lang="en-AU" dirty="0"/>
              <a:t>for a $50k trade is $50. </a:t>
            </a:r>
          </a:p>
        </p:txBody>
      </p:sp>
    </p:spTree>
    <p:extLst>
      <p:ext uri="{BB962C8B-B14F-4D97-AF65-F5344CB8AC3E}">
        <p14:creationId xmlns:p14="http://schemas.microsoft.com/office/powerpoint/2010/main" val="135096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9D75-3020-4917-B04C-5C28E28D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Game Changer for capital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3C54C-6191-4B38-BE08-D68D3781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Double utilisation of funds </a:t>
            </a:r>
          </a:p>
          <a:p>
            <a:pPr lvl="1"/>
            <a:r>
              <a:rPr lang="en-AU" dirty="0"/>
              <a:t>Additional income source for depositors leading to higher returns</a:t>
            </a:r>
          </a:p>
          <a:p>
            <a:pPr lvl="1"/>
            <a:r>
              <a:rPr lang="en-AU" dirty="0"/>
              <a:t>Such as allowing other users to take out over-collateralized loans</a:t>
            </a:r>
          </a:p>
          <a:p>
            <a:r>
              <a:rPr lang="en-AU" dirty="0"/>
              <a:t>Currently all done manually</a:t>
            </a:r>
          </a:p>
          <a:p>
            <a:pPr lvl="1"/>
            <a:r>
              <a:rPr lang="en-AU" dirty="0"/>
              <a:t>Full release will include automated loan approval and liquidations</a:t>
            </a:r>
          </a:p>
          <a:p>
            <a:r>
              <a:rPr lang="en-AU" dirty="0"/>
              <a:t>20% initial interest rate for stable coins</a:t>
            </a:r>
          </a:p>
          <a:p>
            <a:pPr lvl="1"/>
            <a:r>
              <a:rPr lang="en-AU" dirty="0"/>
              <a:t>For reference, </a:t>
            </a:r>
            <a:r>
              <a:rPr lang="en-AU" dirty="0" err="1"/>
              <a:t>Binance</a:t>
            </a:r>
            <a:r>
              <a:rPr lang="en-AU" dirty="0"/>
              <a:t> charges 20.8% interest for margin trading stable coins</a:t>
            </a:r>
          </a:p>
          <a:p>
            <a:pPr lvl="1"/>
            <a:r>
              <a:rPr lang="en-AU" dirty="0"/>
              <a:t>Anchor Protocol gives approximately 19% APY (daily compound) on Tera USD (UST)</a:t>
            </a:r>
          </a:p>
        </p:txBody>
      </p:sp>
    </p:spTree>
    <p:extLst>
      <p:ext uri="{BB962C8B-B14F-4D97-AF65-F5344CB8AC3E}">
        <p14:creationId xmlns:p14="http://schemas.microsoft.com/office/powerpoint/2010/main" val="128345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29C8-966D-44B0-86D2-B10D9710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Over-collateralised loans in practice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7B05-9A4D-4EA0-ACF0-8F47285A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Below features are not yet implemented due to time constraints:</a:t>
            </a:r>
          </a:p>
          <a:p>
            <a:pPr lvl="1"/>
            <a:r>
              <a:rPr lang="en-AU" dirty="0"/>
              <a:t>Auto-approval based on initial LTV ratio</a:t>
            </a:r>
          </a:p>
          <a:p>
            <a:pPr lvl="1"/>
            <a:r>
              <a:rPr lang="en-AU" dirty="0"/>
              <a:t>Auto-liquidation based on current LTV ratio</a:t>
            </a:r>
          </a:p>
          <a:p>
            <a:pPr lvl="1"/>
            <a:r>
              <a:rPr lang="en-AU" dirty="0"/>
              <a:t>Maximum loan utilization ratio</a:t>
            </a:r>
          </a:p>
          <a:p>
            <a:pPr lvl="1"/>
            <a:r>
              <a:rPr lang="en-AU" dirty="0"/>
              <a:t>Variable interest rate depending on loans demand</a:t>
            </a:r>
          </a:p>
        </p:txBody>
      </p:sp>
    </p:spTree>
    <p:extLst>
      <p:ext uri="{BB962C8B-B14F-4D97-AF65-F5344CB8AC3E}">
        <p14:creationId xmlns:p14="http://schemas.microsoft.com/office/powerpoint/2010/main" val="409095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CB43-9AF8-4B36-9FB3-7862E1E6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future of </a:t>
            </a:r>
            <a:r>
              <a:rPr lang="en-AU" dirty="0" err="1"/>
              <a:t>stableswap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3EFEE-43C2-4DAC-BDC5-1A3F83A61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982786"/>
            <a:ext cx="11096625" cy="4408489"/>
          </a:xfrm>
        </p:spPr>
        <p:txBody>
          <a:bodyPr>
            <a:normAutofit lnSpcReduction="10000"/>
          </a:bodyPr>
          <a:lstStyle/>
          <a:p>
            <a:r>
              <a:rPr lang="en-AU" dirty="0"/>
              <a:t>Currently in the process of implementing this in a real world setting </a:t>
            </a:r>
            <a:r>
              <a:rPr lang="en-AU" b="1" dirty="0"/>
              <a:t>under a new name</a:t>
            </a:r>
          </a:p>
          <a:p>
            <a:r>
              <a:rPr lang="en-AU" dirty="0"/>
              <a:t>In our team:</a:t>
            </a:r>
          </a:p>
          <a:p>
            <a:pPr lvl="1"/>
            <a:r>
              <a:rPr lang="en-AU" dirty="0" err="1"/>
              <a:t>Discidium</a:t>
            </a:r>
            <a:r>
              <a:rPr lang="en-AU" dirty="0"/>
              <a:t> Pty Ltd as the project management team (co-founder)  </a:t>
            </a:r>
          </a:p>
          <a:p>
            <a:pPr lvl="1"/>
            <a:r>
              <a:rPr lang="en-AU" dirty="0" err="1"/>
              <a:t>Everlume</a:t>
            </a:r>
            <a:r>
              <a:rPr lang="en-AU" dirty="0"/>
              <a:t> as the marketing management team (core team)</a:t>
            </a:r>
          </a:p>
          <a:p>
            <a:pPr lvl="1"/>
            <a:r>
              <a:rPr lang="en-AU" dirty="0" err="1"/>
              <a:t>Viseth</a:t>
            </a:r>
            <a:r>
              <a:rPr lang="en-AU" dirty="0"/>
              <a:t> (core team/advisor), Toby (core team/advisor) and Simon (founder)</a:t>
            </a:r>
          </a:p>
          <a:p>
            <a:r>
              <a:rPr lang="en-AU" dirty="0"/>
              <a:t>Looking for:</a:t>
            </a:r>
          </a:p>
          <a:p>
            <a:pPr lvl="1"/>
            <a:r>
              <a:rPr lang="en-AU" dirty="0"/>
              <a:t>Smart contract programmers (funded with initial capital injection)</a:t>
            </a:r>
          </a:p>
          <a:p>
            <a:pPr lvl="1"/>
            <a:r>
              <a:rPr lang="en-AU" dirty="0"/>
              <a:t>VCs and angel investors (in 4-6 months)</a:t>
            </a:r>
          </a:p>
          <a:p>
            <a:pPr lvl="1"/>
            <a:r>
              <a:rPr lang="en-AU" dirty="0"/>
              <a:t>Advisors in the field of </a:t>
            </a:r>
            <a:r>
              <a:rPr lang="en-AU" dirty="0" err="1"/>
              <a:t>DeFi</a:t>
            </a:r>
            <a:r>
              <a:rPr lang="en-AU" dirty="0"/>
              <a:t>/blockchain and marketing/influencers</a:t>
            </a:r>
          </a:p>
          <a:p>
            <a:pPr lvl="1"/>
            <a:r>
              <a:rPr lang="en-AU" dirty="0"/>
              <a:t>Any other parties interested in our project!</a:t>
            </a:r>
          </a:p>
        </p:txBody>
      </p:sp>
    </p:spTree>
    <p:extLst>
      <p:ext uri="{BB962C8B-B14F-4D97-AF65-F5344CB8AC3E}">
        <p14:creationId xmlns:p14="http://schemas.microsoft.com/office/powerpoint/2010/main" val="88905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1365</TotalTime>
  <Words>590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Stableswap</vt:lpstr>
      <vt:lpstr>No more price impact fees</vt:lpstr>
      <vt:lpstr>Game Changer for capital efficiency</vt:lpstr>
      <vt:lpstr>Over-collateralised loans in practice </vt:lpstr>
      <vt:lpstr>The future of stableswap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Martin</dc:creator>
  <cp:lastModifiedBy>Simon Zhang</cp:lastModifiedBy>
  <cp:revision>8</cp:revision>
  <dcterms:created xsi:type="dcterms:W3CDTF">2022-01-31T06:31:04Z</dcterms:created>
  <dcterms:modified xsi:type="dcterms:W3CDTF">2022-02-16T05:38:34Z</dcterms:modified>
</cp:coreProperties>
</file>