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65" r:id="rId9"/>
    <p:sldId id="266" r:id="rId10"/>
    <p:sldId id="264" r:id="rId11"/>
    <p:sldId id="263" r:id="rId12"/>
    <p:sldId id="267" r:id="rId13"/>
    <p:sldId id="268" r:id="rId14"/>
    <p:sldId id="274" r:id="rId15"/>
    <p:sldId id="270" r:id="rId16"/>
    <p:sldId id="271" r:id="rId17"/>
    <p:sldId id="275" r:id="rId18"/>
    <p:sldId id="261" r:id="rId19"/>
    <p:sldId id="27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direcciones-flechas-perdido-s%C3%ADmbolo-2543956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yecto4millones.blogspot.com/2015/04/la-necesidad-de-un-plan-de-inversion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21464&amp;picture=feedbac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fif"/><Relationship Id="rId5" Type="http://schemas.openxmlformats.org/officeDocument/2006/relationships/image" Target="../media/image13.jfif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38F38-2921-EB5F-C40F-00E92837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13244"/>
            <a:ext cx="5805814" cy="1110769"/>
          </a:xfrm>
        </p:spPr>
        <p:txBody>
          <a:bodyPr/>
          <a:lstStyle/>
          <a:p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Les conflits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28591-354C-1225-51BF-D8AB2BDD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537" y="3291088"/>
            <a:ext cx="4903940" cy="685800"/>
          </a:xfrm>
        </p:spPr>
        <p:txBody>
          <a:bodyPr/>
          <a:lstStyle/>
          <a:p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Nature, formes et outils de résolution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DBC7E2-B040-9C10-ED45-0BFDC069F4F0}"/>
              </a:ext>
            </a:extLst>
          </p:cNvPr>
          <p:cNvSpPr txBox="1"/>
          <p:nvPr/>
        </p:nvSpPr>
        <p:spPr>
          <a:xfrm>
            <a:off x="175364" y="280223"/>
            <a:ext cx="13903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Thème</a:t>
            </a:r>
            <a:r>
              <a:rPr lang="fr-FR" sz="2400" b="1" u="sng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01870B-C271-634A-D16D-80E0A77B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63" y="1708432"/>
            <a:ext cx="3319397" cy="24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7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AC8A-BA9B-8E2B-4CB4-375DBA07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4952"/>
            <a:ext cx="8279704" cy="525749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2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br>
              <a:rPr lang="fr-FR" sz="12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sz="1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47FD3-EA42-DFA4-383F-6CBE675D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6220" y="297992"/>
            <a:ext cx="5159840" cy="385067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Le requin ou L'AFFRONTEMENT / La COMPETITION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9625-4717-9E1A-B5EB-383FE6D20114}"/>
              </a:ext>
            </a:extLst>
          </p:cNvPr>
          <p:cNvSpPr txBox="1"/>
          <p:nvPr/>
        </p:nvSpPr>
        <p:spPr>
          <a:xfrm>
            <a:off x="1632818" y="2115648"/>
            <a:ext cx="9508794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Personne qui s’affirme, qui domine et qui ne coopère pas </a:t>
            </a:r>
          </a:p>
          <a:p>
            <a:pPr marL="285750" indent="-285750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Qui met en avant ses propres intérêts 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Qui </a:t>
            </a: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poursuit ses propres intérêts au détriment d’une autre personne</a:t>
            </a:r>
            <a:endParaRPr lang="fr-FR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fr-FR" sz="1600" b="0" i="0" dirty="0"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Il s’agit souvent d’une personne orientée vers le pouvoir, dans lequel elle utilise tous les moyens de pouvoir à sa disposition pour imposer sa propre position.</a:t>
            </a: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ED79C5-437B-9E76-CE58-BA9D93E7BF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15385" r="10256" b="19657"/>
          <a:stretch/>
        </p:blipFill>
        <p:spPr>
          <a:xfrm>
            <a:off x="0" y="0"/>
            <a:ext cx="1295401" cy="1014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E1A6A4EB-52AB-421A-BAB8-D42D1D642E23}"/>
              </a:ext>
            </a:extLst>
          </p:cNvPr>
          <p:cNvSpPr/>
          <p:nvPr/>
        </p:nvSpPr>
        <p:spPr>
          <a:xfrm>
            <a:off x="4273686" y="4643658"/>
            <a:ext cx="4227058" cy="15372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GAGNANT / PERDANT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26F030D-943B-6488-FDF4-7CE9E4C3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" y="1062273"/>
            <a:ext cx="8022349" cy="3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AC8A-BA9B-8E2B-4CB4-375DBA07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14712"/>
            <a:ext cx="11361109" cy="701354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2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Traits de </a:t>
            </a:r>
            <a:r>
              <a:rPr lang="fr-FR" sz="13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caractère</a:t>
            </a:r>
            <a:r>
              <a:rPr lang="fr-FR" sz="12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: </a:t>
            </a:r>
            <a:r>
              <a:rPr lang="fr-FR" sz="13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affirmation</a:t>
            </a:r>
            <a:r>
              <a:rPr lang="fr-FR" sz="12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de soi et coopération: neutres </a:t>
            </a:r>
            <a:r>
              <a:rPr lang="fr-FR" sz="1200" b="1" dirty="0"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au bénéfice du temps consacré à la résolution du conflit</a:t>
            </a:r>
            <a:br>
              <a:rPr lang="fr-FR" sz="12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sz="1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47FD3-EA42-DFA4-383F-6CBE675D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30257"/>
            <a:ext cx="10490200" cy="402745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Le renard  ou LE COMPROMIS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9625-4717-9E1A-B5EB-383FE6D20114}"/>
              </a:ext>
            </a:extLst>
          </p:cNvPr>
          <p:cNvSpPr txBox="1"/>
          <p:nvPr/>
        </p:nvSpPr>
        <p:spPr>
          <a:xfrm>
            <a:off x="1427053" y="2171754"/>
            <a:ext cx="9337893" cy="18158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L’objectif est de trouver une solution appropriée et mutuellement acceptable qui satisfasse partiellement les deux parties</a:t>
            </a:r>
          </a:p>
          <a:p>
            <a:pPr marL="285750" indent="-285750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Ils sont souvent conscients que la solution parfaite gagnant-gagnant n’existe pas toujours </a:t>
            </a:r>
          </a:p>
          <a:p>
            <a:pPr marL="285750" indent="-285750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Parfois, le conflit doit être évité ou les choses doivent simplement aller vite</a:t>
            </a:r>
          </a:p>
          <a:p>
            <a:pPr marL="285750" indent="-285750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Cette volonté de compromis peut également consister à éliminer le désaccord en trouvant une solution plus ou moins satisfaisante pour les deux parties, à faire des concessions mutuelles ou à essayer de trouver une position intermédiaire</a:t>
            </a:r>
            <a:endParaRPr lang="fr-FR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A6A4EB-52AB-421A-BAB8-D42D1D642E23}"/>
              </a:ext>
            </a:extLst>
          </p:cNvPr>
          <p:cNvSpPr/>
          <p:nvPr/>
        </p:nvSpPr>
        <p:spPr>
          <a:xfrm>
            <a:off x="4385500" y="4584409"/>
            <a:ext cx="3420997" cy="14024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MI-GAGNANT</a:t>
            </a:r>
          </a:p>
          <a:p>
            <a:pPr algn="ctr"/>
            <a:r>
              <a:rPr lang="fr-F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</a:t>
            </a:r>
          </a:p>
          <a:p>
            <a:pPr algn="ctr"/>
            <a:r>
              <a:rPr lang="fr-F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MI-PERDANT</a:t>
            </a:r>
          </a:p>
        </p:txBody>
      </p:sp>
      <p:pic>
        <p:nvPicPr>
          <p:cNvPr id="12" name="image4.jpg" title="Image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177447" cy="10147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39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AC8A-BA9B-8E2B-4CB4-375DBA07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290832"/>
            <a:ext cx="8054235" cy="608305"/>
          </a:xfrm>
          <a:solidFill>
            <a:srgbClr val="7030A0"/>
          </a:solidFill>
          <a:ln>
            <a:solidFill>
              <a:schemeClr val="bg1"/>
            </a:solidFill>
          </a:ln>
        </p:spPr>
        <p:txBody>
          <a:bodyPr anchor="b">
            <a:normAutofit fontScale="90000"/>
          </a:bodyPr>
          <a:lstStyle/>
          <a:p>
            <a:pPr algn="l"/>
            <a:br>
              <a:rPr lang="fr-FR" sz="1300" i="0" dirty="0"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</a:br>
            <a:br>
              <a:rPr lang="fr-FR" sz="1300" i="0" dirty="0"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</a:br>
            <a:br>
              <a:rPr lang="fr-FR" sz="1300" i="0" dirty="0"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</a:br>
            <a:r>
              <a:rPr lang="fr-FR" sz="1300" i="0" dirty="0"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</a:t>
            </a:r>
            <a:r>
              <a:rPr lang="fr-FR" sz="1400" b="1" i="0" dirty="0"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 </a:t>
            </a:r>
            <a:r>
              <a:rPr lang="fr-FR" sz="14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Affirmation de soi : élevée ; volonté de coopérer : élevée</a:t>
            </a:r>
            <a:br>
              <a:rPr lang="fr-FR" sz="14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47FD3-EA42-DFA4-383F-6CBE675D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291" y="467616"/>
            <a:ext cx="10490200" cy="446784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7030A0"/>
                </a:solidFill>
              </a:rPr>
              <a:t>La chouette ou LA COLLABORATION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9625-4717-9E1A-B5EB-383FE6D20114}"/>
              </a:ext>
            </a:extLst>
          </p:cNvPr>
          <p:cNvSpPr txBox="1"/>
          <p:nvPr/>
        </p:nvSpPr>
        <p:spPr>
          <a:xfrm>
            <a:off x="1182652" y="2378003"/>
            <a:ext cx="8922186" cy="181588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Volonté de coopérer avec les autres personnes afin de trouver une solution qui tienne compte des préoccupations et des besoins des deux personnes </a:t>
            </a:r>
          </a:p>
          <a:p>
            <a:pPr marL="285750" indent="-285750" algn="l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El</a:t>
            </a: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les </a:t>
            </a: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veulent aller au fond d’un problème afin d’identifier les besoins sous-jacents et de trouver une alternative qui réponde aux différentes préoccupations</a:t>
            </a:r>
          </a:p>
          <a:p>
            <a:pPr marL="285750" indent="-285750" algn="l">
              <a:buFontTx/>
              <a:buChar char="-"/>
            </a:pPr>
            <a:r>
              <a:rPr lang="fr-FR" sz="1600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Elles veulent comprendre les points de vue de l’autre personne afin d’éliminer une éventuelle confrontation et de trouver plus tard une solution créative à un problème dans le cadre d’une collaboration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A6A4EB-52AB-421A-BAB8-D42D1D642E23}"/>
              </a:ext>
            </a:extLst>
          </p:cNvPr>
          <p:cNvSpPr/>
          <p:nvPr/>
        </p:nvSpPr>
        <p:spPr>
          <a:xfrm>
            <a:off x="3614622" y="4880724"/>
            <a:ext cx="4058246" cy="1553527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GAGNANT / GAGNANT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B8C4D6-6A45-A447-0F06-A021683F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" y="0"/>
            <a:ext cx="987602" cy="127635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1526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3B082-A580-77D9-FCD3-45AA554F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58" y="743025"/>
            <a:ext cx="3263704" cy="5890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fr-FR" sz="28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 résumé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642F8D3-8F33-4E1F-BD28-34564433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471" y="393143"/>
            <a:ext cx="7818726" cy="6071711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0CF44434-5D39-46DE-2FE0-83C947CBCF27}"/>
              </a:ext>
            </a:extLst>
          </p:cNvPr>
          <p:cNvSpPr/>
          <p:nvPr/>
        </p:nvSpPr>
        <p:spPr>
          <a:xfrm>
            <a:off x="5380122" y="5344134"/>
            <a:ext cx="2492836" cy="5962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PERDANT / PERDANT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BBBA6C7-54E5-ABDF-CF14-6984AAE4E0EF}"/>
              </a:ext>
            </a:extLst>
          </p:cNvPr>
          <p:cNvSpPr/>
          <p:nvPr/>
        </p:nvSpPr>
        <p:spPr>
          <a:xfrm>
            <a:off x="9089609" y="5344134"/>
            <a:ext cx="2492836" cy="5962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PERDANT / GAGNANT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BA07FA0-CAD6-A0F8-8D7E-FC35299C445C}"/>
              </a:ext>
            </a:extLst>
          </p:cNvPr>
          <p:cNvSpPr/>
          <p:nvPr/>
        </p:nvSpPr>
        <p:spPr>
          <a:xfrm>
            <a:off x="5284772" y="3188731"/>
            <a:ext cx="2492836" cy="5962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GAGNANT / PERDANT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E3EB9C0-40DD-AB37-295D-3C55D3C41326}"/>
              </a:ext>
            </a:extLst>
          </p:cNvPr>
          <p:cNvSpPr/>
          <p:nvPr/>
        </p:nvSpPr>
        <p:spPr>
          <a:xfrm>
            <a:off x="9489361" y="3154940"/>
            <a:ext cx="2492836" cy="596258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GAGNANT / GAGNANT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251BD90-FB22-AA56-DE07-FE8F1DF583EC}"/>
              </a:ext>
            </a:extLst>
          </p:cNvPr>
          <p:cNvSpPr/>
          <p:nvPr/>
        </p:nvSpPr>
        <p:spPr>
          <a:xfrm>
            <a:off x="7561808" y="3763831"/>
            <a:ext cx="2143354" cy="153868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MI-GAGNANT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</a:t>
            </a:r>
          </a:p>
          <a:p>
            <a:pPr algn="ctr"/>
            <a:r>
              <a:rPr lang="fr-FR" sz="11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MI-PERDANT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775B97-3D60-A2B7-4E0D-36C19CAD7047}"/>
              </a:ext>
            </a:extLst>
          </p:cNvPr>
          <p:cNvSpPr txBox="1"/>
          <p:nvPr/>
        </p:nvSpPr>
        <p:spPr>
          <a:xfrm>
            <a:off x="8981161" y="6321809"/>
            <a:ext cx="3001035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/>
              <a:t>https://educationspecialisee.ca</a:t>
            </a:r>
          </a:p>
        </p:txBody>
      </p:sp>
      <p:sp>
        <p:nvSpPr>
          <p:cNvPr id="9" name="Flèche : angle droit à deux pointes 8">
            <a:extLst>
              <a:ext uri="{FF2B5EF4-FFF2-40B4-BE49-F238E27FC236}">
                <a16:creationId xmlns:a16="http://schemas.microsoft.com/office/drawing/2014/main" id="{9AEAC2BC-2BEB-9B96-EC39-21054585A03D}"/>
              </a:ext>
            </a:extLst>
          </p:cNvPr>
          <p:cNvSpPr/>
          <p:nvPr/>
        </p:nvSpPr>
        <p:spPr>
          <a:xfrm rot="5400000">
            <a:off x="4785860" y="5286877"/>
            <a:ext cx="389020" cy="50353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8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C224BA4-71C0-7A16-4CAD-174190D84E23}"/>
              </a:ext>
            </a:extLst>
          </p:cNvPr>
          <p:cNvSpPr txBox="1"/>
          <p:nvPr/>
        </p:nvSpPr>
        <p:spPr>
          <a:xfrm>
            <a:off x="4533657" y="2419535"/>
            <a:ext cx="312468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Partie 1 </a:t>
            </a:r>
            <a:r>
              <a:rPr lang="fr-F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L’assertivité</a:t>
            </a:r>
            <a:endParaRPr lang="fr-FR" sz="20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504907-4949-A400-114E-36BDABB67C43}"/>
              </a:ext>
            </a:extLst>
          </p:cNvPr>
          <p:cNvSpPr txBox="1"/>
          <p:nvPr/>
        </p:nvSpPr>
        <p:spPr>
          <a:xfrm>
            <a:off x="2109199" y="1406335"/>
            <a:ext cx="7973599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b">
            <a:spAutoFit/>
          </a:bodyPr>
          <a:lstStyle/>
          <a:p>
            <a:r>
              <a:rPr lang="fr-FR" sz="28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II - La méthode "DESC" </a:t>
            </a:r>
            <a:r>
              <a:rPr lang="fr-FR" sz="28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</a:t>
            </a:r>
            <a:r>
              <a:rPr lang="fr-FR" sz="28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Vers l'Assertivité:</a:t>
            </a:r>
            <a:endParaRPr lang="fr-FR" sz="28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652C0E-279F-F6D5-B923-0D5F1666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82" y="3309625"/>
            <a:ext cx="3124684" cy="31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BC1AE-EDCA-8CCA-3FA1-E2DF40F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616" y="672139"/>
            <a:ext cx="4328263" cy="1293028"/>
          </a:xfrm>
        </p:spPr>
        <p:txBody>
          <a:bodyPr/>
          <a:lstStyle/>
          <a:p>
            <a:pPr algn="ctr"/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L’assertivité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761B58-8E81-6D14-4082-C1B4CD77BD79}"/>
              </a:ext>
            </a:extLst>
          </p:cNvPr>
          <p:cNvSpPr txBox="1"/>
          <p:nvPr/>
        </p:nvSpPr>
        <p:spPr>
          <a:xfrm>
            <a:off x="30271" y="2399214"/>
            <a:ext cx="576928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L’assertivité est considérée comme l’art de faire passer un message difficile sans passivité mais aussi sans agressivité.</a:t>
            </a:r>
            <a:endParaRPr lang="fr-FR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DD45B9-CD13-3465-E255-F63FFEDE8180}"/>
              </a:ext>
            </a:extLst>
          </p:cNvPr>
          <p:cNvSpPr txBox="1"/>
          <p:nvPr/>
        </p:nvSpPr>
        <p:spPr>
          <a:xfrm>
            <a:off x="1085979" y="5179629"/>
            <a:ext cx="10082669" cy="147732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Elle </a:t>
            </a:r>
            <a:r>
              <a:rPr lang="fr-FR" b="1" i="0" u="sng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s’appuie sur le refus d’avoir recours à trois comportements types à effets négatifs :</a:t>
            </a:r>
          </a:p>
          <a:p>
            <a:pPr algn="l"/>
            <a:endParaRPr lang="fr-FR" b="1" i="0" u="sng" dirty="0"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/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- l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es comportements </a:t>
            </a:r>
            <a:r>
              <a:rPr lang="fr-FR" b="1" i="0" u="sng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d’</a:t>
            </a:r>
            <a:r>
              <a:rPr lang="fr-FR" b="1" i="0" u="sng" strike="noStrike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agression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 (ou de </a:t>
            </a:r>
            <a:r>
              <a:rPr lang="fr-FR" b="0" i="0" strike="noStrike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domination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 par la force) </a:t>
            </a:r>
          </a:p>
          <a:p>
            <a:pPr algn="l"/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- les comportements </a:t>
            </a:r>
            <a:r>
              <a:rPr lang="fr-FR" b="1" i="0" u="sng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de </a:t>
            </a:r>
            <a:r>
              <a:rPr lang="fr-FR" b="1" i="0" u="sng" strike="noStrike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soumission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, qui peuvent se matérialiser par la fuite ou l’abandon </a:t>
            </a:r>
          </a:p>
          <a:p>
            <a:pPr algn="l"/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- l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es comportements </a:t>
            </a:r>
            <a:r>
              <a:rPr lang="fr-FR" b="1" i="0" u="sng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de manipulation 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(ou de </a:t>
            </a:r>
            <a:r>
              <a:rPr lang="fr-FR" b="0" i="0" strike="noStrike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domination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 par la ruse)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354B20-C840-80E9-E52F-5B1D72420DC3}"/>
              </a:ext>
            </a:extLst>
          </p:cNvPr>
          <p:cNvSpPr txBox="1"/>
          <p:nvPr/>
        </p:nvSpPr>
        <p:spPr>
          <a:xfrm>
            <a:off x="5960302" y="2399214"/>
            <a:ext cx="609391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Une personne </a:t>
            </a:r>
            <a:r>
              <a:rPr lang="fr-FR" b="1" i="0" u="sng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« assertive »</a:t>
            </a:r>
            <a:r>
              <a:rPr lang="fr-FR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 la capacité de s'exprimer et de défendre ses droits sans empiéter sur ceux des autres</a:t>
            </a:r>
            <a:endParaRPr lang="fr-FR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A26132-CB01-E4B3-59CA-FC9893C7AC87}"/>
              </a:ext>
            </a:extLst>
          </p:cNvPr>
          <p:cNvSpPr txBox="1"/>
          <p:nvPr/>
        </p:nvSpPr>
        <p:spPr>
          <a:xfrm>
            <a:off x="200417" y="3535457"/>
            <a:ext cx="11853797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Elle correspond à une </a:t>
            </a:r>
            <a:r>
              <a:rPr lang="fr-FR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attitude de fermeté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 face aux événements, de manière à développer des relations plus harmonieuses.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8D94E8-C1D2-4F4E-45D5-A079E8D9EB52}"/>
              </a:ext>
            </a:extLst>
          </p:cNvPr>
          <p:cNvSpPr txBox="1"/>
          <p:nvPr/>
        </p:nvSpPr>
        <p:spPr>
          <a:xfrm>
            <a:off x="7635210" y="1429383"/>
            <a:ext cx="364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une attitude, un comportement</a:t>
            </a:r>
            <a:endParaRPr lang="fr-FR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53C72DC-4794-7955-5D2B-525C7730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59" y="523991"/>
            <a:ext cx="2380254" cy="158932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A72C6DF-F1A5-0E52-6DE3-6A259E60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128857"/>
            <a:ext cx="4328263" cy="20350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4F6A5D-CC69-B61A-0F4D-CFEEFE5238B1}"/>
              </a:ext>
            </a:extLst>
          </p:cNvPr>
          <p:cNvSpPr txBox="1"/>
          <p:nvPr/>
        </p:nvSpPr>
        <p:spPr>
          <a:xfrm>
            <a:off x="200414" y="4357543"/>
            <a:ext cx="11853797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L'</a:t>
            </a:r>
            <a:r>
              <a:rPr lang="fr-FR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assertivité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, c'est donc </a:t>
            </a:r>
            <a:r>
              <a:rPr lang="fr-FR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oser dire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, "mais" tout en étant capable d'accueillir le retour que l'autre nous adresse et de l'accompagner si nécessaire.  </a:t>
            </a:r>
          </a:p>
        </p:txBody>
      </p:sp>
    </p:spTree>
    <p:extLst>
      <p:ext uri="{BB962C8B-B14F-4D97-AF65-F5344CB8AC3E}">
        <p14:creationId xmlns:p14="http://schemas.microsoft.com/office/powerpoint/2010/main" val="36566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D90CB-56D0-DA7C-A2B7-D0E0D295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031" y="522143"/>
            <a:ext cx="6093912" cy="1041666"/>
          </a:xfrm>
          <a:solidFill>
            <a:schemeClr val="tx1"/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8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Avantages de l’assertivité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E3047F-A430-EFEF-DC89-5F092EA2EBBC}"/>
              </a:ext>
            </a:extLst>
          </p:cNvPr>
          <p:cNvSpPr txBox="1"/>
          <p:nvPr/>
        </p:nvSpPr>
        <p:spPr>
          <a:xfrm>
            <a:off x="108441" y="2333067"/>
            <a:ext cx="5581506" cy="20928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fr-FR" sz="2000" b="1" i="0" u="sng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L'assertivité est le fait d'assumer :</a:t>
            </a:r>
          </a:p>
          <a:p>
            <a:pPr algn="just" fontAlgn="base"/>
            <a:endParaRPr lang="fr-FR" sz="2000" b="1" i="0" u="sng" dirty="0"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just" fontAlgn="base"/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-  Ce que l’on est </a:t>
            </a:r>
          </a:p>
          <a:p>
            <a:pPr marL="285750" indent="-285750" algn="just" fontAlgn="base">
              <a:buFontTx/>
              <a:buChar char="-"/>
            </a:pP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l’on fait </a:t>
            </a:r>
          </a:p>
          <a:p>
            <a:pPr marL="285750" indent="-285750" algn="just" fontAlgn="base">
              <a:buFontTx/>
              <a:buChar char="-"/>
            </a:pP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l’on dit</a:t>
            </a:r>
          </a:p>
          <a:p>
            <a:pPr algn="just" fontAlgn="base"/>
            <a:endParaRPr lang="fr-FR" b="0" i="0" dirty="0"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just" fontAlgn="base"/>
            <a:r>
              <a:rPr lang="fr-FR" b="1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fr-FR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ans le respect de Soi et dans celui des autres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A7A7CD-1619-DB17-A800-1B1F0239D558}"/>
              </a:ext>
            </a:extLst>
          </p:cNvPr>
          <p:cNvSpPr txBox="1"/>
          <p:nvPr/>
        </p:nvSpPr>
        <p:spPr>
          <a:xfrm>
            <a:off x="7129611" y="2551837"/>
            <a:ext cx="3316266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fr-FR" i="0" u="sng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L'assertivité amène à :</a:t>
            </a:r>
          </a:p>
          <a:p>
            <a:pPr algn="just" fontAlgn="base"/>
            <a:endParaRPr lang="fr-FR" b="0" i="0" dirty="0"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just" fontAlgn="base"/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-  L'affirmation de soi</a:t>
            </a:r>
          </a:p>
          <a:p>
            <a:pPr algn="just" fontAlgn="base"/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-  La confiance en soi</a:t>
            </a:r>
          </a:p>
          <a:p>
            <a:pPr marL="285750" indent="-285750" algn="just" fontAlgn="base">
              <a:buFontTx/>
              <a:buChar char="-"/>
            </a:pP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L'assurance personnelle </a:t>
            </a:r>
          </a:p>
          <a:p>
            <a:pPr marL="285750" indent="-285750" algn="just" fontAlgn="base">
              <a:buFontTx/>
              <a:buChar char="-"/>
            </a:pPr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L</a:t>
            </a:r>
            <a:r>
              <a:rPr lang="fr-FR" b="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 force tranquille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00790C-FB78-7954-9E6B-72BED49B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61" y="210102"/>
            <a:ext cx="1288907" cy="1665748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E8CD4A-51B8-315D-B3B3-A0E9D037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877" y="533048"/>
            <a:ext cx="1037455" cy="104423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B9FCAC2-E19A-7C4B-ACBF-F8EF67CECCC4}"/>
              </a:ext>
            </a:extLst>
          </p:cNvPr>
          <p:cNvSpPr txBox="1"/>
          <p:nvPr/>
        </p:nvSpPr>
        <p:spPr>
          <a:xfrm>
            <a:off x="2640774" y="5151566"/>
            <a:ext cx="657838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fr-FR" sz="20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Communiquer avec assertivité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permet donc une relation </a:t>
            </a:r>
            <a:r>
              <a:rPr lang="fr-FR" sz="18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gagnant/gagnant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ou les échanges sont constructifs et respectueux pour chacun des interlocuteurs</a:t>
            </a:r>
          </a:p>
        </p:txBody>
      </p:sp>
      <p:pic>
        <p:nvPicPr>
          <p:cNvPr id="17" name="Graphique 16" descr="Coche avec un remplissage uni">
            <a:extLst>
              <a:ext uri="{FF2B5EF4-FFF2-40B4-BE49-F238E27FC236}">
                <a16:creationId xmlns:a16="http://schemas.microsoft.com/office/drawing/2014/main" id="{04ED4F2C-7B2F-5D1E-D79B-9768B4AAA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0287" y="197734"/>
            <a:ext cx="1288907" cy="16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6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C224BA4-71C0-7A16-4CAD-174190D84E23}"/>
              </a:ext>
            </a:extLst>
          </p:cNvPr>
          <p:cNvSpPr txBox="1"/>
          <p:nvPr/>
        </p:nvSpPr>
        <p:spPr>
          <a:xfrm>
            <a:off x="2727476" y="2330678"/>
            <a:ext cx="673703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Partie 2  Formuler un message « DESC »</a:t>
            </a:r>
            <a:endParaRPr lang="fr-FR" sz="20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504907-4949-A400-114E-36BDABB67C43}"/>
              </a:ext>
            </a:extLst>
          </p:cNvPr>
          <p:cNvSpPr txBox="1"/>
          <p:nvPr/>
        </p:nvSpPr>
        <p:spPr>
          <a:xfrm>
            <a:off x="2116228" y="1196742"/>
            <a:ext cx="795953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b">
            <a:spAutoFit/>
          </a:bodyPr>
          <a:lstStyle/>
          <a:p>
            <a:r>
              <a:rPr lang="fr-FR" sz="28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II - La méthode "DESC" </a:t>
            </a:r>
            <a:r>
              <a:rPr lang="fr-FR" sz="28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</a:t>
            </a:r>
            <a:r>
              <a:rPr lang="fr-FR" sz="28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Vers l'Assertivité:</a:t>
            </a:r>
            <a:endParaRPr lang="fr-FR" sz="28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DDBC6E-F4BE-0D8E-6023-12535FA0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82" y="3429000"/>
            <a:ext cx="6737036" cy="233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6378550-2211-57D8-C19C-36C9829EC244}"/>
              </a:ext>
            </a:extLst>
          </p:cNvPr>
          <p:cNvSpPr txBox="1"/>
          <p:nvPr/>
        </p:nvSpPr>
        <p:spPr>
          <a:xfrm>
            <a:off x="1693691" y="6362838"/>
            <a:ext cx="50323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https://2clcoaching.fr/apprendre-dire-non</a:t>
            </a:r>
            <a:r>
              <a:rPr lang="fr-FR" dirty="0"/>
              <a:t>/</a:t>
            </a:r>
          </a:p>
        </p:txBody>
      </p:sp>
      <p:sp>
        <p:nvSpPr>
          <p:cNvPr id="7" name="Flèche : droite rayée 6">
            <a:extLst>
              <a:ext uri="{FF2B5EF4-FFF2-40B4-BE49-F238E27FC236}">
                <a16:creationId xmlns:a16="http://schemas.microsoft.com/office/drawing/2014/main" id="{66DF35AD-FDD3-9837-F2DA-B8FE04CC1785}"/>
              </a:ext>
            </a:extLst>
          </p:cNvPr>
          <p:cNvSpPr/>
          <p:nvPr/>
        </p:nvSpPr>
        <p:spPr>
          <a:xfrm>
            <a:off x="288005" y="6364927"/>
            <a:ext cx="1252603" cy="369332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736483-71D5-6DB1-28EC-951DAA9C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34" t="61157"/>
          <a:stretch/>
        </p:blipFill>
        <p:spPr>
          <a:xfrm>
            <a:off x="6459965" y="4077788"/>
            <a:ext cx="2001470" cy="21984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FE5B01-527F-F0E2-B48E-C701FA9A1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57" r="50434"/>
          <a:stretch/>
        </p:blipFill>
        <p:spPr>
          <a:xfrm>
            <a:off x="56162" y="4079489"/>
            <a:ext cx="1971218" cy="21984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FBDA26-B7EB-F449-6696-D1BBD75BC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1491" b="39422"/>
          <a:stretch/>
        </p:blipFill>
        <p:spPr>
          <a:xfrm>
            <a:off x="6479560" y="1767028"/>
            <a:ext cx="1989179" cy="2007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3ACAE1-B430-FF98-DA61-C06B20EAB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2" r="49803" b="39270"/>
          <a:stretch/>
        </p:blipFill>
        <p:spPr>
          <a:xfrm>
            <a:off x="56162" y="1767028"/>
            <a:ext cx="1983510" cy="2007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A54A9BB-2A42-DD37-6016-CFC0A6024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5"/>
          <a:stretch/>
        </p:blipFill>
        <p:spPr>
          <a:xfrm>
            <a:off x="3443191" y="180766"/>
            <a:ext cx="5305617" cy="139456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DF950DB-8426-D480-1533-61179C65BC3F}"/>
              </a:ext>
            </a:extLst>
          </p:cNvPr>
          <p:cNvSpPr txBox="1"/>
          <p:nvPr/>
        </p:nvSpPr>
        <p:spPr>
          <a:xfrm>
            <a:off x="2429426" y="2684085"/>
            <a:ext cx="354390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J’ai</a:t>
            </a: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 remarqué que tu étais arrivé </a:t>
            </a:r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deux fois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en retard </a:t>
            </a:r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cette semaine</a:t>
            </a:r>
            <a:endParaRPr lang="fr-FR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DC31CF4-80B9-7B9E-1176-563ABBEAA0CA}"/>
              </a:ext>
            </a:extLst>
          </p:cNvPr>
          <p:cNvSpPr txBox="1"/>
          <p:nvPr/>
        </p:nvSpPr>
        <p:spPr>
          <a:xfrm>
            <a:off x="8882950" y="2684086"/>
            <a:ext cx="27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Cela me rend </a:t>
            </a:r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perplexe</a:t>
            </a: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 et </a:t>
            </a:r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je m'interroge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à ce sujet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98B428F-CC4D-C08A-BC26-2DE4603CB983}"/>
              </a:ext>
            </a:extLst>
          </p:cNvPr>
          <p:cNvSpPr txBox="1"/>
          <p:nvPr/>
        </p:nvSpPr>
        <p:spPr>
          <a:xfrm>
            <a:off x="2429426" y="4684916"/>
            <a:ext cx="3535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Tout va bien pour Toi en ce moment 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  <a:p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Tu as besoin de temps ou de soutien peut être 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</a:p>
          <a:p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Tu as peut être une proposition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95D77BB-BDCE-F858-306F-166A77EDE99C}"/>
              </a:ext>
            </a:extLst>
          </p:cNvPr>
          <p:cNvSpPr txBox="1"/>
          <p:nvPr/>
        </p:nvSpPr>
        <p:spPr>
          <a:xfrm>
            <a:off x="8634730" y="4528930"/>
            <a:ext cx="32808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N'hésites pas à me prévenir ou à me solliciter à l'avenir, </a:t>
            </a:r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nous pouvons tout à fait adapter ton temps de travail et pallier à ton absence</a:t>
            </a: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 si tu en as besoin en ce moment, </a:t>
            </a:r>
            <a:r>
              <a:rPr lang="fr-FR" sz="1600" b="1" u="sng" dirty="0">
                <a:latin typeface="MV Boli" panose="02000500030200090000" pitchFamily="2" charset="0"/>
                <a:cs typeface="MV Boli" panose="02000500030200090000" pitchFamily="2" charset="0"/>
              </a:rPr>
              <a:t>sans que cela ne pénalise qui que ce soit</a:t>
            </a:r>
            <a:r>
              <a:rPr lang="fr-FR" sz="1600" b="1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fr-FR" sz="1600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Qu'en penses-tu ?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6917D68-0854-B9C9-2003-9211107B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41" y="0"/>
            <a:ext cx="2418559" cy="149150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5B58E90-1FA1-57DC-990E-361E3C2D8E57}"/>
              </a:ext>
            </a:extLst>
          </p:cNvPr>
          <p:cNvSpPr txBox="1"/>
          <p:nvPr/>
        </p:nvSpPr>
        <p:spPr>
          <a:xfrm rot="21053501">
            <a:off x="10445197" y="545698"/>
            <a:ext cx="128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 vous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A89AA8-2152-848C-5426-2FF15B29CC63}"/>
              </a:ext>
            </a:extLst>
          </p:cNvPr>
          <p:cNvSpPr txBox="1"/>
          <p:nvPr/>
        </p:nvSpPr>
        <p:spPr>
          <a:xfrm>
            <a:off x="2052063" y="1767126"/>
            <a:ext cx="429863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Utilisez « je » </a:t>
            </a:r>
            <a:r>
              <a:rPr lang="fr-FR" sz="1600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sz="1600" b="1" dirty="0">
                <a:solidFill>
                  <a:schemeClr val="bg1"/>
                </a:solidFill>
              </a:rPr>
              <a:t> soyez concis et précis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F7DB81-2E89-62C9-6AE7-85A105D4DBD9}"/>
              </a:ext>
            </a:extLst>
          </p:cNvPr>
          <p:cNvSpPr txBox="1"/>
          <p:nvPr/>
        </p:nvSpPr>
        <p:spPr>
          <a:xfrm>
            <a:off x="2027380" y="4078503"/>
            <a:ext cx="44325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Utilisez le questionnement, ne pas brusquer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6FBB78-0BE3-77C1-BD22-F43B27EA3C73}"/>
              </a:ext>
            </a:extLst>
          </p:cNvPr>
          <p:cNvSpPr txBox="1"/>
          <p:nvPr/>
        </p:nvSpPr>
        <p:spPr>
          <a:xfrm>
            <a:off x="8468739" y="1767126"/>
            <a:ext cx="35382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Soyez sincère, sans en faire trop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9CFC6F-ACDD-AE6D-EE23-35C15E7AEE8A}"/>
              </a:ext>
            </a:extLst>
          </p:cNvPr>
          <p:cNvSpPr txBox="1"/>
          <p:nvPr/>
        </p:nvSpPr>
        <p:spPr>
          <a:xfrm>
            <a:off x="8487399" y="4077788"/>
            <a:ext cx="35755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Insistez sur les bénéfices</a:t>
            </a:r>
          </a:p>
        </p:txBody>
      </p:sp>
    </p:spTree>
    <p:extLst>
      <p:ext uri="{BB962C8B-B14F-4D97-AF65-F5344CB8AC3E}">
        <p14:creationId xmlns:p14="http://schemas.microsoft.com/office/powerpoint/2010/main" val="22439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5" grpId="0"/>
      <p:bldP spid="17" grpId="0"/>
      <p:bldP spid="19" grpId="0"/>
      <p:bldP spid="2" grpId="0" animBg="1"/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C224BA4-71C0-7A16-4CAD-174190D84E23}"/>
              </a:ext>
            </a:extLst>
          </p:cNvPr>
          <p:cNvSpPr txBox="1"/>
          <p:nvPr/>
        </p:nvSpPr>
        <p:spPr>
          <a:xfrm>
            <a:off x="4048315" y="1205451"/>
            <a:ext cx="4095355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partie 1  Jouons avec </a:t>
            </a:r>
            <a:r>
              <a:rPr lang="fr-FR" sz="2000" b="1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kahoot</a:t>
            </a:r>
            <a:endParaRPr lang="fr-FR" sz="20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504907-4949-A400-114E-36BDABB67C43}"/>
              </a:ext>
            </a:extLst>
          </p:cNvPr>
          <p:cNvSpPr txBox="1"/>
          <p:nvPr/>
        </p:nvSpPr>
        <p:spPr>
          <a:xfrm>
            <a:off x="4106107" y="407067"/>
            <a:ext cx="397977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b">
            <a:spAutoFit/>
          </a:bodyPr>
          <a:lstStyle/>
          <a:p>
            <a:r>
              <a:rPr lang="fr-FR" sz="2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III – Fin de la séance:</a:t>
            </a:r>
            <a:endParaRPr lang="fr-FR" sz="28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1A7CA-E9F1-3CE5-2825-04FD7F26FD95}"/>
              </a:ext>
            </a:extLst>
          </p:cNvPr>
          <p:cNvSpPr txBox="1"/>
          <p:nvPr/>
        </p:nvSpPr>
        <p:spPr>
          <a:xfrm>
            <a:off x="6415340" y="216694"/>
            <a:ext cx="60983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fr-FR" sz="2400" b="1" i="0" dirty="0"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7E0334-0699-A3F4-9E10-21F8E1E8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30" y="2268157"/>
            <a:ext cx="3737169" cy="29874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A7B95F-EE46-C73E-CCE2-1E195653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31" y="3054571"/>
            <a:ext cx="2659295" cy="17441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EA12DB-7283-A0D6-3365-4AE4B88F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231" y="4761776"/>
            <a:ext cx="2706859" cy="49381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F2FCD4F-5897-A56F-34D7-20885C24A577}"/>
              </a:ext>
            </a:extLst>
          </p:cNvPr>
          <p:cNvSpPr txBox="1"/>
          <p:nvPr/>
        </p:nvSpPr>
        <p:spPr>
          <a:xfrm>
            <a:off x="6765418" y="2379297"/>
            <a:ext cx="305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www.kahoot.it</a:t>
            </a:r>
          </a:p>
        </p:txBody>
      </p:sp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7D245201-80F3-7686-BFFF-F0655EC04D53}"/>
              </a:ext>
            </a:extLst>
          </p:cNvPr>
          <p:cNvSpPr/>
          <p:nvPr/>
        </p:nvSpPr>
        <p:spPr>
          <a:xfrm>
            <a:off x="5582569" y="2485098"/>
            <a:ext cx="1026845" cy="3116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7D47-FA26-5983-5115-DB2D1158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389" y="3085285"/>
            <a:ext cx="8611643" cy="864296"/>
          </a:xfrm>
        </p:spPr>
        <p:txBody>
          <a:bodyPr>
            <a:normAutofit/>
          </a:bodyPr>
          <a:lstStyle/>
          <a:p>
            <a:pPr algn="ctr"/>
            <a:r>
              <a:rPr lang="fr-FR" sz="2400" b="1" i="0" u="sng" dirty="0">
                <a:effectLst/>
                <a:latin typeface="MV Boli" panose="02000500030200090000" pitchFamily="2" charset="0"/>
              </a:rPr>
              <a:t>Utiliser une méthode de résolution de conflits</a:t>
            </a:r>
            <a:br>
              <a:rPr lang="fr-FR" sz="800" dirty="0"/>
            </a:br>
            <a:endParaRPr lang="fr-FR" sz="1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4BBC02-399D-80E0-5B5F-3399B00C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389" y="2719652"/>
            <a:ext cx="1784959" cy="36563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-- Séance 2 –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3416DF-035C-1249-064C-C9FC2448E422}"/>
              </a:ext>
            </a:extLst>
          </p:cNvPr>
          <p:cNvSpPr txBox="1"/>
          <p:nvPr/>
        </p:nvSpPr>
        <p:spPr>
          <a:xfrm>
            <a:off x="115256" y="234296"/>
            <a:ext cx="16601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Objectifs</a:t>
            </a:r>
            <a:r>
              <a:rPr lang="fr-FR" sz="2400" b="1" u="sng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F0C135-E5A8-DBE4-D609-3B38BBB7E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7" y="1873960"/>
            <a:ext cx="3501025" cy="121132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542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352BC2D-07E1-329A-221A-90A01E9993D8}"/>
              </a:ext>
            </a:extLst>
          </p:cNvPr>
          <p:cNvSpPr txBox="1"/>
          <p:nvPr/>
        </p:nvSpPr>
        <p:spPr>
          <a:xfrm>
            <a:off x="2542784" y="1446972"/>
            <a:ext cx="7716032" cy="4093428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“Entre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je pense,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je veux dire,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je crois dire,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je dis,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vous avez envie d’entendre,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vous croyez entendre,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vous entendez,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vous avez envie de comprendre,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vous croyez comprendre,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Ce que vous comprenez.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Il y a dix possibilités qu’on ait des difficultés à communiquer.</a:t>
            </a:r>
          </a:p>
          <a:p>
            <a:pPr algn="l"/>
            <a:r>
              <a:rPr lang="fr-FR" sz="20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Mais essayons quand même…”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7E16A3-F33D-C09E-2007-A35878E09249}"/>
              </a:ext>
            </a:extLst>
          </p:cNvPr>
          <p:cNvSpPr txBox="1"/>
          <p:nvPr/>
        </p:nvSpPr>
        <p:spPr>
          <a:xfrm>
            <a:off x="4860098" y="5714380"/>
            <a:ext cx="539871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Extrait </a:t>
            </a:r>
            <a:r>
              <a:rPr lang="fr-FR" sz="1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sz="1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“Nouvelle Encyclopédie du Savoir Relatif et Absolu” </a:t>
            </a:r>
            <a:endParaRPr lang="fr-FR" sz="1400" b="1" i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9F9279-2400-4DBA-22D6-D3532951B9A3}"/>
              </a:ext>
            </a:extLst>
          </p:cNvPr>
          <p:cNvSpPr txBox="1"/>
          <p:nvPr/>
        </p:nvSpPr>
        <p:spPr>
          <a:xfrm>
            <a:off x="8735338" y="5257139"/>
            <a:ext cx="1827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Bernard </a:t>
            </a:r>
            <a:r>
              <a:rPr lang="fr-FR" sz="1400" b="1" i="1" dirty="0" err="1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Werber</a:t>
            </a:r>
            <a:endParaRPr lang="fr-FR" sz="1400" b="1" i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B254480F-22A7-E150-2DF8-121A13F1AB17}"/>
              </a:ext>
            </a:extLst>
          </p:cNvPr>
          <p:cNvSpPr/>
          <p:nvPr/>
        </p:nvSpPr>
        <p:spPr>
          <a:xfrm>
            <a:off x="2768252" y="5686816"/>
            <a:ext cx="1866378" cy="3256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62094-205D-A37E-C4B3-0FD72DFD59F1}"/>
              </a:ext>
            </a:extLst>
          </p:cNvPr>
          <p:cNvSpPr txBox="1"/>
          <p:nvPr/>
        </p:nvSpPr>
        <p:spPr>
          <a:xfrm>
            <a:off x="10258815" y="6313119"/>
            <a:ext cx="213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MV Boli" panose="02000500030200090000" pitchFamily="2" charset="0"/>
                <a:cs typeface="MV Boli" panose="02000500030200090000" pitchFamily="2" charset="0"/>
              </a:rPr>
              <a:t>MERCI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22693C1-5627-E56F-79FE-D0D2A2BF4F6C}"/>
              </a:ext>
            </a:extLst>
          </p:cNvPr>
          <p:cNvSpPr txBox="1"/>
          <p:nvPr/>
        </p:nvSpPr>
        <p:spPr>
          <a:xfrm>
            <a:off x="4419599" y="800641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MV Boli" panose="02000500030200090000" pitchFamily="2" charset="0"/>
                <a:cs typeface="MV Boli" panose="02000500030200090000" pitchFamily="2" charset="0"/>
              </a:rPr>
              <a:t>Le mot de la fin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514E7-0DFD-B32B-0F4B-E0366A1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6426" y="1446972"/>
            <a:ext cx="2522389" cy="19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A746E23-9B53-A555-5266-0163CC8A8CFC}"/>
              </a:ext>
            </a:extLst>
          </p:cNvPr>
          <p:cNvSpPr txBox="1"/>
          <p:nvPr/>
        </p:nvSpPr>
        <p:spPr>
          <a:xfrm>
            <a:off x="254695" y="305793"/>
            <a:ext cx="109185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78E430-543C-5DFC-9420-D224E999C910}"/>
              </a:ext>
            </a:extLst>
          </p:cNvPr>
          <p:cNvSpPr txBox="1"/>
          <p:nvPr/>
        </p:nvSpPr>
        <p:spPr>
          <a:xfrm>
            <a:off x="4402376" y="5177453"/>
            <a:ext cx="6964472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III – Fin de la séance: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</a:b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partie 1  Jouons avec </a:t>
            </a:r>
            <a:r>
              <a:rPr lang="fr-FR" sz="1800" b="1" i="0" dirty="0" err="1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kahoot</a:t>
            </a:r>
            <a:b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</a:b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Partie 2  Partage des supports et évaluation de la séance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3A4C6C-FAEB-4D61-B7D0-A04E1C2F3007}"/>
              </a:ext>
            </a:extLst>
          </p:cNvPr>
          <p:cNvSpPr txBox="1"/>
          <p:nvPr/>
        </p:nvSpPr>
        <p:spPr>
          <a:xfrm>
            <a:off x="3618457" y="1100887"/>
            <a:ext cx="357722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Introduction: </a:t>
            </a:r>
          </a:p>
          <a:p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Rappel de la séance précédente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4E75464-4809-1CB4-3B6B-7672CBD87E7C}"/>
              </a:ext>
            </a:extLst>
          </p:cNvPr>
          <p:cNvSpPr txBox="1"/>
          <p:nvPr/>
        </p:nvSpPr>
        <p:spPr>
          <a:xfrm>
            <a:off x="1101769" y="2275544"/>
            <a:ext cx="6093912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 – Le modèle « Thomas-</a:t>
            </a:r>
            <a:r>
              <a:rPr lang="fr-FR" sz="2400" b="1" i="0" u="sng" dirty="0" err="1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Kilmann</a:t>
            </a:r>
            <a:r>
              <a:rPr lang="fr-FR" sz="24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 »:</a:t>
            </a:r>
            <a:b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partie 1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Retours d’expériences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Vos profils</a:t>
            </a:r>
            <a:b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Partie 2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Découverte des cinq profils de résolution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D3E971-CBB2-77A3-607D-8CBC7AFD1056}"/>
              </a:ext>
            </a:extLst>
          </p:cNvPr>
          <p:cNvSpPr txBox="1"/>
          <p:nvPr/>
        </p:nvSpPr>
        <p:spPr>
          <a:xfrm>
            <a:off x="2704578" y="3726498"/>
            <a:ext cx="696447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II - La méthode "DESC" </a:t>
            </a:r>
            <a:r>
              <a:rPr lang="fr-FR" sz="24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</a:t>
            </a:r>
            <a:r>
              <a:rPr lang="fr-FR" sz="2400" b="1" i="0" u="sng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Vers l'Assertivité:</a:t>
            </a:r>
            <a:b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Partie 1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L’assertivité </a:t>
            </a:r>
            <a:b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</a:br>
            <a:r>
              <a:rPr lang="fr-FR" sz="1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Partie 2  Formuler un message « DESC »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59F877-DC5B-019B-4430-0EFA586E5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8114" y="536624"/>
            <a:ext cx="2745050" cy="27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BE24ABA-A53D-26F4-7E65-7E0E94108E08}"/>
              </a:ext>
            </a:extLst>
          </p:cNvPr>
          <p:cNvSpPr txBox="1"/>
          <p:nvPr/>
        </p:nvSpPr>
        <p:spPr>
          <a:xfrm>
            <a:off x="388306" y="391904"/>
            <a:ext cx="1352812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RAPPEL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CD8931-80FE-0984-5320-5DFA2FB8470F}"/>
              </a:ext>
            </a:extLst>
          </p:cNvPr>
          <p:cNvSpPr txBox="1"/>
          <p:nvPr/>
        </p:nvSpPr>
        <p:spPr>
          <a:xfrm>
            <a:off x="7614284" y="876450"/>
            <a:ext cx="2991210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Quatre formes de conflits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E3236C-2342-8BD4-1B90-F833261425D9}"/>
              </a:ext>
            </a:extLst>
          </p:cNvPr>
          <p:cNvSpPr txBox="1"/>
          <p:nvPr/>
        </p:nvSpPr>
        <p:spPr>
          <a:xfrm>
            <a:off x="7382697" y="285811"/>
            <a:ext cx="345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latin typeface="MV Boli" panose="02000500030200090000" pitchFamily="2" charset="0"/>
                <a:cs typeface="MV Boli" panose="02000500030200090000" pitchFamily="2" charset="0"/>
              </a:rPr>
              <a:t>Souvenez-Vous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9CD8B-8647-E2FB-35B4-1DCD48F6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38" y="1284146"/>
            <a:ext cx="9406635" cy="52948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68AD90-76F7-4194-50B0-346CE4025A9B}"/>
              </a:ext>
            </a:extLst>
          </p:cNvPr>
          <p:cNvSpPr txBox="1"/>
          <p:nvPr/>
        </p:nvSpPr>
        <p:spPr>
          <a:xfrm>
            <a:off x="1559675" y="1642522"/>
            <a:ext cx="4147991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</a:t>
            </a:r>
            <a:r>
              <a:rPr lang="fr-FR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intra-personnels:</a:t>
            </a:r>
          </a:p>
          <a:p>
            <a:endParaRPr lang="fr-FR" b="1" u="sng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à l’intérieur de nous: </a:t>
            </a:r>
          </a:p>
          <a:p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 Dépression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Tristesse etc…</a:t>
            </a:r>
          </a:p>
          <a:p>
            <a:endParaRPr lang="fr-FR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6DB477-C926-2A04-82F4-538680A8B7FF}"/>
              </a:ext>
            </a:extLst>
          </p:cNvPr>
          <p:cNvSpPr txBox="1"/>
          <p:nvPr/>
        </p:nvSpPr>
        <p:spPr>
          <a:xfrm>
            <a:off x="6179740" y="1596096"/>
            <a:ext cx="4398247" cy="1754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intra-groupes:</a:t>
            </a:r>
          </a:p>
          <a:p>
            <a:endParaRPr lang="fr-FR" b="1" u="sng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à l’intérieur d’un groupe: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Manifestations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Mouvements syndicaux</a:t>
            </a:r>
          </a:p>
          <a:p>
            <a:r>
              <a:rPr lang="fr-FR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</a:t>
            </a:r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Relationnels ou de travail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43BA68-B495-EB6D-7591-C3195A6A09FD}"/>
              </a:ext>
            </a:extLst>
          </p:cNvPr>
          <p:cNvSpPr txBox="1"/>
          <p:nvPr/>
        </p:nvSpPr>
        <p:spPr>
          <a:xfrm>
            <a:off x="6179740" y="4195872"/>
            <a:ext cx="4398246" cy="17543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inter-groupes:</a:t>
            </a:r>
          </a:p>
          <a:p>
            <a:endParaRPr lang="fr-FR" b="1" u="sng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entre groupes distincts:</a:t>
            </a:r>
          </a:p>
          <a:p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Religions</a:t>
            </a:r>
          </a:p>
          <a:p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Politiques</a:t>
            </a:r>
          </a:p>
          <a:p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Pays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B267A9C-C860-7F2F-4026-828317D5BB2C}"/>
              </a:ext>
            </a:extLst>
          </p:cNvPr>
          <p:cNvSpPr txBox="1"/>
          <p:nvPr/>
        </p:nvSpPr>
        <p:spPr>
          <a:xfrm>
            <a:off x="1517927" y="4195872"/>
            <a:ext cx="4147991" cy="17543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interpersonnels:</a:t>
            </a:r>
          </a:p>
          <a:p>
            <a:endParaRPr lang="fr-FR" b="1" u="sng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u="sng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conflits avec Autrui: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Voisinage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Amis, etc…</a:t>
            </a:r>
          </a:p>
          <a:p>
            <a:r>
              <a:rPr lang="fr-FR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- Inconnus </a:t>
            </a:r>
          </a:p>
        </p:txBody>
      </p:sp>
    </p:spTree>
    <p:extLst>
      <p:ext uri="{BB962C8B-B14F-4D97-AF65-F5344CB8AC3E}">
        <p14:creationId xmlns:p14="http://schemas.microsoft.com/office/powerpoint/2010/main" val="19572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C224BA4-71C0-7A16-4CAD-174190D84E23}"/>
              </a:ext>
            </a:extLst>
          </p:cNvPr>
          <p:cNvSpPr txBox="1"/>
          <p:nvPr/>
        </p:nvSpPr>
        <p:spPr>
          <a:xfrm>
            <a:off x="2727476" y="2436733"/>
            <a:ext cx="673703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artie 1 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Retour d'expérience: Analyse de vos profils</a:t>
            </a:r>
            <a:endParaRPr lang="fr-FR" sz="20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504907-4949-A400-114E-36BDABB67C43}"/>
              </a:ext>
            </a:extLst>
          </p:cNvPr>
          <p:cNvSpPr txBox="1"/>
          <p:nvPr/>
        </p:nvSpPr>
        <p:spPr>
          <a:xfrm>
            <a:off x="2942930" y="1534301"/>
            <a:ext cx="6306127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b">
            <a:spAutoFit/>
          </a:bodyPr>
          <a:lstStyle/>
          <a:p>
            <a:r>
              <a:rPr lang="fr-FR" sz="2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 – Le modèle « Thomas-</a:t>
            </a:r>
            <a:r>
              <a:rPr lang="fr-FR" sz="2800" b="1" i="0" dirty="0" err="1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Kilmann</a:t>
            </a:r>
            <a:r>
              <a:rPr lang="fr-FR" sz="2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 »</a:t>
            </a:r>
            <a:endParaRPr lang="fr-FR" sz="28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0EFA65F-9799-9294-B493-6EBE54BAA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1341" y="3036295"/>
            <a:ext cx="6229317" cy="33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A906D8-7E5F-1A63-FAA5-43AEF562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45" y="0"/>
            <a:ext cx="4926156" cy="20324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122713-F05A-9A5C-949F-E2BC6A4F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1989"/>
            <a:ext cx="4514850" cy="3038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58B9FC-5ED5-7636-62A5-B51357A3E218}"/>
              </a:ext>
            </a:extLst>
          </p:cNvPr>
          <p:cNvSpPr txBox="1"/>
          <p:nvPr/>
        </p:nvSpPr>
        <p:spPr>
          <a:xfrm>
            <a:off x="4024793" y="3725506"/>
            <a:ext cx="6846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-   Renard, tortue, nounours, requin ou chouette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Vote stratégie face aux conflits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</a:rPr>
              <a:t> Ce que cela implique </a:t>
            </a:r>
            <a:r>
              <a:rPr lang="fr-FR" dirty="0"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gagnant/gagnant etc…</a:t>
            </a:r>
            <a:endParaRPr lang="fr-FR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fr-FR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8E6C5-31ED-730C-7300-947ABE2FB4ED}"/>
              </a:ext>
            </a:extLst>
          </p:cNvPr>
          <p:cNvSpPr txBox="1"/>
          <p:nvPr/>
        </p:nvSpPr>
        <p:spPr>
          <a:xfrm>
            <a:off x="3838575" y="3429000"/>
            <a:ext cx="451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 </a:t>
            </a:r>
            <a:r>
              <a:rPr lang="fr-FR" sz="2000" b="1" u="sng" dirty="0"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 </a:t>
            </a:r>
            <a:r>
              <a:rPr lang="fr-FR" sz="2000" b="1" u="sng" dirty="0">
                <a:latin typeface="MV Boli" panose="02000500030200090000" pitchFamily="2" charset="0"/>
                <a:cs typeface="MV Boli" panose="02000500030200090000" pitchFamily="2" charset="0"/>
              </a:rPr>
              <a:t>Expliquez nous votre profil:</a:t>
            </a:r>
            <a:endParaRPr lang="fr-FR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C224BA4-71C0-7A16-4CAD-174190D84E23}"/>
              </a:ext>
            </a:extLst>
          </p:cNvPr>
          <p:cNvSpPr txBox="1"/>
          <p:nvPr/>
        </p:nvSpPr>
        <p:spPr>
          <a:xfrm>
            <a:off x="2727476" y="2436733"/>
            <a:ext cx="673703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fr-FR" sz="20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Partie 2 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  <a:sym typeface="Wingdings" panose="05000000000000000000" pitchFamily="2" charset="2"/>
              </a:rPr>
              <a:t> Découverte des cinq profils de résolution</a:t>
            </a:r>
            <a:endParaRPr lang="fr-FR" sz="20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504907-4949-A400-114E-36BDABB67C43}"/>
              </a:ext>
            </a:extLst>
          </p:cNvPr>
          <p:cNvSpPr txBox="1"/>
          <p:nvPr/>
        </p:nvSpPr>
        <p:spPr>
          <a:xfrm>
            <a:off x="2942930" y="1534301"/>
            <a:ext cx="6306127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anchor="b">
            <a:spAutoFit/>
          </a:bodyPr>
          <a:lstStyle/>
          <a:p>
            <a:r>
              <a:rPr lang="fr-FR" sz="2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I – Le modèle « Thomas-</a:t>
            </a:r>
            <a:r>
              <a:rPr lang="fr-FR" sz="2800" b="1" i="0" dirty="0" err="1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Kilmann</a:t>
            </a:r>
            <a:r>
              <a:rPr lang="fr-FR" sz="2800" b="1" i="0" dirty="0">
                <a:solidFill>
                  <a:schemeClr val="bg1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 »</a:t>
            </a:r>
            <a:endParaRPr lang="fr-FR" sz="2800" b="1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age4.jpg" title="Image">
            <a:extLst>
              <a:ext uri="{FF2B5EF4-FFF2-40B4-BE49-F238E27FC236}">
                <a16:creationId xmlns:a16="http://schemas.microsoft.com/office/drawing/2014/main" id="{932CB805-6418-957C-7D8C-9BFDE01588AB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320308" y="3428997"/>
            <a:ext cx="1776640" cy="1465873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</p:pic>
      <p:pic>
        <p:nvPicPr>
          <p:cNvPr id="5" name="image2.png" descr="Tortue avec un remplissage uni">
            <a:extLst>
              <a:ext uri="{FF2B5EF4-FFF2-40B4-BE49-F238E27FC236}">
                <a16:creationId xmlns:a16="http://schemas.microsoft.com/office/drawing/2014/main" id="{BFE67C34-6DE2-147E-56F7-05D4F98CADC5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3395165" y="5123918"/>
            <a:ext cx="1776640" cy="1465873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image5.jpg" title="Image">
            <a:extLst>
              <a:ext uri="{FF2B5EF4-FFF2-40B4-BE49-F238E27FC236}">
                <a16:creationId xmlns:a16="http://schemas.microsoft.com/office/drawing/2014/main" id="{24634309-EE39-43C3-3F3E-0EFB6364A3C7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9095037" y="3428997"/>
            <a:ext cx="1776639" cy="146587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C0C06A-1747-B430-A1BD-330C56B1C60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15385" r="10256" b="19657"/>
          <a:stretch/>
        </p:blipFill>
        <p:spPr>
          <a:xfrm>
            <a:off x="7020196" y="5123918"/>
            <a:ext cx="1776640" cy="146587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6A5C603-A500-D786-5C20-158FBB6A5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4" y="3428998"/>
            <a:ext cx="1290117" cy="1465873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4261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AC8A-BA9B-8E2B-4CB4-375DBA07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1371"/>
            <a:ext cx="7814153" cy="674920"/>
          </a:xfr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Traits de caractère : </a:t>
            </a:r>
            <a:r>
              <a:rPr lang="fr-FR" sz="1300" b="1" dirty="0">
                <a:latin typeface="MV Boli" panose="02000500030200090000" pitchFamily="2" charset="0"/>
                <a:cs typeface="MV Boli" panose="02000500030200090000" pitchFamily="2" charset="0"/>
              </a:rPr>
              <a:t>Affirmation de soi faible et volonté de coopérer faible</a:t>
            </a:r>
            <a:br>
              <a:rPr lang="fr-FR" sz="14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47FD3-EA42-DFA4-383F-6CBE675D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359435"/>
            <a:ext cx="3625032" cy="361540"/>
          </a:xfrm>
        </p:spPr>
        <p:txBody>
          <a:bodyPr>
            <a:normAutofit lnSpcReduction="10000"/>
          </a:bodyPr>
          <a:lstStyle/>
          <a:p>
            <a:pPr algn="l"/>
            <a:r>
              <a:rPr lang="fr-FR" b="1" dirty="0">
                <a:solidFill>
                  <a:srgbClr val="92D050"/>
                </a:solidFill>
              </a:rPr>
              <a:t>La Tortue ou l’ EVITEMENT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9625-4717-9E1A-B5EB-383FE6D20114}"/>
              </a:ext>
            </a:extLst>
          </p:cNvPr>
          <p:cNvSpPr txBox="1"/>
          <p:nvPr/>
        </p:nvSpPr>
        <p:spPr>
          <a:xfrm>
            <a:off x="737209" y="2111342"/>
            <a:ext cx="9337893" cy="20621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Cette personne évite les conflits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Elle ne peut/veut pas faire valoir ses propres intérêts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La personne ne se soucie ni de ses propres intérêts ni de ceux de l’autre personne. 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Elle n’aborde pas le conflit. </a:t>
            </a:r>
          </a:p>
          <a:p>
            <a:pPr marL="285750" indent="-285750">
              <a:buFontTx/>
              <a:buChar char="-"/>
            </a:pPr>
            <a:endParaRPr lang="fr-FR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fr-FR" sz="1600" dirty="0">
                <a:latin typeface="MV Boli" panose="02000500030200090000" pitchFamily="2" charset="0"/>
                <a:cs typeface="MV Boli" panose="02000500030200090000" pitchFamily="2" charset="0"/>
              </a:rPr>
              <a:t>Ce comportement peut prendre la forme d’un contournement du problème. Dans ce cas, la personne reporte la résolution du problème à l’avenir dans l’espoir d’un moment plus propice. Ou elle évite simplement une situation menaçante.</a:t>
            </a:r>
            <a:endParaRPr lang="fr-FR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A6A4EB-52AB-421A-BAB8-D42D1D642E23}"/>
              </a:ext>
            </a:extLst>
          </p:cNvPr>
          <p:cNvSpPr/>
          <p:nvPr/>
        </p:nvSpPr>
        <p:spPr>
          <a:xfrm>
            <a:off x="3695656" y="5135393"/>
            <a:ext cx="3420997" cy="14024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PERDANT / PERDANT</a:t>
            </a:r>
          </a:p>
        </p:txBody>
      </p:sp>
      <p:pic>
        <p:nvPicPr>
          <p:cNvPr id="4" name="image2.png" descr="Tortue avec un remplissage uni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-2" y="-1"/>
            <a:ext cx="1097282" cy="1014713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6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5AC8A-BA9B-8E2B-4CB4-375DBA07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14711"/>
            <a:ext cx="7791191" cy="701356"/>
          </a:xfr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algn="l"/>
            <a:r>
              <a:rPr lang="fr-FR" sz="1300" b="1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Traits de caractère : Affirmation de soi faible et volonté de coopérer élevée</a:t>
            </a:r>
            <a:endParaRPr lang="fr-FR" sz="13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47FD3-EA42-DFA4-383F-6CBE675D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8092"/>
            <a:ext cx="3447325" cy="639565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rgbClr val="002060"/>
                </a:solidFill>
              </a:rPr>
              <a:t>Le nounours ou LA CONCESSION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9625-4717-9E1A-B5EB-383FE6D20114}"/>
              </a:ext>
            </a:extLst>
          </p:cNvPr>
          <p:cNvSpPr txBox="1"/>
          <p:nvPr/>
        </p:nvSpPr>
        <p:spPr>
          <a:xfrm>
            <a:off x="647700" y="2490562"/>
            <a:ext cx="9700492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Aiment faire passer leurs propres intérêts au second plan pour satisfaire les besoins des autres</a:t>
            </a:r>
          </a:p>
          <a:p>
            <a:pPr marL="285750" indent="-285750">
              <a:buFontTx/>
              <a:buChar char="-"/>
            </a:pPr>
            <a:r>
              <a:rPr lang="fr-FR" sz="160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Sont conciliants et coopératifs – le contraire de « compétitif »</a:t>
            </a:r>
          </a:p>
          <a:p>
            <a:pPr marL="285750" indent="-285750">
              <a:buFontTx/>
              <a:buChar char="-"/>
            </a:pPr>
            <a:r>
              <a:rPr lang="fr-FR" sz="160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Elles négligent leurs propres intérêts et besoins afin que les besoins des autres personnes puissent être pris en compte</a:t>
            </a:r>
          </a:p>
          <a:p>
            <a:pPr marL="285750" indent="-285750">
              <a:buFontTx/>
              <a:buChar char="-"/>
            </a:pPr>
            <a:r>
              <a:rPr lang="fr-FR" sz="1600" i="0" dirty="0"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Parfois, cela peut représenter une sorte de générosité désintéressée et de philanthropie</a:t>
            </a:r>
            <a:endParaRPr lang="fr-FR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1A6A4EB-52AB-421A-BAB8-D42D1D642E23}"/>
              </a:ext>
            </a:extLst>
          </p:cNvPr>
          <p:cNvSpPr/>
          <p:nvPr/>
        </p:nvSpPr>
        <p:spPr>
          <a:xfrm>
            <a:off x="3666309" y="4588496"/>
            <a:ext cx="3663273" cy="14024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PERDANT / GAGNANT</a:t>
            </a:r>
          </a:p>
        </p:txBody>
      </p:sp>
      <p:pic>
        <p:nvPicPr>
          <p:cNvPr id="6" name="image5.jpg" title="Image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039"/>
            <a:ext cx="1295400" cy="101367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46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779</TotalTime>
  <Words>1238</Words>
  <Application>Microsoft Office PowerPoint</Application>
  <PresentationFormat>Grand écran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Helvetica</vt:lpstr>
      <vt:lpstr>MV Boli</vt:lpstr>
      <vt:lpstr>Traînée de condensation</vt:lpstr>
      <vt:lpstr>Les conflits</vt:lpstr>
      <vt:lpstr>Utiliser une méthode de résolution de conflits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Traits de caractère : Affirmation de soi faible et volonté de coopérer faible </vt:lpstr>
      <vt:lpstr>Traits de caractère : Affirmation de soi faible et volonté de coopérer élevée</vt:lpstr>
      <vt:lpstr>. </vt:lpstr>
      <vt:lpstr>Traits de caractère : affirmation de soi et coopération: neutres au bénéfice du temps consacré à la résolution du conflit </vt:lpstr>
      <vt:lpstr>    Affirmation de soi : élevée ; volonté de coopérer : élevée </vt:lpstr>
      <vt:lpstr>Présentation PowerPoint</vt:lpstr>
      <vt:lpstr>Présentation PowerPoint</vt:lpstr>
      <vt:lpstr>L’assertivité</vt:lpstr>
      <vt:lpstr>Avantages de l’assertivité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conflits</dc:title>
  <dc:creator>Benoît Bouquet</dc:creator>
  <cp:lastModifiedBy>Benoît B</cp:lastModifiedBy>
  <cp:revision>20</cp:revision>
  <dcterms:created xsi:type="dcterms:W3CDTF">2023-03-25T21:07:43Z</dcterms:created>
  <dcterms:modified xsi:type="dcterms:W3CDTF">2023-10-05T13:42:01Z</dcterms:modified>
</cp:coreProperties>
</file>