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60" r:id="rId6"/>
    <p:sldId id="259" r:id="rId7"/>
    <p:sldId id="258" r:id="rId8"/>
    <p:sldId id="263" r:id="rId9"/>
    <p:sldId id="264" r:id="rId10"/>
    <p:sldId id="265" r:id="rId11"/>
    <p:sldId id="266" r:id="rId12"/>
    <p:sldId id="267" r:id="rId13"/>
    <p:sldId id="268" r:id="rId14"/>
    <p:sldId id="271" r:id="rId15"/>
    <p:sldId id="270" r:id="rId16"/>
    <p:sldId id="269"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FCD78-A254-6F41-BC0C-12D24DA7C871}"/>
              </a:ext>
            </a:extLst>
          </p:cNvPr>
          <p:cNvSpPr>
            <a:spLocks noGrp="1"/>
          </p:cNvSpPr>
          <p:nvPr>
            <p:ph type="ctrTitle"/>
          </p:nvPr>
        </p:nvSpPr>
        <p:spPr>
          <a:xfrm>
            <a:off x="1992312" y="3032337"/>
            <a:ext cx="8915399" cy="2262781"/>
          </a:xfrm>
        </p:spPr>
        <p:txBody>
          <a:bodyPr>
            <a:normAutofit fontScale="90000"/>
          </a:bodyPr>
          <a:lstStyle/>
          <a:p>
            <a:pPr algn="ctr"/>
            <a:r>
              <a:rPr lang="fr-BE" dirty="0"/>
              <a:t>Trois raisons de pratiquer la Communication NonViolente</a:t>
            </a:r>
            <a:endParaRPr lang="fr-FR" dirty="0"/>
          </a:p>
        </p:txBody>
      </p:sp>
      <p:pic>
        <p:nvPicPr>
          <p:cNvPr id="5" name="Image 4">
            <a:extLst>
              <a:ext uri="{FF2B5EF4-FFF2-40B4-BE49-F238E27FC236}">
                <a16:creationId xmlns:a16="http://schemas.microsoft.com/office/drawing/2014/main" id="{74D89575-D5B2-BA67-33E2-24C55B42CFD7}"/>
              </a:ext>
            </a:extLst>
          </p:cNvPr>
          <p:cNvPicPr>
            <a:picLocks noChangeAspect="1"/>
          </p:cNvPicPr>
          <p:nvPr/>
        </p:nvPicPr>
        <p:blipFill>
          <a:blip r:embed="rId2"/>
          <a:stretch>
            <a:fillRect/>
          </a:stretch>
        </p:blipFill>
        <p:spPr>
          <a:xfrm>
            <a:off x="4579937" y="688974"/>
            <a:ext cx="3740150" cy="1870075"/>
          </a:xfrm>
          <a:prstGeom prst="rect">
            <a:avLst/>
          </a:prstGeom>
        </p:spPr>
      </p:pic>
    </p:spTree>
    <p:extLst>
      <p:ext uri="{BB962C8B-B14F-4D97-AF65-F5344CB8AC3E}">
        <p14:creationId xmlns:p14="http://schemas.microsoft.com/office/powerpoint/2010/main" val="210522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501900" y="1333500"/>
            <a:ext cx="9601200" cy="5400675"/>
          </a:xfrm>
          <a:prstGeom prst="rect">
            <a:avLst/>
          </a:prstGeom>
          <a:ln w="28575">
            <a:solidFill>
              <a:schemeClr val="tx1"/>
            </a:solidFill>
          </a:ln>
        </p:spPr>
      </p:pic>
      <p:sp>
        <p:nvSpPr>
          <p:cNvPr id="12" name="ZoneTexte 11">
            <a:extLst>
              <a:ext uri="{FF2B5EF4-FFF2-40B4-BE49-F238E27FC236}">
                <a16:creationId xmlns:a16="http://schemas.microsoft.com/office/drawing/2014/main" id="{5C3AAD14-3EC0-1A7A-4BC4-A13196DBA083}"/>
              </a:ext>
            </a:extLst>
          </p:cNvPr>
          <p:cNvSpPr txBox="1"/>
          <p:nvPr/>
        </p:nvSpPr>
        <p:spPr>
          <a:xfrm>
            <a:off x="4502150" y="1501592"/>
            <a:ext cx="5600700" cy="1631216"/>
          </a:xfrm>
          <a:prstGeom prst="rect">
            <a:avLst/>
          </a:prstGeom>
          <a:solidFill>
            <a:schemeClr val="accent6">
              <a:lumMod val="20000"/>
              <a:lumOff val="80000"/>
            </a:schemeClr>
          </a:solidFill>
        </p:spPr>
        <p:txBody>
          <a:bodyPr wrap="square" rtlCol="0">
            <a:spAutoFit/>
          </a:bodyPr>
          <a:lstStyle/>
          <a:p>
            <a:r>
              <a:rPr lang="fr-BE" b="1" u="sng" dirty="0"/>
              <a:t>Besoins: </a:t>
            </a:r>
          </a:p>
          <a:p>
            <a:endParaRPr lang="fr-BE" b="1" u="sng" dirty="0"/>
          </a:p>
          <a:p>
            <a:r>
              <a:rPr lang="fr-BE" sz="1600" dirty="0"/>
              <a:t>J’ai besoin de comprendre ce que tu ressens pour savoir comment éviter ça et conserver l’union de notre couple tu comprends ?</a:t>
            </a:r>
          </a:p>
          <a:p>
            <a:r>
              <a:rPr lang="fr-BE" sz="1600" dirty="0"/>
              <a:t>Il y a sûrement quelque chose qui te ferait plaisir.</a:t>
            </a:r>
            <a:endParaRPr lang="fr-FR" sz="1600" dirty="0"/>
          </a:p>
        </p:txBody>
      </p:sp>
      <p:sp>
        <p:nvSpPr>
          <p:cNvPr id="3" name="Bulle narrative : ronde 2">
            <a:extLst>
              <a:ext uri="{FF2B5EF4-FFF2-40B4-BE49-F238E27FC236}">
                <a16:creationId xmlns:a16="http://schemas.microsoft.com/office/drawing/2014/main" id="{A6EF4730-F8AF-66EC-12BB-0CCC2CF1A7BF}"/>
              </a:ext>
            </a:extLst>
          </p:cNvPr>
          <p:cNvSpPr/>
          <p:nvPr/>
        </p:nvSpPr>
        <p:spPr>
          <a:xfrm>
            <a:off x="5232400" y="3325518"/>
            <a:ext cx="4330700" cy="2975173"/>
          </a:xfrm>
          <a:prstGeom prst="wedgeEllipseCallout">
            <a:avLst>
              <a:gd name="adj1" fmla="val -67479"/>
              <a:gd name="adj2" fmla="val -462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Ecoutes, ça me rappelle mon enfance… j’avais toujours les fringues des frangins et je n’ai jamais eu le choix de mes habits seul. C’est plus fort que moi. »</a:t>
            </a:r>
            <a:endParaRPr lang="fr-FR" dirty="0"/>
          </a:p>
        </p:txBody>
      </p:sp>
    </p:spTree>
    <p:extLst>
      <p:ext uri="{BB962C8B-B14F-4D97-AF65-F5344CB8AC3E}">
        <p14:creationId xmlns:p14="http://schemas.microsoft.com/office/powerpoint/2010/main" val="35975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501900" y="1333500"/>
            <a:ext cx="9601200" cy="5400675"/>
          </a:xfrm>
          <a:prstGeom prst="rect">
            <a:avLst/>
          </a:prstGeom>
          <a:ln w="28575">
            <a:solidFill>
              <a:schemeClr val="tx1"/>
            </a:solidFill>
          </a:ln>
        </p:spPr>
      </p:pic>
      <p:sp>
        <p:nvSpPr>
          <p:cNvPr id="12" name="ZoneTexte 11">
            <a:extLst>
              <a:ext uri="{FF2B5EF4-FFF2-40B4-BE49-F238E27FC236}">
                <a16:creationId xmlns:a16="http://schemas.microsoft.com/office/drawing/2014/main" id="{5C3AAD14-3EC0-1A7A-4BC4-A13196DBA083}"/>
              </a:ext>
            </a:extLst>
          </p:cNvPr>
          <p:cNvSpPr txBox="1"/>
          <p:nvPr/>
        </p:nvSpPr>
        <p:spPr>
          <a:xfrm>
            <a:off x="4616450" y="1501592"/>
            <a:ext cx="5416550" cy="3354765"/>
          </a:xfrm>
          <a:prstGeom prst="rect">
            <a:avLst/>
          </a:prstGeom>
          <a:solidFill>
            <a:schemeClr val="accent6">
              <a:lumMod val="20000"/>
              <a:lumOff val="80000"/>
            </a:schemeClr>
          </a:solidFill>
        </p:spPr>
        <p:txBody>
          <a:bodyPr wrap="square" rtlCol="0">
            <a:spAutoFit/>
          </a:bodyPr>
          <a:lstStyle/>
          <a:p>
            <a:r>
              <a:rPr lang="fr-BE" b="1" u="sng" dirty="0"/>
              <a:t>Demande:</a:t>
            </a:r>
          </a:p>
          <a:p>
            <a:endParaRPr lang="fr-BE" b="1" u="sng" dirty="0"/>
          </a:p>
          <a:p>
            <a:r>
              <a:rPr lang="fr-FR" sz="1600" dirty="0"/>
              <a:t>Je suis désolée d’apprendre cela. Je suis là pour en parler si tu en as envie.</a:t>
            </a:r>
          </a:p>
          <a:p>
            <a:endParaRPr lang="fr-FR" sz="1600" dirty="0"/>
          </a:p>
          <a:p>
            <a:r>
              <a:rPr lang="fr-FR" sz="1600" dirty="0"/>
              <a:t>Je ne veux pas que des vêtements gâchent notre belle histoire, je te propose de faire du shopping tous les deux à l’avenir ?</a:t>
            </a:r>
          </a:p>
          <a:p>
            <a:endParaRPr lang="fr-FR" sz="1600" dirty="0"/>
          </a:p>
          <a:p>
            <a:r>
              <a:rPr lang="fr-FR" sz="1600" dirty="0"/>
              <a:t>Tu pourras choisir tes chemises et nous partagerons une activité commune.</a:t>
            </a:r>
          </a:p>
          <a:p>
            <a:endParaRPr lang="fr-FR" sz="1600" dirty="0"/>
          </a:p>
          <a:p>
            <a:r>
              <a:rPr lang="fr-FR" sz="1600" dirty="0"/>
              <a:t>Qu’est-ce que tu en dit ?</a:t>
            </a:r>
          </a:p>
        </p:txBody>
      </p:sp>
    </p:spTree>
    <p:extLst>
      <p:ext uri="{BB962C8B-B14F-4D97-AF65-F5344CB8AC3E}">
        <p14:creationId xmlns:p14="http://schemas.microsoft.com/office/powerpoint/2010/main" val="285499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886200" y="2197100"/>
            <a:ext cx="4686300" cy="2585323"/>
          </a:xfrm>
          <a:prstGeom prst="rect">
            <a:avLst/>
          </a:prstGeom>
          <a:solidFill>
            <a:schemeClr val="bg1">
              <a:lumMod val="85000"/>
            </a:schemeClr>
          </a:solidFill>
          <a:ln w="28575">
            <a:solidFill>
              <a:schemeClr val="tx1"/>
            </a:solidFill>
          </a:ln>
        </p:spPr>
        <p:txBody>
          <a:bodyPr wrap="square" rtlCol="0">
            <a:spAutoFit/>
          </a:bodyPr>
          <a:lstStyle/>
          <a:p>
            <a:r>
              <a:rPr lang="fr-BE" dirty="0"/>
              <a:t>Encourager son </a:t>
            </a:r>
            <a:r>
              <a:rPr lang="fr-BE" b="1" dirty="0"/>
              <a:t>empathie</a:t>
            </a:r>
            <a:r>
              <a:rPr lang="fr-BE" dirty="0"/>
              <a:t> et sa capacité à </a:t>
            </a:r>
            <a:r>
              <a:rPr lang="fr-BE" b="1" dirty="0"/>
              <a:t>ne pas juger </a:t>
            </a:r>
            <a:r>
              <a:rPr lang="fr-BE" dirty="0"/>
              <a:t>les autres</a:t>
            </a:r>
          </a:p>
          <a:p>
            <a:endParaRPr lang="fr-BE" dirty="0"/>
          </a:p>
          <a:p>
            <a:r>
              <a:rPr lang="fr-BE" dirty="0"/>
              <a:t>Permet de montrer à ses interlocuteurs que nous </a:t>
            </a:r>
            <a:r>
              <a:rPr lang="fr-BE" u="sng" dirty="0"/>
              <a:t>les respectons </a:t>
            </a:r>
            <a:r>
              <a:rPr lang="fr-BE" dirty="0"/>
              <a:t>et notre volonté à </a:t>
            </a:r>
            <a:r>
              <a:rPr lang="fr-BE" u="sng" dirty="0"/>
              <a:t>vouloir les comprendre </a:t>
            </a:r>
            <a:r>
              <a:rPr lang="fr-BE" dirty="0"/>
              <a:t>en les écoutant se livrer </a:t>
            </a:r>
            <a:r>
              <a:rPr lang="fr-BE" b="1" dirty="0"/>
              <a:t>tout en exposant nos propres attentes et besoins</a:t>
            </a:r>
            <a:r>
              <a:rPr lang="fr-BE" dirty="0"/>
              <a:t>.</a:t>
            </a:r>
          </a:p>
          <a:p>
            <a:endParaRPr lang="fr-FR" dirty="0"/>
          </a:p>
        </p:txBody>
      </p:sp>
      <p:sp>
        <p:nvSpPr>
          <p:cNvPr id="10" name="ZoneTexte 9">
            <a:extLst>
              <a:ext uri="{FF2B5EF4-FFF2-40B4-BE49-F238E27FC236}">
                <a16:creationId xmlns:a16="http://schemas.microsoft.com/office/drawing/2014/main" id="{8E57A056-EBF5-C0BC-6E11-F859C4C44813}"/>
              </a:ext>
            </a:extLst>
          </p:cNvPr>
          <p:cNvSpPr txBox="1"/>
          <p:nvPr/>
        </p:nvSpPr>
        <p:spPr>
          <a:xfrm>
            <a:off x="5067300" y="1709342"/>
            <a:ext cx="1866900" cy="369332"/>
          </a:xfrm>
          <a:prstGeom prst="rect">
            <a:avLst/>
          </a:prstGeom>
          <a:solidFill>
            <a:srgbClr val="0070C0"/>
          </a:solidFill>
          <a:ln w="19050">
            <a:solidFill>
              <a:schemeClr val="tx1"/>
            </a:solidFill>
          </a:ln>
        </p:spPr>
        <p:txBody>
          <a:bodyPr wrap="square" rtlCol="0">
            <a:spAutoFit/>
          </a:bodyPr>
          <a:lstStyle/>
          <a:p>
            <a:r>
              <a:rPr lang="fr-BE" b="1" dirty="0"/>
              <a:t>François et Léa</a:t>
            </a:r>
            <a:endParaRPr lang="fr-FR" b="1" dirty="0"/>
          </a:p>
        </p:txBody>
      </p:sp>
    </p:spTree>
    <p:extLst>
      <p:ext uri="{BB962C8B-B14F-4D97-AF65-F5344CB8AC3E}">
        <p14:creationId xmlns:p14="http://schemas.microsoft.com/office/powerpoint/2010/main" val="35694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886200" y="1779687"/>
            <a:ext cx="4686300" cy="5078313"/>
          </a:xfrm>
          <a:prstGeom prst="rect">
            <a:avLst/>
          </a:prstGeom>
          <a:solidFill>
            <a:schemeClr val="bg1">
              <a:lumMod val="85000"/>
            </a:schemeClr>
          </a:solidFill>
          <a:ln w="28575">
            <a:solidFill>
              <a:schemeClr val="tx1"/>
            </a:solidFill>
          </a:ln>
        </p:spPr>
        <p:txBody>
          <a:bodyPr wrap="square" rtlCol="0">
            <a:spAutoFit/>
          </a:bodyPr>
          <a:lstStyle/>
          <a:p>
            <a:r>
              <a:rPr lang="fr-BE" dirty="0"/>
              <a:t>Nous sommes mercredi au centre de loisirs.</a:t>
            </a:r>
          </a:p>
          <a:p>
            <a:endParaRPr lang="fr-BE" dirty="0"/>
          </a:p>
          <a:p>
            <a:r>
              <a:rPr lang="fr-BE" dirty="0"/>
              <a:t>Mathilde, 10 ans, ne va pas bien ce matin </a:t>
            </a:r>
            <a:r>
              <a:rPr lang="fr-BE" b="1" dirty="0"/>
              <a:t>son père est rentré du travail alcoolisé à plusieurs reprises cette semaine</a:t>
            </a:r>
            <a:r>
              <a:rPr lang="fr-BE" dirty="0"/>
              <a:t> et </a:t>
            </a:r>
            <a:r>
              <a:rPr lang="fr-BE" u="sng" dirty="0"/>
              <a:t>sa maman s’en est plaint en créant une scène de ménage. </a:t>
            </a:r>
          </a:p>
          <a:p>
            <a:endParaRPr lang="fr-BE" u="sng" dirty="0"/>
          </a:p>
          <a:p>
            <a:r>
              <a:rPr lang="fr-BE" dirty="0"/>
              <a:t>Elle s’est confié à François qui est à l’accueil et qui l’accompagne régulièrement.</a:t>
            </a:r>
          </a:p>
          <a:p>
            <a:endParaRPr lang="fr-BE" dirty="0"/>
          </a:p>
          <a:p>
            <a:r>
              <a:rPr lang="fr-BE" dirty="0"/>
              <a:t>François explique la situation à la maman de Mathilde lors d’un RDV planifié ensemble quelques jours plus tard.</a:t>
            </a:r>
          </a:p>
          <a:p>
            <a:endParaRPr lang="fr-FR" dirty="0"/>
          </a:p>
        </p:txBody>
      </p:sp>
      <p:sp>
        <p:nvSpPr>
          <p:cNvPr id="10" name="ZoneTexte 9">
            <a:extLst>
              <a:ext uri="{FF2B5EF4-FFF2-40B4-BE49-F238E27FC236}">
                <a16:creationId xmlns:a16="http://schemas.microsoft.com/office/drawing/2014/main" id="{8E57A056-EBF5-C0BC-6E11-F859C4C44813}"/>
              </a:ext>
            </a:extLst>
          </p:cNvPr>
          <p:cNvSpPr txBox="1"/>
          <p:nvPr/>
        </p:nvSpPr>
        <p:spPr>
          <a:xfrm>
            <a:off x="4961646" y="1275220"/>
            <a:ext cx="2535408" cy="369332"/>
          </a:xfrm>
          <a:prstGeom prst="rect">
            <a:avLst/>
          </a:prstGeom>
          <a:solidFill>
            <a:srgbClr val="0070C0"/>
          </a:solidFill>
          <a:ln w="19050">
            <a:solidFill>
              <a:schemeClr val="tx1"/>
            </a:solidFill>
          </a:ln>
        </p:spPr>
        <p:txBody>
          <a:bodyPr wrap="square" rtlCol="0">
            <a:spAutoFit/>
          </a:bodyPr>
          <a:lstStyle/>
          <a:p>
            <a:r>
              <a:rPr lang="fr-BE" b="1" dirty="0"/>
              <a:t>Au sujet de Mathilde</a:t>
            </a:r>
            <a:endParaRPr lang="fr-FR" b="1" dirty="0"/>
          </a:p>
        </p:txBody>
      </p:sp>
      <p:pic>
        <p:nvPicPr>
          <p:cNvPr id="3" name="Image 2">
            <a:extLst>
              <a:ext uri="{FF2B5EF4-FFF2-40B4-BE49-F238E27FC236}">
                <a16:creationId xmlns:a16="http://schemas.microsoft.com/office/drawing/2014/main" id="{935F4BEE-062D-6FB1-9871-21D1E24CC757}"/>
              </a:ext>
            </a:extLst>
          </p:cNvPr>
          <p:cNvPicPr>
            <a:picLocks noChangeAspect="1"/>
          </p:cNvPicPr>
          <p:nvPr/>
        </p:nvPicPr>
        <p:blipFill rotWithShape="1">
          <a:blip r:embed="rId2"/>
          <a:srcRect l="22503" t="19978" r="59450" b="50585"/>
          <a:stretch/>
        </p:blipFill>
        <p:spPr>
          <a:xfrm>
            <a:off x="1229751" y="1605280"/>
            <a:ext cx="1943100" cy="1587500"/>
          </a:xfrm>
          <a:prstGeom prst="wedgeRoundRectCallout">
            <a:avLst>
              <a:gd name="adj1" fmla="val 57357"/>
              <a:gd name="adj2" fmla="val 73134"/>
              <a:gd name="adj3" fmla="val 16667"/>
            </a:avLst>
          </a:prstGeom>
          <a:ln w="28575">
            <a:solidFill>
              <a:schemeClr val="tx1"/>
            </a:solidFill>
          </a:ln>
        </p:spPr>
      </p:pic>
      <p:pic>
        <p:nvPicPr>
          <p:cNvPr id="4" name="Image 3">
            <a:extLst>
              <a:ext uri="{FF2B5EF4-FFF2-40B4-BE49-F238E27FC236}">
                <a16:creationId xmlns:a16="http://schemas.microsoft.com/office/drawing/2014/main" id="{60ECA028-63EF-E1B4-D6F5-8E97D26999E6}"/>
              </a:ext>
            </a:extLst>
          </p:cNvPr>
          <p:cNvPicPr>
            <a:picLocks noChangeAspect="1"/>
          </p:cNvPicPr>
          <p:nvPr/>
        </p:nvPicPr>
        <p:blipFill rotWithShape="1">
          <a:blip r:embed="rId3"/>
          <a:srcRect l="72185" t="24288" r="8005" b="41936"/>
          <a:stretch/>
        </p:blipFill>
        <p:spPr>
          <a:xfrm>
            <a:off x="9539067" y="1605280"/>
            <a:ext cx="2193388" cy="1587500"/>
          </a:xfrm>
          <a:prstGeom prst="wedgeRoundRectCallout">
            <a:avLst>
              <a:gd name="adj1" fmla="val -53349"/>
              <a:gd name="adj2" fmla="val 68959"/>
              <a:gd name="adj3" fmla="val 16667"/>
            </a:avLst>
          </a:prstGeom>
          <a:ln w="19050">
            <a:solidFill>
              <a:schemeClr val="tx1"/>
            </a:solidFill>
          </a:ln>
        </p:spPr>
      </p:pic>
    </p:spTree>
    <p:extLst>
      <p:ext uri="{BB962C8B-B14F-4D97-AF65-F5344CB8AC3E}">
        <p14:creationId xmlns:p14="http://schemas.microsoft.com/office/powerpoint/2010/main" val="394789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385984" y="1596767"/>
            <a:ext cx="5600700" cy="1384995"/>
          </a:xfrm>
          <a:prstGeom prst="rect">
            <a:avLst/>
          </a:prstGeom>
          <a:solidFill>
            <a:schemeClr val="tx2">
              <a:lumMod val="20000"/>
              <a:lumOff val="80000"/>
            </a:schemeClr>
          </a:solidFill>
        </p:spPr>
        <p:txBody>
          <a:bodyPr wrap="square" rtlCol="0">
            <a:spAutoFit/>
          </a:bodyPr>
          <a:lstStyle/>
          <a:p>
            <a:r>
              <a:rPr lang="fr-BE" b="1" u="sng" dirty="0"/>
              <a:t>Observation: </a:t>
            </a:r>
          </a:p>
          <a:p>
            <a:endParaRPr lang="fr-BE" b="1" u="sng" dirty="0"/>
          </a:p>
          <a:p>
            <a:r>
              <a:rPr lang="fr-BE" sz="1600" dirty="0"/>
              <a:t>Mathilde est venue me trouver pour me </a:t>
            </a:r>
            <a:r>
              <a:rPr lang="fr-BE" sz="1600" b="1" dirty="0"/>
              <a:t>confier ses inquiétudes </a:t>
            </a:r>
            <a:r>
              <a:rPr lang="fr-BE" sz="1600" dirty="0"/>
              <a:t>au sujet des </a:t>
            </a:r>
            <a:r>
              <a:rPr lang="fr-BE" sz="1600" u="sng" dirty="0"/>
              <a:t>difficultés que vous rencontrez </a:t>
            </a:r>
            <a:r>
              <a:rPr lang="fr-BE" sz="1600" dirty="0"/>
              <a:t>en ce moment à la maison.</a:t>
            </a:r>
            <a:endParaRPr lang="fr-FR" sz="1600" dirty="0"/>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4762500" y="3158351"/>
            <a:ext cx="3429000" cy="2674950"/>
          </a:xfrm>
          <a:prstGeom prst="wedgeEllipseCallout">
            <a:avLst>
              <a:gd name="adj1" fmla="val 94722"/>
              <a:gd name="adj2" fmla="val -255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Oui, nous vivons une période difficile avec mon mari. Mais pas la peine de l’ébruiter s’il vous plaît.</a:t>
            </a:r>
          </a:p>
          <a:p>
            <a:pPr algn="ctr"/>
            <a:r>
              <a:rPr lang="fr-BE" dirty="0"/>
              <a:t>La mairie ne peut rien faire. »</a:t>
            </a:r>
            <a:endParaRPr lang="fr-FR" dirty="0"/>
          </a:p>
        </p:txBody>
      </p:sp>
    </p:spTree>
    <p:extLst>
      <p:ext uri="{BB962C8B-B14F-4D97-AF65-F5344CB8AC3E}">
        <p14:creationId xmlns:p14="http://schemas.microsoft.com/office/powerpoint/2010/main" val="291598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385984" y="1596767"/>
            <a:ext cx="5202516" cy="1877437"/>
          </a:xfrm>
          <a:prstGeom prst="rect">
            <a:avLst/>
          </a:prstGeom>
          <a:solidFill>
            <a:schemeClr val="tx2">
              <a:lumMod val="20000"/>
              <a:lumOff val="80000"/>
            </a:schemeClr>
          </a:solidFill>
        </p:spPr>
        <p:txBody>
          <a:bodyPr wrap="square" rtlCol="0">
            <a:spAutoFit/>
          </a:bodyPr>
          <a:lstStyle/>
          <a:p>
            <a:r>
              <a:rPr lang="fr-BE" b="1" u="sng" dirty="0"/>
              <a:t>Sentiment: </a:t>
            </a:r>
          </a:p>
          <a:p>
            <a:endParaRPr lang="fr-BE" b="1" u="sng" dirty="0"/>
          </a:p>
          <a:p>
            <a:r>
              <a:rPr lang="fr-BE" sz="1600" dirty="0"/>
              <a:t>Je comprends, mais je tenais à vous informer et à vous préciser que cela me touche, elle semble triste face à la situation et cela influe sur son comportement, d’habitude joyeux, au centre.</a:t>
            </a:r>
          </a:p>
          <a:p>
            <a:endParaRPr lang="fr-FR" sz="1600" dirty="0"/>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4902200" y="3903650"/>
            <a:ext cx="3759200" cy="2141550"/>
          </a:xfrm>
          <a:prstGeom prst="wedgeEllipseCallout">
            <a:avLst>
              <a:gd name="adj1" fmla="val 82870"/>
              <a:gd name="adj2" fmla="val -488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«C’est vrai que </a:t>
            </a:r>
            <a:r>
              <a:rPr lang="fr-BE"/>
              <a:t>nous n’en avons </a:t>
            </a:r>
            <a:r>
              <a:rPr lang="fr-BE" dirty="0"/>
              <a:t>pas parlé avec elle, merci pour votre empathie. Je compte sur votre discrétion »</a:t>
            </a:r>
            <a:endParaRPr lang="fr-FR" dirty="0"/>
          </a:p>
        </p:txBody>
      </p:sp>
    </p:spTree>
    <p:extLst>
      <p:ext uri="{BB962C8B-B14F-4D97-AF65-F5344CB8AC3E}">
        <p14:creationId xmlns:p14="http://schemas.microsoft.com/office/powerpoint/2010/main" val="241109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254500" y="1576290"/>
            <a:ext cx="5384800" cy="2369880"/>
          </a:xfrm>
          <a:prstGeom prst="rect">
            <a:avLst/>
          </a:prstGeom>
          <a:solidFill>
            <a:schemeClr val="tx2">
              <a:lumMod val="20000"/>
              <a:lumOff val="80000"/>
            </a:schemeClr>
          </a:solidFill>
        </p:spPr>
        <p:txBody>
          <a:bodyPr wrap="square" rtlCol="0">
            <a:spAutoFit/>
          </a:bodyPr>
          <a:lstStyle/>
          <a:p>
            <a:r>
              <a:rPr lang="fr-BE" b="1" u="sng" dirty="0"/>
              <a:t>Besoin: </a:t>
            </a:r>
          </a:p>
          <a:p>
            <a:endParaRPr lang="fr-BE" b="1" u="sng" dirty="0"/>
          </a:p>
          <a:p>
            <a:r>
              <a:rPr lang="fr-BE" sz="1600" dirty="0"/>
              <a:t>Elle a besoin de </a:t>
            </a:r>
            <a:r>
              <a:rPr lang="fr-BE" sz="1600"/>
              <a:t>comprendre ce </a:t>
            </a:r>
            <a:r>
              <a:rPr lang="fr-BE" sz="1600" dirty="0"/>
              <a:t>qu’il se passe entre vous et de vous confier </a:t>
            </a:r>
            <a:r>
              <a:rPr lang="fr-BE" sz="1600"/>
              <a:t>ses inquiétudes </a:t>
            </a:r>
            <a:r>
              <a:rPr lang="fr-BE" sz="1600" dirty="0"/>
              <a:t>mais elle n’ose pas de peur d’aggraver une situation qu’elle ne comprend pas.</a:t>
            </a:r>
          </a:p>
          <a:p>
            <a:r>
              <a:rPr lang="fr-BE" sz="1600" dirty="0"/>
              <a:t>Je suis disponible également pour vous si vous souhaitez en parler à titre personnel.</a:t>
            </a:r>
          </a:p>
          <a:p>
            <a:endParaRPr lang="fr-FR" sz="1600" dirty="0"/>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4686300" y="4110240"/>
            <a:ext cx="4000500" cy="2342940"/>
          </a:xfrm>
          <a:prstGeom prst="wedgeEllipseCallout">
            <a:avLst>
              <a:gd name="adj1" fmla="val 80330"/>
              <a:gd name="adj2" fmla="val -520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je vous remercie. Merci de m’avoir avertie. Mon mari ne pense pas à mal et nous allons régler ça tous les trois vous avez raison. »</a:t>
            </a:r>
            <a:endParaRPr lang="fr-FR" dirty="0"/>
          </a:p>
        </p:txBody>
      </p:sp>
    </p:spTree>
    <p:extLst>
      <p:ext uri="{BB962C8B-B14F-4D97-AF65-F5344CB8AC3E}">
        <p14:creationId xmlns:p14="http://schemas.microsoft.com/office/powerpoint/2010/main" val="191986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pic>
        <p:nvPicPr>
          <p:cNvPr id="12" name="Image 11">
            <a:extLst>
              <a:ext uri="{FF2B5EF4-FFF2-40B4-BE49-F238E27FC236}">
                <a16:creationId xmlns:a16="http://schemas.microsoft.com/office/drawing/2014/main" id="{460BB1C4-8779-C539-FE68-39886E0B9EE6}"/>
              </a:ext>
            </a:extLst>
          </p:cNvPr>
          <p:cNvPicPr>
            <a:picLocks noChangeAspect="1"/>
          </p:cNvPicPr>
          <p:nvPr/>
        </p:nvPicPr>
        <p:blipFill>
          <a:blip r:embed="rId2"/>
          <a:stretch>
            <a:fillRect/>
          </a:stretch>
        </p:blipFill>
        <p:spPr>
          <a:xfrm>
            <a:off x="2205317" y="1420178"/>
            <a:ext cx="9808832" cy="5331249"/>
          </a:xfrm>
          <a:prstGeom prst="rect">
            <a:avLst/>
          </a:prstGeom>
        </p:spPr>
      </p:pic>
      <p:sp>
        <p:nvSpPr>
          <p:cNvPr id="13" name="ZoneTexte 12">
            <a:extLst>
              <a:ext uri="{FF2B5EF4-FFF2-40B4-BE49-F238E27FC236}">
                <a16:creationId xmlns:a16="http://schemas.microsoft.com/office/drawing/2014/main" id="{157DE3DF-9C32-F400-5318-1944FE88E8E5}"/>
              </a:ext>
            </a:extLst>
          </p:cNvPr>
          <p:cNvSpPr txBox="1"/>
          <p:nvPr/>
        </p:nvSpPr>
        <p:spPr>
          <a:xfrm>
            <a:off x="4279900" y="1596767"/>
            <a:ext cx="5346700" cy="2585323"/>
          </a:xfrm>
          <a:prstGeom prst="rect">
            <a:avLst/>
          </a:prstGeom>
          <a:solidFill>
            <a:schemeClr val="tx2">
              <a:lumMod val="20000"/>
              <a:lumOff val="80000"/>
            </a:schemeClr>
          </a:solidFill>
        </p:spPr>
        <p:txBody>
          <a:bodyPr wrap="square" rtlCol="0">
            <a:spAutoFit/>
          </a:bodyPr>
          <a:lstStyle/>
          <a:p>
            <a:r>
              <a:rPr lang="fr-BE" b="1" u="sng" dirty="0"/>
              <a:t>Demande: </a:t>
            </a:r>
          </a:p>
          <a:p>
            <a:endParaRPr lang="fr-BE" sz="1600" b="1" u="sng" dirty="0"/>
          </a:p>
          <a:p>
            <a:r>
              <a:rPr lang="fr-BE" sz="1600" dirty="0"/>
              <a:t>Je n’ai informé que mon responsable. Il me propose d’être votre principal interlocuteur étant donné que nous nous connaissons.</a:t>
            </a:r>
          </a:p>
          <a:p>
            <a:r>
              <a:rPr lang="fr-BE" sz="1600" dirty="0"/>
              <a:t>Je vous propose de rester proche de Mathilde et de vous informer de son comportement à l’école et au centre régulièrement.</a:t>
            </a:r>
          </a:p>
          <a:p>
            <a:r>
              <a:rPr lang="fr-BE" sz="1600" dirty="0"/>
              <a:t>Je reste disponible également pour en discuter avec vous et vous assure ma totale discrétion.</a:t>
            </a:r>
          </a:p>
        </p:txBody>
      </p:sp>
      <p:sp>
        <p:nvSpPr>
          <p:cNvPr id="14" name="Bulle narrative : ronde 13">
            <a:extLst>
              <a:ext uri="{FF2B5EF4-FFF2-40B4-BE49-F238E27FC236}">
                <a16:creationId xmlns:a16="http://schemas.microsoft.com/office/drawing/2014/main" id="{6413D99E-A4A7-2905-5EFD-8034EB5D3DED}"/>
              </a:ext>
            </a:extLst>
          </p:cNvPr>
          <p:cNvSpPr/>
          <p:nvPr/>
        </p:nvSpPr>
        <p:spPr>
          <a:xfrm>
            <a:off x="5232400" y="4358679"/>
            <a:ext cx="3429000" cy="2133600"/>
          </a:xfrm>
          <a:prstGeom prst="wedgeEllipseCallout">
            <a:avLst>
              <a:gd name="adj1" fmla="val 93240"/>
              <a:gd name="adj2" fmla="val -642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Merci François, je pense que tout ira bien à l’avenir, je n’hésiterais pas en cas de besoin. »</a:t>
            </a:r>
            <a:endParaRPr lang="fr-FR" dirty="0"/>
          </a:p>
        </p:txBody>
      </p:sp>
    </p:spTree>
    <p:extLst>
      <p:ext uri="{BB962C8B-B14F-4D97-AF65-F5344CB8AC3E}">
        <p14:creationId xmlns:p14="http://schemas.microsoft.com/office/powerpoint/2010/main" val="45869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Pour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311527" y="1644927"/>
            <a:ext cx="6530974" cy="5078313"/>
          </a:xfrm>
          <a:prstGeom prst="rect">
            <a:avLst/>
          </a:prstGeom>
          <a:solidFill>
            <a:schemeClr val="bg1">
              <a:lumMod val="85000"/>
            </a:schemeClr>
          </a:solidFill>
          <a:ln w="28575">
            <a:solidFill>
              <a:schemeClr val="tx1"/>
            </a:solidFill>
          </a:ln>
        </p:spPr>
        <p:txBody>
          <a:bodyPr wrap="square" rtlCol="0">
            <a:spAutoFit/>
          </a:bodyPr>
          <a:lstStyle/>
          <a:p>
            <a:r>
              <a:rPr lang="fr-BE" b="1" dirty="0"/>
              <a:t>Savoir écouter </a:t>
            </a:r>
            <a:r>
              <a:rPr lang="fr-BE" dirty="0"/>
              <a:t>les autres, </a:t>
            </a:r>
            <a:r>
              <a:rPr lang="fr-BE" b="1" dirty="0"/>
              <a:t>sans </a:t>
            </a:r>
            <a:r>
              <a:rPr lang="fr-BE" dirty="0"/>
              <a:t>les</a:t>
            </a:r>
            <a:r>
              <a:rPr lang="fr-BE" b="1" dirty="0"/>
              <a:t> juger </a:t>
            </a:r>
            <a:r>
              <a:rPr lang="fr-BE" dirty="0"/>
              <a:t>permet à ces derniers de </a:t>
            </a:r>
            <a:r>
              <a:rPr lang="fr-BE" u="sng" dirty="0"/>
              <a:t>se confier en toute sécurité.</a:t>
            </a:r>
          </a:p>
          <a:p>
            <a:r>
              <a:rPr lang="fr-BE" dirty="0"/>
              <a:t>Et </a:t>
            </a:r>
            <a:r>
              <a:rPr lang="fr-BE" b="1" dirty="0"/>
              <a:t>apprendre à se mettre à la hauteur de son interlocuteur</a:t>
            </a:r>
            <a:r>
              <a:rPr lang="fr-BE" dirty="0"/>
              <a:t> pour ne pas le bousculer et </a:t>
            </a:r>
            <a:r>
              <a:rPr lang="fr-BE" u="sng" dirty="0"/>
              <a:t>l’accompagner efficacement</a:t>
            </a:r>
            <a:r>
              <a:rPr lang="fr-BE" dirty="0"/>
              <a:t>.</a:t>
            </a:r>
          </a:p>
          <a:p>
            <a:endParaRPr lang="fr-BE" dirty="0"/>
          </a:p>
          <a:p>
            <a:r>
              <a:rPr lang="fr-BE" dirty="0"/>
              <a:t>Retransmettre le message de Mathilde à sa maman sans juger son histoire leur à permis </a:t>
            </a:r>
            <a:r>
              <a:rPr lang="fr-BE" b="1" dirty="0"/>
              <a:t>de se rapprocher</a:t>
            </a:r>
            <a:r>
              <a:rPr lang="fr-BE" dirty="0"/>
              <a:t>, </a:t>
            </a:r>
            <a:r>
              <a:rPr lang="fr-BE" b="1" dirty="0"/>
              <a:t>d’impliquer Mathilde </a:t>
            </a:r>
            <a:r>
              <a:rPr lang="fr-BE" dirty="0"/>
              <a:t>dans le quotidien de sa famille et </a:t>
            </a:r>
            <a:r>
              <a:rPr lang="fr-BE" b="1" dirty="0"/>
              <a:t>de l’informer de la situation</a:t>
            </a:r>
            <a:r>
              <a:rPr lang="fr-BE" dirty="0"/>
              <a:t>, sans jugement de valeur.</a:t>
            </a:r>
          </a:p>
          <a:p>
            <a:endParaRPr lang="fr-BE" dirty="0"/>
          </a:p>
          <a:p>
            <a:r>
              <a:rPr lang="fr-BE" u="sng" dirty="0"/>
              <a:t>Principalement de transmettre ses troubles à sa famille dans le but de les apaiser. </a:t>
            </a:r>
          </a:p>
          <a:p>
            <a:endParaRPr lang="fr-BE" dirty="0"/>
          </a:p>
          <a:p>
            <a:r>
              <a:rPr lang="fr-BE" dirty="0"/>
              <a:t>La confiance que ces derniers entretiennent avec le centre et la commune s’en est vu renforcée depuis par l’intermédiaire de François et de son intervention.</a:t>
            </a:r>
          </a:p>
          <a:p>
            <a:endParaRPr lang="fr-FR" dirty="0"/>
          </a:p>
        </p:txBody>
      </p:sp>
      <p:sp>
        <p:nvSpPr>
          <p:cNvPr id="3" name="ZoneTexte 2">
            <a:extLst>
              <a:ext uri="{FF2B5EF4-FFF2-40B4-BE49-F238E27FC236}">
                <a16:creationId xmlns:a16="http://schemas.microsoft.com/office/drawing/2014/main" id="{93A23B84-5B68-26F4-D517-C6BF3BC56B90}"/>
              </a:ext>
            </a:extLst>
          </p:cNvPr>
          <p:cNvSpPr txBox="1"/>
          <p:nvPr/>
        </p:nvSpPr>
        <p:spPr>
          <a:xfrm>
            <a:off x="5309310" y="1148834"/>
            <a:ext cx="2535408" cy="369332"/>
          </a:xfrm>
          <a:prstGeom prst="rect">
            <a:avLst/>
          </a:prstGeom>
          <a:solidFill>
            <a:srgbClr val="0070C0"/>
          </a:solidFill>
          <a:ln w="19050">
            <a:solidFill>
              <a:schemeClr val="tx1"/>
            </a:solidFill>
          </a:ln>
        </p:spPr>
        <p:txBody>
          <a:bodyPr wrap="square" rtlCol="0">
            <a:spAutoFit/>
          </a:bodyPr>
          <a:lstStyle/>
          <a:p>
            <a:r>
              <a:rPr lang="fr-BE" b="1" dirty="0"/>
              <a:t>Au sujet de Mathilde</a:t>
            </a:r>
            <a:endParaRPr lang="fr-FR" b="1" dirty="0"/>
          </a:p>
        </p:txBody>
      </p:sp>
    </p:spTree>
    <p:extLst>
      <p:ext uri="{BB962C8B-B14F-4D97-AF65-F5344CB8AC3E}">
        <p14:creationId xmlns:p14="http://schemas.microsoft.com/office/powerpoint/2010/main" val="18801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sp>
        <p:nvSpPr>
          <p:cNvPr id="9" name="ZoneTexte 8">
            <a:extLst>
              <a:ext uri="{FF2B5EF4-FFF2-40B4-BE49-F238E27FC236}">
                <a16:creationId xmlns:a16="http://schemas.microsoft.com/office/drawing/2014/main" id="{E4FF0DEE-B65C-8C5C-6D55-BA79148BFEEF}"/>
              </a:ext>
            </a:extLst>
          </p:cNvPr>
          <p:cNvSpPr txBox="1"/>
          <p:nvPr/>
        </p:nvSpPr>
        <p:spPr>
          <a:xfrm>
            <a:off x="3035300" y="2959100"/>
            <a:ext cx="7099300" cy="1938992"/>
          </a:xfrm>
          <a:prstGeom prst="rect">
            <a:avLst/>
          </a:prstGeom>
          <a:solidFill>
            <a:schemeClr val="bg1">
              <a:lumMod val="85000"/>
            </a:schemeClr>
          </a:solidFill>
          <a:ln w="28575">
            <a:solidFill>
              <a:schemeClr val="tx1"/>
            </a:solidFill>
          </a:ln>
        </p:spPr>
        <p:txBody>
          <a:bodyPr wrap="square" rtlCol="0">
            <a:spAutoFit/>
          </a:bodyPr>
          <a:lstStyle/>
          <a:p>
            <a:r>
              <a:rPr lang="fr-BE" sz="2000" dirty="0"/>
              <a:t>François a raté sa présentation devant le jury.</a:t>
            </a:r>
          </a:p>
          <a:p>
            <a:endParaRPr lang="fr-BE" sz="2000" dirty="0"/>
          </a:p>
          <a:p>
            <a:r>
              <a:rPr lang="fr-BE" sz="2000" dirty="0"/>
              <a:t>Il va devoir recommencer son année et ainsi </a:t>
            </a:r>
          </a:p>
          <a:p>
            <a:r>
              <a:rPr lang="fr-BE" sz="2000" dirty="0"/>
              <a:t>repousser ses projets.</a:t>
            </a:r>
          </a:p>
          <a:p>
            <a:endParaRPr lang="fr-BE" sz="2000" dirty="0"/>
          </a:p>
          <a:p>
            <a:r>
              <a:rPr lang="fr-BE" sz="2000" dirty="0"/>
              <a:t>Comment apaiser cette situation grâce à la CNV ?</a:t>
            </a:r>
            <a:endParaRPr lang="fr-FR" sz="2000" dirty="0"/>
          </a:p>
        </p:txBody>
      </p:sp>
      <p:sp>
        <p:nvSpPr>
          <p:cNvPr id="3" name="ZoneTexte 2">
            <a:extLst>
              <a:ext uri="{FF2B5EF4-FFF2-40B4-BE49-F238E27FC236}">
                <a16:creationId xmlns:a16="http://schemas.microsoft.com/office/drawing/2014/main" id="{40541D60-6C43-F27D-55E8-152DCE7F8F7C}"/>
              </a:ext>
            </a:extLst>
          </p:cNvPr>
          <p:cNvSpPr txBox="1"/>
          <p:nvPr/>
        </p:nvSpPr>
        <p:spPr>
          <a:xfrm>
            <a:off x="5778500" y="2463800"/>
            <a:ext cx="1181100" cy="369332"/>
          </a:xfrm>
          <a:prstGeom prst="rect">
            <a:avLst/>
          </a:prstGeom>
          <a:solidFill>
            <a:srgbClr val="0070C0"/>
          </a:solidFill>
          <a:ln w="28575">
            <a:solidFill>
              <a:schemeClr val="tx1"/>
            </a:solidFill>
          </a:ln>
        </p:spPr>
        <p:txBody>
          <a:bodyPr wrap="square" rtlCol="0">
            <a:spAutoFit/>
          </a:bodyPr>
          <a:lstStyle/>
          <a:p>
            <a:r>
              <a:rPr lang="fr-BE" dirty="0"/>
              <a:t>Situation </a:t>
            </a:r>
            <a:endParaRPr lang="fr-FR" dirty="0"/>
          </a:p>
        </p:txBody>
      </p:sp>
      <p:pic>
        <p:nvPicPr>
          <p:cNvPr id="4" name="Image 3">
            <a:extLst>
              <a:ext uri="{FF2B5EF4-FFF2-40B4-BE49-F238E27FC236}">
                <a16:creationId xmlns:a16="http://schemas.microsoft.com/office/drawing/2014/main" id="{E6F3597B-45EC-733D-74E8-5A3D7D1BAD47}"/>
              </a:ext>
            </a:extLst>
          </p:cNvPr>
          <p:cNvPicPr>
            <a:picLocks noChangeAspect="1"/>
          </p:cNvPicPr>
          <p:nvPr/>
        </p:nvPicPr>
        <p:blipFill rotWithShape="1">
          <a:blip r:embed="rId2"/>
          <a:srcRect l="22503" t="19978" r="59450" b="50585"/>
          <a:stretch/>
        </p:blipFill>
        <p:spPr>
          <a:xfrm>
            <a:off x="10134600" y="747151"/>
            <a:ext cx="1943100" cy="1587500"/>
          </a:xfrm>
          <a:prstGeom prst="wedgeRoundRectCallout">
            <a:avLst>
              <a:gd name="adj1" fmla="val -47620"/>
              <a:gd name="adj2" fmla="val 71362"/>
              <a:gd name="adj3" fmla="val 16667"/>
            </a:avLst>
          </a:prstGeom>
          <a:ln w="28575">
            <a:solidFill>
              <a:schemeClr val="tx1"/>
            </a:solidFill>
          </a:ln>
        </p:spPr>
      </p:pic>
    </p:spTree>
    <p:extLst>
      <p:ext uri="{BB962C8B-B14F-4D97-AF65-F5344CB8AC3E}">
        <p14:creationId xmlns:p14="http://schemas.microsoft.com/office/powerpoint/2010/main" val="155517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1955800" y="1259380"/>
            <a:ext cx="9194800" cy="5392938"/>
          </a:xfrm>
          <a:prstGeom prst="rect">
            <a:avLst/>
          </a:prstGeom>
          <a:ln w="28575">
            <a:solidFill>
              <a:schemeClr val="tx1"/>
            </a:solidFill>
          </a:ln>
        </p:spPr>
      </p:pic>
      <p:sp>
        <p:nvSpPr>
          <p:cNvPr id="6" name="ZoneTexte 5">
            <a:extLst>
              <a:ext uri="{FF2B5EF4-FFF2-40B4-BE49-F238E27FC236}">
                <a16:creationId xmlns:a16="http://schemas.microsoft.com/office/drawing/2014/main" id="{E76B4B9C-99C4-06AF-1284-BB51E2F2B0AB}"/>
              </a:ext>
            </a:extLst>
          </p:cNvPr>
          <p:cNvSpPr txBox="1"/>
          <p:nvPr/>
        </p:nvSpPr>
        <p:spPr>
          <a:xfrm>
            <a:off x="5473700" y="1545618"/>
            <a:ext cx="4762500" cy="1138773"/>
          </a:xfrm>
          <a:prstGeom prst="rect">
            <a:avLst/>
          </a:prstGeom>
          <a:solidFill>
            <a:schemeClr val="accent1">
              <a:lumMod val="20000"/>
              <a:lumOff val="80000"/>
            </a:schemeClr>
          </a:solidFill>
        </p:spPr>
        <p:txBody>
          <a:bodyPr wrap="square" rtlCol="0">
            <a:spAutoFit/>
          </a:bodyPr>
          <a:lstStyle/>
          <a:p>
            <a:r>
              <a:rPr lang="fr-BE" b="1" u="sng" dirty="0"/>
              <a:t>Observation: </a:t>
            </a:r>
          </a:p>
          <a:p>
            <a:endParaRPr lang="fr-BE" b="1" u="sng" dirty="0"/>
          </a:p>
          <a:p>
            <a:r>
              <a:rPr lang="fr-BE" sz="1600" dirty="0"/>
              <a:t>Quelque chose ne va pas aujourd’hui ?</a:t>
            </a:r>
          </a:p>
          <a:p>
            <a:r>
              <a:rPr lang="fr-BE" sz="1600" b="1" dirty="0"/>
              <a:t>J’ai raté ma présentation devant le jury</a:t>
            </a:r>
            <a:endParaRPr lang="fr-FR" sz="1600" b="1" dirty="0"/>
          </a:p>
        </p:txBody>
      </p:sp>
      <p:sp>
        <p:nvSpPr>
          <p:cNvPr id="3" name="Bulle narrative : ronde 2">
            <a:extLst>
              <a:ext uri="{FF2B5EF4-FFF2-40B4-BE49-F238E27FC236}">
                <a16:creationId xmlns:a16="http://schemas.microsoft.com/office/drawing/2014/main" id="{66317D37-AA52-600C-C2B8-C84B666952B6}"/>
              </a:ext>
            </a:extLst>
          </p:cNvPr>
          <p:cNvSpPr/>
          <p:nvPr/>
        </p:nvSpPr>
        <p:spPr>
          <a:xfrm>
            <a:off x="5962650" y="3032168"/>
            <a:ext cx="3429000" cy="2133600"/>
          </a:xfrm>
          <a:prstGeom prst="wedgeEllipseCallout">
            <a:avLst>
              <a:gd name="adj1" fmla="val -102685"/>
              <a:gd name="adj2" fmla="val -39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Qu’est ce que je ressens ? Comment cela se manifeste en moi ? »</a:t>
            </a:r>
            <a:endParaRPr lang="fr-FR" dirty="0"/>
          </a:p>
        </p:txBody>
      </p:sp>
    </p:spTree>
    <p:extLst>
      <p:ext uri="{BB962C8B-B14F-4D97-AF65-F5344CB8AC3E}">
        <p14:creationId xmlns:p14="http://schemas.microsoft.com/office/powerpoint/2010/main" val="40472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2095500" y="1251930"/>
            <a:ext cx="9207500" cy="5400387"/>
          </a:xfrm>
          <a:prstGeom prst="rect">
            <a:avLst/>
          </a:prstGeom>
          <a:ln w="28575">
            <a:solidFill>
              <a:schemeClr val="tx1"/>
            </a:solidFill>
          </a:ln>
        </p:spPr>
      </p:pic>
      <p:sp>
        <p:nvSpPr>
          <p:cNvPr id="7" name="ZoneTexte 6">
            <a:extLst>
              <a:ext uri="{FF2B5EF4-FFF2-40B4-BE49-F238E27FC236}">
                <a16:creationId xmlns:a16="http://schemas.microsoft.com/office/drawing/2014/main" id="{3C88E16F-0131-1D8C-FAAB-D5DDD9F2A213}"/>
              </a:ext>
            </a:extLst>
          </p:cNvPr>
          <p:cNvSpPr txBox="1"/>
          <p:nvPr/>
        </p:nvSpPr>
        <p:spPr>
          <a:xfrm>
            <a:off x="5130800" y="1510651"/>
            <a:ext cx="5994400" cy="1138773"/>
          </a:xfrm>
          <a:prstGeom prst="rect">
            <a:avLst/>
          </a:prstGeom>
          <a:solidFill>
            <a:schemeClr val="accent3">
              <a:lumMod val="20000"/>
              <a:lumOff val="80000"/>
            </a:schemeClr>
          </a:solidFill>
        </p:spPr>
        <p:txBody>
          <a:bodyPr wrap="square" rtlCol="0">
            <a:spAutoFit/>
          </a:bodyPr>
          <a:lstStyle/>
          <a:p>
            <a:r>
              <a:rPr lang="fr-BE" b="1" u="sng" dirty="0"/>
              <a:t>Sentiments:</a:t>
            </a:r>
            <a:r>
              <a:rPr lang="fr-BE" dirty="0"/>
              <a:t> </a:t>
            </a:r>
          </a:p>
          <a:p>
            <a:endParaRPr lang="fr-BE" dirty="0"/>
          </a:p>
          <a:p>
            <a:r>
              <a:rPr lang="fr-BE" sz="1600" dirty="0"/>
              <a:t>Je me sens </a:t>
            </a:r>
            <a:r>
              <a:rPr lang="fr-BE" sz="1600" b="1" dirty="0"/>
              <a:t>cafardeux</a:t>
            </a:r>
            <a:r>
              <a:rPr lang="fr-BE" sz="1600" dirty="0"/>
              <a:t>, c’était important pour moi. </a:t>
            </a:r>
          </a:p>
          <a:p>
            <a:r>
              <a:rPr lang="fr-BE" sz="1600" dirty="0"/>
              <a:t>Je suis </a:t>
            </a:r>
            <a:r>
              <a:rPr lang="fr-BE" sz="1600" b="1" dirty="0"/>
              <a:t>déçu</a:t>
            </a:r>
            <a:r>
              <a:rPr lang="fr-BE" sz="1600" dirty="0"/>
              <a:t> de moi-même</a:t>
            </a:r>
            <a:endParaRPr lang="fr-FR" sz="1600" dirty="0"/>
          </a:p>
        </p:txBody>
      </p:sp>
      <p:sp>
        <p:nvSpPr>
          <p:cNvPr id="3" name="Bulle narrative : ronde 2">
            <a:extLst>
              <a:ext uri="{FF2B5EF4-FFF2-40B4-BE49-F238E27FC236}">
                <a16:creationId xmlns:a16="http://schemas.microsoft.com/office/drawing/2014/main" id="{1CC82EC3-7B99-BCE0-06E2-F3994F02C374}"/>
              </a:ext>
            </a:extLst>
          </p:cNvPr>
          <p:cNvSpPr/>
          <p:nvPr/>
        </p:nvSpPr>
        <p:spPr>
          <a:xfrm>
            <a:off x="5962650" y="3032168"/>
            <a:ext cx="3429000" cy="2133600"/>
          </a:xfrm>
          <a:prstGeom prst="wedgeEllipseCallout">
            <a:avLst>
              <a:gd name="adj1" fmla="val -102685"/>
              <a:gd name="adj2" fmla="val -398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Que voudrai-je qu’il se passe ? </a:t>
            </a:r>
          </a:p>
          <a:p>
            <a:pPr algn="ctr"/>
            <a:r>
              <a:rPr lang="fr-BE" dirty="0"/>
              <a:t>De quoi ai-je besoin pour apaiser ce sentiment ? »</a:t>
            </a:r>
            <a:endParaRPr lang="fr-FR" dirty="0"/>
          </a:p>
        </p:txBody>
      </p:sp>
    </p:spTree>
    <p:extLst>
      <p:ext uri="{BB962C8B-B14F-4D97-AF65-F5344CB8AC3E}">
        <p14:creationId xmlns:p14="http://schemas.microsoft.com/office/powerpoint/2010/main" val="26974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1955800" y="1169994"/>
            <a:ext cx="9347200" cy="5482324"/>
          </a:xfrm>
          <a:prstGeom prst="rect">
            <a:avLst/>
          </a:prstGeom>
          <a:ln w="28575">
            <a:solidFill>
              <a:schemeClr val="tx1"/>
            </a:solidFill>
          </a:ln>
        </p:spPr>
      </p:pic>
      <p:sp>
        <p:nvSpPr>
          <p:cNvPr id="8" name="ZoneTexte 7">
            <a:extLst>
              <a:ext uri="{FF2B5EF4-FFF2-40B4-BE49-F238E27FC236}">
                <a16:creationId xmlns:a16="http://schemas.microsoft.com/office/drawing/2014/main" id="{7500C67B-F38D-F9BE-0096-DEB6746FF9CE}"/>
              </a:ext>
            </a:extLst>
          </p:cNvPr>
          <p:cNvSpPr txBox="1"/>
          <p:nvPr/>
        </p:nvSpPr>
        <p:spPr>
          <a:xfrm>
            <a:off x="5321300" y="1459954"/>
            <a:ext cx="5791200" cy="1846659"/>
          </a:xfrm>
          <a:prstGeom prst="rect">
            <a:avLst/>
          </a:prstGeom>
          <a:solidFill>
            <a:schemeClr val="accent5">
              <a:lumMod val="20000"/>
              <a:lumOff val="80000"/>
            </a:schemeClr>
          </a:solidFill>
        </p:spPr>
        <p:txBody>
          <a:bodyPr wrap="square" rtlCol="0">
            <a:spAutoFit/>
          </a:bodyPr>
          <a:lstStyle/>
          <a:p>
            <a:r>
              <a:rPr lang="fr-BE" b="1" u="sng" dirty="0"/>
              <a:t>Besoins: </a:t>
            </a:r>
          </a:p>
          <a:p>
            <a:endParaRPr lang="fr-BE" sz="1600" b="1" u="sng" dirty="0"/>
          </a:p>
          <a:p>
            <a:r>
              <a:rPr lang="fr-BE" sz="1600" b="1" dirty="0"/>
              <a:t>J’ai besoin de me </a:t>
            </a:r>
            <a:r>
              <a:rPr lang="fr-BE" sz="1600" b="1" u="sng" dirty="0"/>
              <a:t>détendre</a:t>
            </a:r>
            <a:r>
              <a:rPr lang="fr-BE" sz="1600" b="1" dirty="0"/>
              <a:t> et d’</a:t>
            </a:r>
            <a:r>
              <a:rPr lang="fr-BE" sz="1600" b="1" u="sng" dirty="0"/>
              <a:t>oublier</a:t>
            </a:r>
            <a:r>
              <a:rPr lang="fr-BE" sz="1600" b="1" dirty="0"/>
              <a:t> ça. </a:t>
            </a:r>
          </a:p>
          <a:p>
            <a:r>
              <a:rPr lang="fr-BE" sz="1600" dirty="0"/>
              <a:t>Je dois accepter.</a:t>
            </a:r>
          </a:p>
          <a:p>
            <a:endParaRPr lang="fr-BE" sz="1600" dirty="0"/>
          </a:p>
          <a:p>
            <a:r>
              <a:rPr lang="fr-BE" sz="1600" dirty="0"/>
              <a:t>Pourquoi pas </a:t>
            </a:r>
            <a:r>
              <a:rPr lang="fr-BE" sz="1600" u="sng" dirty="0"/>
              <a:t>un bon bouquin </a:t>
            </a:r>
            <a:r>
              <a:rPr lang="fr-BE" sz="1600" dirty="0"/>
              <a:t>pour m’évader une ou deux heures et </a:t>
            </a:r>
            <a:r>
              <a:rPr lang="fr-BE" sz="1600" u="sng" dirty="0"/>
              <a:t>passer à autre chose </a:t>
            </a:r>
            <a:r>
              <a:rPr lang="fr-BE" sz="1600" dirty="0"/>
              <a:t>?</a:t>
            </a:r>
            <a:endParaRPr lang="fr-FR" sz="1600" dirty="0"/>
          </a:p>
        </p:txBody>
      </p:sp>
      <p:sp>
        <p:nvSpPr>
          <p:cNvPr id="3" name="Bulle narrative : ronde 2">
            <a:extLst>
              <a:ext uri="{FF2B5EF4-FFF2-40B4-BE49-F238E27FC236}">
                <a16:creationId xmlns:a16="http://schemas.microsoft.com/office/drawing/2014/main" id="{B998C6F5-C995-0967-C75F-C862A3806403}"/>
              </a:ext>
            </a:extLst>
          </p:cNvPr>
          <p:cNvSpPr/>
          <p:nvPr/>
        </p:nvSpPr>
        <p:spPr>
          <a:xfrm>
            <a:off x="6096000" y="3865474"/>
            <a:ext cx="3429000" cy="2133600"/>
          </a:xfrm>
          <a:prstGeom prst="wedgeEllipseCallout">
            <a:avLst>
              <a:gd name="adj1" fmla="val -109352"/>
              <a:gd name="adj2" fmla="val -797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Je ne peux pas changer les événements passés mais je peux les affronter plus sereinement ? »</a:t>
            </a:r>
            <a:endParaRPr lang="fr-FR" dirty="0"/>
          </a:p>
        </p:txBody>
      </p:sp>
    </p:spTree>
    <p:extLst>
      <p:ext uri="{BB962C8B-B14F-4D97-AF65-F5344CB8AC3E}">
        <p14:creationId xmlns:p14="http://schemas.microsoft.com/office/powerpoint/2010/main" val="193296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0EA08-A0BC-8488-7C64-4A81D318654E}"/>
              </a:ext>
            </a:extLst>
          </p:cNvPr>
          <p:cNvSpPr>
            <a:spLocks noGrp="1"/>
          </p:cNvSpPr>
          <p:nvPr>
            <p:ph type="title"/>
          </p:nvPr>
        </p:nvSpPr>
        <p:spPr>
          <a:xfrm>
            <a:off x="1567924" y="611133"/>
            <a:ext cx="2042575" cy="671290"/>
          </a:xfrm>
        </p:spPr>
        <p:txBody>
          <a:bodyPr/>
          <a:lstStyle/>
          <a:p>
            <a:r>
              <a:rPr lang="fr-BE" dirty="0"/>
              <a:t>Pour Soi</a:t>
            </a:r>
            <a:endParaRPr lang="fr-FR" dirty="0"/>
          </a:p>
        </p:txBody>
      </p:sp>
      <p:pic>
        <p:nvPicPr>
          <p:cNvPr id="5" name="Image 4">
            <a:extLst>
              <a:ext uri="{FF2B5EF4-FFF2-40B4-BE49-F238E27FC236}">
                <a16:creationId xmlns:a16="http://schemas.microsoft.com/office/drawing/2014/main" id="{BAF6517A-ECBD-0D33-21AE-DDB882E5554F}"/>
              </a:ext>
            </a:extLst>
          </p:cNvPr>
          <p:cNvPicPr>
            <a:picLocks noChangeAspect="1"/>
          </p:cNvPicPr>
          <p:nvPr/>
        </p:nvPicPr>
        <p:blipFill rotWithShape="1">
          <a:blip r:embed="rId2"/>
          <a:srcRect l="14600"/>
          <a:stretch/>
        </p:blipFill>
        <p:spPr>
          <a:xfrm>
            <a:off x="2159000" y="1289174"/>
            <a:ext cx="9144000" cy="5363143"/>
          </a:xfrm>
          <a:prstGeom prst="rect">
            <a:avLst/>
          </a:prstGeom>
          <a:ln w="28575">
            <a:solidFill>
              <a:schemeClr val="tx1"/>
            </a:solidFill>
          </a:ln>
        </p:spPr>
      </p:pic>
      <p:sp>
        <p:nvSpPr>
          <p:cNvPr id="8" name="ZoneTexte 7">
            <a:extLst>
              <a:ext uri="{FF2B5EF4-FFF2-40B4-BE49-F238E27FC236}">
                <a16:creationId xmlns:a16="http://schemas.microsoft.com/office/drawing/2014/main" id="{7500C67B-F38D-F9BE-0096-DEB6746FF9CE}"/>
              </a:ext>
            </a:extLst>
          </p:cNvPr>
          <p:cNvSpPr txBox="1"/>
          <p:nvPr/>
        </p:nvSpPr>
        <p:spPr>
          <a:xfrm>
            <a:off x="6261100" y="1399964"/>
            <a:ext cx="4749800" cy="3108543"/>
          </a:xfrm>
          <a:prstGeom prst="rect">
            <a:avLst/>
          </a:prstGeom>
          <a:solidFill>
            <a:schemeClr val="accent5">
              <a:lumMod val="20000"/>
              <a:lumOff val="80000"/>
            </a:schemeClr>
          </a:solidFill>
        </p:spPr>
        <p:txBody>
          <a:bodyPr wrap="square" rtlCol="0">
            <a:spAutoFit/>
          </a:bodyPr>
          <a:lstStyle/>
          <a:p>
            <a:r>
              <a:rPr lang="fr-BE" b="1" u="sng" dirty="0"/>
              <a:t>Demande: </a:t>
            </a:r>
          </a:p>
          <a:p>
            <a:endParaRPr lang="fr-BE" b="1" u="sng" dirty="0"/>
          </a:p>
          <a:p>
            <a:r>
              <a:rPr lang="fr-BE" sz="1600" dirty="0"/>
              <a:t>Je vais accepter cet échec et en faire une force en étant mieux préparé l’année prochaine. Riche de mes connaissances acquises malgré tout.</a:t>
            </a:r>
          </a:p>
          <a:p>
            <a:endParaRPr lang="fr-BE" sz="1600" dirty="0"/>
          </a:p>
          <a:p>
            <a:r>
              <a:rPr lang="fr-BE" sz="1600" dirty="0"/>
              <a:t>Je vais m’inscrire au cercle de lecture du coin pour rencontrer des gens et me changer les idées régulièrement, ça me permettra de m’évader de temps en temps en pratiquant une activité que j’aime particulièrement.</a:t>
            </a:r>
            <a:endParaRPr lang="fr-FR" sz="1600" dirty="0"/>
          </a:p>
        </p:txBody>
      </p:sp>
      <p:sp>
        <p:nvSpPr>
          <p:cNvPr id="3" name="Bulle narrative : ronde 2">
            <a:extLst>
              <a:ext uri="{FF2B5EF4-FFF2-40B4-BE49-F238E27FC236}">
                <a16:creationId xmlns:a16="http://schemas.microsoft.com/office/drawing/2014/main" id="{6D299A54-A0B0-9F6F-C74A-431B44794282}"/>
              </a:ext>
            </a:extLst>
          </p:cNvPr>
          <p:cNvSpPr/>
          <p:nvPr/>
        </p:nvSpPr>
        <p:spPr>
          <a:xfrm>
            <a:off x="6604000" y="4762500"/>
            <a:ext cx="3213100" cy="1873126"/>
          </a:xfrm>
          <a:prstGeom prst="wedgeEllipseCallout">
            <a:avLst>
              <a:gd name="adj1" fmla="val -123211"/>
              <a:gd name="adj2" fmla="val -1256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sz="1600" dirty="0"/>
              <a:t>«Je peux aussi demander de l’aide à quelqu’un »</a:t>
            </a:r>
          </a:p>
          <a:p>
            <a:pPr algn="ctr"/>
            <a:r>
              <a:rPr lang="fr-BE" sz="1600" dirty="0"/>
              <a:t>A condition qu’il accepte.</a:t>
            </a:r>
            <a:endParaRPr lang="fr-FR" sz="1600" dirty="0"/>
          </a:p>
        </p:txBody>
      </p:sp>
    </p:spTree>
    <p:extLst>
      <p:ext uri="{BB962C8B-B14F-4D97-AF65-F5344CB8AC3E}">
        <p14:creationId xmlns:p14="http://schemas.microsoft.com/office/powerpoint/2010/main" val="33757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sp>
        <p:nvSpPr>
          <p:cNvPr id="9" name="ZoneTexte 8">
            <a:extLst>
              <a:ext uri="{FF2B5EF4-FFF2-40B4-BE49-F238E27FC236}">
                <a16:creationId xmlns:a16="http://schemas.microsoft.com/office/drawing/2014/main" id="{D5DB7594-9967-EB7A-14EF-08DBC2B3FE35}"/>
              </a:ext>
            </a:extLst>
          </p:cNvPr>
          <p:cNvSpPr txBox="1"/>
          <p:nvPr/>
        </p:nvSpPr>
        <p:spPr>
          <a:xfrm>
            <a:off x="3886200" y="2197100"/>
            <a:ext cx="4686300" cy="4524315"/>
          </a:xfrm>
          <a:prstGeom prst="rect">
            <a:avLst/>
          </a:prstGeom>
          <a:solidFill>
            <a:schemeClr val="bg1">
              <a:lumMod val="85000"/>
            </a:schemeClr>
          </a:solidFill>
          <a:ln w="28575">
            <a:solidFill>
              <a:schemeClr val="tx1"/>
            </a:solidFill>
          </a:ln>
        </p:spPr>
        <p:txBody>
          <a:bodyPr wrap="square" rtlCol="0">
            <a:spAutoFit/>
          </a:bodyPr>
          <a:lstStyle/>
          <a:p>
            <a:r>
              <a:rPr lang="fr-BE" dirty="0"/>
              <a:t>François et Léa sont mariés depuis plusieurs années et tout se passe bien dans leur quotidien en général.</a:t>
            </a:r>
          </a:p>
          <a:p>
            <a:endParaRPr lang="fr-BE" dirty="0"/>
          </a:p>
          <a:p>
            <a:r>
              <a:rPr lang="fr-BE" dirty="0"/>
              <a:t>Mais François se fâche et réagis mal chaque fois que Léa lui offre un vêtement. Brisant ainsi l’harmonie de leur couple.</a:t>
            </a:r>
          </a:p>
          <a:p>
            <a:endParaRPr lang="fr-BE" dirty="0"/>
          </a:p>
          <a:p>
            <a:r>
              <a:rPr lang="fr-BE" dirty="0"/>
              <a:t>Elle ne comprend pas et souhaite améliorer cette situation sans tâcher leur relation en créant un conflit.</a:t>
            </a:r>
          </a:p>
          <a:p>
            <a:endParaRPr lang="fr-BE" dirty="0"/>
          </a:p>
          <a:p>
            <a:r>
              <a:rPr lang="fr-BE" dirty="0"/>
              <a:t>Elle se décide à lui parler dans le but de trouver une solution commune.</a:t>
            </a:r>
          </a:p>
          <a:p>
            <a:endParaRPr lang="fr-FR" dirty="0"/>
          </a:p>
        </p:txBody>
      </p:sp>
      <p:sp>
        <p:nvSpPr>
          <p:cNvPr id="10" name="ZoneTexte 9">
            <a:extLst>
              <a:ext uri="{FF2B5EF4-FFF2-40B4-BE49-F238E27FC236}">
                <a16:creationId xmlns:a16="http://schemas.microsoft.com/office/drawing/2014/main" id="{8E57A056-EBF5-C0BC-6E11-F859C4C44813}"/>
              </a:ext>
            </a:extLst>
          </p:cNvPr>
          <p:cNvSpPr txBox="1"/>
          <p:nvPr/>
        </p:nvSpPr>
        <p:spPr>
          <a:xfrm>
            <a:off x="5067300" y="1709342"/>
            <a:ext cx="1866900" cy="369332"/>
          </a:xfrm>
          <a:prstGeom prst="rect">
            <a:avLst/>
          </a:prstGeom>
          <a:solidFill>
            <a:srgbClr val="0070C0"/>
          </a:solidFill>
          <a:ln w="19050">
            <a:solidFill>
              <a:schemeClr val="tx1"/>
            </a:solidFill>
          </a:ln>
        </p:spPr>
        <p:txBody>
          <a:bodyPr wrap="square" rtlCol="0">
            <a:spAutoFit/>
          </a:bodyPr>
          <a:lstStyle/>
          <a:p>
            <a:r>
              <a:rPr lang="fr-BE" b="1" dirty="0"/>
              <a:t>François et Léa</a:t>
            </a:r>
            <a:endParaRPr lang="fr-FR" b="1" dirty="0"/>
          </a:p>
        </p:txBody>
      </p:sp>
      <p:pic>
        <p:nvPicPr>
          <p:cNvPr id="3" name="Image 2">
            <a:extLst>
              <a:ext uri="{FF2B5EF4-FFF2-40B4-BE49-F238E27FC236}">
                <a16:creationId xmlns:a16="http://schemas.microsoft.com/office/drawing/2014/main" id="{8FC329CF-C8C8-9E09-8898-D63205F0A93F}"/>
              </a:ext>
            </a:extLst>
          </p:cNvPr>
          <p:cNvPicPr>
            <a:picLocks noChangeAspect="1"/>
          </p:cNvPicPr>
          <p:nvPr/>
        </p:nvPicPr>
        <p:blipFill rotWithShape="1">
          <a:blip r:embed="rId2"/>
          <a:srcRect l="22503" t="19978" r="59450" b="50585"/>
          <a:stretch/>
        </p:blipFill>
        <p:spPr>
          <a:xfrm>
            <a:off x="1229751" y="1605280"/>
            <a:ext cx="1943100" cy="1587500"/>
          </a:xfrm>
          <a:prstGeom prst="wedgeRoundRectCallout">
            <a:avLst>
              <a:gd name="adj1" fmla="val 57357"/>
              <a:gd name="adj2" fmla="val 73134"/>
              <a:gd name="adj3" fmla="val 16667"/>
            </a:avLst>
          </a:prstGeom>
          <a:ln w="28575">
            <a:solidFill>
              <a:schemeClr val="tx1"/>
            </a:solidFill>
          </a:ln>
        </p:spPr>
      </p:pic>
      <p:pic>
        <p:nvPicPr>
          <p:cNvPr id="4" name="Image 3">
            <a:extLst>
              <a:ext uri="{FF2B5EF4-FFF2-40B4-BE49-F238E27FC236}">
                <a16:creationId xmlns:a16="http://schemas.microsoft.com/office/drawing/2014/main" id="{4E9540E8-5252-163A-979D-60CBCBF6031F}"/>
              </a:ext>
            </a:extLst>
          </p:cNvPr>
          <p:cNvPicPr>
            <a:picLocks noChangeAspect="1"/>
          </p:cNvPicPr>
          <p:nvPr/>
        </p:nvPicPr>
        <p:blipFill rotWithShape="1">
          <a:blip r:embed="rId3"/>
          <a:srcRect l="73918" t="21935" r="5844" b="48892"/>
          <a:stretch/>
        </p:blipFill>
        <p:spPr>
          <a:xfrm>
            <a:off x="9495399" y="1605280"/>
            <a:ext cx="1943100" cy="1575581"/>
          </a:xfrm>
          <a:prstGeom prst="wedgeRoundRectCallout">
            <a:avLst>
              <a:gd name="adj1" fmla="val -57032"/>
              <a:gd name="adj2" fmla="val 78571"/>
              <a:gd name="adj3" fmla="val 16667"/>
            </a:avLst>
          </a:prstGeom>
          <a:ln w="28575">
            <a:solidFill>
              <a:schemeClr val="tx1"/>
            </a:solidFill>
          </a:ln>
        </p:spPr>
      </p:pic>
    </p:spTree>
    <p:extLst>
      <p:ext uri="{BB962C8B-B14F-4D97-AF65-F5344CB8AC3E}">
        <p14:creationId xmlns:p14="http://schemas.microsoft.com/office/powerpoint/2010/main" val="35387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089150" y="1333500"/>
            <a:ext cx="9601200" cy="5400675"/>
          </a:xfrm>
          <a:prstGeom prst="rect">
            <a:avLst/>
          </a:prstGeom>
          <a:ln w="28575">
            <a:solidFill>
              <a:schemeClr val="tx1"/>
            </a:solidFill>
          </a:ln>
        </p:spPr>
      </p:pic>
      <p:sp>
        <p:nvSpPr>
          <p:cNvPr id="8" name="ZoneTexte 7">
            <a:extLst>
              <a:ext uri="{FF2B5EF4-FFF2-40B4-BE49-F238E27FC236}">
                <a16:creationId xmlns:a16="http://schemas.microsoft.com/office/drawing/2014/main" id="{3B60FC9C-07F4-A3A8-D423-3DC326DF58E5}"/>
              </a:ext>
            </a:extLst>
          </p:cNvPr>
          <p:cNvSpPr txBox="1"/>
          <p:nvPr/>
        </p:nvSpPr>
        <p:spPr>
          <a:xfrm>
            <a:off x="4089400" y="1709321"/>
            <a:ext cx="5600700" cy="1138773"/>
          </a:xfrm>
          <a:prstGeom prst="rect">
            <a:avLst/>
          </a:prstGeom>
          <a:solidFill>
            <a:schemeClr val="tx2">
              <a:lumMod val="20000"/>
              <a:lumOff val="80000"/>
            </a:schemeClr>
          </a:solidFill>
        </p:spPr>
        <p:txBody>
          <a:bodyPr wrap="square" rtlCol="0">
            <a:spAutoFit/>
          </a:bodyPr>
          <a:lstStyle/>
          <a:p>
            <a:r>
              <a:rPr lang="fr-BE" b="1" u="sng" dirty="0"/>
              <a:t>Observation: </a:t>
            </a:r>
          </a:p>
          <a:p>
            <a:endParaRPr lang="fr-BE" b="1" u="sng" dirty="0"/>
          </a:p>
          <a:p>
            <a:r>
              <a:rPr lang="fr-BE" sz="1600" dirty="0"/>
              <a:t>François , j’ai remarqué que tu te vexes à chaque fois que je t’offre un vêtement pour te faire plaisir.</a:t>
            </a:r>
            <a:endParaRPr lang="fr-FR" sz="1600" dirty="0"/>
          </a:p>
        </p:txBody>
      </p:sp>
      <p:sp>
        <p:nvSpPr>
          <p:cNvPr id="3" name="Bulle narrative : ronde 2">
            <a:extLst>
              <a:ext uri="{FF2B5EF4-FFF2-40B4-BE49-F238E27FC236}">
                <a16:creationId xmlns:a16="http://schemas.microsoft.com/office/drawing/2014/main" id="{8BCB6A84-50DD-0427-05E6-F45E422190AC}"/>
              </a:ext>
            </a:extLst>
          </p:cNvPr>
          <p:cNvSpPr/>
          <p:nvPr/>
        </p:nvSpPr>
        <p:spPr>
          <a:xfrm>
            <a:off x="6096000" y="3865474"/>
            <a:ext cx="3429000" cy="2133600"/>
          </a:xfrm>
          <a:prstGeom prst="wedgeEllipseCallout">
            <a:avLst>
              <a:gd name="adj1" fmla="val -109352"/>
              <a:gd name="adj2" fmla="val -797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Ce n’est pas contre toi Chérie, je suis désolé. »</a:t>
            </a:r>
            <a:endParaRPr lang="fr-FR" dirty="0"/>
          </a:p>
        </p:txBody>
      </p:sp>
    </p:spTree>
    <p:extLst>
      <p:ext uri="{BB962C8B-B14F-4D97-AF65-F5344CB8AC3E}">
        <p14:creationId xmlns:p14="http://schemas.microsoft.com/office/powerpoint/2010/main" val="195108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46D7A-CA56-DAA4-24AD-147368B0B821}"/>
              </a:ext>
            </a:extLst>
          </p:cNvPr>
          <p:cNvSpPr>
            <a:spLocks noGrp="1"/>
          </p:cNvSpPr>
          <p:nvPr>
            <p:ph type="title"/>
          </p:nvPr>
        </p:nvSpPr>
        <p:spPr>
          <a:xfrm>
            <a:off x="1589625" y="611410"/>
            <a:ext cx="3642775" cy="722090"/>
          </a:xfrm>
        </p:spPr>
        <p:txBody>
          <a:bodyPr/>
          <a:lstStyle/>
          <a:p>
            <a:r>
              <a:rPr lang="fr-BE" dirty="0"/>
              <a:t>Avec les autres</a:t>
            </a:r>
            <a:endParaRPr lang="fr-FR" dirty="0"/>
          </a:p>
        </p:txBody>
      </p:sp>
      <p:pic>
        <p:nvPicPr>
          <p:cNvPr id="7" name="Image 6">
            <a:extLst>
              <a:ext uri="{FF2B5EF4-FFF2-40B4-BE49-F238E27FC236}">
                <a16:creationId xmlns:a16="http://schemas.microsoft.com/office/drawing/2014/main" id="{2320925B-B33D-1B3D-3864-248E2EB29C03}"/>
              </a:ext>
            </a:extLst>
          </p:cNvPr>
          <p:cNvPicPr>
            <a:picLocks noChangeAspect="1"/>
          </p:cNvPicPr>
          <p:nvPr/>
        </p:nvPicPr>
        <p:blipFill>
          <a:blip r:embed="rId2"/>
          <a:stretch>
            <a:fillRect/>
          </a:stretch>
        </p:blipFill>
        <p:spPr>
          <a:xfrm>
            <a:off x="2501900" y="1333500"/>
            <a:ext cx="9601200" cy="5400675"/>
          </a:xfrm>
          <a:prstGeom prst="rect">
            <a:avLst/>
          </a:prstGeom>
          <a:ln w="28575">
            <a:solidFill>
              <a:schemeClr val="tx1"/>
            </a:solidFill>
          </a:ln>
        </p:spPr>
      </p:pic>
      <p:sp>
        <p:nvSpPr>
          <p:cNvPr id="11" name="ZoneTexte 10">
            <a:extLst>
              <a:ext uri="{FF2B5EF4-FFF2-40B4-BE49-F238E27FC236}">
                <a16:creationId xmlns:a16="http://schemas.microsoft.com/office/drawing/2014/main" id="{4759AD39-49B7-76DF-EF2E-105D172A0D2E}"/>
              </a:ext>
            </a:extLst>
          </p:cNvPr>
          <p:cNvSpPr txBox="1"/>
          <p:nvPr/>
        </p:nvSpPr>
        <p:spPr>
          <a:xfrm>
            <a:off x="4502150" y="1624703"/>
            <a:ext cx="5600700" cy="1384995"/>
          </a:xfrm>
          <a:prstGeom prst="rect">
            <a:avLst/>
          </a:prstGeom>
          <a:solidFill>
            <a:schemeClr val="accent4">
              <a:lumMod val="20000"/>
              <a:lumOff val="80000"/>
            </a:schemeClr>
          </a:solidFill>
        </p:spPr>
        <p:txBody>
          <a:bodyPr wrap="square" rtlCol="0">
            <a:spAutoFit/>
          </a:bodyPr>
          <a:lstStyle/>
          <a:p>
            <a:r>
              <a:rPr lang="fr-BE" b="1" u="sng" dirty="0"/>
              <a:t>Sentiments: </a:t>
            </a:r>
          </a:p>
          <a:p>
            <a:endParaRPr lang="fr-BE" b="1" u="sng" dirty="0"/>
          </a:p>
          <a:p>
            <a:r>
              <a:rPr lang="fr-BE" sz="1600" dirty="0"/>
              <a:t>Cela me trouble parce que j’ai l’impression que ça t’énerve alors que je veux te faire plaisir.</a:t>
            </a:r>
          </a:p>
          <a:p>
            <a:r>
              <a:rPr lang="fr-BE" sz="1600" dirty="0"/>
              <a:t>Je me sens impuissante face à ta colère.</a:t>
            </a:r>
            <a:endParaRPr lang="fr-FR" sz="1600" dirty="0"/>
          </a:p>
        </p:txBody>
      </p:sp>
      <p:sp>
        <p:nvSpPr>
          <p:cNvPr id="3" name="Bulle narrative : ronde 2">
            <a:extLst>
              <a:ext uri="{FF2B5EF4-FFF2-40B4-BE49-F238E27FC236}">
                <a16:creationId xmlns:a16="http://schemas.microsoft.com/office/drawing/2014/main" id="{1C3490AA-C7AA-3098-B93C-63BB405F47DB}"/>
              </a:ext>
            </a:extLst>
          </p:cNvPr>
          <p:cNvSpPr/>
          <p:nvPr/>
        </p:nvSpPr>
        <p:spPr>
          <a:xfrm>
            <a:off x="6096000" y="3454789"/>
            <a:ext cx="3594100" cy="2544285"/>
          </a:xfrm>
          <a:prstGeom prst="wedgeEllipseCallout">
            <a:avLst>
              <a:gd name="adj1" fmla="val -96239"/>
              <a:gd name="adj2" fmla="val -556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BE" dirty="0"/>
              <a:t>« Ce n’est pas mon intention… C’est juste que ce n’est pas aussi simple pour moi . »</a:t>
            </a:r>
            <a:endParaRPr lang="fr-FR" dirty="0"/>
          </a:p>
        </p:txBody>
      </p:sp>
    </p:spTree>
    <p:extLst>
      <p:ext uri="{BB962C8B-B14F-4D97-AF65-F5344CB8AC3E}">
        <p14:creationId xmlns:p14="http://schemas.microsoft.com/office/powerpoint/2010/main" val="306412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234</TotalTime>
  <Words>1102</Words>
  <Application>Microsoft Office PowerPoint</Application>
  <PresentationFormat>Grand écran</PresentationFormat>
  <Paragraphs>122</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Century Gothic</vt:lpstr>
      <vt:lpstr>Wingdings 3</vt:lpstr>
      <vt:lpstr>Brin</vt:lpstr>
      <vt:lpstr>Trois raisons de pratiquer la Communication NonViolente</vt:lpstr>
      <vt:lpstr>Pour Soi</vt:lpstr>
      <vt:lpstr>Pour Soi</vt:lpstr>
      <vt:lpstr>Pour Soi</vt:lpstr>
      <vt:lpstr>Pour Soi</vt:lpstr>
      <vt:lpstr>Pour Soi</vt:lpstr>
      <vt:lpstr>Avec les autres</vt:lpstr>
      <vt:lpstr>Avec les autres</vt:lpstr>
      <vt:lpstr>Avec les autres</vt:lpstr>
      <vt:lpstr>Avec les autres</vt:lpstr>
      <vt:lpstr>Avec les autres</vt:lpstr>
      <vt:lpstr>Avec les autres</vt:lpstr>
      <vt:lpstr>Pour les autres</vt:lpstr>
      <vt:lpstr>Pour les autres</vt:lpstr>
      <vt:lpstr>Pour les autres</vt:lpstr>
      <vt:lpstr>Pour les autres</vt:lpstr>
      <vt:lpstr>Pour les autres</vt:lpstr>
      <vt:lpstr>Pour les autres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Trois raisons de pratiquer la Communication NonViolente</dc:title>
  <dc:creator>Benoît B</dc:creator>
  <cp:lastModifiedBy>Benoît B</cp:lastModifiedBy>
  <cp:revision>15</cp:revision>
  <dcterms:created xsi:type="dcterms:W3CDTF">2023-06-24T21:39:51Z</dcterms:created>
  <dcterms:modified xsi:type="dcterms:W3CDTF">2023-07-20T16:35:57Z</dcterms:modified>
</cp:coreProperties>
</file>