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ter chia" initials="kc" lastIdx="1" clrIdx="0">
    <p:extLst>
      <p:ext uri="{19B8F6BF-5375-455C-9EA6-DF929625EA0E}">
        <p15:presenceInfo xmlns:p15="http://schemas.microsoft.com/office/powerpoint/2012/main" userId="a7c7a62e46854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2:04:50.76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232009-DD0E-44DD-8C8B-F3D1D2EDE2F8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7D236F-5017-40E9-9489-15F0F09C0F24}">
      <dgm:prSet/>
      <dgm:spPr/>
      <dgm:t>
        <a:bodyPr/>
        <a:lstStyle/>
        <a:p>
          <a:r>
            <a:rPr lang="en-US"/>
            <a:t>Detect</a:t>
          </a:r>
        </a:p>
      </dgm:t>
    </dgm:pt>
    <dgm:pt modelId="{A6EBF322-87F0-4EA5-97A0-37BE39EAC906}" type="parTrans" cxnId="{F875AB9F-2F5A-4A48-9F65-8681B5CCEAF0}">
      <dgm:prSet/>
      <dgm:spPr/>
      <dgm:t>
        <a:bodyPr/>
        <a:lstStyle/>
        <a:p>
          <a:endParaRPr lang="en-US"/>
        </a:p>
      </dgm:t>
    </dgm:pt>
    <dgm:pt modelId="{2E37FB3B-8BEC-497F-B1FC-C52A02667A84}" type="sibTrans" cxnId="{F875AB9F-2F5A-4A48-9F65-8681B5CCEAF0}">
      <dgm:prSet/>
      <dgm:spPr/>
      <dgm:t>
        <a:bodyPr/>
        <a:lstStyle/>
        <a:p>
          <a:endParaRPr lang="en-US"/>
        </a:p>
      </dgm:t>
    </dgm:pt>
    <dgm:pt modelId="{5F992481-6FF3-4B06-8729-C3C6B98F1450}">
      <dgm:prSet/>
      <dgm:spPr/>
      <dgm:t>
        <a:bodyPr/>
        <a:lstStyle/>
        <a:p>
          <a:r>
            <a:rPr lang="en-US"/>
            <a:t>Detect presence of infection, as well as type (Viral/Bacterial)</a:t>
          </a:r>
        </a:p>
      </dgm:t>
    </dgm:pt>
    <dgm:pt modelId="{2CDDC2FD-18AA-4368-BF5E-8FCDC7DF1C98}" type="parTrans" cxnId="{CFAE87B4-C179-407D-BDFB-6048A198E3CB}">
      <dgm:prSet/>
      <dgm:spPr/>
      <dgm:t>
        <a:bodyPr/>
        <a:lstStyle/>
        <a:p>
          <a:endParaRPr lang="en-US"/>
        </a:p>
      </dgm:t>
    </dgm:pt>
    <dgm:pt modelId="{637E6D66-FE17-445E-8404-63A9E73A8010}" type="sibTrans" cxnId="{CFAE87B4-C179-407D-BDFB-6048A198E3CB}">
      <dgm:prSet/>
      <dgm:spPr/>
      <dgm:t>
        <a:bodyPr/>
        <a:lstStyle/>
        <a:p>
          <a:endParaRPr lang="en-US"/>
        </a:p>
      </dgm:t>
    </dgm:pt>
    <dgm:pt modelId="{B75FA1D1-AEB5-49AC-A3EA-EEAAE18E6F16}">
      <dgm:prSet/>
      <dgm:spPr/>
      <dgm:t>
        <a:bodyPr/>
        <a:lstStyle/>
        <a:p>
          <a:r>
            <a:rPr lang="en-US"/>
            <a:t>Streamline</a:t>
          </a:r>
        </a:p>
      </dgm:t>
    </dgm:pt>
    <dgm:pt modelId="{8B177A9F-EF7D-415F-AF20-AA1A06AC5525}" type="parTrans" cxnId="{055C4E95-ABF2-45A3-95BE-5F95249DDBE2}">
      <dgm:prSet/>
      <dgm:spPr/>
      <dgm:t>
        <a:bodyPr/>
        <a:lstStyle/>
        <a:p>
          <a:endParaRPr lang="en-US"/>
        </a:p>
      </dgm:t>
    </dgm:pt>
    <dgm:pt modelId="{5CBD25C5-5905-44C3-B2F5-E142C623DB04}" type="sibTrans" cxnId="{055C4E95-ABF2-45A3-95BE-5F95249DDBE2}">
      <dgm:prSet/>
      <dgm:spPr/>
      <dgm:t>
        <a:bodyPr/>
        <a:lstStyle/>
        <a:p>
          <a:endParaRPr lang="en-US"/>
        </a:p>
      </dgm:t>
    </dgm:pt>
    <dgm:pt modelId="{E3C9577D-8D0F-4C90-9FF6-1393DAA20C01}">
      <dgm:prSet/>
      <dgm:spPr/>
      <dgm:t>
        <a:bodyPr/>
        <a:lstStyle/>
        <a:p>
          <a:r>
            <a:rPr lang="en-US"/>
            <a:t>Streamline case detection and save hospital resources</a:t>
          </a:r>
        </a:p>
      </dgm:t>
    </dgm:pt>
    <dgm:pt modelId="{5C9EF2A2-A8DF-46CB-A993-E40559C748F1}" type="parTrans" cxnId="{C148533B-EF92-4B37-8C17-8EE373C489FB}">
      <dgm:prSet/>
      <dgm:spPr/>
      <dgm:t>
        <a:bodyPr/>
        <a:lstStyle/>
        <a:p>
          <a:endParaRPr lang="en-US"/>
        </a:p>
      </dgm:t>
    </dgm:pt>
    <dgm:pt modelId="{A522781F-1FF8-479E-9F24-14AAF07495B7}" type="sibTrans" cxnId="{C148533B-EF92-4B37-8C17-8EE373C489FB}">
      <dgm:prSet/>
      <dgm:spPr/>
      <dgm:t>
        <a:bodyPr/>
        <a:lstStyle/>
        <a:p>
          <a:endParaRPr lang="en-US"/>
        </a:p>
      </dgm:t>
    </dgm:pt>
    <dgm:pt modelId="{8DC83065-CCFD-4032-8256-7662DA62B176}">
      <dgm:prSet/>
      <dgm:spPr/>
      <dgm:t>
        <a:bodyPr/>
        <a:lstStyle/>
        <a:p>
          <a:r>
            <a:rPr lang="en-US"/>
            <a:t>Relieve</a:t>
          </a:r>
        </a:p>
      </dgm:t>
    </dgm:pt>
    <dgm:pt modelId="{484B230E-E133-4430-A5DE-9CE84C953778}" type="parTrans" cxnId="{592F2FFF-3267-4BBE-8226-685DFE47C958}">
      <dgm:prSet/>
      <dgm:spPr/>
      <dgm:t>
        <a:bodyPr/>
        <a:lstStyle/>
        <a:p>
          <a:endParaRPr lang="en-US"/>
        </a:p>
      </dgm:t>
    </dgm:pt>
    <dgm:pt modelId="{0D0BC388-3756-437F-ABE0-94E3E3382BF1}" type="sibTrans" cxnId="{592F2FFF-3267-4BBE-8226-685DFE47C958}">
      <dgm:prSet/>
      <dgm:spPr/>
      <dgm:t>
        <a:bodyPr/>
        <a:lstStyle/>
        <a:p>
          <a:endParaRPr lang="en-US"/>
        </a:p>
      </dgm:t>
    </dgm:pt>
    <dgm:pt modelId="{5E013B11-37BA-43D9-A06C-D7161E9ACCEC}">
      <dgm:prSet/>
      <dgm:spPr/>
      <dgm:t>
        <a:bodyPr/>
        <a:lstStyle/>
        <a:p>
          <a:r>
            <a:rPr lang="en-US"/>
            <a:t>Relieve burden on healthcare systems</a:t>
          </a:r>
        </a:p>
      </dgm:t>
    </dgm:pt>
    <dgm:pt modelId="{62BD7370-2A07-4CD0-AEEB-21CB82C1AD7C}" type="parTrans" cxnId="{8922C8DD-4CCB-4062-B6D1-73EF6A3AF71E}">
      <dgm:prSet/>
      <dgm:spPr/>
      <dgm:t>
        <a:bodyPr/>
        <a:lstStyle/>
        <a:p>
          <a:endParaRPr lang="en-US"/>
        </a:p>
      </dgm:t>
    </dgm:pt>
    <dgm:pt modelId="{83299E87-6D5E-428F-B283-051CE260EC51}" type="sibTrans" cxnId="{8922C8DD-4CCB-4062-B6D1-73EF6A3AF71E}">
      <dgm:prSet/>
      <dgm:spPr/>
      <dgm:t>
        <a:bodyPr/>
        <a:lstStyle/>
        <a:p>
          <a:endParaRPr lang="en-US"/>
        </a:p>
      </dgm:t>
    </dgm:pt>
    <dgm:pt modelId="{F980806D-44D5-437F-923A-480290DF8A7B}" type="pres">
      <dgm:prSet presAssocID="{8C232009-DD0E-44DD-8C8B-F3D1D2EDE2F8}" presName="Name0" presStyleCnt="0">
        <dgm:presLayoutVars>
          <dgm:dir/>
          <dgm:animLvl val="lvl"/>
          <dgm:resizeHandles val="exact"/>
        </dgm:presLayoutVars>
      </dgm:prSet>
      <dgm:spPr/>
    </dgm:pt>
    <dgm:pt modelId="{22373E0C-83AC-413F-8D12-9DDDDDC07C8F}" type="pres">
      <dgm:prSet presAssocID="{2E7D236F-5017-40E9-9489-15F0F09C0F24}" presName="composite" presStyleCnt="0"/>
      <dgm:spPr/>
    </dgm:pt>
    <dgm:pt modelId="{B356DD36-3541-4E3F-B612-18CC7771AB80}" type="pres">
      <dgm:prSet presAssocID="{2E7D236F-5017-40E9-9489-15F0F09C0F24}" presName="parTx" presStyleLbl="alignNode1" presStyleIdx="0" presStyleCnt="3">
        <dgm:presLayoutVars>
          <dgm:chMax val="0"/>
          <dgm:chPref val="0"/>
        </dgm:presLayoutVars>
      </dgm:prSet>
      <dgm:spPr/>
    </dgm:pt>
    <dgm:pt modelId="{8CC8338B-B92E-450F-BF8C-CCE1A005B4DF}" type="pres">
      <dgm:prSet presAssocID="{2E7D236F-5017-40E9-9489-15F0F09C0F24}" presName="desTx" presStyleLbl="alignAccFollowNode1" presStyleIdx="0" presStyleCnt="3">
        <dgm:presLayoutVars/>
      </dgm:prSet>
      <dgm:spPr/>
    </dgm:pt>
    <dgm:pt modelId="{F089C4D4-F67C-42F2-86B1-BAE3EE5821D0}" type="pres">
      <dgm:prSet presAssocID="{2E37FB3B-8BEC-497F-B1FC-C52A02667A84}" presName="space" presStyleCnt="0"/>
      <dgm:spPr/>
    </dgm:pt>
    <dgm:pt modelId="{59976F38-4477-4357-99D0-CF617EF29CAE}" type="pres">
      <dgm:prSet presAssocID="{B75FA1D1-AEB5-49AC-A3EA-EEAAE18E6F16}" presName="composite" presStyleCnt="0"/>
      <dgm:spPr/>
    </dgm:pt>
    <dgm:pt modelId="{90CABB01-94AD-40AB-BD15-1A9C7E792AA4}" type="pres">
      <dgm:prSet presAssocID="{B75FA1D1-AEB5-49AC-A3EA-EEAAE18E6F16}" presName="parTx" presStyleLbl="alignNode1" presStyleIdx="1" presStyleCnt="3">
        <dgm:presLayoutVars>
          <dgm:chMax val="0"/>
          <dgm:chPref val="0"/>
        </dgm:presLayoutVars>
      </dgm:prSet>
      <dgm:spPr/>
    </dgm:pt>
    <dgm:pt modelId="{01020E99-821B-40D8-9F6C-6C1716F96936}" type="pres">
      <dgm:prSet presAssocID="{B75FA1D1-AEB5-49AC-A3EA-EEAAE18E6F16}" presName="desTx" presStyleLbl="alignAccFollowNode1" presStyleIdx="1" presStyleCnt="3">
        <dgm:presLayoutVars/>
      </dgm:prSet>
      <dgm:spPr/>
    </dgm:pt>
    <dgm:pt modelId="{A830BD86-D6DF-48B6-B625-0590C93B5A57}" type="pres">
      <dgm:prSet presAssocID="{5CBD25C5-5905-44C3-B2F5-E142C623DB04}" presName="space" presStyleCnt="0"/>
      <dgm:spPr/>
    </dgm:pt>
    <dgm:pt modelId="{B5780176-4F03-4D8D-B5CC-8744F3D4C8BB}" type="pres">
      <dgm:prSet presAssocID="{8DC83065-CCFD-4032-8256-7662DA62B176}" presName="composite" presStyleCnt="0"/>
      <dgm:spPr/>
    </dgm:pt>
    <dgm:pt modelId="{34659F7D-0F33-4B05-B071-E4F90A3B97FB}" type="pres">
      <dgm:prSet presAssocID="{8DC83065-CCFD-4032-8256-7662DA62B176}" presName="parTx" presStyleLbl="alignNode1" presStyleIdx="2" presStyleCnt="3">
        <dgm:presLayoutVars>
          <dgm:chMax val="0"/>
          <dgm:chPref val="0"/>
        </dgm:presLayoutVars>
      </dgm:prSet>
      <dgm:spPr/>
    </dgm:pt>
    <dgm:pt modelId="{DC1FB8B8-9382-4C80-AE85-6A9E2E8DA553}" type="pres">
      <dgm:prSet presAssocID="{8DC83065-CCFD-4032-8256-7662DA62B176}" presName="desTx" presStyleLbl="alignAccFollowNode1" presStyleIdx="2" presStyleCnt="3">
        <dgm:presLayoutVars/>
      </dgm:prSet>
      <dgm:spPr/>
    </dgm:pt>
  </dgm:ptLst>
  <dgm:cxnLst>
    <dgm:cxn modelId="{C148533B-EF92-4B37-8C17-8EE373C489FB}" srcId="{B75FA1D1-AEB5-49AC-A3EA-EEAAE18E6F16}" destId="{E3C9577D-8D0F-4C90-9FF6-1393DAA20C01}" srcOrd="0" destOrd="0" parTransId="{5C9EF2A2-A8DF-46CB-A993-E40559C748F1}" sibTransId="{A522781F-1FF8-479E-9F24-14AAF07495B7}"/>
    <dgm:cxn modelId="{559E5C42-0A76-45B1-B91B-E68096143D04}" type="presOf" srcId="{8DC83065-CCFD-4032-8256-7662DA62B176}" destId="{34659F7D-0F33-4B05-B071-E4F90A3B97FB}" srcOrd="0" destOrd="0" presId="urn:microsoft.com/office/officeart/2016/7/layout/ChevronBlockProcess"/>
    <dgm:cxn modelId="{324B8247-1F06-42A0-A5E7-15981F859EAF}" type="presOf" srcId="{8C232009-DD0E-44DD-8C8B-F3D1D2EDE2F8}" destId="{F980806D-44D5-437F-923A-480290DF8A7B}" srcOrd="0" destOrd="0" presId="urn:microsoft.com/office/officeart/2016/7/layout/ChevronBlockProcess"/>
    <dgm:cxn modelId="{24146F48-9285-44C2-8EEF-0D6483C07B62}" type="presOf" srcId="{E3C9577D-8D0F-4C90-9FF6-1393DAA20C01}" destId="{01020E99-821B-40D8-9F6C-6C1716F96936}" srcOrd="0" destOrd="0" presId="urn:microsoft.com/office/officeart/2016/7/layout/ChevronBlockProcess"/>
    <dgm:cxn modelId="{AE51B459-738D-4CC3-91FE-A8F5AF40EF42}" type="presOf" srcId="{5F992481-6FF3-4B06-8729-C3C6B98F1450}" destId="{8CC8338B-B92E-450F-BF8C-CCE1A005B4DF}" srcOrd="0" destOrd="0" presId="urn:microsoft.com/office/officeart/2016/7/layout/ChevronBlockProcess"/>
    <dgm:cxn modelId="{77031B81-D33D-4094-A18F-F5DE08A90001}" type="presOf" srcId="{5E013B11-37BA-43D9-A06C-D7161E9ACCEC}" destId="{DC1FB8B8-9382-4C80-AE85-6A9E2E8DA553}" srcOrd="0" destOrd="0" presId="urn:microsoft.com/office/officeart/2016/7/layout/ChevronBlockProcess"/>
    <dgm:cxn modelId="{055C4E95-ABF2-45A3-95BE-5F95249DDBE2}" srcId="{8C232009-DD0E-44DD-8C8B-F3D1D2EDE2F8}" destId="{B75FA1D1-AEB5-49AC-A3EA-EEAAE18E6F16}" srcOrd="1" destOrd="0" parTransId="{8B177A9F-EF7D-415F-AF20-AA1A06AC5525}" sibTransId="{5CBD25C5-5905-44C3-B2F5-E142C623DB04}"/>
    <dgm:cxn modelId="{F875AB9F-2F5A-4A48-9F65-8681B5CCEAF0}" srcId="{8C232009-DD0E-44DD-8C8B-F3D1D2EDE2F8}" destId="{2E7D236F-5017-40E9-9489-15F0F09C0F24}" srcOrd="0" destOrd="0" parTransId="{A6EBF322-87F0-4EA5-97A0-37BE39EAC906}" sibTransId="{2E37FB3B-8BEC-497F-B1FC-C52A02667A84}"/>
    <dgm:cxn modelId="{CFAE87B4-C179-407D-BDFB-6048A198E3CB}" srcId="{2E7D236F-5017-40E9-9489-15F0F09C0F24}" destId="{5F992481-6FF3-4B06-8729-C3C6B98F1450}" srcOrd="0" destOrd="0" parTransId="{2CDDC2FD-18AA-4368-BF5E-8FCDC7DF1C98}" sibTransId="{637E6D66-FE17-445E-8404-63A9E73A8010}"/>
    <dgm:cxn modelId="{B2BB76B8-DECB-45E7-B30D-4170F94BA68A}" type="presOf" srcId="{B75FA1D1-AEB5-49AC-A3EA-EEAAE18E6F16}" destId="{90CABB01-94AD-40AB-BD15-1A9C7E792AA4}" srcOrd="0" destOrd="0" presId="urn:microsoft.com/office/officeart/2016/7/layout/ChevronBlockProcess"/>
    <dgm:cxn modelId="{8922C8DD-4CCB-4062-B6D1-73EF6A3AF71E}" srcId="{8DC83065-CCFD-4032-8256-7662DA62B176}" destId="{5E013B11-37BA-43D9-A06C-D7161E9ACCEC}" srcOrd="0" destOrd="0" parTransId="{62BD7370-2A07-4CD0-AEEB-21CB82C1AD7C}" sibTransId="{83299E87-6D5E-428F-B283-051CE260EC51}"/>
    <dgm:cxn modelId="{C5C3F6DE-AB0E-4809-9692-3D64DBCB59B7}" type="presOf" srcId="{2E7D236F-5017-40E9-9489-15F0F09C0F24}" destId="{B356DD36-3541-4E3F-B612-18CC7771AB80}" srcOrd="0" destOrd="0" presId="urn:microsoft.com/office/officeart/2016/7/layout/ChevronBlockProcess"/>
    <dgm:cxn modelId="{592F2FFF-3267-4BBE-8226-685DFE47C958}" srcId="{8C232009-DD0E-44DD-8C8B-F3D1D2EDE2F8}" destId="{8DC83065-CCFD-4032-8256-7662DA62B176}" srcOrd="2" destOrd="0" parTransId="{484B230E-E133-4430-A5DE-9CE84C953778}" sibTransId="{0D0BC388-3756-437F-ABE0-94E3E3382BF1}"/>
    <dgm:cxn modelId="{2E2C14C2-AAD1-4B8E-AE9F-F79858CB9C7A}" type="presParOf" srcId="{F980806D-44D5-437F-923A-480290DF8A7B}" destId="{22373E0C-83AC-413F-8D12-9DDDDDC07C8F}" srcOrd="0" destOrd="0" presId="urn:microsoft.com/office/officeart/2016/7/layout/ChevronBlockProcess"/>
    <dgm:cxn modelId="{6DD61286-906D-42E9-AFAB-7227B9DB10CA}" type="presParOf" srcId="{22373E0C-83AC-413F-8D12-9DDDDDC07C8F}" destId="{B356DD36-3541-4E3F-B612-18CC7771AB80}" srcOrd="0" destOrd="0" presId="urn:microsoft.com/office/officeart/2016/7/layout/ChevronBlockProcess"/>
    <dgm:cxn modelId="{2A7530C3-E0C3-4729-AD56-EFD081BCC317}" type="presParOf" srcId="{22373E0C-83AC-413F-8D12-9DDDDDC07C8F}" destId="{8CC8338B-B92E-450F-BF8C-CCE1A005B4DF}" srcOrd="1" destOrd="0" presId="urn:microsoft.com/office/officeart/2016/7/layout/ChevronBlockProcess"/>
    <dgm:cxn modelId="{469D105B-661A-4F4D-9642-E2EE398DCC5F}" type="presParOf" srcId="{F980806D-44D5-437F-923A-480290DF8A7B}" destId="{F089C4D4-F67C-42F2-86B1-BAE3EE5821D0}" srcOrd="1" destOrd="0" presId="urn:microsoft.com/office/officeart/2016/7/layout/ChevronBlockProcess"/>
    <dgm:cxn modelId="{472928A6-3D68-42A0-9703-C15A7AB602AC}" type="presParOf" srcId="{F980806D-44D5-437F-923A-480290DF8A7B}" destId="{59976F38-4477-4357-99D0-CF617EF29CAE}" srcOrd="2" destOrd="0" presId="urn:microsoft.com/office/officeart/2016/7/layout/ChevronBlockProcess"/>
    <dgm:cxn modelId="{D51D9EEF-54FB-4740-B290-4CD6E3976E52}" type="presParOf" srcId="{59976F38-4477-4357-99D0-CF617EF29CAE}" destId="{90CABB01-94AD-40AB-BD15-1A9C7E792AA4}" srcOrd="0" destOrd="0" presId="urn:microsoft.com/office/officeart/2016/7/layout/ChevronBlockProcess"/>
    <dgm:cxn modelId="{167189B3-7AB5-4E05-B7D4-EBCDA8883AC6}" type="presParOf" srcId="{59976F38-4477-4357-99D0-CF617EF29CAE}" destId="{01020E99-821B-40D8-9F6C-6C1716F96936}" srcOrd="1" destOrd="0" presId="urn:microsoft.com/office/officeart/2016/7/layout/ChevronBlockProcess"/>
    <dgm:cxn modelId="{E0B5CF1B-B5F3-4BCE-87F2-F338ED33682F}" type="presParOf" srcId="{F980806D-44D5-437F-923A-480290DF8A7B}" destId="{A830BD86-D6DF-48B6-B625-0590C93B5A57}" srcOrd="3" destOrd="0" presId="urn:microsoft.com/office/officeart/2016/7/layout/ChevronBlockProcess"/>
    <dgm:cxn modelId="{4C31AFEF-2E75-4753-B987-D9E047E9C075}" type="presParOf" srcId="{F980806D-44D5-437F-923A-480290DF8A7B}" destId="{B5780176-4F03-4D8D-B5CC-8744F3D4C8BB}" srcOrd="4" destOrd="0" presId="urn:microsoft.com/office/officeart/2016/7/layout/ChevronBlockProcess"/>
    <dgm:cxn modelId="{EEBCB963-6DBA-4775-A907-955E8FF58488}" type="presParOf" srcId="{B5780176-4F03-4D8D-B5CC-8744F3D4C8BB}" destId="{34659F7D-0F33-4B05-B071-E4F90A3B97FB}" srcOrd="0" destOrd="0" presId="urn:microsoft.com/office/officeart/2016/7/layout/ChevronBlockProcess"/>
    <dgm:cxn modelId="{5863BAAA-4030-4E67-8616-A65FA68D6F37}" type="presParOf" srcId="{B5780176-4F03-4D8D-B5CC-8744F3D4C8BB}" destId="{DC1FB8B8-9382-4C80-AE85-6A9E2E8DA55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6DD36-3541-4E3F-B612-18CC7771AB80}">
      <dsp:nvSpPr>
        <dsp:cNvPr id="0" name=""/>
        <dsp:cNvSpPr/>
      </dsp:nvSpPr>
      <dsp:spPr>
        <a:xfrm>
          <a:off x="815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Detect</a:t>
          </a:r>
        </a:p>
      </dsp:txBody>
      <dsp:txXfrm>
        <a:off x="298642" y="483483"/>
        <a:ext cx="2646660" cy="968290"/>
      </dsp:txXfrm>
    </dsp:sp>
    <dsp:sp modelId="{8CC8338B-B92E-450F-BF8C-CCE1A005B4DF}">
      <dsp:nvSpPr>
        <dsp:cNvPr id="0" name=""/>
        <dsp:cNvSpPr/>
      </dsp:nvSpPr>
      <dsp:spPr>
        <a:xfrm>
          <a:off x="815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 presence of infection, as well as type (Viral/Bacterial)</a:t>
          </a:r>
        </a:p>
      </dsp:txBody>
      <dsp:txXfrm>
        <a:off x="8155" y="1451773"/>
        <a:ext cx="2937147" cy="1515356"/>
      </dsp:txXfrm>
    </dsp:sp>
    <dsp:sp modelId="{90CABB01-94AD-40AB-BD15-1A9C7E792AA4}">
      <dsp:nvSpPr>
        <dsp:cNvPr id="0" name=""/>
        <dsp:cNvSpPr/>
      </dsp:nvSpPr>
      <dsp:spPr>
        <a:xfrm>
          <a:off x="3187820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Streamline</a:t>
          </a:r>
        </a:p>
      </dsp:txBody>
      <dsp:txXfrm>
        <a:off x="3478307" y="483483"/>
        <a:ext cx="2646660" cy="968290"/>
      </dsp:txXfrm>
    </dsp:sp>
    <dsp:sp modelId="{01020E99-821B-40D8-9F6C-6C1716F96936}">
      <dsp:nvSpPr>
        <dsp:cNvPr id="0" name=""/>
        <dsp:cNvSpPr/>
      </dsp:nvSpPr>
      <dsp:spPr>
        <a:xfrm>
          <a:off x="3187820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Streamline case detection and save hospital resources</a:t>
          </a:r>
        </a:p>
      </dsp:txBody>
      <dsp:txXfrm>
        <a:off x="3187820" y="1451773"/>
        <a:ext cx="2937147" cy="1515356"/>
      </dsp:txXfrm>
    </dsp:sp>
    <dsp:sp modelId="{34659F7D-0F33-4B05-B071-E4F90A3B97FB}">
      <dsp:nvSpPr>
        <dsp:cNvPr id="0" name=""/>
        <dsp:cNvSpPr/>
      </dsp:nvSpPr>
      <dsp:spPr>
        <a:xfrm>
          <a:off x="6367485" y="483483"/>
          <a:ext cx="3227634" cy="96829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57" tIns="119557" rIns="119557" bIns="11955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Relieve</a:t>
          </a:r>
        </a:p>
      </dsp:txBody>
      <dsp:txXfrm>
        <a:off x="6657972" y="483483"/>
        <a:ext cx="2646660" cy="968290"/>
      </dsp:txXfrm>
    </dsp:sp>
    <dsp:sp modelId="{DC1FB8B8-9382-4C80-AE85-6A9E2E8DA553}">
      <dsp:nvSpPr>
        <dsp:cNvPr id="0" name=""/>
        <dsp:cNvSpPr/>
      </dsp:nvSpPr>
      <dsp:spPr>
        <a:xfrm>
          <a:off x="6367485" y="1451773"/>
          <a:ext cx="2937147" cy="1515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00" tIns="232100" rIns="232100" bIns="464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Relieve burden on healthcare systems</a:t>
          </a:r>
        </a:p>
      </dsp:txBody>
      <dsp:txXfrm>
        <a:off x="6367485" y="1451773"/>
        <a:ext cx="2937147" cy="1515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FBAD7-3B6B-4076-AB20-874DA6FB7435}" type="datetimeFigureOut">
              <a:rPr lang="en-SG" smtClean="0"/>
              <a:t>23 Nov 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8E23-EEE6-43F7-A8BE-5A52F918F6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48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 </a:t>
            </a:r>
          </a:p>
          <a:p>
            <a:endParaRPr lang="en-SG" dirty="0"/>
          </a:p>
          <a:p>
            <a:r>
              <a:rPr lang="en-SG" dirty="0"/>
              <a:t>https://www.nbcnews.com/health/health-news/italy-has-world-class-health-system-coronavirus-has-pushed-it-n1162786</a:t>
            </a:r>
          </a:p>
          <a:p>
            <a:r>
              <a:rPr lang="en-SG" dirty="0"/>
              <a:t>https://www.independent.co.uk/news/world/asia/india-coronavirus-cases-deaths-million-covid-latest-a9623821.html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4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Sources:</a:t>
            </a:r>
          </a:p>
          <a:p>
            <a:r>
              <a:rPr lang="en-SG" dirty="0"/>
              <a:t>https://www.latimes.com/world-nation/story/2020-05-13/in-wuhan-new-coronavirus-infections-spark-mass-testing-renewed-restrictions-and-residents-worries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28E23-EEE6-43F7-A8BE-5A52F918F6E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344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0507-A364-4F19-8FA4-7C1664BB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33829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SG" sz="4800" cap="none" dirty="0"/>
              <a:t>Identifying Covid-19 patients from Chest X-Rays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AD014-7C6A-48B7-A24E-51680ED9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779132"/>
            <a:ext cx="8637072" cy="977621"/>
          </a:xfrm>
        </p:spPr>
        <p:txBody>
          <a:bodyPr/>
          <a:lstStyle/>
          <a:p>
            <a:r>
              <a:rPr lang="en-SG" dirty="0"/>
              <a:t>Kester chia</a:t>
            </a:r>
          </a:p>
        </p:txBody>
      </p:sp>
    </p:spTree>
    <p:extLst>
      <p:ext uri="{BB962C8B-B14F-4D97-AF65-F5344CB8AC3E}">
        <p14:creationId xmlns:p14="http://schemas.microsoft.com/office/powerpoint/2010/main" val="37993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0F28EA84-13B4-4494-A4D3-8DE462FF0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BEB1B24-66CE-4D63-A39D-2D1B481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7FF7-6E94-4C9B-998E-76505985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Overwhelmed Hospitals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8DE337D-1DBA-4536-8145-B43EE65C7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taly has a world-class health system. The coronavirus has pushed it to the  breaking point.">
            <a:extLst>
              <a:ext uri="{FF2B5EF4-FFF2-40B4-BE49-F238E27FC236}">
                <a16:creationId xmlns:a16="http://schemas.microsoft.com/office/drawing/2014/main" id="{2E324C03-69B1-4CFC-835D-40BE6F96E4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9479" y="1823162"/>
            <a:ext cx="3693150" cy="24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dia coronavirus cases surge past one million mark as deaths hit new  record | The Independent | The Independent">
            <a:extLst>
              <a:ext uri="{FF2B5EF4-FFF2-40B4-BE49-F238E27FC236}">
                <a16:creationId xmlns:a16="http://schemas.microsoft.com/office/drawing/2014/main" id="{96F86118-4206-4E21-81F8-79663A72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354" y="496469"/>
            <a:ext cx="3687168" cy="24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onavirus: Video shows overwhelmed hospital ICU in Bergamo, Italy -  Business Insider">
            <a:extLst>
              <a:ext uri="{FF2B5EF4-FFF2-40B4-BE49-F238E27FC236}">
                <a16:creationId xmlns:a16="http://schemas.microsoft.com/office/drawing/2014/main" id="{9BFA6F61-F56C-4C96-89D0-73CA1C9C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6051" y="3462647"/>
            <a:ext cx="3687168" cy="18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E7233926-059A-41AD-A9F2-56552CF4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13C145E-93D4-481E-92DC-736D9EBA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E37B-4A2F-4F55-98CA-78C85845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Chest X-Rays</a:t>
            </a:r>
          </a:p>
        </p:txBody>
      </p:sp>
      <p:pic>
        <p:nvPicPr>
          <p:cNvPr id="17" name="Picture 16" descr="A picture containing film, nature, waterfall, water&#10;&#10;Description automatically generated">
            <a:extLst>
              <a:ext uri="{FF2B5EF4-FFF2-40B4-BE49-F238E27FC236}">
                <a16:creationId xmlns:a16="http://schemas.microsoft.com/office/drawing/2014/main" id="{F9AEEB1D-95A5-4B7C-B831-C46B05CD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0" y="2782805"/>
            <a:ext cx="3213217" cy="30785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9D6E7-117C-49DA-9B23-500B9644AB3D}"/>
              </a:ext>
            </a:extLst>
          </p:cNvPr>
          <p:cNvSpPr txBox="1"/>
          <p:nvPr/>
        </p:nvSpPr>
        <p:spPr>
          <a:xfrm>
            <a:off x="1414598" y="2255149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Covid-19</a:t>
            </a:r>
          </a:p>
        </p:txBody>
      </p:sp>
      <p:pic>
        <p:nvPicPr>
          <p:cNvPr id="22" name="Picture 21" descr="A picture containing film, doughnut, donut, close&#10;&#10;Description automatically generated">
            <a:extLst>
              <a:ext uri="{FF2B5EF4-FFF2-40B4-BE49-F238E27FC236}">
                <a16:creationId xmlns:a16="http://schemas.microsoft.com/office/drawing/2014/main" id="{A3B0ECA2-C6D3-4427-9FC8-B417BCDB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941" y="3254990"/>
            <a:ext cx="3880241" cy="24480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D275EFA-E93B-457F-9BD8-82E0F7C4645F}"/>
              </a:ext>
            </a:extLst>
          </p:cNvPr>
          <p:cNvSpPr txBox="1"/>
          <p:nvPr/>
        </p:nvSpPr>
        <p:spPr>
          <a:xfrm>
            <a:off x="5571978" y="22551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Bacterial</a:t>
            </a:r>
          </a:p>
        </p:txBody>
      </p:sp>
      <p:pic>
        <p:nvPicPr>
          <p:cNvPr id="24" name="Picture 23" descr="A picture containing film, table, person, wearing&#10;&#10;Description automatically generated">
            <a:extLst>
              <a:ext uri="{FF2B5EF4-FFF2-40B4-BE49-F238E27FC236}">
                <a16:creationId xmlns:a16="http://schemas.microsoft.com/office/drawing/2014/main" id="{59F12154-6E0B-4C83-8914-A854EF9CC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395" y="2749013"/>
            <a:ext cx="2910832" cy="311235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CF01F8-6015-4A4E-8D4E-E6B5A25676E2}"/>
              </a:ext>
            </a:extLst>
          </p:cNvPr>
          <p:cNvSpPr txBox="1"/>
          <p:nvPr/>
        </p:nvSpPr>
        <p:spPr>
          <a:xfrm>
            <a:off x="9417873" y="2255149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68111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B379-3026-4EA5-BC0C-FCBDDC29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Building a model to detect infections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D92E7-923A-450A-A686-B60C4CF95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25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9FC2-6E6C-4B87-A5F9-EC54D599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SG" cap="none" dirty="0"/>
              <a:t>Model choice: Convolutional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8EBE-C537-4D47-B320-E8C538EA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SG" dirty="0"/>
              <a:t>Commonly used for image classification problems</a:t>
            </a:r>
          </a:p>
          <a:p>
            <a:r>
              <a:rPr lang="en-SG" dirty="0"/>
              <a:t>Well established CNN architectures available to use as a starting point, instead of starting from scratch (LeNet-5,  </a:t>
            </a:r>
            <a:r>
              <a:rPr lang="en-SG" dirty="0" err="1"/>
              <a:t>AlexNet</a:t>
            </a:r>
            <a:r>
              <a:rPr lang="en-SG" dirty="0"/>
              <a:t>,  VGG etc.)</a:t>
            </a:r>
          </a:p>
          <a:p>
            <a:r>
              <a:rPr lang="en-SG" dirty="0"/>
              <a:t>Images are not sequential, therefore Recurrent Neural Networks (RNNs) are not relevant</a:t>
            </a:r>
          </a:p>
        </p:txBody>
      </p:sp>
    </p:spTree>
    <p:extLst>
      <p:ext uri="{BB962C8B-B14F-4D97-AF65-F5344CB8AC3E}">
        <p14:creationId xmlns:p14="http://schemas.microsoft.com/office/powerpoint/2010/main" val="16452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83E-3F1F-4065-A02D-3AC24FB2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ADB8-1C8E-48A3-8B3D-6B9B368A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5750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156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Identifying Covid-19 patients from Chest X-Rays</vt:lpstr>
      <vt:lpstr>Overwhelmed Hospitals</vt:lpstr>
      <vt:lpstr>Chest X-Rays</vt:lpstr>
      <vt:lpstr>Building a model to detect infections</vt:lpstr>
      <vt:lpstr>Model choice: Convolutional neural network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Covid-19 patients from Chest X-Rays</dc:title>
  <dc:creator>kester chia</dc:creator>
  <cp:lastModifiedBy>kester chia</cp:lastModifiedBy>
  <cp:revision>2</cp:revision>
  <dcterms:created xsi:type="dcterms:W3CDTF">2020-11-23T06:39:31Z</dcterms:created>
  <dcterms:modified xsi:type="dcterms:W3CDTF">2020-11-23T11:35:30Z</dcterms:modified>
</cp:coreProperties>
</file>