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5" r:id="rId15"/>
    <p:sldId id="272" r:id="rId16"/>
    <p:sldId id="261" r:id="rId17"/>
    <p:sldId id="270" r:id="rId18"/>
    <p:sldId id="271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ter chia" initials="kc" lastIdx="1" clrIdx="0">
    <p:extLst>
      <p:ext uri="{19B8F6BF-5375-455C-9EA6-DF929625EA0E}">
        <p15:presenceInfo xmlns:p15="http://schemas.microsoft.com/office/powerpoint/2012/main" userId="a7c7a62e46854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2:04:50.7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32009-DD0E-44DD-8C8B-F3D1D2EDE2F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7D236F-5017-40E9-9489-15F0F09C0F24}">
      <dgm:prSet/>
      <dgm:spPr/>
      <dgm:t>
        <a:bodyPr/>
        <a:lstStyle/>
        <a:p>
          <a:r>
            <a:rPr lang="en-US"/>
            <a:t>Detect</a:t>
          </a:r>
        </a:p>
      </dgm:t>
    </dgm:pt>
    <dgm:pt modelId="{A6EBF322-87F0-4EA5-97A0-37BE39EAC906}" type="parTrans" cxnId="{F875AB9F-2F5A-4A48-9F65-8681B5CCEAF0}">
      <dgm:prSet/>
      <dgm:spPr/>
      <dgm:t>
        <a:bodyPr/>
        <a:lstStyle/>
        <a:p>
          <a:endParaRPr lang="en-US"/>
        </a:p>
      </dgm:t>
    </dgm:pt>
    <dgm:pt modelId="{2E37FB3B-8BEC-497F-B1FC-C52A02667A84}" type="sibTrans" cxnId="{F875AB9F-2F5A-4A48-9F65-8681B5CCEAF0}">
      <dgm:prSet/>
      <dgm:spPr/>
      <dgm:t>
        <a:bodyPr/>
        <a:lstStyle/>
        <a:p>
          <a:endParaRPr lang="en-US"/>
        </a:p>
      </dgm:t>
    </dgm:pt>
    <dgm:pt modelId="{5F992481-6FF3-4B06-8729-C3C6B98F1450}">
      <dgm:prSet/>
      <dgm:spPr/>
      <dgm:t>
        <a:bodyPr/>
        <a:lstStyle/>
        <a:p>
          <a:r>
            <a:rPr lang="en-US"/>
            <a:t>Detect presence of infection, as well as type (Viral/Bacterial)</a:t>
          </a:r>
        </a:p>
      </dgm:t>
    </dgm:pt>
    <dgm:pt modelId="{2CDDC2FD-18AA-4368-BF5E-8FCDC7DF1C98}" type="parTrans" cxnId="{CFAE87B4-C179-407D-BDFB-6048A198E3CB}">
      <dgm:prSet/>
      <dgm:spPr/>
      <dgm:t>
        <a:bodyPr/>
        <a:lstStyle/>
        <a:p>
          <a:endParaRPr lang="en-US"/>
        </a:p>
      </dgm:t>
    </dgm:pt>
    <dgm:pt modelId="{637E6D66-FE17-445E-8404-63A9E73A8010}" type="sibTrans" cxnId="{CFAE87B4-C179-407D-BDFB-6048A198E3CB}">
      <dgm:prSet/>
      <dgm:spPr/>
      <dgm:t>
        <a:bodyPr/>
        <a:lstStyle/>
        <a:p>
          <a:endParaRPr lang="en-US"/>
        </a:p>
      </dgm:t>
    </dgm:pt>
    <dgm:pt modelId="{B75FA1D1-AEB5-49AC-A3EA-EEAAE18E6F16}">
      <dgm:prSet/>
      <dgm:spPr/>
      <dgm:t>
        <a:bodyPr/>
        <a:lstStyle/>
        <a:p>
          <a:r>
            <a:rPr lang="en-US"/>
            <a:t>Streamline</a:t>
          </a:r>
        </a:p>
      </dgm:t>
    </dgm:pt>
    <dgm:pt modelId="{8B177A9F-EF7D-415F-AF20-AA1A06AC5525}" type="parTrans" cxnId="{055C4E95-ABF2-45A3-95BE-5F95249DDBE2}">
      <dgm:prSet/>
      <dgm:spPr/>
      <dgm:t>
        <a:bodyPr/>
        <a:lstStyle/>
        <a:p>
          <a:endParaRPr lang="en-US"/>
        </a:p>
      </dgm:t>
    </dgm:pt>
    <dgm:pt modelId="{5CBD25C5-5905-44C3-B2F5-E142C623DB04}" type="sibTrans" cxnId="{055C4E95-ABF2-45A3-95BE-5F95249DDBE2}">
      <dgm:prSet/>
      <dgm:spPr/>
      <dgm:t>
        <a:bodyPr/>
        <a:lstStyle/>
        <a:p>
          <a:endParaRPr lang="en-US"/>
        </a:p>
      </dgm:t>
    </dgm:pt>
    <dgm:pt modelId="{E3C9577D-8D0F-4C90-9FF6-1393DAA20C01}">
      <dgm:prSet/>
      <dgm:spPr/>
      <dgm:t>
        <a:bodyPr/>
        <a:lstStyle/>
        <a:p>
          <a:r>
            <a:rPr lang="en-US"/>
            <a:t>Streamline case detection and save hospital resources</a:t>
          </a:r>
        </a:p>
      </dgm:t>
    </dgm:pt>
    <dgm:pt modelId="{5C9EF2A2-A8DF-46CB-A993-E40559C748F1}" type="parTrans" cxnId="{C148533B-EF92-4B37-8C17-8EE373C489FB}">
      <dgm:prSet/>
      <dgm:spPr/>
      <dgm:t>
        <a:bodyPr/>
        <a:lstStyle/>
        <a:p>
          <a:endParaRPr lang="en-US"/>
        </a:p>
      </dgm:t>
    </dgm:pt>
    <dgm:pt modelId="{A522781F-1FF8-479E-9F24-14AAF07495B7}" type="sibTrans" cxnId="{C148533B-EF92-4B37-8C17-8EE373C489FB}">
      <dgm:prSet/>
      <dgm:spPr/>
      <dgm:t>
        <a:bodyPr/>
        <a:lstStyle/>
        <a:p>
          <a:endParaRPr lang="en-US"/>
        </a:p>
      </dgm:t>
    </dgm:pt>
    <dgm:pt modelId="{8DC83065-CCFD-4032-8256-7662DA62B176}">
      <dgm:prSet/>
      <dgm:spPr/>
      <dgm:t>
        <a:bodyPr/>
        <a:lstStyle/>
        <a:p>
          <a:r>
            <a:rPr lang="en-US"/>
            <a:t>Relieve</a:t>
          </a:r>
        </a:p>
      </dgm:t>
    </dgm:pt>
    <dgm:pt modelId="{484B230E-E133-4430-A5DE-9CE84C953778}" type="parTrans" cxnId="{592F2FFF-3267-4BBE-8226-685DFE47C958}">
      <dgm:prSet/>
      <dgm:spPr/>
      <dgm:t>
        <a:bodyPr/>
        <a:lstStyle/>
        <a:p>
          <a:endParaRPr lang="en-US"/>
        </a:p>
      </dgm:t>
    </dgm:pt>
    <dgm:pt modelId="{0D0BC388-3756-437F-ABE0-94E3E3382BF1}" type="sibTrans" cxnId="{592F2FFF-3267-4BBE-8226-685DFE47C958}">
      <dgm:prSet/>
      <dgm:spPr/>
      <dgm:t>
        <a:bodyPr/>
        <a:lstStyle/>
        <a:p>
          <a:endParaRPr lang="en-US"/>
        </a:p>
      </dgm:t>
    </dgm:pt>
    <dgm:pt modelId="{5E013B11-37BA-43D9-A06C-D7161E9ACCEC}">
      <dgm:prSet/>
      <dgm:spPr/>
      <dgm:t>
        <a:bodyPr/>
        <a:lstStyle/>
        <a:p>
          <a:r>
            <a:rPr lang="en-US"/>
            <a:t>Relieve burden on healthcare systems</a:t>
          </a:r>
        </a:p>
      </dgm:t>
    </dgm:pt>
    <dgm:pt modelId="{62BD7370-2A07-4CD0-AEEB-21CB82C1AD7C}" type="parTrans" cxnId="{8922C8DD-4CCB-4062-B6D1-73EF6A3AF71E}">
      <dgm:prSet/>
      <dgm:spPr/>
      <dgm:t>
        <a:bodyPr/>
        <a:lstStyle/>
        <a:p>
          <a:endParaRPr lang="en-US"/>
        </a:p>
      </dgm:t>
    </dgm:pt>
    <dgm:pt modelId="{83299E87-6D5E-428F-B283-051CE260EC51}" type="sibTrans" cxnId="{8922C8DD-4CCB-4062-B6D1-73EF6A3AF71E}">
      <dgm:prSet/>
      <dgm:spPr/>
      <dgm:t>
        <a:bodyPr/>
        <a:lstStyle/>
        <a:p>
          <a:endParaRPr lang="en-US"/>
        </a:p>
      </dgm:t>
    </dgm:pt>
    <dgm:pt modelId="{F980806D-44D5-437F-923A-480290DF8A7B}" type="pres">
      <dgm:prSet presAssocID="{8C232009-DD0E-44DD-8C8B-F3D1D2EDE2F8}" presName="Name0" presStyleCnt="0">
        <dgm:presLayoutVars>
          <dgm:dir/>
          <dgm:animLvl val="lvl"/>
          <dgm:resizeHandles val="exact"/>
        </dgm:presLayoutVars>
      </dgm:prSet>
      <dgm:spPr/>
    </dgm:pt>
    <dgm:pt modelId="{22373E0C-83AC-413F-8D12-9DDDDDC07C8F}" type="pres">
      <dgm:prSet presAssocID="{2E7D236F-5017-40E9-9489-15F0F09C0F24}" presName="composite" presStyleCnt="0"/>
      <dgm:spPr/>
    </dgm:pt>
    <dgm:pt modelId="{B356DD36-3541-4E3F-B612-18CC7771AB80}" type="pres">
      <dgm:prSet presAssocID="{2E7D236F-5017-40E9-9489-15F0F09C0F24}" presName="parTx" presStyleLbl="alignNode1" presStyleIdx="0" presStyleCnt="3">
        <dgm:presLayoutVars>
          <dgm:chMax val="0"/>
          <dgm:chPref val="0"/>
        </dgm:presLayoutVars>
      </dgm:prSet>
      <dgm:spPr/>
    </dgm:pt>
    <dgm:pt modelId="{8CC8338B-B92E-450F-BF8C-CCE1A005B4DF}" type="pres">
      <dgm:prSet presAssocID="{2E7D236F-5017-40E9-9489-15F0F09C0F24}" presName="desTx" presStyleLbl="alignAccFollowNode1" presStyleIdx="0" presStyleCnt="3">
        <dgm:presLayoutVars/>
      </dgm:prSet>
      <dgm:spPr/>
    </dgm:pt>
    <dgm:pt modelId="{F089C4D4-F67C-42F2-86B1-BAE3EE5821D0}" type="pres">
      <dgm:prSet presAssocID="{2E37FB3B-8BEC-497F-B1FC-C52A02667A84}" presName="space" presStyleCnt="0"/>
      <dgm:spPr/>
    </dgm:pt>
    <dgm:pt modelId="{59976F38-4477-4357-99D0-CF617EF29CAE}" type="pres">
      <dgm:prSet presAssocID="{B75FA1D1-AEB5-49AC-A3EA-EEAAE18E6F16}" presName="composite" presStyleCnt="0"/>
      <dgm:spPr/>
    </dgm:pt>
    <dgm:pt modelId="{90CABB01-94AD-40AB-BD15-1A9C7E792AA4}" type="pres">
      <dgm:prSet presAssocID="{B75FA1D1-AEB5-49AC-A3EA-EEAAE18E6F16}" presName="parTx" presStyleLbl="alignNode1" presStyleIdx="1" presStyleCnt="3">
        <dgm:presLayoutVars>
          <dgm:chMax val="0"/>
          <dgm:chPref val="0"/>
        </dgm:presLayoutVars>
      </dgm:prSet>
      <dgm:spPr/>
    </dgm:pt>
    <dgm:pt modelId="{01020E99-821B-40D8-9F6C-6C1716F96936}" type="pres">
      <dgm:prSet presAssocID="{B75FA1D1-AEB5-49AC-A3EA-EEAAE18E6F16}" presName="desTx" presStyleLbl="alignAccFollowNode1" presStyleIdx="1" presStyleCnt="3">
        <dgm:presLayoutVars/>
      </dgm:prSet>
      <dgm:spPr/>
    </dgm:pt>
    <dgm:pt modelId="{A830BD86-D6DF-48B6-B625-0590C93B5A57}" type="pres">
      <dgm:prSet presAssocID="{5CBD25C5-5905-44C3-B2F5-E142C623DB04}" presName="space" presStyleCnt="0"/>
      <dgm:spPr/>
    </dgm:pt>
    <dgm:pt modelId="{B5780176-4F03-4D8D-B5CC-8744F3D4C8BB}" type="pres">
      <dgm:prSet presAssocID="{8DC83065-CCFD-4032-8256-7662DA62B176}" presName="composite" presStyleCnt="0"/>
      <dgm:spPr/>
    </dgm:pt>
    <dgm:pt modelId="{34659F7D-0F33-4B05-B071-E4F90A3B97FB}" type="pres">
      <dgm:prSet presAssocID="{8DC83065-CCFD-4032-8256-7662DA62B176}" presName="parTx" presStyleLbl="alignNode1" presStyleIdx="2" presStyleCnt="3">
        <dgm:presLayoutVars>
          <dgm:chMax val="0"/>
          <dgm:chPref val="0"/>
        </dgm:presLayoutVars>
      </dgm:prSet>
      <dgm:spPr/>
    </dgm:pt>
    <dgm:pt modelId="{DC1FB8B8-9382-4C80-AE85-6A9E2E8DA553}" type="pres">
      <dgm:prSet presAssocID="{8DC83065-CCFD-4032-8256-7662DA62B176}" presName="desTx" presStyleLbl="alignAccFollowNode1" presStyleIdx="2" presStyleCnt="3">
        <dgm:presLayoutVars/>
      </dgm:prSet>
      <dgm:spPr/>
    </dgm:pt>
  </dgm:ptLst>
  <dgm:cxnLst>
    <dgm:cxn modelId="{C148533B-EF92-4B37-8C17-8EE373C489FB}" srcId="{B75FA1D1-AEB5-49AC-A3EA-EEAAE18E6F16}" destId="{E3C9577D-8D0F-4C90-9FF6-1393DAA20C01}" srcOrd="0" destOrd="0" parTransId="{5C9EF2A2-A8DF-46CB-A993-E40559C748F1}" sibTransId="{A522781F-1FF8-479E-9F24-14AAF07495B7}"/>
    <dgm:cxn modelId="{559E5C42-0A76-45B1-B91B-E68096143D04}" type="presOf" srcId="{8DC83065-CCFD-4032-8256-7662DA62B176}" destId="{34659F7D-0F33-4B05-B071-E4F90A3B97FB}" srcOrd="0" destOrd="0" presId="urn:microsoft.com/office/officeart/2016/7/layout/ChevronBlockProcess"/>
    <dgm:cxn modelId="{324B8247-1F06-42A0-A5E7-15981F859EAF}" type="presOf" srcId="{8C232009-DD0E-44DD-8C8B-F3D1D2EDE2F8}" destId="{F980806D-44D5-437F-923A-480290DF8A7B}" srcOrd="0" destOrd="0" presId="urn:microsoft.com/office/officeart/2016/7/layout/ChevronBlockProcess"/>
    <dgm:cxn modelId="{24146F48-9285-44C2-8EEF-0D6483C07B62}" type="presOf" srcId="{E3C9577D-8D0F-4C90-9FF6-1393DAA20C01}" destId="{01020E99-821B-40D8-9F6C-6C1716F96936}" srcOrd="0" destOrd="0" presId="urn:microsoft.com/office/officeart/2016/7/layout/ChevronBlockProcess"/>
    <dgm:cxn modelId="{AE51B459-738D-4CC3-91FE-A8F5AF40EF42}" type="presOf" srcId="{5F992481-6FF3-4B06-8729-C3C6B98F1450}" destId="{8CC8338B-B92E-450F-BF8C-CCE1A005B4DF}" srcOrd="0" destOrd="0" presId="urn:microsoft.com/office/officeart/2016/7/layout/ChevronBlockProcess"/>
    <dgm:cxn modelId="{77031B81-D33D-4094-A18F-F5DE08A90001}" type="presOf" srcId="{5E013B11-37BA-43D9-A06C-D7161E9ACCEC}" destId="{DC1FB8B8-9382-4C80-AE85-6A9E2E8DA553}" srcOrd="0" destOrd="0" presId="urn:microsoft.com/office/officeart/2016/7/layout/ChevronBlockProcess"/>
    <dgm:cxn modelId="{055C4E95-ABF2-45A3-95BE-5F95249DDBE2}" srcId="{8C232009-DD0E-44DD-8C8B-F3D1D2EDE2F8}" destId="{B75FA1D1-AEB5-49AC-A3EA-EEAAE18E6F16}" srcOrd="1" destOrd="0" parTransId="{8B177A9F-EF7D-415F-AF20-AA1A06AC5525}" sibTransId="{5CBD25C5-5905-44C3-B2F5-E142C623DB04}"/>
    <dgm:cxn modelId="{F875AB9F-2F5A-4A48-9F65-8681B5CCEAF0}" srcId="{8C232009-DD0E-44DD-8C8B-F3D1D2EDE2F8}" destId="{2E7D236F-5017-40E9-9489-15F0F09C0F24}" srcOrd="0" destOrd="0" parTransId="{A6EBF322-87F0-4EA5-97A0-37BE39EAC906}" sibTransId="{2E37FB3B-8BEC-497F-B1FC-C52A02667A84}"/>
    <dgm:cxn modelId="{CFAE87B4-C179-407D-BDFB-6048A198E3CB}" srcId="{2E7D236F-5017-40E9-9489-15F0F09C0F24}" destId="{5F992481-6FF3-4B06-8729-C3C6B98F1450}" srcOrd="0" destOrd="0" parTransId="{2CDDC2FD-18AA-4368-BF5E-8FCDC7DF1C98}" sibTransId="{637E6D66-FE17-445E-8404-63A9E73A8010}"/>
    <dgm:cxn modelId="{B2BB76B8-DECB-45E7-B30D-4170F94BA68A}" type="presOf" srcId="{B75FA1D1-AEB5-49AC-A3EA-EEAAE18E6F16}" destId="{90CABB01-94AD-40AB-BD15-1A9C7E792AA4}" srcOrd="0" destOrd="0" presId="urn:microsoft.com/office/officeart/2016/7/layout/ChevronBlockProcess"/>
    <dgm:cxn modelId="{8922C8DD-4CCB-4062-B6D1-73EF6A3AF71E}" srcId="{8DC83065-CCFD-4032-8256-7662DA62B176}" destId="{5E013B11-37BA-43D9-A06C-D7161E9ACCEC}" srcOrd="0" destOrd="0" parTransId="{62BD7370-2A07-4CD0-AEEB-21CB82C1AD7C}" sibTransId="{83299E87-6D5E-428F-B283-051CE260EC51}"/>
    <dgm:cxn modelId="{C5C3F6DE-AB0E-4809-9692-3D64DBCB59B7}" type="presOf" srcId="{2E7D236F-5017-40E9-9489-15F0F09C0F24}" destId="{B356DD36-3541-4E3F-B612-18CC7771AB80}" srcOrd="0" destOrd="0" presId="urn:microsoft.com/office/officeart/2016/7/layout/ChevronBlockProcess"/>
    <dgm:cxn modelId="{592F2FFF-3267-4BBE-8226-685DFE47C958}" srcId="{8C232009-DD0E-44DD-8C8B-F3D1D2EDE2F8}" destId="{8DC83065-CCFD-4032-8256-7662DA62B176}" srcOrd="2" destOrd="0" parTransId="{484B230E-E133-4430-A5DE-9CE84C953778}" sibTransId="{0D0BC388-3756-437F-ABE0-94E3E3382BF1}"/>
    <dgm:cxn modelId="{2E2C14C2-AAD1-4B8E-AE9F-F79858CB9C7A}" type="presParOf" srcId="{F980806D-44D5-437F-923A-480290DF8A7B}" destId="{22373E0C-83AC-413F-8D12-9DDDDDC07C8F}" srcOrd="0" destOrd="0" presId="urn:microsoft.com/office/officeart/2016/7/layout/ChevronBlockProcess"/>
    <dgm:cxn modelId="{6DD61286-906D-42E9-AFAB-7227B9DB10CA}" type="presParOf" srcId="{22373E0C-83AC-413F-8D12-9DDDDDC07C8F}" destId="{B356DD36-3541-4E3F-B612-18CC7771AB80}" srcOrd="0" destOrd="0" presId="urn:microsoft.com/office/officeart/2016/7/layout/ChevronBlockProcess"/>
    <dgm:cxn modelId="{2A7530C3-E0C3-4729-AD56-EFD081BCC317}" type="presParOf" srcId="{22373E0C-83AC-413F-8D12-9DDDDDC07C8F}" destId="{8CC8338B-B92E-450F-BF8C-CCE1A005B4DF}" srcOrd="1" destOrd="0" presId="urn:microsoft.com/office/officeart/2016/7/layout/ChevronBlockProcess"/>
    <dgm:cxn modelId="{469D105B-661A-4F4D-9642-E2EE398DCC5F}" type="presParOf" srcId="{F980806D-44D5-437F-923A-480290DF8A7B}" destId="{F089C4D4-F67C-42F2-86B1-BAE3EE5821D0}" srcOrd="1" destOrd="0" presId="urn:microsoft.com/office/officeart/2016/7/layout/ChevronBlockProcess"/>
    <dgm:cxn modelId="{472928A6-3D68-42A0-9703-C15A7AB602AC}" type="presParOf" srcId="{F980806D-44D5-437F-923A-480290DF8A7B}" destId="{59976F38-4477-4357-99D0-CF617EF29CAE}" srcOrd="2" destOrd="0" presId="urn:microsoft.com/office/officeart/2016/7/layout/ChevronBlockProcess"/>
    <dgm:cxn modelId="{D51D9EEF-54FB-4740-B290-4CD6E3976E52}" type="presParOf" srcId="{59976F38-4477-4357-99D0-CF617EF29CAE}" destId="{90CABB01-94AD-40AB-BD15-1A9C7E792AA4}" srcOrd="0" destOrd="0" presId="urn:microsoft.com/office/officeart/2016/7/layout/ChevronBlockProcess"/>
    <dgm:cxn modelId="{167189B3-7AB5-4E05-B7D4-EBCDA8883AC6}" type="presParOf" srcId="{59976F38-4477-4357-99D0-CF617EF29CAE}" destId="{01020E99-821B-40D8-9F6C-6C1716F96936}" srcOrd="1" destOrd="0" presId="urn:microsoft.com/office/officeart/2016/7/layout/ChevronBlockProcess"/>
    <dgm:cxn modelId="{E0B5CF1B-B5F3-4BCE-87F2-F338ED33682F}" type="presParOf" srcId="{F980806D-44D5-437F-923A-480290DF8A7B}" destId="{A830BD86-D6DF-48B6-B625-0590C93B5A57}" srcOrd="3" destOrd="0" presId="urn:microsoft.com/office/officeart/2016/7/layout/ChevronBlockProcess"/>
    <dgm:cxn modelId="{4C31AFEF-2E75-4753-B987-D9E047E9C075}" type="presParOf" srcId="{F980806D-44D5-437F-923A-480290DF8A7B}" destId="{B5780176-4F03-4D8D-B5CC-8744F3D4C8BB}" srcOrd="4" destOrd="0" presId="urn:microsoft.com/office/officeart/2016/7/layout/ChevronBlockProcess"/>
    <dgm:cxn modelId="{EEBCB963-6DBA-4775-A907-955E8FF58488}" type="presParOf" srcId="{B5780176-4F03-4D8D-B5CC-8744F3D4C8BB}" destId="{34659F7D-0F33-4B05-B071-E4F90A3B97FB}" srcOrd="0" destOrd="0" presId="urn:microsoft.com/office/officeart/2016/7/layout/ChevronBlockProcess"/>
    <dgm:cxn modelId="{5863BAAA-4030-4E67-8616-A65FA68D6F37}" type="presParOf" srcId="{B5780176-4F03-4D8D-B5CC-8744F3D4C8BB}" destId="{DC1FB8B8-9382-4C80-AE85-6A9E2E8DA55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BBAAE-419F-4B9A-8D31-B83EF7B3A11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9132A3-F991-4DE2-912C-A46C25F6F006}">
      <dgm:prSet/>
      <dgm:spPr/>
      <dgm:t>
        <a:bodyPr/>
        <a:lstStyle/>
        <a:p>
          <a:r>
            <a:rPr lang="en-SG"/>
            <a:t>Optimizer:  </a:t>
          </a:r>
          <a:endParaRPr lang="en-US"/>
        </a:p>
      </dgm:t>
    </dgm:pt>
    <dgm:pt modelId="{7478F5B3-CE46-4EAE-A584-F50A663C0363}" type="parTrans" cxnId="{B08C4001-2DBB-4308-B792-D686FB72125C}">
      <dgm:prSet/>
      <dgm:spPr/>
      <dgm:t>
        <a:bodyPr/>
        <a:lstStyle/>
        <a:p>
          <a:endParaRPr lang="en-US"/>
        </a:p>
      </dgm:t>
    </dgm:pt>
    <dgm:pt modelId="{99F2E9C2-41C8-4E3A-871E-31E8740BC70F}" type="sibTrans" cxnId="{B08C4001-2DBB-4308-B792-D686FB72125C}">
      <dgm:prSet/>
      <dgm:spPr/>
      <dgm:t>
        <a:bodyPr/>
        <a:lstStyle/>
        <a:p>
          <a:endParaRPr lang="en-US"/>
        </a:p>
      </dgm:t>
    </dgm:pt>
    <dgm:pt modelId="{A01E992D-1C85-4909-80CD-DFAEFF9FC3B9}">
      <dgm:prSet/>
      <dgm:spPr/>
      <dgm:t>
        <a:bodyPr/>
        <a:lstStyle/>
        <a:p>
          <a:r>
            <a:rPr lang="en-SG"/>
            <a:t>Adam was used as the optimizer, which sets per-parameter learning rates based on gradient functions</a:t>
          </a:r>
          <a:endParaRPr lang="en-US"/>
        </a:p>
      </dgm:t>
    </dgm:pt>
    <dgm:pt modelId="{25044026-BB61-4400-8DC3-7E0D2730C7C8}" type="parTrans" cxnId="{98F6317D-1F08-41C0-A2BC-08620A6EBCE1}">
      <dgm:prSet/>
      <dgm:spPr/>
      <dgm:t>
        <a:bodyPr/>
        <a:lstStyle/>
        <a:p>
          <a:endParaRPr lang="en-US"/>
        </a:p>
      </dgm:t>
    </dgm:pt>
    <dgm:pt modelId="{5F916E50-D529-45D6-B932-731168EE2123}" type="sibTrans" cxnId="{98F6317D-1F08-41C0-A2BC-08620A6EBCE1}">
      <dgm:prSet/>
      <dgm:spPr/>
      <dgm:t>
        <a:bodyPr/>
        <a:lstStyle/>
        <a:p>
          <a:endParaRPr lang="en-US"/>
        </a:p>
      </dgm:t>
    </dgm:pt>
    <dgm:pt modelId="{506B7D9D-D988-424F-ACE3-BFB71556E723}">
      <dgm:prSet/>
      <dgm:spPr/>
      <dgm:t>
        <a:bodyPr/>
        <a:lstStyle/>
        <a:p>
          <a:r>
            <a:rPr lang="en-SG"/>
            <a:t>Scheduler:  </a:t>
          </a:r>
          <a:endParaRPr lang="en-US"/>
        </a:p>
      </dgm:t>
    </dgm:pt>
    <dgm:pt modelId="{70A21D69-E125-43F6-87F1-17B4472DFD30}" type="parTrans" cxnId="{1C4EEF38-8A23-4B62-9014-1ADD3081E673}">
      <dgm:prSet/>
      <dgm:spPr/>
      <dgm:t>
        <a:bodyPr/>
        <a:lstStyle/>
        <a:p>
          <a:endParaRPr lang="en-US"/>
        </a:p>
      </dgm:t>
    </dgm:pt>
    <dgm:pt modelId="{D88D117B-1937-48C3-A493-34056487E617}" type="sibTrans" cxnId="{1C4EEF38-8A23-4B62-9014-1ADD3081E673}">
      <dgm:prSet/>
      <dgm:spPr/>
      <dgm:t>
        <a:bodyPr/>
        <a:lstStyle/>
        <a:p>
          <a:endParaRPr lang="en-US"/>
        </a:p>
      </dgm:t>
    </dgm:pt>
    <dgm:pt modelId="{9A8A4768-D00D-4642-AC1D-68B1CC163E64}">
      <dgm:prSet/>
      <dgm:spPr/>
      <dgm:t>
        <a:bodyPr/>
        <a:lstStyle/>
        <a:p>
          <a:r>
            <a:rPr lang="en-SG"/>
            <a:t>On top of the Adam adjustments, the base learning rate was set to a reciprocal decay as epochs increased</a:t>
          </a:r>
          <a:endParaRPr lang="en-US"/>
        </a:p>
      </dgm:t>
    </dgm:pt>
    <dgm:pt modelId="{99E80EE9-FAE4-46BE-8568-51702ED5DECA}" type="parTrans" cxnId="{788FE8D3-D115-4CA4-92E6-81048D7951C1}">
      <dgm:prSet/>
      <dgm:spPr/>
      <dgm:t>
        <a:bodyPr/>
        <a:lstStyle/>
        <a:p>
          <a:endParaRPr lang="en-US"/>
        </a:p>
      </dgm:t>
    </dgm:pt>
    <dgm:pt modelId="{9E71F101-C27B-4436-9A2D-2CDD1B842CAA}" type="sibTrans" cxnId="{788FE8D3-D115-4CA4-92E6-81048D7951C1}">
      <dgm:prSet/>
      <dgm:spPr/>
      <dgm:t>
        <a:bodyPr/>
        <a:lstStyle/>
        <a:p>
          <a:endParaRPr lang="en-US"/>
        </a:p>
      </dgm:t>
    </dgm:pt>
    <dgm:pt modelId="{19B3C798-28B3-4EAA-B7DE-8798E394B0BC}">
      <dgm:prSet/>
      <dgm:spPr/>
      <dgm:t>
        <a:bodyPr/>
        <a:lstStyle/>
        <a:p>
          <a:r>
            <a:rPr lang="en-SG"/>
            <a:t>Class weights:  </a:t>
          </a:r>
          <a:endParaRPr lang="en-US"/>
        </a:p>
      </dgm:t>
    </dgm:pt>
    <dgm:pt modelId="{7085A4C1-FEA7-47BF-A2D3-FFD8C551730B}" type="parTrans" cxnId="{017B5C7F-1C54-4513-B403-CE566DF70B75}">
      <dgm:prSet/>
      <dgm:spPr/>
      <dgm:t>
        <a:bodyPr/>
        <a:lstStyle/>
        <a:p>
          <a:endParaRPr lang="en-US"/>
        </a:p>
      </dgm:t>
    </dgm:pt>
    <dgm:pt modelId="{8DCF10F3-A310-4E41-8326-A428B9A5AEA4}" type="sibTrans" cxnId="{017B5C7F-1C54-4513-B403-CE566DF70B75}">
      <dgm:prSet/>
      <dgm:spPr/>
      <dgm:t>
        <a:bodyPr/>
        <a:lstStyle/>
        <a:p>
          <a:endParaRPr lang="en-US"/>
        </a:p>
      </dgm:t>
    </dgm:pt>
    <dgm:pt modelId="{56197C75-7DA1-4F23-A73F-850F1C7808A9}">
      <dgm:prSet/>
      <dgm:spPr/>
      <dgm:t>
        <a:bodyPr/>
        <a:lstStyle/>
        <a:p>
          <a:r>
            <a:rPr lang="en-SG"/>
            <a:t>Assigned as previously mentioned</a:t>
          </a:r>
          <a:endParaRPr lang="en-US"/>
        </a:p>
      </dgm:t>
    </dgm:pt>
    <dgm:pt modelId="{75DBF245-46CC-453D-8580-EC77908F7925}" type="parTrans" cxnId="{4DA84831-7D12-49D0-A4AF-409FFFAA326C}">
      <dgm:prSet/>
      <dgm:spPr/>
      <dgm:t>
        <a:bodyPr/>
        <a:lstStyle/>
        <a:p>
          <a:endParaRPr lang="en-US"/>
        </a:p>
      </dgm:t>
    </dgm:pt>
    <dgm:pt modelId="{E28F5EAA-B99B-4146-9DE7-410756C7097F}" type="sibTrans" cxnId="{4DA84831-7D12-49D0-A4AF-409FFFAA326C}">
      <dgm:prSet/>
      <dgm:spPr/>
      <dgm:t>
        <a:bodyPr/>
        <a:lstStyle/>
        <a:p>
          <a:endParaRPr lang="en-US"/>
        </a:p>
      </dgm:t>
    </dgm:pt>
    <dgm:pt modelId="{8A8B9A41-0314-45BB-90BC-3AF2A7A36C69}" type="pres">
      <dgm:prSet presAssocID="{505BBAAE-419F-4B9A-8D31-B83EF7B3A118}" presName="linear" presStyleCnt="0">
        <dgm:presLayoutVars>
          <dgm:dir/>
          <dgm:animLvl val="lvl"/>
          <dgm:resizeHandles val="exact"/>
        </dgm:presLayoutVars>
      </dgm:prSet>
      <dgm:spPr/>
    </dgm:pt>
    <dgm:pt modelId="{2F16D09D-2E53-424C-8110-3BC3CF1E3A7A}" type="pres">
      <dgm:prSet presAssocID="{0A9132A3-F991-4DE2-912C-A46C25F6F006}" presName="parentLin" presStyleCnt="0"/>
      <dgm:spPr/>
    </dgm:pt>
    <dgm:pt modelId="{ABA08E82-CB71-41FD-8FA5-FEF8292B1B17}" type="pres">
      <dgm:prSet presAssocID="{0A9132A3-F991-4DE2-912C-A46C25F6F006}" presName="parentLeftMargin" presStyleLbl="node1" presStyleIdx="0" presStyleCnt="3"/>
      <dgm:spPr/>
    </dgm:pt>
    <dgm:pt modelId="{45F3E460-EAA2-44C2-AB53-6DE790736783}" type="pres">
      <dgm:prSet presAssocID="{0A9132A3-F991-4DE2-912C-A46C25F6F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DE40B6-F44B-40BD-999F-F8D5D270FD84}" type="pres">
      <dgm:prSet presAssocID="{0A9132A3-F991-4DE2-912C-A46C25F6F006}" presName="negativeSpace" presStyleCnt="0"/>
      <dgm:spPr/>
    </dgm:pt>
    <dgm:pt modelId="{03109490-899A-412C-A7D5-742323774784}" type="pres">
      <dgm:prSet presAssocID="{0A9132A3-F991-4DE2-912C-A46C25F6F006}" presName="childText" presStyleLbl="conFgAcc1" presStyleIdx="0" presStyleCnt="3">
        <dgm:presLayoutVars>
          <dgm:bulletEnabled val="1"/>
        </dgm:presLayoutVars>
      </dgm:prSet>
      <dgm:spPr/>
    </dgm:pt>
    <dgm:pt modelId="{78EE7C5F-71BF-47AD-9E3E-1D1FC5988AB4}" type="pres">
      <dgm:prSet presAssocID="{99F2E9C2-41C8-4E3A-871E-31E8740BC70F}" presName="spaceBetweenRectangles" presStyleCnt="0"/>
      <dgm:spPr/>
    </dgm:pt>
    <dgm:pt modelId="{A186FD4D-C63D-41F5-B0F0-33E48D21F045}" type="pres">
      <dgm:prSet presAssocID="{506B7D9D-D988-424F-ACE3-BFB71556E723}" presName="parentLin" presStyleCnt="0"/>
      <dgm:spPr/>
    </dgm:pt>
    <dgm:pt modelId="{9ABFFABD-F2A1-4B77-A51D-1772154D0361}" type="pres">
      <dgm:prSet presAssocID="{506B7D9D-D988-424F-ACE3-BFB71556E723}" presName="parentLeftMargin" presStyleLbl="node1" presStyleIdx="0" presStyleCnt="3"/>
      <dgm:spPr/>
    </dgm:pt>
    <dgm:pt modelId="{47FFDAD0-DE85-459D-91B6-BB57167F98B0}" type="pres">
      <dgm:prSet presAssocID="{506B7D9D-D988-424F-ACE3-BFB71556E7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87EBF8-0CB3-4A8C-8FB9-897A7BCAF173}" type="pres">
      <dgm:prSet presAssocID="{506B7D9D-D988-424F-ACE3-BFB71556E723}" presName="negativeSpace" presStyleCnt="0"/>
      <dgm:spPr/>
    </dgm:pt>
    <dgm:pt modelId="{E50BAD21-E3DD-4972-B7D0-8A22E5B659B2}" type="pres">
      <dgm:prSet presAssocID="{506B7D9D-D988-424F-ACE3-BFB71556E723}" presName="childText" presStyleLbl="conFgAcc1" presStyleIdx="1" presStyleCnt="3">
        <dgm:presLayoutVars>
          <dgm:bulletEnabled val="1"/>
        </dgm:presLayoutVars>
      </dgm:prSet>
      <dgm:spPr/>
    </dgm:pt>
    <dgm:pt modelId="{7B11B1D0-31C1-4BF0-8870-16812825FE53}" type="pres">
      <dgm:prSet presAssocID="{D88D117B-1937-48C3-A493-34056487E617}" presName="spaceBetweenRectangles" presStyleCnt="0"/>
      <dgm:spPr/>
    </dgm:pt>
    <dgm:pt modelId="{BE8E5A74-309E-43E5-B3AE-94C7C9C1961B}" type="pres">
      <dgm:prSet presAssocID="{19B3C798-28B3-4EAA-B7DE-8798E394B0BC}" presName="parentLin" presStyleCnt="0"/>
      <dgm:spPr/>
    </dgm:pt>
    <dgm:pt modelId="{E7FDDA86-B571-4EF1-84FE-D9C56027E627}" type="pres">
      <dgm:prSet presAssocID="{19B3C798-28B3-4EAA-B7DE-8798E394B0BC}" presName="parentLeftMargin" presStyleLbl="node1" presStyleIdx="1" presStyleCnt="3"/>
      <dgm:spPr/>
    </dgm:pt>
    <dgm:pt modelId="{DF5662E6-A92F-45AC-B07B-A77F85E1C425}" type="pres">
      <dgm:prSet presAssocID="{19B3C798-28B3-4EAA-B7DE-8798E394B0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7BD9FA-7838-4486-893D-BB7BD75C8EDE}" type="pres">
      <dgm:prSet presAssocID="{19B3C798-28B3-4EAA-B7DE-8798E394B0BC}" presName="negativeSpace" presStyleCnt="0"/>
      <dgm:spPr/>
    </dgm:pt>
    <dgm:pt modelId="{5E017F6B-25F2-4BF4-9E92-663F42921CAD}" type="pres">
      <dgm:prSet presAssocID="{19B3C798-28B3-4EAA-B7DE-8798E394B0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08C4001-2DBB-4308-B792-D686FB72125C}" srcId="{505BBAAE-419F-4B9A-8D31-B83EF7B3A118}" destId="{0A9132A3-F991-4DE2-912C-A46C25F6F006}" srcOrd="0" destOrd="0" parTransId="{7478F5B3-CE46-4EAE-A584-F50A663C0363}" sibTransId="{99F2E9C2-41C8-4E3A-871E-31E8740BC70F}"/>
    <dgm:cxn modelId="{C1B40C0F-D03A-45DB-BB70-0B310FB0CAB1}" type="presOf" srcId="{506B7D9D-D988-424F-ACE3-BFB71556E723}" destId="{9ABFFABD-F2A1-4B77-A51D-1772154D0361}" srcOrd="0" destOrd="0" presId="urn:microsoft.com/office/officeart/2005/8/layout/list1"/>
    <dgm:cxn modelId="{0BBDC521-6406-4AEC-9165-7DAC0093FD24}" type="presOf" srcId="{506B7D9D-D988-424F-ACE3-BFB71556E723}" destId="{47FFDAD0-DE85-459D-91B6-BB57167F98B0}" srcOrd="1" destOrd="0" presId="urn:microsoft.com/office/officeart/2005/8/layout/list1"/>
    <dgm:cxn modelId="{4DA84831-7D12-49D0-A4AF-409FFFAA326C}" srcId="{19B3C798-28B3-4EAA-B7DE-8798E394B0BC}" destId="{56197C75-7DA1-4F23-A73F-850F1C7808A9}" srcOrd="0" destOrd="0" parTransId="{75DBF245-46CC-453D-8580-EC77908F7925}" sibTransId="{E28F5EAA-B99B-4146-9DE7-410756C7097F}"/>
    <dgm:cxn modelId="{1C4EEF38-8A23-4B62-9014-1ADD3081E673}" srcId="{505BBAAE-419F-4B9A-8D31-B83EF7B3A118}" destId="{506B7D9D-D988-424F-ACE3-BFB71556E723}" srcOrd="1" destOrd="0" parTransId="{70A21D69-E125-43F6-87F1-17B4472DFD30}" sibTransId="{D88D117B-1937-48C3-A493-34056487E617}"/>
    <dgm:cxn modelId="{62A97141-BFFE-4D89-922B-50DB47A7C863}" type="presOf" srcId="{19B3C798-28B3-4EAA-B7DE-8798E394B0BC}" destId="{DF5662E6-A92F-45AC-B07B-A77F85E1C425}" srcOrd="1" destOrd="0" presId="urn:microsoft.com/office/officeart/2005/8/layout/list1"/>
    <dgm:cxn modelId="{2769916F-C7FC-4967-A3F7-E0C9164467DC}" type="presOf" srcId="{0A9132A3-F991-4DE2-912C-A46C25F6F006}" destId="{45F3E460-EAA2-44C2-AB53-6DE790736783}" srcOrd="1" destOrd="0" presId="urn:microsoft.com/office/officeart/2005/8/layout/list1"/>
    <dgm:cxn modelId="{98B15776-6761-4E2E-85A4-385CC9D9F746}" type="presOf" srcId="{9A8A4768-D00D-4642-AC1D-68B1CC163E64}" destId="{E50BAD21-E3DD-4972-B7D0-8A22E5B659B2}" srcOrd="0" destOrd="0" presId="urn:microsoft.com/office/officeart/2005/8/layout/list1"/>
    <dgm:cxn modelId="{98F6317D-1F08-41C0-A2BC-08620A6EBCE1}" srcId="{0A9132A3-F991-4DE2-912C-A46C25F6F006}" destId="{A01E992D-1C85-4909-80CD-DFAEFF9FC3B9}" srcOrd="0" destOrd="0" parTransId="{25044026-BB61-4400-8DC3-7E0D2730C7C8}" sibTransId="{5F916E50-D529-45D6-B932-731168EE2123}"/>
    <dgm:cxn modelId="{017B5C7F-1C54-4513-B403-CE566DF70B75}" srcId="{505BBAAE-419F-4B9A-8D31-B83EF7B3A118}" destId="{19B3C798-28B3-4EAA-B7DE-8798E394B0BC}" srcOrd="2" destOrd="0" parTransId="{7085A4C1-FEA7-47BF-A2D3-FFD8C551730B}" sibTransId="{8DCF10F3-A310-4E41-8326-A428B9A5AEA4}"/>
    <dgm:cxn modelId="{48E05885-8884-4879-B876-B88BFBDC94B3}" type="presOf" srcId="{505BBAAE-419F-4B9A-8D31-B83EF7B3A118}" destId="{8A8B9A41-0314-45BB-90BC-3AF2A7A36C69}" srcOrd="0" destOrd="0" presId="urn:microsoft.com/office/officeart/2005/8/layout/list1"/>
    <dgm:cxn modelId="{42699C93-E6B6-43F2-A33E-0E4E8E3D245A}" type="presOf" srcId="{0A9132A3-F991-4DE2-912C-A46C25F6F006}" destId="{ABA08E82-CB71-41FD-8FA5-FEF8292B1B17}" srcOrd="0" destOrd="0" presId="urn:microsoft.com/office/officeart/2005/8/layout/list1"/>
    <dgm:cxn modelId="{E5C6DB98-F795-47D5-9334-B3BC397E7128}" type="presOf" srcId="{19B3C798-28B3-4EAA-B7DE-8798E394B0BC}" destId="{E7FDDA86-B571-4EF1-84FE-D9C56027E627}" srcOrd="0" destOrd="0" presId="urn:microsoft.com/office/officeart/2005/8/layout/list1"/>
    <dgm:cxn modelId="{F1C4A19F-382D-41E0-9FEA-56CE2D6CD805}" type="presOf" srcId="{A01E992D-1C85-4909-80CD-DFAEFF9FC3B9}" destId="{03109490-899A-412C-A7D5-742323774784}" srcOrd="0" destOrd="0" presId="urn:microsoft.com/office/officeart/2005/8/layout/list1"/>
    <dgm:cxn modelId="{788FE8D3-D115-4CA4-92E6-81048D7951C1}" srcId="{506B7D9D-D988-424F-ACE3-BFB71556E723}" destId="{9A8A4768-D00D-4642-AC1D-68B1CC163E64}" srcOrd="0" destOrd="0" parTransId="{99E80EE9-FAE4-46BE-8568-51702ED5DECA}" sibTransId="{9E71F101-C27B-4436-9A2D-2CDD1B842CAA}"/>
    <dgm:cxn modelId="{DAF44DDA-E067-40C1-9BC2-34305F836EDC}" type="presOf" srcId="{56197C75-7DA1-4F23-A73F-850F1C7808A9}" destId="{5E017F6B-25F2-4BF4-9E92-663F42921CAD}" srcOrd="0" destOrd="0" presId="urn:microsoft.com/office/officeart/2005/8/layout/list1"/>
    <dgm:cxn modelId="{F3E5C3A1-704F-44E2-A5B8-832E3BE0E67A}" type="presParOf" srcId="{8A8B9A41-0314-45BB-90BC-3AF2A7A36C69}" destId="{2F16D09D-2E53-424C-8110-3BC3CF1E3A7A}" srcOrd="0" destOrd="0" presId="urn:microsoft.com/office/officeart/2005/8/layout/list1"/>
    <dgm:cxn modelId="{23E69122-7AD4-4131-89F0-8DB671191A2D}" type="presParOf" srcId="{2F16D09D-2E53-424C-8110-3BC3CF1E3A7A}" destId="{ABA08E82-CB71-41FD-8FA5-FEF8292B1B17}" srcOrd="0" destOrd="0" presId="urn:microsoft.com/office/officeart/2005/8/layout/list1"/>
    <dgm:cxn modelId="{1B3C8204-2C90-4A76-94C8-1CCBC21D6D21}" type="presParOf" srcId="{2F16D09D-2E53-424C-8110-3BC3CF1E3A7A}" destId="{45F3E460-EAA2-44C2-AB53-6DE790736783}" srcOrd="1" destOrd="0" presId="urn:microsoft.com/office/officeart/2005/8/layout/list1"/>
    <dgm:cxn modelId="{39CB4E9E-ED83-40C1-B9E2-8A261DE34EF2}" type="presParOf" srcId="{8A8B9A41-0314-45BB-90BC-3AF2A7A36C69}" destId="{6CDE40B6-F44B-40BD-999F-F8D5D270FD84}" srcOrd="1" destOrd="0" presId="urn:microsoft.com/office/officeart/2005/8/layout/list1"/>
    <dgm:cxn modelId="{4F05C983-1DA2-4C74-BEE8-235E87452586}" type="presParOf" srcId="{8A8B9A41-0314-45BB-90BC-3AF2A7A36C69}" destId="{03109490-899A-412C-A7D5-742323774784}" srcOrd="2" destOrd="0" presId="urn:microsoft.com/office/officeart/2005/8/layout/list1"/>
    <dgm:cxn modelId="{F4191046-1ED5-487D-9EA7-936E8FBBBBCB}" type="presParOf" srcId="{8A8B9A41-0314-45BB-90BC-3AF2A7A36C69}" destId="{78EE7C5F-71BF-47AD-9E3E-1D1FC5988AB4}" srcOrd="3" destOrd="0" presId="urn:microsoft.com/office/officeart/2005/8/layout/list1"/>
    <dgm:cxn modelId="{A285DEC9-FBDC-49F0-AF9D-2C896B005FE7}" type="presParOf" srcId="{8A8B9A41-0314-45BB-90BC-3AF2A7A36C69}" destId="{A186FD4D-C63D-41F5-B0F0-33E48D21F045}" srcOrd="4" destOrd="0" presId="urn:microsoft.com/office/officeart/2005/8/layout/list1"/>
    <dgm:cxn modelId="{2C3FA323-6F0D-4900-BFAE-EF7AC4D3765C}" type="presParOf" srcId="{A186FD4D-C63D-41F5-B0F0-33E48D21F045}" destId="{9ABFFABD-F2A1-4B77-A51D-1772154D0361}" srcOrd="0" destOrd="0" presId="urn:microsoft.com/office/officeart/2005/8/layout/list1"/>
    <dgm:cxn modelId="{94E0582C-D5FF-40BD-906E-BE1B47969FD1}" type="presParOf" srcId="{A186FD4D-C63D-41F5-B0F0-33E48D21F045}" destId="{47FFDAD0-DE85-459D-91B6-BB57167F98B0}" srcOrd="1" destOrd="0" presId="urn:microsoft.com/office/officeart/2005/8/layout/list1"/>
    <dgm:cxn modelId="{944CA65B-5523-4E8B-9A72-FE02DAA7B887}" type="presParOf" srcId="{8A8B9A41-0314-45BB-90BC-3AF2A7A36C69}" destId="{BA87EBF8-0CB3-4A8C-8FB9-897A7BCAF173}" srcOrd="5" destOrd="0" presId="urn:microsoft.com/office/officeart/2005/8/layout/list1"/>
    <dgm:cxn modelId="{97C97363-DE5C-4312-B997-A590FAC9CAD8}" type="presParOf" srcId="{8A8B9A41-0314-45BB-90BC-3AF2A7A36C69}" destId="{E50BAD21-E3DD-4972-B7D0-8A22E5B659B2}" srcOrd="6" destOrd="0" presId="urn:microsoft.com/office/officeart/2005/8/layout/list1"/>
    <dgm:cxn modelId="{421515EC-EC43-4E23-A598-4CC46740AE34}" type="presParOf" srcId="{8A8B9A41-0314-45BB-90BC-3AF2A7A36C69}" destId="{7B11B1D0-31C1-4BF0-8870-16812825FE53}" srcOrd="7" destOrd="0" presId="urn:microsoft.com/office/officeart/2005/8/layout/list1"/>
    <dgm:cxn modelId="{A4292A0D-F8B8-476D-B136-E3B7F8CA2D95}" type="presParOf" srcId="{8A8B9A41-0314-45BB-90BC-3AF2A7A36C69}" destId="{BE8E5A74-309E-43E5-B3AE-94C7C9C1961B}" srcOrd="8" destOrd="0" presId="urn:microsoft.com/office/officeart/2005/8/layout/list1"/>
    <dgm:cxn modelId="{87283786-3B1E-406B-8E75-36A3158330AC}" type="presParOf" srcId="{BE8E5A74-309E-43E5-B3AE-94C7C9C1961B}" destId="{E7FDDA86-B571-4EF1-84FE-D9C56027E627}" srcOrd="0" destOrd="0" presId="urn:microsoft.com/office/officeart/2005/8/layout/list1"/>
    <dgm:cxn modelId="{521851CC-907F-4D4A-8155-C71CD786A270}" type="presParOf" srcId="{BE8E5A74-309E-43E5-B3AE-94C7C9C1961B}" destId="{DF5662E6-A92F-45AC-B07B-A77F85E1C425}" srcOrd="1" destOrd="0" presId="urn:microsoft.com/office/officeart/2005/8/layout/list1"/>
    <dgm:cxn modelId="{1738CC8E-AAE9-492E-8834-3B6C5DF0D874}" type="presParOf" srcId="{8A8B9A41-0314-45BB-90BC-3AF2A7A36C69}" destId="{1D7BD9FA-7838-4486-893D-BB7BD75C8EDE}" srcOrd="9" destOrd="0" presId="urn:microsoft.com/office/officeart/2005/8/layout/list1"/>
    <dgm:cxn modelId="{0FB2762D-1002-4DA5-BDF1-DF0BF97F08C3}" type="presParOf" srcId="{8A8B9A41-0314-45BB-90BC-3AF2A7A36C69}" destId="{5E017F6B-25F2-4BF4-9E92-663F42921C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6DD36-3541-4E3F-B612-18CC7771AB80}">
      <dsp:nvSpPr>
        <dsp:cNvPr id="0" name=""/>
        <dsp:cNvSpPr/>
      </dsp:nvSpPr>
      <dsp:spPr>
        <a:xfrm>
          <a:off x="8155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Detect</a:t>
          </a:r>
        </a:p>
      </dsp:txBody>
      <dsp:txXfrm>
        <a:off x="298642" y="483483"/>
        <a:ext cx="2646660" cy="968290"/>
      </dsp:txXfrm>
    </dsp:sp>
    <dsp:sp modelId="{8CC8338B-B92E-450F-BF8C-CCE1A005B4DF}">
      <dsp:nvSpPr>
        <dsp:cNvPr id="0" name=""/>
        <dsp:cNvSpPr/>
      </dsp:nvSpPr>
      <dsp:spPr>
        <a:xfrm>
          <a:off x="8155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Detect presence of infection, as well as type (Viral/Bacterial)</a:t>
          </a:r>
        </a:p>
      </dsp:txBody>
      <dsp:txXfrm>
        <a:off x="8155" y="1451773"/>
        <a:ext cx="2937147" cy="1515356"/>
      </dsp:txXfrm>
    </dsp:sp>
    <dsp:sp modelId="{90CABB01-94AD-40AB-BD15-1A9C7E792AA4}">
      <dsp:nvSpPr>
        <dsp:cNvPr id="0" name=""/>
        <dsp:cNvSpPr/>
      </dsp:nvSpPr>
      <dsp:spPr>
        <a:xfrm>
          <a:off x="3187820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Streamline</a:t>
          </a:r>
        </a:p>
      </dsp:txBody>
      <dsp:txXfrm>
        <a:off x="3478307" y="483483"/>
        <a:ext cx="2646660" cy="968290"/>
      </dsp:txXfrm>
    </dsp:sp>
    <dsp:sp modelId="{01020E99-821B-40D8-9F6C-6C1716F96936}">
      <dsp:nvSpPr>
        <dsp:cNvPr id="0" name=""/>
        <dsp:cNvSpPr/>
      </dsp:nvSpPr>
      <dsp:spPr>
        <a:xfrm>
          <a:off x="3187820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Streamline case detection and save hospital resources</a:t>
          </a:r>
        </a:p>
      </dsp:txBody>
      <dsp:txXfrm>
        <a:off x="3187820" y="1451773"/>
        <a:ext cx="2937147" cy="1515356"/>
      </dsp:txXfrm>
    </dsp:sp>
    <dsp:sp modelId="{34659F7D-0F33-4B05-B071-E4F90A3B97FB}">
      <dsp:nvSpPr>
        <dsp:cNvPr id="0" name=""/>
        <dsp:cNvSpPr/>
      </dsp:nvSpPr>
      <dsp:spPr>
        <a:xfrm>
          <a:off x="6367485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Relieve</a:t>
          </a:r>
        </a:p>
      </dsp:txBody>
      <dsp:txXfrm>
        <a:off x="6657972" y="483483"/>
        <a:ext cx="2646660" cy="968290"/>
      </dsp:txXfrm>
    </dsp:sp>
    <dsp:sp modelId="{DC1FB8B8-9382-4C80-AE85-6A9E2E8DA553}">
      <dsp:nvSpPr>
        <dsp:cNvPr id="0" name=""/>
        <dsp:cNvSpPr/>
      </dsp:nvSpPr>
      <dsp:spPr>
        <a:xfrm>
          <a:off x="6367485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Relieve burden on healthcare systems</a:t>
          </a:r>
        </a:p>
      </dsp:txBody>
      <dsp:txXfrm>
        <a:off x="6367485" y="1451773"/>
        <a:ext cx="2937147" cy="1515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09490-899A-412C-A7D5-742323774784}">
      <dsp:nvSpPr>
        <dsp:cNvPr id="0" name=""/>
        <dsp:cNvSpPr/>
      </dsp:nvSpPr>
      <dsp:spPr>
        <a:xfrm>
          <a:off x="0" y="392442"/>
          <a:ext cx="5913437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Adam was used as the optimizer, which sets per-parameter learning rates based on gradient functions</a:t>
          </a:r>
          <a:endParaRPr lang="en-US" sz="1900" kern="1200"/>
        </a:p>
      </dsp:txBody>
      <dsp:txXfrm>
        <a:off x="0" y="392442"/>
        <a:ext cx="5913437" cy="1286775"/>
      </dsp:txXfrm>
    </dsp:sp>
    <dsp:sp modelId="{45F3E460-EAA2-44C2-AB53-6DE790736783}">
      <dsp:nvSpPr>
        <dsp:cNvPr id="0" name=""/>
        <dsp:cNvSpPr/>
      </dsp:nvSpPr>
      <dsp:spPr>
        <a:xfrm>
          <a:off x="295671" y="112002"/>
          <a:ext cx="413940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Optimizer:  </a:t>
          </a:r>
          <a:endParaRPr lang="en-US" sz="1900" kern="1200"/>
        </a:p>
      </dsp:txBody>
      <dsp:txXfrm>
        <a:off x="323051" y="139382"/>
        <a:ext cx="4084645" cy="506120"/>
      </dsp:txXfrm>
    </dsp:sp>
    <dsp:sp modelId="{E50BAD21-E3DD-4972-B7D0-8A22E5B659B2}">
      <dsp:nvSpPr>
        <dsp:cNvPr id="0" name=""/>
        <dsp:cNvSpPr/>
      </dsp:nvSpPr>
      <dsp:spPr>
        <a:xfrm>
          <a:off x="0" y="2062257"/>
          <a:ext cx="5913437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On top of the Adam adjustments, the base learning rate was set to a reciprocal decay as epochs increased</a:t>
          </a:r>
          <a:endParaRPr lang="en-US" sz="1900" kern="1200"/>
        </a:p>
      </dsp:txBody>
      <dsp:txXfrm>
        <a:off x="0" y="2062257"/>
        <a:ext cx="5913437" cy="1286775"/>
      </dsp:txXfrm>
    </dsp:sp>
    <dsp:sp modelId="{47FFDAD0-DE85-459D-91B6-BB57167F98B0}">
      <dsp:nvSpPr>
        <dsp:cNvPr id="0" name=""/>
        <dsp:cNvSpPr/>
      </dsp:nvSpPr>
      <dsp:spPr>
        <a:xfrm>
          <a:off x="295671" y="1781817"/>
          <a:ext cx="413940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Scheduler:  </a:t>
          </a:r>
          <a:endParaRPr lang="en-US" sz="1900" kern="1200"/>
        </a:p>
      </dsp:txBody>
      <dsp:txXfrm>
        <a:off x="323051" y="1809197"/>
        <a:ext cx="4084645" cy="506120"/>
      </dsp:txXfrm>
    </dsp:sp>
    <dsp:sp modelId="{5E017F6B-25F2-4BF4-9E92-663F42921CAD}">
      <dsp:nvSpPr>
        <dsp:cNvPr id="0" name=""/>
        <dsp:cNvSpPr/>
      </dsp:nvSpPr>
      <dsp:spPr>
        <a:xfrm>
          <a:off x="0" y="3732072"/>
          <a:ext cx="5913437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Assigned as previously mentioned</a:t>
          </a:r>
          <a:endParaRPr lang="en-US" sz="1900" kern="1200"/>
        </a:p>
      </dsp:txBody>
      <dsp:txXfrm>
        <a:off x="0" y="3732072"/>
        <a:ext cx="5913437" cy="793012"/>
      </dsp:txXfrm>
    </dsp:sp>
    <dsp:sp modelId="{DF5662E6-A92F-45AC-B07B-A77F85E1C425}">
      <dsp:nvSpPr>
        <dsp:cNvPr id="0" name=""/>
        <dsp:cNvSpPr/>
      </dsp:nvSpPr>
      <dsp:spPr>
        <a:xfrm>
          <a:off x="295671" y="3451632"/>
          <a:ext cx="4139405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Class weights:  </a:t>
          </a:r>
          <a:endParaRPr lang="en-US" sz="1900" kern="1200"/>
        </a:p>
      </dsp:txBody>
      <dsp:txXfrm>
        <a:off x="323051" y="3479012"/>
        <a:ext cx="4084645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FBAD7-3B6B-4076-AB20-874DA6FB7435}" type="datetimeFigureOut">
              <a:rPr lang="en-SG" smtClean="0"/>
              <a:t>25 Nov 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8E23-EEE6-43F7-A8BE-5A52F918F6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48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Sources: </a:t>
            </a:r>
          </a:p>
          <a:p>
            <a:endParaRPr lang="en-SG" dirty="0"/>
          </a:p>
          <a:p>
            <a:r>
              <a:rPr lang="en-SG" dirty="0"/>
              <a:t>https://www.nbcnews.com/health/health-news/italy-has-world-class-health-system-coronavirus-has-pushed-it-n1162786</a:t>
            </a:r>
          </a:p>
          <a:p>
            <a:r>
              <a:rPr lang="en-SG" dirty="0"/>
              <a:t>https://www.independent.co.uk/news/world/asia/india-coronavirus-cases-deaths-million-covid-latest-a9623821.html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28E23-EEE6-43F7-A8BE-5A52F918F6E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4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Sources:</a:t>
            </a:r>
          </a:p>
          <a:p>
            <a:r>
              <a:rPr lang="en-SG" dirty="0"/>
              <a:t>https://www.latimes.com/world-nation/story/2020-05-13/in-wuhan-new-coronavirus-infections-spark-mass-testing-renewed-restrictions-and-residents-worries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28E23-EEE6-43F7-A8BE-5A52F918F6E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44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aveengovi/coronahack-chest-xray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0507-A364-4F19-8FA4-7C1664BB8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3382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SG" sz="4800" cap="none" dirty="0"/>
              <a:t>Identifying Covid-19 patients from Chest X-Rays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AD014-7C6A-48B7-A24E-51680ED9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779132"/>
            <a:ext cx="8637072" cy="977621"/>
          </a:xfrm>
        </p:spPr>
        <p:txBody>
          <a:bodyPr/>
          <a:lstStyle/>
          <a:p>
            <a:r>
              <a:rPr lang="en-SG" dirty="0"/>
              <a:t>Kester chia</a:t>
            </a:r>
          </a:p>
        </p:txBody>
      </p:sp>
    </p:spTree>
    <p:extLst>
      <p:ext uri="{BB962C8B-B14F-4D97-AF65-F5344CB8AC3E}">
        <p14:creationId xmlns:p14="http://schemas.microsoft.com/office/powerpoint/2010/main" val="379934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3133-1FAB-423D-A5D3-246717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SG" cap="none" dirty="0"/>
              <a:t>Class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ABC93-D14E-4610-97B2-A82A2417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33090"/>
            <a:ext cx="4960443" cy="16159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418-15F3-42E3-A237-BAE217F1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SG" dirty="0"/>
              <a:t>Class weights are calculated as a simple inverse of (class count / total count).</a:t>
            </a:r>
          </a:p>
          <a:p>
            <a:r>
              <a:rPr lang="en-SG" dirty="0"/>
              <a:t>Covid-19 classified X-Rays are given significantly higher weights in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402669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6667F-D0FD-4A1A-AE38-1FF59C64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Building a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Qoo10 - Building Construction Toys Model Building Kits Wooden building  blocks... : Toys">
            <a:extLst>
              <a:ext uri="{FF2B5EF4-FFF2-40B4-BE49-F238E27FC236}">
                <a16:creationId xmlns:a16="http://schemas.microsoft.com/office/drawing/2014/main" id="{54E534E7-B3B5-44EF-A9C8-B356902F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4" y="2397166"/>
            <a:ext cx="3350559" cy="33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8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9FC2-6E6C-4B87-A5F9-EC54D599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SG" cap="none" dirty="0"/>
              <a:t>Model choice: Convolutional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8EBE-C537-4D47-B320-E8C538EA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SG" dirty="0"/>
              <a:t>Commonly used for image classification problems</a:t>
            </a:r>
          </a:p>
          <a:p>
            <a:r>
              <a:rPr lang="en-SG" dirty="0"/>
              <a:t>Well established CNN architectures available to use as a starting point, instead of starting from scratch (LeNet-5,  </a:t>
            </a:r>
            <a:r>
              <a:rPr lang="en-SG" dirty="0" err="1"/>
              <a:t>AlexNet</a:t>
            </a:r>
            <a:r>
              <a:rPr lang="en-SG" dirty="0"/>
              <a:t>,  VGG etc.)</a:t>
            </a:r>
          </a:p>
          <a:p>
            <a:r>
              <a:rPr lang="en-SG" dirty="0"/>
              <a:t>Images are not sequential, therefore Recurrent Neural Networks (RNNs) are not relevant</a:t>
            </a:r>
          </a:p>
        </p:txBody>
      </p:sp>
    </p:spTree>
    <p:extLst>
      <p:ext uri="{BB962C8B-B14F-4D97-AF65-F5344CB8AC3E}">
        <p14:creationId xmlns:p14="http://schemas.microsoft.com/office/powerpoint/2010/main" val="164523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28A14-1DFB-44FD-991E-A21DAA47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SG" cap="none" dirty="0"/>
              <a:t>Model parameters: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1BD3C5-9CA4-439B-8C30-2345CE2B8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4531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26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26AA-73F2-4822-A5E7-12DA97D7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 err="1"/>
              <a:t>Keras</a:t>
            </a:r>
            <a:r>
              <a:rPr lang="en-SG" cap="none" dirty="0"/>
              <a:t> tuner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7810-ADD2-4071-9338-7ABA5BED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dirty="0" err="1"/>
              <a:t>Keras</a:t>
            </a:r>
            <a:r>
              <a:rPr lang="en-SG" dirty="0"/>
              <a:t> Tuner library was also used for hyperparameter tuning</a:t>
            </a:r>
          </a:p>
          <a:p>
            <a:r>
              <a:rPr lang="en-SG" dirty="0"/>
              <a:t>Hyperparameters tuned:</a:t>
            </a:r>
          </a:p>
          <a:p>
            <a:pPr lvl="1"/>
            <a:r>
              <a:rPr lang="en-SG" dirty="0"/>
              <a:t>Convolution size</a:t>
            </a:r>
          </a:p>
          <a:p>
            <a:pPr lvl="1"/>
            <a:r>
              <a:rPr lang="en-SG" dirty="0"/>
              <a:t>Number of filters</a:t>
            </a:r>
          </a:p>
          <a:p>
            <a:pPr lvl="1"/>
            <a:r>
              <a:rPr lang="en-SG" dirty="0"/>
              <a:t>Base learning rate for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01205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342-75B8-4618-95DA-0DA6D0A4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Tuning and Training the model:</a:t>
            </a:r>
          </a:p>
        </p:txBody>
      </p:sp>
      <p:pic>
        <p:nvPicPr>
          <p:cNvPr id="1026" name="Picture 2" descr="Download 42 Time Wallpapers Which Will Always Keep You On Time">
            <a:extLst>
              <a:ext uri="{FF2B5EF4-FFF2-40B4-BE49-F238E27FC236}">
                <a16:creationId xmlns:a16="http://schemas.microsoft.com/office/drawing/2014/main" id="{29D5FF41-A325-4F8D-AB54-D09F0C41F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9" y="2039984"/>
            <a:ext cx="3203786" cy="24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leepy: Revealed: Here's why we fall asleep when bored - The Economic Times">
            <a:extLst>
              <a:ext uri="{FF2B5EF4-FFF2-40B4-BE49-F238E27FC236}">
                <a16:creationId xmlns:a16="http://schemas.microsoft.com/office/drawing/2014/main" id="{1E1717EA-41BC-4793-97EC-9088B967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77" y="2642346"/>
            <a:ext cx="3316941" cy="24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ll Computer Fire / Explosion - FULL VERSION - YouTube">
            <a:extLst>
              <a:ext uri="{FF2B5EF4-FFF2-40B4-BE49-F238E27FC236}">
                <a16:creationId xmlns:a16="http://schemas.microsoft.com/office/drawing/2014/main" id="{CDF0F6B6-7F23-431E-8AD8-DBD6821D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08" y="2105103"/>
            <a:ext cx="3716229" cy="209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83E-3F1F-4065-A02D-3AC24FB2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Final model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ADB8-1C8E-48A3-8B3D-6B9B368A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290" y="2122018"/>
            <a:ext cx="3467063" cy="3459916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Deep architectures were attempted (VGG, </a:t>
            </a:r>
            <a:r>
              <a:rPr lang="en-SG" dirty="0" err="1"/>
              <a:t>AlexNet</a:t>
            </a:r>
            <a:r>
              <a:rPr lang="en-SG" dirty="0"/>
              <a:t>) but couldn’t seem to achieve higher accuracies.</a:t>
            </a:r>
          </a:p>
          <a:p>
            <a:r>
              <a:rPr lang="en-SG" dirty="0"/>
              <a:t>After removing some layers, the final network is shallow with only 3 convolution layers and 1 pooling layer (Max pooling), with the final dense layer for the final classification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280CA-A4BA-470E-AF27-0076130E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62506"/>
            <a:ext cx="6105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BC0-C3A5-4F75-ACA4-7A8D3D5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7E6C-9970-4C20-B498-F0F7412A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89" y="2089560"/>
            <a:ext cx="4149087" cy="3439652"/>
          </a:xfrm>
        </p:spPr>
        <p:txBody>
          <a:bodyPr/>
          <a:lstStyle/>
          <a:p>
            <a:r>
              <a:rPr lang="en-SG" dirty="0"/>
              <a:t>Model stagnates around 0.70-0.72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19341-6F5A-4270-9574-46A7D4BE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70649"/>
            <a:ext cx="5728651" cy="34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BC0-C3A5-4F75-ACA4-7A8D3D5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7E6C-9970-4C20-B498-F0F7412A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89" y="2089560"/>
            <a:ext cx="4149087" cy="3439652"/>
          </a:xfrm>
        </p:spPr>
        <p:txBody>
          <a:bodyPr/>
          <a:lstStyle/>
          <a:p>
            <a:r>
              <a:rPr lang="en-SG" dirty="0"/>
              <a:t>Similarly, loss function also converges after ~200 epochs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1C7A4-B4E5-4520-9B04-7E21F245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89559"/>
            <a:ext cx="5681294" cy="34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2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485D-1E08-4659-931E-FC0CA580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/>
              <a:t>Evaluation</a:t>
            </a:r>
            <a:endParaRPr lang="en-SG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B3B9-6B6E-4FE3-B8A9-15165D25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84" y="2015732"/>
            <a:ext cx="3631370" cy="3450613"/>
          </a:xfrm>
        </p:spPr>
        <p:txBody>
          <a:bodyPr/>
          <a:lstStyle/>
          <a:p>
            <a:r>
              <a:rPr lang="en-SG" dirty="0"/>
              <a:t>Model failed to pick up any of the covid-19 images</a:t>
            </a:r>
          </a:p>
          <a:p>
            <a:r>
              <a:rPr lang="en-SG" dirty="0"/>
              <a:t>Predicts most images as bacterial infections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5F6FE-3F0B-4A66-A4DE-FCC2D0F6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64766"/>
            <a:ext cx="5460681" cy="3929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8DBD6-B660-481F-B524-C27117B7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62" y="4082550"/>
            <a:ext cx="4197014" cy="18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7FF7-6E94-4C9B-998E-76505985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Overwhelmed Hospitals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taly has a world-class health system. The coronavirus has pushed it to the  breaking point.">
            <a:extLst>
              <a:ext uri="{FF2B5EF4-FFF2-40B4-BE49-F238E27FC236}">
                <a16:creationId xmlns:a16="http://schemas.microsoft.com/office/drawing/2014/main" id="{2E324C03-69B1-4CFC-835D-40BE6F96E4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1823162"/>
            <a:ext cx="3693150" cy="24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dia coronavirus cases surge past one million mark as deaths hit new  record | The Independent | The Independent">
            <a:extLst>
              <a:ext uri="{FF2B5EF4-FFF2-40B4-BE49-F238E27FC236}">
                <a16:creationId xmlns:a16="http://schemas.microsoft.com/office/drawing/2014/main" id="{96F86118-4206-4E21-81F8-79663A72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354" y="496469"/>
            <a:ext cx="3687168" cy="24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ronavirus: Video shows overwhelmed hospital ICU in Bergamo, Italy -  Business Insider">
            <a:extLst>
              <a:ext uri="{FF2B5EF4-FFF2-40B4-BE49-F238E27FC236}">
                <a16:creationId xmlns:a16="http://schemas.microsoft.com/office/drawing/2014/main" id="{9BFA6F61-F56C-4C96-89D0-73CA1C9C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051" y="3462647"/>
            <a:ext cx="3687168" cy="18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FE2D-FD0A-46F3-AAF3-720DD0CC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CCF1-8DBA-4A81-88B4-D52E5462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335" y="2015732"/>
            <a:ext cx="3329519" cy="3450613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455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8218-9597-4C0A-BAEB-77108FDE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692A-7B97-4A57-8405-27F38D31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Imbalanced dataset difficult to overcome</a:t>
            </a:r>
          </a:p>
          <a:p>
            <a:r>
              <a:rPr lang="en-SG" dirty="0"/>
              <a:t>No data on the length of covid-19 infection; clouding (infected tissue) may be more visible on patients who have been infected for a longer period of time</a:t>
            </a:r>
          </a:p>
          <a:p>
            <a:r>
              <a:rPr lang="en-SG" dirty="0"/>
              <a:t>Very difficult for model to differentiate between bacterial and viral infections</a:t>
            </a:r>
          </a:p>
        </p:txBody>
      </p:sp>
    </p:spTree>
    <p:extLst>
      <p:ext uri="{BB962C8B-B14F-4D97-AF65-F5344CB8AC3E}">
        <p14:creationId xmlns:p14="http://schemas.microsoft.com/office/powerpoint/2010/main" val="38406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B379-3026-4EA5-BC0C-FCBDDC29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Building a model to detect infections from Chest X-Rays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D92E7-923A-450A-A686-B60C4CF95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2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F1C-6D18-4E85-BE62-50CC2F6B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D789-A097-4C41-B370-3588D900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be using a dataset containing Chest X-Rays of patients.</a:t>
            </a:r>
          </a:p>
          <a:p>
            <a:r>
              <a:rPr lang="en-GB" dirty="0"/>
              <a:t>The dataset was downloaded from Kaggle: </a:t>
            </a:r>
            <a:r>
              <a:rPr lang="en-GB" dirty="0">
                <a:hlinkClick r:id="rId2"/>
              </a:rPr>
              <a:t>https://www.kaggle.com/praveengovi/coronahack-chest-xraydataset</a:t>
            </a:r>
            <a:endParaRPr lang="en-GB" dirty="0"/>
          </a:p>
          <a:p>
            <a:r>
              <a:rPr lang="en-GB" dirty="0"/>
              <a:t>The dataset contains ~5800 jpeg images of Chest X-Rays of Healthy patients, as well as patients affected with Pneumonia. The pneumonia X-Rays contain cases of bacterial infections as well as viral infections, such as SARS (Severe Acute Respiratory Syndrome ) ,Streptococcus &amp; ARDS (Acute Respiratory Distress Syndrome).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756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E37B-4A2F-4F55-98CA-78C85845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Chest X-Rays</a:t>
            </a:r>
          </a:p>
        </p:txBody>
      </p:sp>
      <p:pic>
        <p:nvPicPr>
          <p:cNvPr id="17" name="Picture 16" descr="A picture containing film, nature, waterfall, water&#10;&#10;Description automatically generated">
            <a:extLst>
              <a:ext uri="{FF2B5EF4-FFF2-40B4-BE49-F238E27FC236}">
                <a16:creationId xmlns:a16="http://schemas.microsoft.com/office/drawing/2014/main" id="{F9AEEB1D-95A5-4B7C-B831-C46B05CD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1" y="2782805"/>
            <a:ext cx="2555128" cy="2448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9D6E7-117C-49DA-9B23-500B9644AB3D}"/>
              </a:ext>
            </a:extLst>
          </p:cNvPr>
          <p:cNvSpPr txBox="1"/>
          <p:nvPr/>
        </p:nvSpPr>
        <p:spPr>
          <a:xfrm>
            <a:off x="952683" y="226039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Covid-19</a:t>
            </a:r>
          </a:p>
        </p:txBody>
      </p:sp>
      <p:pic>
        <p:nvPicPr>
          <p:cNvPr id="22" name="Picture 21" descr="A picture containing film, doughnut, donut, close&#10;&#10;Description automatically generated">
            <a:extLst>
              <a:ext uri="{FF2B5EF4-FFF2-40B4-BE49-F238E27FC236}">
                <a16:creationId xmlns:a16="http://schemas.microsoft.com/office/drawing/2014/main" id="{A3B0ECA2-C6D3-4427-9FC8-B417BCDB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372" y="2782804"/>
            <a:ext cx="3178870" cy="244804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D275EFA-E93B-457F-9BD8-82E0F7C4645F}"/>
              </a:ext>
            </a:extLst>
          </p:cNvPr>
          <p:cNvSpPr txBox="1"/>
          <p:nvPr/>
        </p:nvSpPr>
        <p:spPr>
          <a:xfrm>
            <a:off x="6662517" y="22844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Bacterial</a:t>
            </a:r>
          </a:p>
        </p:txBody>
      </p:sp>
      <p:pic>
        <p:nvPicPr>
          <p:cNvPr id="24" name="Picture 23" descr="A picture containing film, table, person, wearing&#10;&#10;Description automatically generated">
            <a:extLst>
              <a:ext uri="{FF2B5EF4-FFF2-40B4-BE49-F238E27FC236}">
                <a16:creationId xmlns:a16="http://schemas.microsoft.com/office/drawing/2014/main" id="{59F12154-6E0B-4C83-8914-A854EF9CC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013" y="2748324"/>
            <a:ext cx="2344837" cy="25071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CF01F8-6015-4A4E-8D4E-E6B5A25676E2}"/>
              </a:ext>
            </a:extLst>
          </p:cNvPr>
          <p:cNvSpPr txBox="1"/>
          <p:nvPr/>
        </p:nvSpPr>
        <p:spPr>
          <a:xfrm>
            <a:off x="9639493" y="2284456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Healthy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F9658-8E18-4055-AB74-74A322865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436" y="2748323"/>
            <a:ext cx="2470925" cy="2507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77DBB6-6A99-40CA-AC58-A12BF5EB7542}"/>
              </a:ext>
            </a:extLst>
          </p:cNvPr>
          <p:cNvSpPr txBox="1"/>
          <p:nvPr/>
        </p:nvSpPr>
        <p:spPr>
          <a:xfrm>
            <a:off x="3275492" y="2260393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Viral (Non-</a:t>
            </a:r>
            <a:r>
              <a:rPr lang="en-SG" dirty="0" err="1"/>
              <a:t>Covid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111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394-EC85-4C2F-B292-BCA6EB39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SG" cap="none" dirty="0"/>
              <a:t>Dataset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B814A-1DD7-4101-97C1-71F419C4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35405"/>
            <a:ext cx="4960443" cy="1211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39B4-2CAF-4B1B-85CE-C7D37287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SG" dirty="0"/>
              <a:t>The dataset is very imbalanced, with only 58 images for the Covid-19 class.</a:t>
            </a:r>
          </a:p>
          <a:p>
            <a:r>
              <a:rPr lang="en-SG" dirty="0"/>
              <a:t>We address this issue by image augmentation and implementing class weights.</a:t>
            </a:r>
          </a:p>
        </p:txBody>
      </p:sp>
    </p:spTree>
    <p:extLst>
      <p:ext uri="{BB962C8B-B14F-4D97-AF65-F5344CB8AC3E}">
        <p14:creationId xmlns:p14="http://schemas.microsoft.com/office/powerpoint/2010/main" val="17830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/>
              <a:t>Image augmentation: Horizontal shifting</a:t>
            </a:r>
            <a:endParaRPr lang="en-SG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E3C3C-EB69-4707-84AA-ADE89BA49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299736"/>
            <a:ext cx="9604375" cy="2817590"/>
          </a:xfrm>
        </p:spPr>
      </p:pic>
    </p:spTree>
    <p:extLst>
      <p:ext uri="{BB962C8B-B14F-4D97-AF65-F5344CB8AC3E}">
        <p14:creationId xmlns:p14="http://schemas.microsoft.com/office/powerpoint/2010/main" val="263600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Image augmentation:  Vertical Shifting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EFAEB-BE9E-44A6-B466-9D74A3F6F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229510"/>
            <a:ext cx="9604375" cy="2913686"/>
          </a:xfrm>
        </p:spPr>
      </p:pic>
    </p:spTree>
    <p:extLst>
      <p:ext uri="{BB962C8B-B14F-4D97-AF65-F5344CB8AC3E}">
        <p14:creationId xmlns:p14="http://schemas.microsoft.com/office/powerpoint/2010/main" val="140819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Image augmentation:  Lateral inversion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B5646-6143-4E7D-9A03-F4EF3887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79786"/>
            <a:ext cx="9603275" cy="28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4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544</Words>
  <Application>Microsoft Office PowerPoint</Application>
  <PresentationFormat>Widescreen</PresentationFormat>
  <Paragraphs>70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Gallery</vt:lpstr>
      <vt:lpstr>Identifying Covid-19 patients from Chest X-Rays</vt:lpstr>
      <vt:lpstr>Overwhelmed Hospitals</vt:lpstr>
      <vt:lpstr>Building a model to detect infections from Chest X-Rays</vt:lpstr>
      <vt:lpstr>Dataset</vt:lpstr>
      <vt:lpstr>Chest X-Rays</vt:lpstr>
      <vt:lpstr>Dataset summary</vt:lpstr>
      <vt:lpstr>Image augmentation: Horizontal shifting</vt:lpstr>
      <vt:lpstr>Image augmentation:  Vertical Shifting</vt:lpstr>
      <vt:lpstr>Image augmentation:  Lateral inversion</vt:lpstr>
      <vt:lpstr>Class weights</vt:lpstr>
      <vt:lpstr>Building a model</vt:lpstr>
      <vt:lpstr>Model choice: Convolutional neural network</vt:lpstr>
      <vt:lpstr>Model parameters:</vt:lpstr>
      <vt:lpstr>Keras tuner</vt:lpstr>
      <vt:lpstr>Tuning and Training the model:</vt:lpstr>
      <vt:lpstr>Final model architecture:</vt:lpstr>
      <vt:lpstr>Evaluation</vt:lpstr>
      <vt:lpstr>Evaluation</vt:lpstr>
      <vt:lpstr>Evaluation</vt:lpstr>
      <vt:lpstr>Evaluation</vt:lpstr>
      <vt:lpstr>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Covid-19 patients from Chest X-Rays</dc:title>
  <dc:creator>kester chia</dc:creator>
  <cp:lastModifiedBy>kester chia</cp:lastModifiedBy>
  <cp:revision>13</cp:revision>
  <dcterms:created xsi:type="dcterms:W3CDTF">2020-11-23T06:39:31Z</dcterms:created>
  <dcterms:modified xsi:type="dcterms:W3CDTF">2020-11-25T07:41:18Z</dcterms:modified>
</cp:coreProperties>
</file>