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 type="screen16x9"/>
  <p:notesSz cx="6858000" cy="9144000"/>
  <p:embeddedFontLst>
    <p:embeddedFont>
      <p:font typeface="Overpass" panose="020B0604020202020204" charset="-7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7D537-DD49-4701-B0FF-EE7CEF89FCE7}" v="1" dt="2022-05-24T10:22:04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39df2ca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839df2ca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a5ae99b17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a5ae99b17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5ae99b17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5ae99b17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5ae99b17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5ae99b17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a5ae99b17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a5ae99b17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">
                <a:solidFill>
                  <a:schemeClr val="dk1"/>
                </a:solidFill>
              </a:rPr>
              <a:t>Pirmųjų trijų etapų metu viskas vis dar vyksta </a:t>
            </a:r>
            <a:r>
              <a:rPr lang="lt" b="1">
                <a:solidFill>
                  <a:schemeClr val="dk1"/>
                </a:solidFill>
              </a:rPr>
              <a:t>jūsų kompiuteryje lokaliai</a:t>
            </a:r>
            <a:r>
              <a:rPr lang="lt">
                <a:solidFill>
                  <a:schemeClr val="dk1"/>
                </a:solidFill>
              </a:rPr>
              <a:t>, o jei norime kad pakeitimus matytų kiti žmonės - turime juos įkelti į nutolusį Git katalogą (dažniau vadinama "repozitorija" arba "repo"), kuris dažniausiai saugomas kokioje nors duomenų bazėje kaip Github ar Bitbucket.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5ae99b1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5ae99b1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5ae99b1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5ae99b1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a5ae99b17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a5ae99b17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5ae99b17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5ae99b17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a5ae99b17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a5ae99b17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5ae99b17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a5ae99b17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a5ae99b1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a5ae99b1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a5ae99b17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a5ae99b17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a5ae99b17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a5ae99b17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a5ae99b17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a5ae99b17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8f6cf026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8f6cf026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a5ae99b1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a5ae99b1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a5ae99b1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a5ae99b1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a5ae99b17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a5ae99b17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a5ae99b17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a5ae99b17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a5ae99b17_4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a5ae99b17_4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a5ae99b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a5ae99b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a5ae99b1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a5ae99b1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8f6cf026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8f6cf026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a78a7b3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a78a7b3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39df2ca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839df2ca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839df2ca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839df2ca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839df2ca4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839df2ca4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839df2ca4_3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839df2ca4_3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5ae99b1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5ae99b17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a5ae99b17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a5ae99b17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5ae99b17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5ae99b17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5ae99b17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a5ae99b17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5ae99b17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a5ae99b17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chemeClr val="dk1"/>
                </a:solidFill>
              </a:rPr>
              <a:t>Galime skirstyti į 3 kartas: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">
                <a:solidFill>
                  <a:schemeClr val="dk1"/>
                </a:solidFill>
              </a:rPr>
              <a:t>failai buvo lockinami. Vienas žmogus galėdavo dirbti su tam tikrais failais. (RCS, SCCS)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" b="1">
                <a:solidFill>
                  <a:schemeClr val="dk1"/>
                </a:solidFill>
              </a:rPr>
              <a:t>Centralizuotos </a:t>
            </a:r>
            <a:r>
              <a:rPr lang="lt">
                <a:solidFill>
                  <a:schemeClr val="dk1"/>
                </a:solidFill>
              </a:rPr>
              <a:t>sistemos, kuri jau leido keliems žmonėms dirbti su vienu failu. Tik prieš įkeliant pakeitimus į serverį, reikėjo pasiimti įsimerginti serverio pakeitimus (CVS, SourceSafe, Subversion)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" b="1">
                <a:solidFill>
                  <a:schemeClr val="dk1"/>
                </a:solidFill>
              </a:rPr>
              <a:t>Decentralizuotos </a:t>
            </a:r>
            <a:r>
              <a:rPr lang="lt">
                <a:solidFill>
                  <a:schemeClr val="dk1"/>
                </a:solidFill>
              </a:rPr>
              <a:t>sistemos, lanksčiausios, kiekvienas turintys projekto failus, mato visą pakeitimų istoriją (Git, Mercurial)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5ae99b1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5ae99b1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git/git_exercises.as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116250" y="4630050"/>
            <a:ext cx="188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www.codeacademy.lt</a:t>
            </a:r>
            <a:endParaRPr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067950" y="1831800"/>
            <a:ext cx="39351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151515"/>
                </a:solidFill>
                <a:latin typeface="Overpass"/>
                <a:ea typeface="Overpass"/>
                <a:cs typeface="Overpass"/>
                <a:sym typeface="Overpass"/>
              </a:rPr>
              <a:t>Git</a:t>
            </a:r>
            <a:endParaRPr sz="2300" b="1">
              <a:solidFill>
                <a:srgbClr val="151515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12300" y="0"/>
            <a:ext cx="9168600" cy="1770600"/>
          </a:xfrm>
          <a:prstGeom prst="rect">
            <a:avLst/>
          </a:prstGeom>
          <a:solidFill>
            <a:srgbClr val="18BDF6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t="7270"/>
          <a:stretch/>
        </p:blipFill>
        <p:spPr>
          <a:xfrm>
            <a:off x="-12300" y="98725"/>
            <a:ext cx="9168601" cy="15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1 etapas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Turime 4 etapus, kaip saugoma pakeitimų būsena: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“Working copy” - pridedami nauji arba keičiami jau egzistuojantys failai, nevykdomos jokios git komandos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2 etapas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“Staging area” - čia keliame visus savo pakeitimus (su add komanda), bet jie dar nepatenka į Git repozitoriją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3 etapas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“Local repository” - tai yra aktyvus Git katalogas, kuriame saugomi paskutiniai jūsų įkelti ir patvirtinti (su commit komanda) pakeitimai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4 etapas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“Remote repository” - pakeitimai yra sukeliami į nutolusią repozitoriją (su push komanda)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DF6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6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178550" y="1748325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Git Bash/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terminal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19873">
            <a:off x="6934225" y="104025"/>
            <a:ext cx="2768650" cy="27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5463">
            <a:off x="7842479" y="3150513"/>
            <a:ext cx="1152893" cy="115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-2000641">
            <a:off x="6684080" y="3134505"/>
            <a:ext cx="752771" cy="75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Kas yra terminalas?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Trumpai, tai emuliatorius, kuris leidžia naudotis operacine sistema komandų pagalba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DF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8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178550" y="1748325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Terminal komandos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19873">
            <a:off x="6934225" y="104025"/>
            <a:ext cx="2768650" cy="27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5463">
            <a:off x="7842479" y="3150513"/>
            <a:ext cx="1152893" cy="115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-2000641">
            <a:off x="6684080" y="3134505"/>
            <a:ext cx="752771" cy="75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Katalogo turinio sąrašas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ls (reiškia “list’’);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ls ~ (rodo home katalogą)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178550" y="28200"/>
            <a:ext cx="88227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25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Naršymas aukštyn/žemyn, CD (reiškia „pakeisti katalogą“)</a:t>
            </a:r>
            <a:endParaRPr sz="25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822575" y="902025"/>
            <a:ext cx="7761000" cy="18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CD „dokumentai“ (įeinama į katalogą „dokumentai“)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cd .. (einama vienu žingsniu atgal iš katalogo)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cd ../ .. (du žingsniai atgal ir pan.)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cd ~ (grįžti į home katalogą)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cd ..; ls (kabliataškis „ ; “ leidžia parašyti dvi komandas)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178550" y="28200"/>
            <a:ext cx="88227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Katalogo ar failo kūrimas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822575" y="902025"/>
            <a:ext cx="7761000" cy="18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mkdir </a:t>
            </a:r>
            <a:r>
              <a:rPr lang="lt" sz="16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directoryName</a:t>
            </a: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 (sukuriamas naujas katalogas);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touch file.html (sukuriamas failas kataloge)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78550" y="28200"/>
            <a:ext cx="34962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Paskaitos tikslai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69550" y="941588"/>
            <a:ext cx="4305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800" b="1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Susipažinti su Git</a:t>
            </a:r>
            <a:endParaRPr sz="1800" b="1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62" y="2376261"/>
            <a:ext cx="543850" cy="5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869550" y="2431750"/>
            <a:ext cx="4305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800" b="1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Atlikti keletą praktinių užduočių</a:t>
            </a:r>
            <a:endParaRPr sz="1800" b="1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413" y="1627275"/>
            <a:ext cx="449925" cy="4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869550" y="1627294"/>
            <a:ext cx="4906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800" b="1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Apžvelgti terminalo funkcionalumą ir susikurti savo paskyrą github.com</a:t>
            </a:r>
            <a:endParaRPr sz="1800" b="1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425" y="902025"/>
            <a:ext cx="449925" cy="4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2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178550" y="28200"/>
            <a:ext cx="88227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Direktorija ir failų vietos manipuliacija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822575" y="902025"/>
            <a:ext cx="7761000" cy="18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Tikriname kuriame kataloge dabar esame - “pwd”;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Failų ir aplankų vietos keitimas į kitą vietą: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600"/>
              <a:buFont typeface="Overpass"/>
              <a:buChar char="❏"/>
            </a:pPr>
            <a:r>
              <a:rPr lang="lt" sz="16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 - mv ‘file.txt’ directoryName;</a:t>
            </a:r>
            <a:endParaRPr sz="16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600"/>
              <a:buFont typeface="Overpass"/>
              <a:buChar char="❏"/>
            </a:pPr>
            <a:r>
              <a:rPr lang="lt" sz="16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 - mv *.jpg  directoryName</a:t>
            </a:r>
            <a:endParaRPr sz="16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178550" y="28200"/>
            <a:ext cx="88227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Curl ir failų peržiūrėjimas 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822575" y="902025"/>
            <a:ext cx="7761000" cy="18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 i="1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Curl</a:t>
            </a: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 reiškia C URL. Norėdami pamatyti tinklalapį terminalo lange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curl -L http://google.lt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curl -o google.html -L ‘http://google.lt’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Failų peržiūrėjimas (cat, less)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600"/>
              <a:buFont typeface="Overpass"/>
              <a:buChar char="❏"/>
            </a:pPr>
            <a:r>
              <a:rPr lang="lt" sz="16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- cat file.txt</a:t>
            </a:r>
            <a:endParaRPr sz="16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600"/>
              <a:buFont typeface="Overpass"/>
              <a:buChar char="❏"/>
            </a:pPr>
            <a:r>
              <a:rPr lang="lt" sz="16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- less file.txt (show less)</a:t>
            </a:r>
            <a:endParaRPr sz="16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178550" y="28200"/>
            <a:ext cx="88227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Failų ir aplankų ištrynimas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822575" y="902025"/>
            <a:ext cx="7761000" cy="18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rm file.txt (ištrynimas)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rmdir directoryName (direktorijos ištrynimas)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rm -rf directoryName (direktorijos ir jos turinio ištrynimas)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1459200" y="1961025"/>
            <a:ext cx="2250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000">
                <a:solidFill>
                  <a:srgbClr val="3CCE90"/>
                </a:solidFill>
                <a:latin typeface="Overpass"/>
                <a:ea typeface="Overpass"/>
                <a:cs typeface="Overpass"/>
                <a:sym typeface="Overpass"/>
              </a:rPr>
              <a:t>Pastaba: Pašalindami failą / aplanką, jį pašalinsite </a:t>
            </a:r>
            <a:r>
              <a:rPr lang="lt" sz="1000" b="1">
                <a:solidFill>
                  <a:srgbClr val="3CCE90"/>
                </a:solidFill>
                <a:latin typeface="Overpass"/>
                <a:ea typeface="Overpass"/>
                <a:cs typeface="Overpass"/>
                <a:sym typeface="Overpass"/>
              </a:rPr>
              <a:t>visam laikui</a:t>
            </a:r>
            <a:r>
              <a:rPr lang="lt" sz="1000">
                <a:solidFill>
                  <a:srgbClr val="3CCE90"/>
                </a:solidFill>
                <a:latin typeface="Overpass"/>
                <a:ea typeface="Overpass"/>
                <a:cs typeface="Overpass"/>
                <a:sym typeface="Overpass"/>
              </a:rPr>
              <a:t>. </a:t>
            </a:r>
            <a:endParaRPr sz="1000">
              <a:solidFill>
                <a:srgbClr val="3CCE9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CE90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35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178550" y="1748325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Užduotis 1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3145">
            <a:off x="5258475" y="146675"/>
            <a:ext cx="3553676" cy="35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6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28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Įsirašykite gitbash ir susikurkite GitHub paskyrą</a:t>
            </a:r>
            <a:endParaRPr sz="28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671050" y="866900"/>
            <a:ext cx="6606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Atsisiųskite ir įsirašykite gitbash programą - </a:t>
            </a:r>
            <a:r>
              <a:rPr lang="lt" sz="1800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4"/>
              </a:rPr>
              <a:t>https://git-scm.com/downloads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Nueikite į GitHub ir susikurkite savo paskyrą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Pasidalinkite paskyros vardu arba email adresu su manimi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1A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37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178550" y="2086050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Klausimai?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5223">
            <a:off x="5909331" y="-321390"/>
            <a:ext cx="3366738" cy="336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98871">
            <a:off x="6939167" y="2429200"/>
            <a:ext cx="893240" cy="89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844865" flipH="1">
            <a:off x="5359131" y="225737"/>
            <a:ext cx="464156" cy="46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DF6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38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/>
          <p:nvPr/>
        </p:nvSpPr>
        <p:spPr>
          <a:xfrm>
            <a:off x="178550" y="1748325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git komandos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19873">
            <a:off x="6934225" y="104025"/>
            <a:ext cx="2768650" cy="27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5463">
            <a:off x="7842479" y="3150513"/>
            <a:ext cx="1152893" cy="115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-2000641">
            <a:off x="6684080" y="3134505"/>
            <a:ext cx="752771" cy="75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9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178550" y="28200"/>
            <a:ext cx="88227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Pagrindines git komandos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822575" y="902025"/>
            <a:ext cx="7761000" cy="22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echo “# test2” &gt;&gt; README.md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init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add README.md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add .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commit -m ‘first commit’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remote add origin git@github.com:yourUsername/test.git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push -u origin master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0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178550" y="28200"/>
            <a:ext cx="88227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Pagrindines git komandos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822575" y="902025"/>
            <a:ext cx="7761000" cy="22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reset --hard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checkout -b branchName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pull origin master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stash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clone “repository url”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CE90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0" name="Google Shape;300;p41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 txBox="1"/>
          <p:nvPr/>
        </p:nvSpPr>
        <p:spPr>
          <a:xfrm>
            <a:off x="178550" y="1748325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Užduotis 2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3145">
            <a:off x="5258475" y="146675"/>
            <a:ext cx="3553676" cy="35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DF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78550" y="1748325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Git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19873">
            <a:off x="6934225" y="104025"/>
            <a:ext cx="2768650" cy="27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5463">
            <a:off x="7842479" y="3150513"/>
            <a:ext cx="1152893" cy="115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-2000641">
            <a:off x="6684080" y="3134505"/>
            <a:ext cx="752771" cy="75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2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2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28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Git pratimai w3schools.com puslapyje</a:t>
            </a:r>
            <a:endParaRPr sz="28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659525" y="809250"/>
            <a:ext cx="7011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Nueikite į </a:t>
            </a:r>
            <a:r>
              <a:rPr lang="lt" sz="1800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4"/>
              </a:rPr>
              <a:t>https://www.w3schools.com/git/git_exercises.asp</a:t>
            </a: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 puslapi ir atlikite pratimus su git iki “Git Pull Branch from Remote” 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1A6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43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/>
        </p:nvSpPr>
        <p:spPr>
          <a:xfrm>
            <a:off x="178550" y="2086050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Klausimai?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5223">
            <a:off x="5909331" y="-321390"/>
            <a:ext cx="3366738" cy="336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98871">
            <a:off x="6939167" y="2429200"/>
            <a:ext cx="893240" cy="89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844865" flipH="1">
            <a:off x="5359131" y="225737"/>
            <a:ext cx="464156" cy="46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CE90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" name="Google Shape;326;p44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 txBox="1"/>
          <p:nvPr/>
        </p:nvSpPr>
        <p:spPr>
          <a:xfrm>
            <a:off x="178550" y="1748325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Namų darbas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3145">
            <a:off x="5258475" y="146675"/>
            <a:ext cx="3553676" cy="35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5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5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Įkelkite savo darbus į GitHub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671050" y="866900"/>
            <a:ext cx="6606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Susikurkite keletą repozitorijų GitHub puslapyje savo darbams saugoti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Pridėkite kodo pakeitimus į GitHub naudojami git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1A6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46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6"/>
          <p:cNvSpPr txBox="1"/>
          <p:nvPr/>
        </p:nvSpPr>
        <p:spPr>
          <a:xfrm>
            <a:off x="178550" y="2086050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Klausimai?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5223">
            <a:off x="5909331" y="-321390"/>
            <a:ext cx="3366738" cy="336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98871">
            <a:off x="6939167" y="2429200"/>
            <a:ext cx="893240" cy="89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844865" flipH="1">
            <a:off x="5359131" y="225737"/>
            <a:ext cx="464156" cy="46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DF6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47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 txBox="1"/>
          <p:nvPr/>
        </p:nvSpPr>
        <p:spPr>
          <a:xfrm>
            <a:off x="178550" y="2086050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Ačiū už dėmesį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99814">
            <a:off x="5886288" y="-374464"/>
            <a:ext cx="3039347" cy="303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Kas yra Git?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Versijų valdymo sistema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Padeda sekti kodo pakeitimus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Naudojama bendradarbiauti kuriant kodą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Kodėl Git?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Atviro kodo projektas sukurtas Linus Torvalds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Labiausiai paplitusi kodo versijavimo sistema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Kaip veikia Git?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stebi kelių failų pakeitimus ir saugo juos repozitorijoje (specialūs aplankai su paslėptu .git aplanku)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Git saugo tik pakeitimus (eilutes kurios keitėsi), bet ne visą naują failą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Galima turėti kelias projekto versijas ir prie jų dirbti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Kokias problemas sprendžia Git?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Daug žmonių gali dirbti prie vieno projekto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Galima atstatyti ankstesnę kodo versiją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Galima pamatyti visą pakeitimų istoriją - kas, kada ir kokius pakeitimus yra atlikęs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-12300" y="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78550" y="28200"/>
            <a:ext cx="8405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3000" b="1">
                <a:solidFill>
                  <a:srgbClr val="18BDF6"/>
                </a:solidFill>
                <a:latin typeface="Overpass"/>
                <a:ea typeface="Overpass"/>
                <a:cs typeface="Overpass"/>
                <a:sym typeface="Overpass"/>
              </a:rPr>
              <a:t>Kontrolės sistemos</a:t>
            </a:r>
            <a:endParaRPr sz="3000" b="1">
              <a:solidFill>
                <a:srgbClr val="18BDF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822575" y="902025"/>
            <a:ext cx="77610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2A1A6"/>
              </a:buClr>
              <a:buSzPts val="1800"/>
              <a:buFont typeface="Overpass"/>
              <a:buChar char="❏"/>
            </a:pPr>
            <a:r>
              <a:rPr lang="lt" sz="1800">
                <a:solidFill>
                  <a:srgbClr val="92A1A6"/>
                </a:solidFill>
                <a:latin typeface="Overpass"/>
                <a:ea typeface="Overpass"/>
                <a:cs typeface="Overpass"/>
                <a:sym typeface="Overpass"/>
              </a:rPr>
              <a:t>Prieš versijų kontrolės sistemas:</a:t>
            </a: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2A1A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3" name="Google Shape;123;p20" descr="Version Control"/>
          <p:cNvPicPr preferRelativeResize="0"/>
          <p:nvPr/>
        </p:nvPicPr>
        <p:blipFill rotWithShape="1">
          <a:blip r:embed="rId4">
            <a:alphaModFix/>
          </a:blip>
          <a:srcRect l="9996" r="41899"/>
          <a:stretch/>
        </p:blipFill>
        <p:spPr>
          <a:xfrm>
            <a:off x="3077475" y="2090125"/>
            <a:ext cx="3251201" cy="1836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626262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DF6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-12300" y="4516800"/>
            <a:ext cx="9168600" cy="6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7F9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1" descr="IT darbo skelbimai | CodeAcademy.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4669675"/>
            <a:ext cx="543851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78550" y="1748325"/>
            <a:ext cx="58920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6000" b="1">
                <a:solidFill>
                  <a:srgbClr val="F7F9FA"/>
                </a:solidFill>
                <a:latin typeface="Overpass"/>
                <a:ea typeface="Overpass"/>
                <a:cs typeface="Overpass"/>
                <a:sym typeface="Overpass"/>
              </a:rPr>
              <a:t>Pagrindiniai principai</a:t>
            </a:r>
            <a:endParaRPr sz="6000" b="1">
              <a:solidFill>
                <a:srgbClr val="F7F9FA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19873">
            <a:off x="6934225" y="104025"/>
            <a:ext cx="2768650" cy="27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5463">
            <a:off x="7842479" y="3150513"/>
            <a:ext cx="1152893" cy="115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 rot="-2000641">
            <a:off x="6684080" y="3134505"/>
            <a:ext cx="752771" cy="75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abb41c-0e85-465d-961d-74f94abd7873">
      <Terms xmlns="http://schemas.microsoft.com/office/infopath/2007/PartnerControls"/>
    </lcf76f155ced4ddcb4097134ff3c332f>
    <TaxCatchAll xmlns="7ece2107-18a0-4a00-a486-2284580f9d0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9E73A1A723D547A9E78A3FD5B288F7" ma:contentTypeVersion="12" ma:contentTypeDescription="Create a new document." ma:contentTypeScope="" ma:versionID="167b4af99f56178dd5c68e858e1ea50a">
  <xsd:schema xmlns:xsd="http://www.w3.org/2001/XMLSchema" xmlns:xs="http://www.w3.org/2001/XMLSchema" xmlns:p="http://schemas.microsoft.com/office/2006/metadata/properties" xmlns:ns2="55abb41c-0e85-465d-961d-74f94abd7873" xmlns:ns3="7ece2107-18a0-4a00-a486-2284580f9d0d" targetNamespace="http://schemas.microsoft.com/office/2006/metadata/properties" ma:root="true" ma:fieldsID="695d46c66e31a5017ef38d464f1fa058" ns2:_="" ns3:_="">
    <xsd:import namespace="55abb41c-0e85-465d-961d-74f94abd7873"/>
    <xsd:import namespace="7ece2107-18a0-4a00-a486-2284580f9d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bb41c-0e85-465d-961d-74f94abd7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e2107-18a0-4a00-a486-2284580f9d0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52f0da1-20f2-4f3f-ac70-72a10eb7d9b6}" ma:internalName="TaxCatchAll" ma:showField="CatchAllData" ma:web="7ece2107-18a0-4a00-a486-2284580f9d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42AF4-9123-425A-82B8-AEAB29D37954}">
  <ds:schemaRefs>
    <ds:schemaRef ds:uri="http://schemas.microsoft.com/office/2006/documentManagement/types"/>
    <ds:schemaRef ds:uri="http://purl.org/dc/terms/"/>
    <ds:schemaRef ds:uri="7ece2107-18a0-4a00-a486-2284580f9d0d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55abb41c-0e85-465d-961d-74f94abd787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FE3AAB4-5977-4B09-9985-30BD55D69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bb41c-0e85-465d-961d-74f94abd7873"/>
    <ds:schemaRef ds:uri="7ece2107-18a0-4a00-a486-2284580f9d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3C9881-2DC8-4E6B-97D5-5EA8ADA312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Demonstracija ekrane (16:9)</PresentationFormat>
  <Paragraphs>105</Paragraphs>
  <Slides>35</Slides>
  <Notes>35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35</vt:i4>
      </vt:variant>
    </vt:vector>
  </HeadingPairs>
  <TitlesOfParts>
    <vt:vector size="38" baseType="lpstr">
      <vt:lpstr>Arial</vt:lpstr>
      <vt:lpstr>Overpass</vt:lpstr>
      <vt:lpstr>Simple Light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Kęstutis Bilotas</dc:creator>
  <cp:lastModifiedBy>Kęstutis Bilotas</cp:lastModifiedBy>
  <cp:revision>1</cp:revision>
  <dcterms:modified xsi:type="dcterms:W3CDTF">2022-05-24T10:22:04Z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0x010100919E73A1A723D547A9E78A3FD5B288F7</vt:lpwstr>
  </property>
</Properties>
</file>