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57"/>
  </p:notesMasterIdLst>
  <p:sldIdLst>
    <p:sldId id="256" r:id="rId3"/>
    <p:sldId id="266" r:id="rId4"/>
    <p:sldId id="259" r:id="rId5"/>
    <p:sldId id="261" r:id="rId6"/>
    <p:sldId id="324" r:id="rId7"/>
    <p:sldId id="267" r:id="rId8"/>
    <p:sldId id="262" r:id="rId9"/>
    <p:sldId id="263" r:id="rId10"/>
    <p:sldId id="264"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327" r:id="rId28"/>
    <p:sldId id="325" r:id="rId29"/>
    <p:sldId id="284" r:id="rId30"/>
    <p:sldId id="285" r:id="rId31"/>
    <p:sldId id="287" r:id="rId32"/>
    <p:sldId id="286" r:id="rId33"/>
    <p:sldId id="306" r:id="rId34"/>
    <p:sldId id="326" r:id="rId35"/>
    <p:sldId id="288" r:id="rId36"/>
    <p:sldId id="289" r:id="rId37"/>
    <p:sldId id="323" r:id="rId38"/>
    <p:sldId id="322" r:id="rId39"/>
    <p:sldId id="311" r:id="rId40"/>
    <p:sldId id="308" r:id="rId41"/>
    <p:sldId id="309" r:id="rId42"/>
    <p:sldId id="328" r:id="rId43"/>
    <p:sldId id="310" r:id="rId44"/>
    <p:sldId id="312" r:id="rId45"/>
    <p:sldId id="313" r:id="rId46"/>
    <p:sldId id="314" r:id="rId47"/>
    <p:sldId id="315" r:id="rId48"/>
    <p:sldId id="316" r:id="rId49"/>
    <p:sldId id="317" r:id="rId50"/>
    <p:sldId id="318" r:id="rId51"/>
    <p:sldId id="319" r:id="rId52"/>
    <p:sldId id="290" r:id="rId53"/>
    <p:sldId id="320" r:id="rId54"/>
    <p:sldId id="329" r:id="rId55"/>
    <p:sldId id="321" r:id="rId56"/>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75233" autoAdjust="0"/>
  </p:normalViewPr>
  <p:slideViewPr>
    <p:cSldViewPr snapToGrid="0">
      <p:cViewPr varScale="1">
        <p:scale>
          <a:sx n="86" d="100"/>
          <a:sy n="86" d="100"/>
        </p:scale>
        <p:origin x="15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Antraštės vietos rezervavimo ženkla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a:p>
        </p:txBody>
      </p:sp>
      <p:sp>
        <p:nvSpPr>
          <p:cNvPr id="3" name="Datos vietos rezervavimo ženkla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6E129-AACD-478E-B398-DE4A9C95C8F7}" type="datetimeFigureOut">
              <a:rPr lang="lt-LT" smtClean="0"/>
              <a:t>2018-03-27</a:t>
            </a:fld>
            <a:endParaRPr lang="lt-LT"/>
          </a:p>
        </p:txBody>
      </p:sp>
      <p:sp>
        <p:nvSpPr>
          <p:cNvPr id="4" name="Skaidrės vaizdo vietos rezervavimo ženkla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t-LT"/>
          </a:p>
        </p:txBody>
      </p:sp>
      <p:sp>
        <p:nvSpPr>
          <p:cNvPr id="5" name="Pastabų vietos rezervavimo ženkl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lt-LT" smtClean="0"/>
              <a:t>Redaguoti šablono teksto stilius</a:t>
            </a:r>
          </a:p>
          <a:p>
            <a:pPr lvl="1"/>
            <a:r>
              <a:rPr lang="lt-LT" smtClean="0"/>
              <a:t>Antras lygis</a:t>
            </a:r>
          </a:p>
          <a:p>
            <a:pPr lvl="2"/>
            <a:r>
              <a:rPr lang="lt-LT" smtClean="0"/>
              <a:t>Trečias lygis</a:t>
            </a:r>
          </a:p>
          <a:p>
            <a:pPr lvl="3"/>
            <a:r>
              <a:rPr lang="lt-LT" smtClean="0"/>
              <a:t>Ketvirtas lygis</a:t>
            </a:r>
          </a:p>
          <a:p>
            <a:pPr lvl="4"/>
            <a:r>
              <a:rPr lang="lt-LT" smtClean="0"/>
              <a:t>Penktas lygis</a:t>
            </a:r>
            <a:endParaRPr lang="lt-LT"/>
          </a:p>
        </p:txBody>
      </p:sp>
      <p:sp>
        <p:nvSpPr>
          <p:cNvPr id="6" name="Poraštės vietos rezervavimo ženkla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a:p>
        </p:txBody>
      </p:sp>
      <p:sp>
        <p:nvSpPr>
          <p:cNvPr id="7" name="Skaidrės numerio vietos rezervavimo ženklas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93429-AF35-4FD3-A240-E9874732C65F}" type="slidenum">
              <a:rPr lang="lt-LT" smtClean="0"/>
              <a:t>‹#›</a:t>
            </a:fld>
            <a:endParaRPr lang="lt-LT"/>
          </a:p>
        </p:txBody>
      </p:sp>
    </p:spTree>
    <p:extLst>
      <p:ext uri="{BB962C8B-B14F-4D97-AF65-F5344CB8AC3E}">
        <p14:creationId xmlns:p14="http://schemas.microsoft.com/office/powerpoint/2010/main" val="2722235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smtClean="0"/>
              <a:t>CREATE TABLE Asmenys</a:t>
            </a:r>
          </a:p>
          <a:p>
            <a:r>
              <a:rPr lang="lt-LT" dirty="0" smtClean="0"/>
              <a:t>(ID INT,</a:t>
            </a:r>
          </a:p>
          <a:p>
            <a:r>
              <a:rPr lang="lt-LT" dirty="0" smtClean="0"/>
              <a:t> Vardas VARCHAR(200),</a:t>
            </a:r>
          </a:p>
          <a:p>
            <a:r>
              <a:rPr lang="lt-LT" dirty="0" smtClean="0"/>
              <a:t> Pavarde VARCHAR(200),</a:t>
            </a:r>
          </a:p>
          <a:p>
            <a:r>
              <a:rPr lang="lt-LT" dirty="0" smtClean="0"/>
              <a:t> </a:t>
            </a:r>
            <a:r>
              <a:rPr lang="lt-LT" dirty="0" err="1" smtClean="0"/>
              <a:t>Gimimo_data</a:t>
            </a:r>
            <a:r>
              <a:rPr lang="lt-LT" dirty="0" smtClean="0"/>
              <a:t> DATETIME);</a:t>
            </a:r>
          </a:p>
          <a:p>
            <a:r>
              <a:rPr lang="lt-LT" dirty="0" smtClean="0"/>
              <a:t> </a:t>
            </a:r>
          </a:p>
          <a:p>
            <a:r>
              <a:rPr lang="lt-LT" dirty="0" smtClean="0"/>
              <a:t> </a:t>
            </a:r>
          </a:p>
          <a:p>
            <a:r>
              <a:rPr lang="lt-LT" dirty="0" smtClean="0"/>
              <a:t>CREATE TABLE Vietos</a:t>
            </a:r>
          </a:p>
          <a:p>
            <a:r>
              <a:rPr lang="lt-LT" dirty="0" smtClean="0"/>
              <a:t>(ID INT,</a:t>
            </a:r>
          </a:p>
          <a:p>
            <a:r>
              <a:rPr lang="lt-LT" dirty="0" smtClean="0"/>
              <a:t> Miestas VARCHAR(200),</a:t>
            </a:r>
          </a:p>
          <a:p>
            <a:r>
              <a:rPr lang="lt-LT" dirty="0" smtClean="0"/>
              <a:t> Gyvenviete VARCHAR(100),</a:t>
            </a:r>
          </a:p>
          <a:p>
            <a:r>
              <a:rPr lang="lt-LT" dirty="0" smtClean="0"/>
              <a:t> Gatve VARCHAR(200),</a:t>
            </a:r>
          </a:p>
          <a:p>
            <a:r>
              <a:rPr lang="lt-LT" dirty="0" smtClean="0"/>
              <a:t> </a:t>
            </a:r>
            <a:r>
              <a:rPr lang="lt-LT" dirty="0" err="1" smtClean="0"/>
              <a:t>Namo_Nr</a:t>
            </a:r>
            <a:r>
              <a:rPr lang="lt-LT" dirty="0" smtClean="0"/>
              <a:t> NUMERIC,</a:t>
            </a:r>
          </a:p>
          <a:p>
            <a:r>
              <a:rPr lang="lt-LT" dirty="0" smtClean="0"/>
              <a:t> </a:t>
            </a:r>
            <a:r>
              <a:rPr lang="lt-LT" dirty="0" err="1" smtClean="0"/>
              <a:t>Buto_Nr</a:t>
            </a:r>
            <a:r>
              <a:rPr lang="lt-LT" dirty="0" smtClean="0"/>
              <a:t> NUMERIC,</a:t>
            </a:r>
          </a:p>
          <a:p>
            <a:r>
              <a:rPr lang="lt-LT" dirty="0" smtClean="0"/>
              <a:t> </a:t>
            </a:r>
            <a:r>
              <a:rPr lang="lt-LT" dirty="0" err="1" smtClean="0"/>
              <a:t>Asmuo_Id</a:t>
            </a:r>
            <a:r>
              <a:rPr lang="lt-LT" dirty="0" smtClean="0"/>
              <a:t> INT);</a:t>
            </a:r>
          </a:p>
          <a:p>
            <a:r>
              <a:rPr lang="lt-LT" dirty="0" smtClean="0"/>
              <a:t> </a:t>
            </a:r>
          </a:p>
          <a:p>
            <a:r>
              <a:rPr lang="lt-LT" dirty="0" smtClean="0"/>
              <a:t>CREATE TABLE Dokumentai</a:t>
            </a:r>
          </a:p>
          <a:p>
            <a:r>
              <a:rPr lang="lt-LT" dirty="0" smtClean="0"/>
              <a:t>(ID INT,</a:t>
            </a:r>
          </a:p>
          <a:p>
            <a:r>
              <a:rPr lang="lt-LT" dirty="0" smtClean="0"/>
              <a:t> </a:t>
            </a:r>
            <a:r>
              <a:rPr lang="lt-LT" dirty="0" err="1" smtClean="0"/>
              <a:t>Dok_Tipas</a:t>
            </a:r>
            <a:r>
              <a:rPr lang="lt-LT" dirty="0" smtClean="0"/>
              <a:t> VARCHAR(200),</a:t>
            </a:r>
          </a:p>
          <a:p>
            <a:r>
              <a:rPr lang="lt-LT" dirty="0" smtClean="0"/>
              <a:t> </a:t>
            </a:r>
            <a:r>
              <a:rPr lang="lt-LT" dirty="0" err="1" smtClean="0"/>
              <a:t>Dok_Numeris</a:t>
            </a:r>
            <a:r>
              <a:rPr lang="lt-LT" dirty="0" smtClean="0"/>
              <a:t> VARCHAR(100),</a:t>
            </a:r>
          </a:p>
          <a:p>
            <a:r>
              <a:rPr lang="lt-LT" dirty="0" smtClean="0"/>
              <a:t> </a:t>
            </a:r>
            <a:r>
              <a:rPr lang="lt-LT" dirty="0" err="1" smtClean="0"/>
              <a:t>Galioja_nuo</a:t>
            </a:r>
            <a:r>
              <a:rPr lang="lt-LT" dirty="0" smtClean="0"/>
              <a:t> DATETIME,</a:t>
            </a:r>
          </a:p>
          <a:p>
            <a:r>
              <a:rPr lang="lt-LT" dirty="0" smtClean="0"/>
              <a:t> </a:t>
            </a:r>
            <a:r>
              <a:rPr lang="lt-LT" dirty="0" err="1" smtClean="0"/>
              <a:t>Asmuo_Id</a:t>
            </a:r>
            <a:r>
              <a:rPr lang="lt-LT" dirty="0" smtClean="0"/>
              <a:t> INT);</a:t>
            </a:r>
          </a:p>
          <a:p>
            <a:r>
              <a:rPr lang="lt-LT" dirty="0" smtClean="0"/>
              <a:t> </a:t>
            </a:r>
          </a:p>
          <a:p>
            <a:r>
              <a:rPr lang="lt-LT" dirty="0" smtClean="0"/>
              <a:t> </a:t>
            </a:r>
            <a:r>
              <a:rPr lang="lt-LT" dirty="0" err="1" smtClean="0"/>
              <a:t>insert</a:t>
            </a:r>
            <a:r>
              <a:rPr lang="lt-LT" dirty="0" smtClean="0"/>
              <a:t> </a:t>
            </a:r>
            <a:r>
              <a:rPr lang="lt-LT" dirty="0" err="1" smtClean="0"/>
              <a:t>into</a:t>
            </a:r>
            <a:r>
              <a:rPr lang="lt-LT" dirty="0" smtClean="0"/>
              <a:t> Asmenys (ID, Vardas, Pavarde, </a:t>
            </a:r>
            <a:r>
              <a:rPr lang="lt-LT" dirty="0" err="1" smtClean="0"/>
              <a:t>Gimimo_data</a:t>
            </a:r>
            <a:r>
              <a:rPr lang="lt-LT" dirty="0" smtClean="0"/>
              <a:t>) VALUES (1, 'Kęstutis', 'Matavičius','1985-12-12');</a:t>
            </a:r>
          </a:p>
          <a:p>
            <a:r>
              <a:rPr lang="lt-LT" dirty="0" smtClean="0"/>
              <a:t> </a:t>
            </a:r>
            <a:r>
              <a:rPr lang="lt-LT" dirty="0" err="1" smtClean="0"/>
              <a:t>insert</a:t>
            </a:r>
            <a:r>
              <a:rPr lang="lt-LT" dirty="0" smtClean="0"/>
              <a:t> </a:t>
            </a:r>
            <a:r>
              <a:rPr lang="lt-LT" dirty="0" err="1" smtClean="0"/>
              <a:t>into</a:t>
            </a:r>
            <a:r>
              <a:rPr lang="lt-LT" dirty="0" smtClean="0"/>
              <a:t> Asmenys (ID, Vardas, Pavarde, </a:t>
            </a:r>
            <a:r>
              <a:rPr lang="lt-LT" dirty="0" err="1" smtClean="0"/>
              <a:t>Gimimo_data</a:t>
            </a:r>
            <a:r>
              <a:rPr lang="lt-LT" dirty="0" smtClean="0"/>
              <a:t>) VALUES (2, 'Tomas', 'Tomaitis','1992-05-18');</a:t>
            </a:r>
          </a:p>
          <a:p>
            <a:r>
              <a:rPr lang="lt-LT" dirty="0" smtClean="0"/>
              <a:t> </a:t>
            </a:r>
            <a:r>
              <a:rPr lang="lt-LT" dirty="0" err="1" smtClean="0"/>
              <a:t>insert</a:t>
            </a:r>
            <a:r>
              <a:rPr lang="lt-LT" dirty="0" smtClean="0"/>
              <a:t> </a:t>
            </a:r>
            <a:r>
              <a:rPr lang="lt-LT" dirty="0" err="1" smtClean="0"/>
              <a:t>into</a:t>
            </a:r>
            <a:r>
              <a:rPr lang="lt-LT" dirty="0" smtClean="0"/>
              <a:t> Asmenys (ID, Vardas, Pavarde, </a:t>
            </a:r>
            <a:r>
              <a:rPr lang="lt-LT" dirty="0" err="1" smtClean="0"/>
              <a:t>Gimimo_data</a:t>
            </a:r>
            <a:r>
              <a:rPr lang="lt-LT" dirty="0" smtClean="0"/>
              <a:t>) VALUES (3, 'Tomas', 'Linas','1990-10-25');</a:t>
            </a:r>
          </a:p>
          <a:p>
            <a:r>
              <a:rPr lang="lt-LT" dirty="0" smtClean="0"/>
              <a:t> </a:t>
            </a:r>
            <a:r>
              <a:rPr lang="lt-LT" dirty="0" err="1" smtClean="0"/>
              <a:t>insert</a:t>
            </a:r>
            <a:r>
              <a:rPr lang="lt-LT" dirty="0" smtClean="0"/>
              <a:t> </a:t>
            </a:r>
            <a:r>
              <a:rPr lang="lt-LT" dirty="0" err="1" smtClean="0"/>
              <a:t>into</a:t>
            </a:r>
            <a:r>
              <a:rPr lang="lt-LT" dirty="0" smtClean="0"/>
              <a:t> Asmenys (ID, Vardas, Pavarde, </a:t>
            </a:r>
            <a:r>
              <a:rPr lang="lt-LT" dirty="0" err="1" smtClean="0"/>
              <a:t>Gimimo_data</a:t>
            </a:r>
            <a:r>
              <a:rPr lang="lt-LT" dirty="0" smtClean="0"/>
              <a:t>) VALUES (4, 'Darius', 'Gudas','1942-09-21');</a:t>
            </a:r>
          </a:p>
          <a:p>
            <a:r>
              <a:rPr lang="lt-LT" dirty="0" smtClean="0"/>
              <a:t> </a:t>
            </a:r>
            <a:r>
              <a:rPr lang="lt-LT" dirty="0" err="1" smtClean="0"/>
              <a:t>insert</a:t>
            </a:r>
            <a:r>
              <a:rPr lang="lt-LT" dirty="0" smtClean="0"/>
              <a:t> </a:t>
            </a:r>
            <a:r>
              <a:rPr lang="lt-LT" dirty="0" err="1" smtClean="0"/>
              <a:t>into</a:t>
            </a:r>
            <a:r>
              <a:rPr lang="lt-LT" dirty="0" smtClean="0"/>
              <a:t> Asmenys (ID, Vardas, Pavarde, </a:t>
            </a:r>
            <a:r>
              <a:rPr lang="lt-LT" dirty="0" err="1" smtClean="0"/>
              <a:t>Gimimo_data</a:t>
            </a:r>
            <a:r>
              <a:rPr lang="lt-LT" dirty="0" smtClean="0"/>
              <a:t>) VALUES (5, 'Lina', 'Smulkytė','1999-10-12');</a:t>
            </a:r>
          </a:p>
          <a:p>
            <a:r>
              <a:rPr lang="lt-LT" dirty="0" smtClean="0"/>
              <a:t> </a:t>
            </a:r>
          </a:p>
          <a:p>
            <a:r>
              <a:rPr lang="lt-LT" dirty="0" smtClean="0"/>
              <a:t> </a:t>
            </a:r>
            <a:r>
              <a:rPr lang="lt-LT" dirty="0" err="1" smtClean="0"/>
              <a:t>insert</a:t>
            </a:r>
            <a:r>
              <a:rPr lang="lt-LT" dirty="0" smtClean="0"/>
              <a:t> </a:t>
            </a:r>
            <a:r>
              <a:rPr lang="lt-LT" dirty="0" err="1" smtClean="0"/>
              <a:t>into</a:t>
            </a:r>
            <a:r>
              <a:rPr lang="lt-LT" dirty="0" smtClean="0"/>
              <a:t> Vietos (</a:t>
            </a:r>
            <a:r>
              <a:rPr lang="lt-LT" dirty="0" err="1" smtClean="0"/>
              <a:t>ID,Miestas</a:t>
            </a:r>
            <a:r>
              <a:rPr lang="lt-LT" dirty="0" smtClean="0"/>
              <a:t>, Gyvenviete, Gatve, </a:t>
            </a:r>
            <a:r>
              <a:rPr lang="lt-LT" dirty="0" err="1" smtClean="0"/>
              <a:t>Namo_Nr</a:t>
            </a:r>
            <a:r>
              <a:rPr lang="lt-LT" dirty="0" smtClean="0"/>
              <a:t>, </a:t>
            </a:r>
            <a:r>
              <a:rPr lang="lt-LT" dirty="0" err="1" smtClean="0"/>
              <a:t>Buto_Nr</a:t>
            </a:r>
            <a:r>
              <a:rPr lang="lt-LT" dirty="0" smtClean="0"/>
              <a:t>, </a:t>
            </a:r>
            <a:r>
              <a:rPr lang="lt-LT" dirty="0" err="1" smtClean="0"/>
              <a:t>Asmuo_Id</a:t>
            </a:r>
            <a:r>
              <a:rPr lang="lt-LT" dirty="0" smtClean="0"/>
              <a:t>) VALUES (1, 'Kaunas', 'Dainava', 'Kovo 11-osios g.',1254, 2547,1);</a:t>
            </a:r>
          </a:p>
          <a:p>
            <a:r>
              <a:rPr lang="lt-LT" dirty="0" smtClean="0"/>
              <a:t> </a:t>
            </a:r>
            <a:r>
              <a:rPr lang="lt-LT" dirty="0" err="1" smtClean="0"/>
              <a:t>insert</a:t>
            </a:r>
            <a:r>
              <a:rPr lang="lt-LT" dirty="0" smtClean="0"/>
              <a:t> </a:t>
            </a:r>
            <a:r>
              <a:rPr lang="lt-LT" dirty="0" err="1" smtClean="0"/>
              <a:t>into</a:t>
            </a:r>
            <a:r>
              <a:rPr lang="lt-LT" dirty="0" smtClean="0"/>
              <a:t> Vietos (</a:t>
            </a:r>
            <a:r>
              <a:rPr lang="lt-LT" dirty="0" err="1" smtClean="0"/>
              <a:t>ID,Miestas</a:t>
            </a:r>
            <a:r>
              <a:rPr lang="lt-LT" dirty="0" smtClean="0"/>
              <a:t>, Gyvenviete, Gatve, </a:t>
            </a:r>
            <a:r>
              <a:rPr lang="lt-LT" dirty="0" err="1" smtClean="0"/>
              <a:t>Namo_Nr</a:t>
            </a:r>
            <a:r>
              <a:rPr lang="lt-LT" dirty="0" smtClean="0"/>
              <a:t>, </a:t>
            </a:r>
            <a:r>
              <a:rPr lang="lt-LT" dirty="0" err="1" smtClean="0"/>
              <a:t>Buto_Nr</a:t>
            </a:r>
            <a:r>
              <a:rPr lang="lt-LT" dirty="0" smtClean="0"/>
              <a:t>, </a:t>
            </a:r>
            <a:r>
              <a:rPr lang="lt-LT" dirty="0" err="1" smtClean="0"/>
              <a:t>Asmuo_Id</a:t>
            </a:r>
            <a:r>
              <a:rPr lang="lt-LT" dirty="0" smtClean="0"/>
              <a:t>) VALUES (2, 'Kaunas', 'Dainava', 'Tunelio g.',12, 2544,2);</a:t>
            </a:r>
          </a:p>
          <a:p>
            <a:r>
              <a:rPr lang="lt-LT" dirty="0" smtClean="0"/>
              <a:t> </a:t>
            </a:r>
            <a:r>
              <a:rPr lang="lt-LT" dirty="0" err="1" smtClean="0"/>
              <a:t>insert</a:t>
            </a:r>
            <a:r>
              <a:rPr lang="lt-LT" dirty="0" smtClean="0"/>
              <a:t> </a:t>
            </a:r>
            <a:r>
              <a:rPr lang="lt-LT" dirty="0" err="1" smtClean="0"/>
              <a:t>into</a:t>
            </a:r>
            <a:r>
              <a:rPr lang="lt-LT" dirty="0" smtClean="0"/>
              <a:t> Vietos (</a:t>
            </a:r>
            <a:r>
              <a:rPr lang="lt-LT" dirty="0" err="1" smtClean="0"/>
              <a:t>ID,Miestas</a:t>
            </a:r>
            <a:r>
              <a:rPr lang="lt-LT" dirty="0" smtClean="0"/>
              <a:t>, Gyvenviete, Gatve, </a:t>
            </a:r>
            <a:r>
              <a:rPr lang="lt-LT" dirty="0" err="1" smtClean="0"/>
              <a:t>Namo_Nr</a:t>
            </a:r>
            <a:r>
              <a:rPr lang="lt-LT" dirty="0" smtClean="0"/>
              <a:t>, </a:t>
            </a:r>
            <a:r>
              <a:rPr lang="lt-LT" dirty="0" err="1" smtClean="0"/>
              <a:t>Buto_Nr</a:t>
            </a:r>
            <a:r>
              <a:rPr lang="lt-LT" dirty="0" smtClean="0"/>
              <a:t>, </a:t>
            </a:r>
            <a:r>
              <a:rPr lang="lt-LT" dirty="0" err="1" smtClean="0"/>
              <a:t>Asmuo_Id</a:t>
            </a:r>
            <a:r>
              <a:rPr lang="lt-LT" dirty="0" smtClean="0"/>
              <a:t>) VALUES (4, 'Kaunas', </a:t>
            </a:r>
            <a:r>
              <a:rPr lang="lt-LT" dirty="0" err="1" smtClean="0"/>
              <a:t>null</a:t>
            </a:r>
            <a:r>
              <a:rPr lang="lt-LT" dirty="0" smtClean="0"/>
              <a:t>, 'Savanorių pr.',254, 47,3);</a:t>
            </a:r>
          </a:p>
          <a:p>
            <a:r>
              <a:rPr lang="lt-LT" dirty="0" smtClean="0"/>
              <a:t> </a:t>
            </a:r>
            <a:r>
              <a:rPr lang="lt-LT" dirty="0" err="1" smtClean="0"/>
              <a:t>insert</a:t>
            </a:r>
            <a:r>
              <a:rPr lang="lt-LT" dirty="0" smtClean="0"/>
              <a:t> </a:t>
            </a:r>
            <a:r>
              <a:rPr lang="lt-LT" dirty="0" err="1" smtClean="0"/>
              <a:t>into</a:t>
            </a:r>
            <a:r>
              <a:rPr lang="lt-LT" dirty="0" smtClean="0"/>
              <a:t> Vietos (</a:t>
            </a:r>
            <a:r>
              <a:rPr lang="lt-LT" dirty="0" err="1" smtClean="0"/>
              <a:t>ID,Miestas</a:t>
            </a:r>
            <a:r>
              <a:rPr lang="lt-LT" dirty="0" smtClean="0"/>
              <a:t>, Gyvenviete, Gatve, </a:t>
            </a:r>
            <a:r>
              <a:rPr lang="lt-LT" dirty="0" err="1" smtClean="0"/>
              <a:t>Namo_Nr</a:t>
            </a:r>
            <a:r>
              <a:rPr lang="lt-LT" dirty="0" smtClean="0"/>
              <a:t>, </a:t>
            </a:r>
            <a:r>
              <a:rPr lang="lt-LT" dirty="0" err="1" smtClean="0"/>
              <a:t>Buto_Nr</a:t>
            </a:r>
            <a:r>
              <a:rPr lang="lt-LT" dirty="0" smtClean="0"/>
              <a:t>, </a:t>
            </a:r>
            <a:r>
              <a:rPr lang="lt-LT" dirty="0" err="1" smtClean="0"/>
              <a:t>Asmuo_Id</a:t>
            </a:r>
            <a:r>
              <a:rPr lang="lt-LT" dirty="0" smtClean="0"/>
              <a:t>) VALUES (3, 'Kaunas', </a:t>
            </a:r>
            <a:r>
              <a:rPr lang="lt-LT" dirty="0" err="1" smtClean="0"/>
              <a:t>null</a:t>
            </a:r>
            <a:r>
              <a:rPr lang="lt-LT" dirty="0" smtClean="0"/>
              <a:t>, 'Gėlių g.',154, 247,4);</a:t>
            </a:r>
          </a:p>
          <a:p>
            <a:r>
              <a:rPr lang="lt-LT" dirty="0" smtClean="0"/>
              <a:t> </a:t>
            </a:r>
          </a:p>
          <a:p>
            <a:r>
              <a:rPr lang="lt-LT" dirty="0" smtClean="0"/>
              <a:t> </a:t>
            </a:r>
            <a:r>
              <a:rPr lang="lt-LT" dirty="0" err="1" smtClean="0"/>
              <a:t>insert</a:t>
            </a:r>
            <a:r>
              <a:rPr lang="lt-LT" dirty="0" smtClean="0"/>
              <a:t> </a:t>
            </a:r>
            <a:r>
              <a:rPr lang="lt-LT" dirty="0" err="1" smtClean="0"/>
              <a:t>into</a:t>
            </a:r>
            <a:r>
              <a:rPr lang="lt-LT" dirty="0" smtClean="0"/>
              <a:t> Dokumentai (ID, </a:t>
            </a:r>
            <a:r>
              <a:rPr lang="lt-LT" dirty="0" err="1" smtClean="0"/>
              <a:t>dok_tipas</a:t>
            </a:r>
            <a:r>
              <a:rPr lang="lt-LT" dirty="0" smtClean="0"/>
              <a:t>, </a:t>
            </a:r>
            <a:r>
              <a:rPr lang="lt-LT" dirty="0" err="1" smtClean="0"/>
              <a:t>dok_numeris</a:t>
            </a:r>
            <a:r>
              <a:rPr lang="lt-LT" dirty="0" smtClean="0"/>
              <a:t>, </a:t>
            </a:r>
            <a:r>
              <a:rPr lang="lt-LT" dirty="0" err="1" smtClean="0"/>
              <a:t>galioja_nuo</a:t>
            </a:r>
            <a:r>
              <a:rPr lang="lt-LT" dirty="0" smtClean="0"/>
              <a:t>, </a:t>
            </a:r>
            <a:r>
              <a:rPr lang="lt-LT" dirty="0" err="1" smtClean="0"/>
              <a:t>asmuo_id</a:t>
            </a:r>
            <a:r>
              <a:rPr lang="lt-LT" dirty="0" smtClean="0"/>
              <a:t>) VALUES (1,'Pasas', 'LK-784512', '2015-01-25',1);</a:t>
            </a:r>
          </a:p>
          <a:p>
            <a:r>
              <a:rPr lang="lt-LT" dirty="0" smtClean="0"/>
              <a:t> </a:t>
            </a:r>
            <a:r>
              <a:rPr lang="lt-LT" dirty="0" err="1" smtClean="0"/>
              <a:t>insert</a:t>
            </a:r>
            <a:r>
              <a:rPr lang="lt-LT" dirty="0" smtClean="0"/>
              <a:t> </a:t>
            </a:r>
            <a:r>
              <a:rPr lang="lt-LT" dirty="0" err="1" smtClean="0"/>
              <a:t>into</a:t>
            </a:r>
            <a:r>
              <a:rPr lang="lt-LT" dirty="0" smtClean="0"/>
              <a:t> Dokumentai (ID, </a:t>
            </a:r>
            <a:r>
              <a:rPr lang="lt-LT" dirty="0" err="1" smtClean="0"/>
              <a:t>dok_tipas</a:t>
            </a:r>
            <a:r>
              <a:rPr lang="lt-LT" dirty="0" smtClean="0"/>
              <a:t>, </a:t>
            </a:r>
            <a:r>
              <a:rPr lang="lt-LT" dirty="0" err="1" smtClean="0"/>
              <a:t>dok_numeris</a:t>
            </a:r>
            <a:r>
              <a:rPr lang="lt-LT" dirty="0" smtClean="0"/>
              <a:t>, </a:t>
            </a:r>
            <a:r>
              <a:rPr lang="lt-LT" dirty="0" err="1" smtClean="0"/>
              <a:t>galioja_nuo</a:t>
            </a:r>
            <a:r>
              <a:rPr lang="lt-LT" dirty="0" smtClean="0"/>
              <a:t>, </a:t>
            </a:r>
            <a:r>
              <a:rPr lang="lt-LT" dirty="0" err="1" smtClean="0"/>
              <a:t>asmuo_id</a:t>
            </a:r>
            <a:r>
              <a:rPr lang="lt-LT" dirty="0" smtClean="0"/>
              <a:t>) VALUES (2,'Kortelė', 'LK-741512', '2015-01-25',3);</a:t>
            </a:r>
          </a:p>
          <a:p>
            <a:r>
              <a:rPr lang="lt-LT" dirty="0" smtClean="0"/>
              <a:t> </a:t>
            </a:r>
            <a:r>
              <a:rPr lang="lt-LT" dirty="0" err="1" smtClean="0"/>
              <a:t>insert</a:t>
            </a:r>
            <a:r>
              <a:rPr lang="lt-LT" dirty="0" smtClean="0"/>
              <a:t> </a:t>
            </a:r>
            <a:r>
              <a:rPr lang="lt-LT" dirty="0" err="1" smtClean="0"/>
              <a:t>into</a:t>
            </a:r>
            <a:r>
              <a:rPr lang="lt-LT" dirty="0" smtClean="0"/>
              <a:t> Dokumentai (ID, </a:t>
            </a:r>
            <a:r>
              <a:rPr lang="lt-LT" dirty="0" err="1" smtClean="0"/>
              <a:t>dok_tipas</a:t>
            </a:r>
            <a:r>
              <a:rPr lang="lt-LT" dirty="0" smtClean="0"/>
              <a:t>, </a:t>
            </a:r>
            <a:r>
              <a:rPr lang="lt-LT" dirty="0" err="1" smtClean="0"/>
              <a:t>dok_numeris</a:t>
            </a:r>
            <a:r>
              <a:rPr lang="lt-LT" dirty="0" smtClean="0"/>
              <a:t>, </a:t>
            </a:r>
            <a:r>
              <a:rPr lang="lt-LT" dirty="0" err="1" smtClean="0"/>
              <a:t>galioja_nuo</a:t>
            </a:r>
            <a:r>
              <a:rPr lang="lt-LT" dirty="0" smtClean="0"/>
              <a:t>, </a:t>
            </a:r>
            <a:r>
              <a:rPr lang="lt-LT" dirty="0" err="1" smtClean="0"/>
              <a:t>asmuo_id</a:t>
            </a:r>
            <a:r>
              <a:rPr lang="lt-LT" dirty="0" smtClean="0"/>
              <a:t>) VALUES (6,'Pasas', 'LK-784589', '2016-03-05',3);</a:t>
            </a:r>
          </a:p>
          <a:p>
            <a:r>
              <a:rPr lang="lt-LT" dirty="0" smtClean="0"/>
              <a:t> </a:t>
            </a:r>
            <a:r>
              <a:rPr lang="lt-LT" dirty="0" err="1" smtClean="0"/>
              <a:t>insert</a:t>
            </a:r>
            <a:r>
              <a:rPr lang="lt-LT" dirty="0" smtClean="0"/>
              <a:t> </a:t>
            </a:r>
            <a:r>
              <a:rPr lang="lt-LT" dirty="0" err="1" smtClean="0"/>
              <a:t>into</a:t>
            </a:r>
            <a:r>
              <a:rPr lang="lt-LT" dirty="0" smtClean="0"/>
              <a:t> Dokumentai (ID, </a:t>
            </a:r>
            <a:r>
              <a:rPr lang="lt-LT" dirty="0" err="1" smtClean="0"/>
              <a:t>dok_tipas</a:t>
            </a:r>
            <a:r>
              <a:rPr lang="lt-LT" dirty="0" smtClean="0"/>
              <a:t>, </a:t>
            </a:r>
            <a:r>
              <a:rPr lang="lt-LT" dirty="0" err="1" smtClean="0"/>
              <a:t>dok_numeris</a:t>
            </a:r>
            <a:r>
              <a:rPr lang="lt-LT" dirty="0" smtClean="0"/>
              <a:t>, </a:t>
            </a:r>
            <a:r>
              <a:rPr lang="lt-LT" dirty="0" err="1" smtClean="0"/>
              <a:t>galioja_nuo</a:t>
            </a:r>
            <a:r>
              <a:rPr lang="lt-LT" dirty="0" smtClean="0"/>
              <a:t>, </a:t>
            </a:r>
            <a:r>
              <a:rPr lang="lt-LT" dirty="0" err="1" smtClean="0"/>
              <a:t>asmuo_id</a:t>
            </a:r>
            <a:r>
              <a:rPr lang="lt-LT" dirty="0" smtClean="0"/>
              <a:t>) VALUES (3,'Kortelė', 'LK-7512', '2015-01-25',2);</a:t>
            </a:r>
          </a:p>
          <a:p>
            <a:r>
              <a:rPr lang="lt-LT" dirty="0" smtClean="0"/>
              <a:t> </a:t>
            </a:r>
            <a:r>
              <a:rPr lang="lt-LT" dirty="0" err="1" smtClean="0"/>
              <a:t>insert</a:t>
            </a:r>
            <a:r>
              <a:rPr lang="lt-LT" dirty="0" smtClean="0"/>
              <a:t> </a:t>
            </a:r>
            <a:r>
              <a:rPr lang="lt-LT" dirty="0" err="1" smtClean="0"/>
              <a:t>into</a:t>
            </a:r>
            <a:r>
              <a:rPr lang="lt-LT" dirty="0" smtClean="0"/>
              <a:t> Dokumentai (ID, </a:t>
            </a:r>
            <a:r>
              <a:rPr lang="lt-LT" dirty="0" err="1" smtClean="0"/>
              <a:t>dok_tipas</a:t>
            </a:r>
            <a:r>
              <a:rPr lang="lt-LT" dirty="0" smtClean="0"/>
              <a:t>, </a:t>
            </a:r>
            <a:r>
              <a:rPr lang="lt-LT" dirty="0" err="1" smtClean="0"/>
              <a:t>dok_numeris</a:t>
            </a:r>
            <a:r>
              <a:rPr lang="lt-LT" dirty="0" smtClean="0"/>
              <a:t>, </a:t>
            </a:r>
            <a:r>
              <a:rPr lang="lt-LT" dirty="0" err="1" smtClean="0"/>
              <a:t>galioja_nuo</a:t>
            </a:r>
            <a:r>
              <a:rPr lang="lt-LT" dirty="0" smtClean="0"/>
              <a:t>, </a:t>
            </a:r>
            <a:r>
              <a:rPr lang="lt-LT" dirty="0" err="1" smtClean="0"/>
              <a:t>asmuo_id</a:t>
            </a:r>
            <a:r>
              <a:rPr lang="lt-LT" dirty="0" smtClean="0"/>
              <a:t>) VALUES (4,'Pasas', 'LK-78422', '2015-01-25',4);</a:t>
            </a:r>
          </a:p>
          <a:p>
            <a:r>
              <a:rPr lang="lt-LT" dirty="0" smtClean="0"/>
              <a:t> </a:t>
            </a:r>
            <a:r>
              <a:rPr lang="lt-LT" dirty="0" err="1" smtClean="0"/>
              <a:t>insert</a:t>
            </a:r>
            <a:r>
              <a:rPr lang="lt-LT" dirty="0" smtClean="0"/>
              <a:t> </a:t>
            </a:r>
            <a:r>
              <a:rPr lang="lt-LT" dirty="0" err="1" smtClean="0"/>
              <a:t>into</a:t>
            </a:r>
            <a:r>
              <a:rPr lang="lt-LT" dirty="0" smtClean="0"/>
              <a:t> Dokumentai (ID, </a:t>
            </a:r>
            <a:r>
              <a:rPr lang="lt-LT" dirty="0" err="1" smtClean="0"/>
              <a:t>dok_tipas</a:t>
            </a:r>
            <a:r>
              <a:rPr lang="lt-LT" dirty="0" smtClean="0"/>
              <a:t>, </a:t>
            </a:r>
            <a:r>
              <a:rPr lang="lt-LT" dirty="0" err="1" smtClean="0"/>
              <a:t>dok_numeris</a:t>
            </a:r>
            <a:r>
              <a:rPr lang="lt-LT" dirty="0" smtClean="0"/>
              <a:t>, </a:t>
            </a:r>
            <a:r>
              <a:rPr lang="lt-LT" dirty="0" err="1" smtClean="0"/>
              <a:t>galioja_nuo</a:t>
            </a:r>
            <a:r>
              <a:rPr lang="lt-LT" dirty="0" smtClean="0"/>
              <a:t>, </a:t>
            </a:r>
            <a:r>
              <a:rPr lang="lt-LT" dirty="0" err="1" smtClean="0"/>
              <a:t>asmuo_id</a:t>
            </a:r>
            <a:r>
              <a:rPr lang="lt-LT" dirty="0" smtClean="0"/>
              <a:t>) VALUES (5,'Pasas', 'LK-78912', '2015-01-25',5);</a:t>
            </a:r>
          </a:p>
          <a:p>
            <a:r>
              <a:rPr lang="lt-LT" dirty="0" smtClean="0"/>
              <a:t> </a:t>
            </a:r>
          </a:p>
          <a:p>
            <a:r>
              <a:rPr lang="lt-LT" dirty="0" smtClean="0"/>
              <a:t> </a:t>
            </a:r>
          </a:p>
          <a:p>
            <a:r>
              <a:rPr lang="lt-LT" dirty="0" smtClean="0"/>
              <a:t> </a:t>
            </a:r>
          </a:p>
          <a:p>
            <a:r>
              <a:rPr lang="lt-LT" dirty="0" smtClean="0"/>
              <a:t> </a:t>
            </a:r>
          </a:p>
          <a:p>
            <a:r>
              <a:rPr lang="lt-LT" dirty="0" smtClean="0"/>
              <a:t> /**/</a:t>
            </a:r>
          </a:p>
          <a:p>
            <a:r>
              <a:rPr lang="lt-LT" dirty="0" smtClean="0"/>
              <a:t> </a:t>
            </a:r>
          </a:p>
          <a:p>
            <a:r>
              <a:rPr lang="lt-LT" dirty="0" smtClean="0"/>
              <a:t> https://livesql.oracle.com</a:t>
            </a:r>
          </a:p>
          <a:p>
            <a:r>
              <a:rPr lang="lt-LT" dirty="0" smtClean="0"/>
              <a:t>https://www.postgresql.org/</a:t>
            </a:r>
          </a:p>
          <a:p>
            <a:r>
              <a:rPr lang="lt-LT" dirty="0" smtClean="0"/>
              <a:t>https://www.postgresql.org/</a:t>
            </a:r>
          </a:p>
          <a:p>
            <a:r>
              <a:rPr lang="lt-LT" dirty="0" smtClean="0"/>
              <a:t>https://www.enterprisedb.com/thank-you?anid=209611</a:t>
            </a:r>
          </a:p>
          <a:p>
            <a:r>
              <a:rPr lang="lt-LT" dirty="0" smtClean="0"/>
              <a:t>https://www.enterprisedb.com/downloads/postgres-postgresql-downloads#windows </a:t>
            </a:r>
            <a:r>
              <a:rPr lang="lt-LT" dirty="0" err="1" smtClean="0"/>
              <a:t>nrdkma</a:t>
            </a:r>
            <a:r>
              <a:rPr lang="lt-LT" dirty="0" smtClean="0"/>
              <a:t>\nrdkma1</a:t>
            </a:r>
          </a:p>
          <a:p>
            <a:endParaRPr lang="lt-LT" dirty="0" smtClean="0"/>
          </a:p>
          <a:p>
            <a:r>
              <a:rPr lang="lt-LT" dirty="0" smtClean="0"/>
              <a:t>https://www.tutorialspoint.com/sql/sql-overview.htm--tutorial</a:t>
            </a:r>
          </a:p>
          <a:p>
            <a:endParaRPr lang="lt-LT" dirty="0" smtClean="0"/>
          </a:p>
          <a:p>
            <a:endParaRPr lang="lt-LT" dirty="0" smtClean="0"/>
          </a:p>
          <a:p>
            <a:r>
              <a:rPr lang="lt-LT" dirty="0" smtClean="0"/>
              <a:t>https://drive.google.com/drive/folders/0B2PW1AN6bblkfkVrRno2NERmMUxFU3FuX1BzZjhnalY5RFc2bURWTzB4ak9DWTRBQ2NBa1k</a:t>
            </a:r>
          </a:p>
          <a:p>
            <a:endParaRPr lang="lt-LT" dirty="0" smtClean="0"/>
          </a:p>
          <a:p>
            <a:endParaRPr lang="lt-LT" dirty="0" smtClean="0"/>
          </a:p>
          <a:p>
            <a:endParaRPr lang="lt-LT" dirty="0" smtClean="0"/>
          </a:p>
          <a:p>
            <a:r>
              <a:rPr lang="lt-LT" dirty="0" err="1" smtClean="0"/>
              <a:t>pgadmin</a:t>
            </a:r>
            <a:endParaRPr lang="lt-LT" dirty="0" smtClean="0"/>
          </a:p>
          <a:p>
            <a:endParaRPr lang="lt-LT" dirty="0" smtClean="0"/>
          </a:p>
          <a:p>
            <a:endParaRPr lang="lt-LT" dirty="0" smtClean="0"/>
          </a:p>
          <a:p>
            <a:endParaRPr lang="lt-LT" dirty="0" smtClean="0"/>
          </a:p>
          <a:p>
            <a:endParaRPr lang="lt-LT" dirty="0" smtClean="0"/>
          </a:p>
          <a:p>
            <a:r>
              <a:rPr lang="lt-LT" dirty="0" smtClean="0"/>
              <a:t> </a:t>
            </a:r>
          </a:p>
          <a:p>
            <a:r>
              <a:rPr lang="lt-LT" dirty="0" smtClean="0"/>
              <a:t> </a:t>
            </a:r>
            <a:r>
              <a:rPr lang="lt-LT" dirty="0" err="1" smtClean="0"/>
              <a:t>create</a:t>
            </a:r>
            <a:r>
              <a:rPr lang="lt-LT" dirty="0" smtClean="0"/>
              <a:t> </a:t>
            </a:r>
            <a:r>
              <a:rPr lang="lt-LT" dirty="0" err="1" smtClean="0"/>
              <a:t>table</a:t>
            </a:r>
            <a:r>
              <a:rPr lang="lt-LT" dirty="0" smtClean="0"/>
              <a:t> "Kestutis".kma4 (ID </a:t>
            </a:r>
            <a:r>
              <a:rPr lang="lt-LT" dirty="0" err="1" smtClean="0"/>
              <a:t>numeric</a:t>
            </a:r>
            <a:r>
              <a:rPr lang="lt-LT" dirty="0" smtClean="0"/>
              <a:t>, vardas </a:t>
            </a:r>
            <a:r>
              <a:rPr lang="lt-LT" dirty="0" err="1" smtClean="0"/>
              <a:t>varchar</a:t>
            </a:r>
            <a:r>
              <a:rPr lang="lt-LT" dirty="0" smtClean="0"/>
              <a:t>(50));</a:t>
            </a:r>
          </a:p>
          <a:p>
            <a:r>
              <a:rPr lang="lt-LT" dirty="0" err="1" smtClean="0"/>
              <a:t>insert</a:t>
            </a:r>
            <a:r>
              <a:rPr lang="lt-LT" dirty="0" smtClean="0"/>
              <a:t> </a:t>
            </a:r>
            <a:r>
              <a:rPr lang="lt-LT" dirty="0" err="1" smtClean="0"/>
              <a:t>into</a:t>
            </a:r>
            <a:r>
              <a:rPr lang="lt-LT" dirty="0" smtClean="0"/>
              <a:t> "Kestutis".kma1 (ID, vardas) </a:t>
            </a:r>
            <a:r>
              <a:rPr lang="lt-LT" dirty="0" err="1" smtClean="0"/>
              <a:t>values</a:t>
            </a:r>
            <a:r>
              <a:rPr lang="lt-LT" dirty="0" smtClean="0"/>
              <a:t> (3, '</a:t>
            </a:r>
            <a:r>
              <a:rPr lang="lt-LT" dirty="0" err="1" smtClean="0"/>
              <a:t>Pytis</a:t>
            </a:r>
            <a:r>
              <a:rPr lang="lt-LT" dirty="0" smtClean="0"/>
              <a:t>');</a:t>
            </a:r>
          </a:p>
          <a:p>
            <a:endParaRPr lang="lt-LT" dirty="0" smtClean="0"/>
          </a:p>
          <a:p>
            <a:r>
              <a:rPr lang="lt-LT" dirty="0" err="1" smtClean="0"/>
              <a:t>select</a:t>
            </a:r>
            <a:r>
              <a:rPr lang="lt-LT" dirty="0" smtClean="0"/>
              <a:t> hj.* </a:t>
            </a:r>
            <a:r>
              <a:rPr lang="lt-LT" dirty="0" err="1" smtClean="0"/>
              <a:t>from</a:t>
            </a:r>
            <a:r>
              <a:rPr lang="lt-LT" dirty="0" smtClean="0"/>
              <a:t> "Kestutis".kma2 </a:t>
            </a:r>
            <a:r>
              <a:rPr lang="lt-LT" dirty="0" err="1" smtClean="0"/>
              <a:t>hj</a:t>
            </a:r>
            <a:r>
              <a:rPr lang="lt-LT" dirty="0" smtClean="0"/>
              <a:t> </a:t>
            </a:r>
            <a:r>
              <a:rPr lang="lt-LT" dirty="0" err="1" smtClean="0"/>
              <a:t>where</a:t>
            </a:r>
            <a:r>
              <a:rPr lang="lt-LT" dirty="0" smtClean="0"/>
              <a:t> </a:t>
            </a:r>
            <a:r>
              <a:rPr lang="lt-LT" dirty="0" err="1" smtClean="0"/>
              <a:t>id</a:t>
            </a:r>
            <a:r>
              <a:rPr lang="lt-LT" dirty="0" smtClean="0"/>
              <a:t> = 1;</a:t>
            </a:r>
          </a:p>
          <a:p>
            <a:endParaRPr lang="lt-LT" dirty="0" smtClean="0"/>
          </a:p>
          <a:p>
            <a:r>
              <a:rPr lang="lt-LT" dirty="0" err="1" smtClean="0"/>
              <a:t>delete</a:t>
            </a:r>
            <a:r>
              <a:rPr lang="lt-LT" dirty="0" smtClean="0"/>
              <a:t> </a:t>
            </a:r>
            <a:r>
              <a:rPr lang="lt-LT" dirty="0" err="1" smtClean="0"/>
              <a:t>from</a:t>
            </a:r>
            <a:r>
              <a:rPr lang="lt-LT" dirty="0" smtClean="0"/>
              <a:t> kma1 </a:t>
            </a:r>
            <a:r>
              <a:rPr lang="lt-LT" dirty="0" err="1" smtClean="0"/>
              <a:t>where</a:t>
            </a:r>
            <a:r>
              <a:rPr lang="lt-LT" dirty="0" smtClean="0"/>
              <a:t> </a:t>
            </a:r>
            <a:r>
              <a:rPr lang="lt-LT" dirty="0" err="1" smtClean="0"/>
              <a:t>id</a:t>
            </a:r>
            <a:r>
              <a:rPr lang="lt-LT" dirty="0" smtClean="0"/>
              <a:t> = 1;</a:t>
            </a:r>
          </a:p>
          <a:p>
            <a:r>
              <a:rPr lang="lt-LT" dirty="0" err="1" smtClean="0"/>
              <a:t>drop</a:t>
            </a:r>
            <a:r>
              <a:rPr lang="lt-LT" dirty="0" smtClean="0"/>
              <a:t> </a:t>
            </a:r>
            <a:r>
              <a:rPr lang="lt-LT" dirty="0" err="1" smtClean="0"/>
              <a:t>table</a:t>
            </a:r>
            <a:r>
              <a:rPr lang="lt-LT" dirty="0" smtClean="0"/>
              <a:t> kma1;</a:t>
            </a:r>
          </a:p>
          <a:p>
            <a:endParaRPr lang="lt-LT" dirty="0" smtClean="0"/>
          </a:p>
          <a:p>
            <a:r>
              <a:rPr lang="lt-LT" dirty="0" err="1" smtClean="0"/>
              <a:t>create</a:t>
            </a:r>
            <a:r>
              <a:rPr lang="lt-LT" dirty="0" smtClean="0"/>
              <a:t> </a:t>
            </a:r>
            <a:r>
              <a:rPr lang="lt-LT" dirty="0" err="1" smtClean="0"/>
              <a:t>table</a:t>
            </a:r>
            <a:r>
              <a:rPr lang="lt-LT" dirty="0" smtClean="0"/>
              <a:t> public.kma2 (ID </a:t>
            </a:r>
            <a:r>
              <a:rPr lang="lt-LT" dirty="0" err="1" smtClean="0"/>
              <a:t>numeric</a:t>
            </a:r>
            <a:r>
              <a:rPr lang="lt-LT" dirty="0" smtClean="0"/>
              <a:t>, pavarde </a:t>
            </a:r>
            <a:r>
              <a:rPr lang="lt-LT" dirty="0" err="1" smtClean="0"/>
              <a:t>varchar</a:t>
            </a:r>
            <a:r>
              <a:rPr lang="lt-LT" dirty="0" smtClean="0"/>
              <a:t>(50));</a:t>
            </a:r>
          </a:p>
          <a:p>
            <a:r>
              <a:rPr lang="lt-LT" dirty="0" err="1" smtClean="0"/>
              <a:t>insert</a:t>
            </a:r>
            <a:r>
              <a:rPr lang="lt-LT" dirty="0" smtClean="0"/>
              <a:t> </a:t>
            </a:r>
            <a:r>
              <a:rPr lang="lt-LT" dirty="0" err="1" smtClean="0"/>
              <a:t>into</a:t>
            </a:r>
            <a:r>
              <a:rPr lang="lt-LT" dirty="0" smtClean="0"/>
              <a:t> public.kma2 (ID, pavarde) </a:t>
            </a:r>
            <a:r>
              <a:rPr lang="lt-LT" dirty="0" err="1" smtClean="0"/>
              <a:t>values</a:t>
            </a:r>
            <a:r>
              <a:rPr lang="lt-LT" dirty="0" smtClean="0"/>
              <a:t> (1, 'Matavičius');</a:t>
            </a:r>
          </a:p>
          <a:p>
            <a:r>
              <a:rPr lang="lt-LT" dirty="0" err="1" smtClean="0"/>
              <a:t>select</a:t>
            </a:r>
            <a:r>
              <a:rPr lang="lt-LT" dirty="0" smtClean="0"/>
              <a:t> kma1.vardas ||' '  || kma2.pavarde </a:t>
            </a:r>
            <a:r>
              <a:rPr lang="lt-LT" dirty="0" err="1" smtClean="0"/>
              <a:t>from</a:t>
            </a:r>
            <a:r>
              <a:rPr lang="lt-LT" dirty="0" smtClean="0"/>
              <a:t> kma1 </a:t>
            </a:r>
            <a:r>
              <a:rPr lang="lt-LT" dirty="0" err="1" smtClean="0"/>
              <a:t>join</a:t>
            </a:r>
            <a:r>
              <a:rPr lang="lt-LT" dirty="0" smtClean="0"/>
              <a:t> kma2 </a:t>
            </a:r>
            <a:r>
              <a:rPr lang="lt-LT" dirty="0" err="1" smtClean="0"/>
              <a:t>on</a:t>
            </a:r>
            <a:r>
              <a:rPr lang="lt-LT" dirty="0" smtClean="0"/>
              <a:t> kma1.id=kma2.id </a:t>
            </a:r>
            <a:r>
              <a:rPr lang="lt-LT" dirty="0" err="1" smtClean="0"/>
              <a:t>where</a:t>
            </a:r>
            <a:r>
              <a:rPr lang="lt-LT" dirty="0" smtClean="0"/>
              <a:t> kma1.id = 1</a:t>
            </a:r>
          </a:p>
          <a:p>
            <a:endParaRPr lang="lt-LT" dirty="0" smtClean="0"/>
          </a:p>
          <a:p>
            <a:r>
              <a:rPr lang="lt-LT" dirty="0" smtClean="0"/>
              <a:t>SELECT *</a:t>
            </a:r>
          </a:p>
          <a:p>
            <a:r>
              <a:rPr lang="lt-LT" dirty="0" smtClean="0"/>
              <a:t>FROM "Kestutis".kma1 ORDER BY 1 DESC</a:t>
            </a:r>
          </a:p>
          <a:p>
            <a:r>
              <a:rPr lang="lt-LT" dirty="0" smtClean="0"/>
              <a:t>LIMIT 1;</a:t>
            </a:r>
          </a:p>
          <a:p>
            <a:endParaRPr lang="lt-LT" dirty="0" smtClean="0"/>
          </a:p>
          <a:p>
            <a:endParaRPr lang="lt-LT" dirty="0" smtClean="0"/>
          </a:p>
          <a:p>
            <a:r>
              <a:rPr lang="lt-LT" dirty="0" err="1" smtClean="0"/>
              <a:t>select</a:t>
            </a:r>
            <a:r>
              <a:rPr lang="lt-LT" dirty="0" smtClean="0"/>
              <a:t> hj.id ||' ' ||</a:t>
            </a:r>
            <a:r>
              <a:rPr lang="lt-LT" dirty="0" err="1" smtClean="0"/>
              <a:t>hj.vardas</a:t>
            </a:r>
            <a:r>
              <a:rPr lang="lt-LT" dirty="0" smtClean="0"/>
              <a:t> "Numeris" </a:t>
            </a:r>
            <a:r>
              <a:rPr lang="lt-LT" dirty="0" err="1" smtClean="0"/>
              <a:t>from</a:t>
            </a:r>
            <a:r>
              <a:rPr lang="lt-LT" dirty="0" smtClean="0"/>
              <a:t> "Kestutis".kma1 </a:t>
            </a:r>
            <a:r>
              <a:rPr lang="lt-LT" dirty="0" err="1" smtClean="0"/>
              <a:t>hj</a:t>
            </a:r>
            <a:r>
              <a:rPr lang="lt-LT" dirty="0" smtClean="0"/>
              <a:t> </a:t>
            </a:r>
            <a:r>
              <a:rPr lang="lt-LT" dirty="0" err="1" smtClean="0"/>
              <a:t>where</a:t>
            </a:r>
            <a:r>
              <a:rPr lang="lt-LT" dirty="0" smtClean="0"/>
              <a:t> </a:t>
            </a:r>
            <a:r>
              <a:rPr lang="lt-LT" dirty="0" err="1" smtClean="0"/>
              <a:t>lower</a:t>
            </a:r>
            <a:r>
              <a:rPr lang="lt-LT" dirty="0" smtClean="0"/>
              <a:t>(</a:t>
            </a:r>
            <a:r>
              <a:rPr lang="lt-LT" dirty="0" err="1" smtClean="0"/>
              <a:t>hj.vardas</a:t>
            </a:r>
            <a:r>
              <a:rPr lang="lt-LT" dirty="0" smtClean="0"/>
              <a:t>) LIKE '[p]%'</a:t>
            </a:r>
          </a:p>
          <a:p>
            <a:endParaRPr lang="lt-LT" dirty="0" smtClean="0"/>
          </a:p>
          <a:p>
            <a:r>
              <a:rPr lang="lt-LT" dirty="0" smtClean="0"/>
              <a:t>SELECT *</a:t>
            </a:r>
          </a:p>
          <a:p>
            <a:r>
              <a:rPr lang="lt-LT" dirty="0" smtClean="0"/>
              <a:t>INTO "Kestutis".kma2</a:t>
            </a:r>
          </a:p>
          <a:p>
            <a:r>
              <a:rPr lang="lt-LT" dirty="0" smtClean="0"/>
              <a:t>FROM "Kestutis".kma1;</a:t>
            </a:r>
          </a:p>
          <a:p>
            <a:endParaRPr lang="lt-LT" dirty="0" smtClean="0"/>
          </a:p>
          <a:p>
            <a:endParaRPr lang="lt-LT" dirty="0" smtClean="0"/>
          </a:p>
          <a:p>
            <a:r>
              <a:rPr lang="lt-LT" dirty="0" smtClean="0"/>
              <a:t>CREATE TABLE </a:t>
            </a:r>
            <a:r>
              <a:rPr lang="lt-LT" dirty="0" err="1" smtClean="0"/>
              <a:t>Persons</a:t>
            </a:r>
            <a:r>
              <a:rPr lang="lt-LT" dirty="0" smtClean="0"/>
              <a:t> (</a:t>
            </a:r>
          </a:p>
          <a:p>
            <a:r>
              <a:rPr lang="lt-LT" dirty="0" smtClean="0"/>
              <a:t>    </a:t>
            </a:r>
            <a:r>
              <a:rPr lang="lt-LT" dirty="0" err="1" smtClean="0"/>
              <a:t>PersonID</a:t>
            </a:r>
            <a:r>
              <a:rPr lang="lt-LT" dirty="0" smtClean="0"/>
              <a:t> </a:t>
            </a:r>
            <a:r>
              <a:rPr lang="lt-LT" dirty="0" err="1" smtClean="0"/>
              <a:t>int</a:t>
            </a:r>
            <a:r>
              <a:rPr lang="lt-LT" dirty="0" smtClean="0"/>
              <a:t>,</a:t>
            </a:r>
          </a:p>
          <a:p>
            <a:r>
              <a:rPr lang="lt-LT" dirty="0" smtClean="0"/>
              <a:t>    </a:t>
            </a:r>
            <a:r>
              <a:rPr lang="lt-LT" dirty="0" err="1" smtClean="0"/>
              <a:t>LastName</a:t>
            </a:r>
            <a:r>
              <a:rPr lang="lt-LT" dirty="0" smtClean="0"/>
              <a:t> </a:t>
            </a:r>
            <a:r>
              <a:rPr lang="lt-LT" dirty="0" err="1" smtClean="0"/>
              <a:t>varchar</a:t>
            </a:r>
            <a:r>
              <a:rPr lang="lt-LT" dirty="0" smtClean="0"/>
              <a:t>(255),</a:t>
            </a:r>
          </a:p>
          <a:p>
            <a:r>
              <a:rPr lang="lt-LT" dirty="0" smtClean="0"/>
              <a:t>    </a:t>
            </a:r>
            <a:r>
              <a:rPr lang="lt-LT" dirty="0" err="1" smtClean="0"/>
              <a:t>FirstName</a:t>
            </a:r>
            <a:r>
              <a:rPr lang="lt-LT" dirty="0" smtClean="0"/>
              <a:t> </a:t>
            </a:r>
            <a:r>
              <a:rPr lang="lt-LT" dirty="0" err="1" smtClean="0"/>
              <a:t>varchar</a:t>
            </a:r>
            <a:r>
              <a:rPr lang="lt-LT" dirty="0" smtClean="0"/>
              <a:t>(255),</a:t>
            </a:r>
          </a:p>
          <a:p>
            <a:r>
              <a:rPr lang="lt-LT" dirty="0" smtClean="0"/>
              <a:t>    </a:t>
            </a:r>
            <a:r>
              <a:rPr lang="lt-LT" dirty="0" err="1" smtClean="0"/>
              <a:t>Address</a:t>
            </a:r>
            <a:r>
              <a:rPr lang="lt-LT" dirty="0" smtClean="0"/>
              <a:t> </a:t>
            </a:r>
            <a:r>
              <a:rPr lang="lt-LT" dirty="0" err="1" smtClean="0"/>
              <a:t>varchar</a:t>
            </a:r>
            <a:r>
              <a:rPr lang="lt-LT" dirty="0" smtClean="0"/>
              <a:t>(255),</a:t>
            </a:r>
          </a:p>
          <a:p>
            <a:r>
              <a:rPr lang="lt-LT" dirty="0" smtClean="0"/>
              <a:t>    </a:t>
            </a:r>
            <a:r>
              <a:rPr lang="lt-LT" dirty="0" err="1" smtClean="0"/>
              <a:t>City</a:t>
            </a:r>
            <a:r>
              <a:rPr lang="lt-LT" dirty="0" smtClean="0"/>
              <a:t> </a:t>
            </a:r>
            <a:r>
              <a:rPr lang="lt-LT" dirty="0" err="1" smtClean="0"/>
              <a:t>varchar</a:t>
            </a:r>
            <a:r>
              <a:rPr lang="lt-LT" dirty="0" smtClean="0"/>
              <a:t>(255)</a:t>
            </a:r>
          </a:p>
          <a:p>
            <a:r>
              <a:rPr lang="lt-LT" dirty="0" smtClean="0"/>
              <a:t>); </a:t>
            </a:r>
          </a:p>
          <a:p>
            <a:endParaRPr lang="lt-LT" dirty="0" smtClean="0"/>
          </a:p>
          <a:p>
            <a:r>
              <a:rPr lang="lt-LT" dirty="0" smtClean="0"/>
              <a:t>ALTER TABLE "Kestutis".kma2</a:t>
            </a:r>
          </a:p>
          <a:p>
            <a:r>
              <a:rPr lang="lt-LT" dirty="0" smtClean="0"/>
              <a:t>ALTER </a:t>
            </a:r>
            <a:r>
              <a:rPr lang="lt-LT" dirty="0" err="1" smtClean="0"/>
              <a:t>column</a:t>
            </a:r>
            <a:r>
              <a:rPr lang="lt-LT" dirty="0" smtClean="0"/>
              <a:t> vardas </a:t>
            </a:r>
            <a:r>
              <a:rPr lang="lt-LT" dirty="0" err="1" smtClean="0"/>
              <a:t>varchar</a:t>
            </a:r>
            <a:r>
              <a:rPr lang="lt-LT" dirty="0" smtClean="0"/>
              <a:t>(200);</a:t>
            </a:r>
          </a:p>
          <a:p>
            <a:endParaRPr lang="lt-LT" dirty="0" smtClean="0"/>
          </a:p>
          <a:p>
            <a:r>
              <a:rPr lang="lt-LT" dirty="0" smtClean="0"/>
              <a:t>ALTER TABLE </a:t>
            </a:r>
            <a:r>
              <a:rPr lang="lt-LT" dirty="0" err="1" smtClean="0"/>
              <a:t>table_name</a:t>
            </a:r>
            <a:endParaRPr lang="lt-LT" dirty="0" smtClean="0"/>
          </a:p>
          <a:p>
            <a:r>
              <a:rPr lang="lt-LT" dirty="0" smtClean="0"/>
              <a:t>ALTER COLUMN </a:t>
            </a:r>
            <a:r>
              <a:rPr lang="lt-LT" dirty="0" err="1" smtClean="0"/>
              <a:t>column_name</a:t>
            </a:r>
            <a:r>
              <a:rPr lang="lt-LT" dirty="0" smtClean="0"/>
              <a:t> TYPE </a:t>
            </a:r>
            <a:r>
              <a:rPr lang="lt-LT" dirty="0" err="1" smtClean="0"/>
              <a:t>datatype</a:t>
            </a:r>
            <a:r>
              <a:rPr lang="lt-LT" dirty="0" smtClean="0"/>
              <a:t>;</a:t>
            </a:r>
          </a:p>
          <a:p>
            <a:endParaRPr lang="lt-LT" dirty="0" smtClean="0"/>
          </a:p>
          <a:p>
            <a:r>
              <a:rPr lang="lt-LT" dirty="0" smtClean="0"/>
              <a:t>ALTER TABLE "Kestutis".kma2</a:t>
            </a:r>
          </a:p>
          <a:p>
            <a:r>
              <a:rPr lang="lt-LT" dirty="0" smtClean="0"/>
              <a:t>ADD labas </a:t>
            </a:r>
            <a:r>
              <a:rPr lang="lt-LT" dirty="0" err="1" smtClean="0"/>
              <a:t>varchar</a:t>
            </a:r>
            <a:r>
              <a:rPr lang="lt-LT" dirty="0" smtClean="0"/>
              <a:t>(10);</a:t>
            </a:r>
          </a:p>
          <a:p>
            <a:endParaRPr lang="lt-LT" dirty="0" smtClean="0"/>
          </a:p>
          <a:p>
            <a:r>
              <a:rPr lang="lt-LT" dirty="0" smtClean="0"/>
              <a:t>ALTER TABLE "Kestutis".kma2</a:t>
            </a:r>
          </a:p>
          <a:p>
            <a:r>
              <a:rPr lang="lt-LT" dirty="0" smtClean="0"/>
              <a:t>DROP labas;</a:t>
            </a:r>
          </a:p>
          <a:p>
            <a:endParaRPr lang="lt-LT" dirty="0" smtClean="0"/>
          </a:p>
          <a:p>
            <a:r>
              <a:rPr lang="lt-LT" dirty="0" smtClean="0"/>
              <a:t>ALTER TABLE "Kestutis".kma2</a:t>
            </a:r>
          </a:p>
          <a:p>
            <a:r>
              <a:rPr lang="lt-LT" dirty="0" smtClean="0"/>
              <a:t>ADD CONSTRAINT vardas_constr1 </a:t>
            </a:r>
            <a:r>
              <a:rPr lang="lt-LT" dirty="0" err="1" smtClean="0"/>
              <a:t>not</a:t>
            </a:r>
            <a:r>
              <a:rPr lang="lt-LT" dirty="0" smtClean="0"/>
              <a:t> </a:t>
            </a:r>
            <a:r>
              <a:rPr lang="lt-LT" dirty="0" err="1" smtClean="0"/>
              <a:t>null</a:t>
            </a:r>
            <a:r>
              <a:rPr lang="lt-LT" dirty="0" smtClean="0"/>
              <a:t> (</a:t>
            </a:r>
            <a:r>
              <a:rPr lang="lt-LT" dirty="0" err="1" smtClean="0"/>
              <a:t>id</a:t>
            </a:r>
            <a:r>
              <a:rPr lang="lt-LT" dirty="0" smtClean="0"/>
              <a:t>)</a:t>
            </a:r>
          </a:p>
          <a:p>
            <a:endParaRPr lang="lt-LT" dirty="0" smtClean="0"/>
          </a:p>
          <a:p>
            <a:endParaRPr lang="lt-LT" dirty="0" smtClean="0"/>
          </a:p>
          <a:p>
            <a:r>
              <a:rPr lang="lt-LT" dirty="0" smtClean="0"/>
              <a:t>ALTER TABLE </a:t>
            </a:r>
            <a:r>
              <a:rPr lang="lt-LT" dirty="0" err="1" smtClean="0"/>
              <a:t>Persons</a:t>
            </a:r>
            <a:endParaRPr lang="lt-LT" dirty="0" smtClean="0"/>
          </a:p>
          <a:p>
            <a:r>
              <a:rPr lang="lt-LT" dirty="0" smtClean="0"/>
              <a:t>ADD UNIQUE (ID);</a:t>
            </a:r>
          </a:p>
          <a:p>
            <a:endParaRPr lang="lt-LT" dirty="0" smtClean="0"/>
          </a:p>
          <a:p>
            <a:endParaRPr lang="lt-LT" dirty="0" smtClean="0"/>
          </a:p>
          <a:p>
            <a:r>
              <a:rPr lang="lt-LT" dirty="0" smtClean="0"/>
              <a:t>CREATE TABLE </a:t>
            </a:r>
            <a:r>
              <a:rPr lang="lt-LT" dirty="0" err="1" smtClean="0"/>
              <a:t>Personsa</a:t>
            </a:r>
            <a:r>
              <a:rPr lang="lt-LT" dirty="0" smtClean="0"/>
              <a:t> (</a:t>
            </a:r>
          </a:p>
          <a:p>
            <a:r>
              <a:rPr lang="lt-LT" dirty="0" smtClean="0"/>
              <a:t>    ID </a:t>
            </a:r>
            <a:r>
              <a:rPr lang="lt-LT" dirty="0" err="1" smtClean="0"/>
              <a:t>int</a:t>
            </a:r>
            <a:r>
              <a:rPr lang="lt-LT" dirty="0" smtClean="0"/>
              <a:t> NOT NULL,</a:t>
            </a:r>
          </a:p>
          <a:p>
            <a:r>
              <a:rPr lang="lt-LT" dirty="0" smtClean="0"/>
              <a:t>    </a:t>
            </a:r>
            <a:r>
              <a:rPr lang="lt-LT" dirty="0" err="1" smtClean="0"/>
              <a:t>LastName</a:t>
            </a:r>
            <a:r>
              <a:rPr lang="lt-LT" dirty="0" smtClean="0"/>
              <a:t> </a:t>
            </a:r>
            <a:r>
              <a:rPr lang="lt-LT" dirty="0" err="1" smtClean="0"/>
              <a:t>varchar</a:t>
            </a:r>
            <a:r>
              <a:rPr lang="lt-LT" dirty="0" smtClean="0"/>
              <a:t>(255) NOT NULL,</a:t>
            </a:r>
          </a:p>
          <a:p>
            <a:r>
              <a:rPr lang="lt-LT" dirty="0" smtClean="0"/>
              <a:t>    </a:t>
            </a:r>
            <a:r>
              <a:rPr lang="lt-LT" dirty="0" err="1" smtClean="0"/>
              <a:t>FirstName</a:t>
            </a:r>
            <a:r>
              <a:rPr lang="lt-LT" dirty="0" smtClean="0"/>
              <a:t> </a:t>
            </a:r>
            <a:r>
              <a:rPr lang="lt-LT" dirty="0" err="1" smtClean="0"/>
              <a:t>varchar</a:t>
            </a:r>
            <a:r>
              <a:rPr lang="lt-LT" dirty="0" smtClean="0"/>
              <a:t>(255),</a:t>
            </a:r>
          </a:p>
          <a:p>
            <a:r>
              <a:rPr lang="lt-LT" dirty="0" smtClean="0"/>
              <a:t>    </a:t>
            </a:r>
            <a:r>
              <a:rPr lang="lt-LT" dirty="0" err="1" smtClean="0"/>
              <a:t>Age</a:t>
            </a:r>
            <a:r>
              <a:rPr lang="lt-LT" dirty="0" smtClean="0"/>
              <a:t> </a:t>
            </a:r>
            <a:r>
              <a:rPr lang="lt-LT" dirty="0" err="1" smtClean="0"/>
              <a:t>int</a:t>
            </a:r>
            <a:r>
              <a:rPr lang="lt-LT" dirty="0" smtClean="0"/>
              <a:t>,</a:t>
            </a:r>
          </a:p>
          <a:p>
            <a:r>
              <a:rPr lang="lt-LT" dirty="0" smtClean="0"/>
              <a:t>    CONSTRAINT </a:t>
            </a:r>
            <a:r>
              <a:rPr lang="lt-LT" dirty="0" err="1" smtClean="0"/>
              <a:t>PK_Person</a:t>
            </a:r>
            <a:r>
              <a:rPr lang="lt-LT" dirty="0" smtClean="0"/>
              <a:t> PRIMARY KEY (</a:t>
            </a:r>
            <a:r>
              <a:rPr lang="lt-LT" dirty="0" err="1" smtClean="0"/>
              <a:t>ID,LastName</a:t>
            </a:r>
            <a:r>
              <a:rPr lang="lt-LT" dirty="0" smtClean="0"/>
              <a:t>)</a:t>
            </a:r>
          </a:p>
          <a:p>
            <a:r>
              <a:rPr lang="lt-LT" dirty="0" smtClean="0"/>
              <a:t>);</a:t>
            </a:r>
          </a:p>
          <a:p>
            <a:endParaRPr lang="lt-LT" dirty="0" smtClean="0"/>
          </a:p>
          <a:p>
            <a:endParaRPr lang="lt-LT" dirty="0" smtClean="0"/>
          </a:p>
          <a:p>
            <a:r>
              <a:rPr lang="lt-LT" dirty="0" smtClean="0"/>
              <a:t>ALTER TABLE </a:t>
            </a:r>
            <a:r>
              <a:rPr lang="lt-LT" dirty="0" err="1" smtClean="0"/>
              <a:t>table_name</a:t>
            </a:r>
            <a:r>
              <a:rPr lang="lt-LT" dirty="0" smtClean="0"/>
              <a:t> </a:t>
            </a:r>
          </a:p>
          <a:p>
            <a:r>
              <a:rPr lang="lt-LT" dirty="0" smtClean="0"/>
              <a:t>ALTER COLUMN </a:t>
            </a:r>
            <a:r>
              <a:rPr lang="lt-LT" dirty="0" err="1" smtClean="0"/>
              <a:t>column_name</a:t>
            </a:r>
            <a:r>
              <a:rPr lang="lt-LT" dirty="0" smtClean="0"/>
              <a:t> SET NOT NULL;</a:t>
            </a:r>
          </a:p>
          <a:p>
            <a:endParaRPr lang="lt-LT" dirty="0" smtClean="0"/>
          </a:p>
          <a:p>
            <a:endParaRPr lang="lt-LT" dirty="0" smtClean="0"/>
          </a:p>
          <a:p>
            <a:r>
              <a:rPr lang="lt-LT" dirty="0" smtClean="0"/>
              <a:t>CREATE TABLE </a:t>
            </a:r>
            <a:r>
              <a:rPr lang="lt-LT" dirty="0" err="1" smtClean="0"/>
              <a:t>Persons</a:t>
            </a:r>
            <a:r>
              <a:rPr lang="lt-LT" dirty="0" smtClean="0"/>
              <a:t> (</a:t>
            </a:r>
          </a:p>
          <a:p>
            <a:r>
              <a:rPr lang="lt-LT" dirty="0" smtClean="0"/>
              <a:t>    ID </a:t>
            </a:r>
            <a:r>
              <a:rPr lang="lt-LT" dirty="0" err="1" smtClean="0"/>
              <a:t>int</a:t>
            </a:r>
            <a:r>
              <a:rPr lang="lt-LT" dirty="0" smtClean="0"/>
              <a:t> NOT NULL,</a:t>
            </a:r>
          </a:p>
          <a:p>
            <a:r>
              <a:rPr lang="lt-LT" dirty="0" smtClean="0"/>
              <a:t>    </a:t>
            </a:r>
            <a:r>
              <a:rPr lang="lt-LT" dirty="0" err="1" smtClean="0"/>
              <a:t>LastName</a:t>
            </a:r>
            <a:r>
              <a:rPr lang="lt-LT" dirty="0" smtClean="0"/>
              <a:t> </a:t>
            </a:r>
            <a:r>
              <a:rPr lang="lt-LT" dirty="0" err="1" smtClean="0"/>
              <a:t>varchar</a:t>
            </a:r>
            <a:r>
              <a:rPr lang="lt-LT" dirty="0" smtClean="0"/>
              <a:t>(255) NOT NULL,</a:t>
            </a:r>
          </a:p>
          <a:p>
            <a:r>
              <a:rPr lang="lt-LT" dirty="0" smtClean="0"/>
              <a:t>    </a:t>
            </a:r>
            <a:r>
              <a:rPr lang="lt-LT" dirty="0" err="1" smtClean="0"/>
              <a:t>FirstName</a:t>
            </a:r>
            <a:r>
              <a:rPr lang="lt-LT" dirty="0" smtClean="0"/>
              <a:t> </a:t>
            </a:r>
            <a:r>
              <a:rPr lang="lt-LT" dirty="0" err="1" smtClean="0"/>
              <a:t>varchar</a:t>
            </a:r>
            <a:r>
              <a:rPr lang="lt-LT" dirty="0" smtClean="0"/>
              <a:t>(255) NOT NULL,</a:t>
            </a:r>
          </a:p>
          <a:p>
            <a:r>
              <a:rPr lang="lt-LT" dirty="0" smtClean="0"/>
              <a:t>    </a:t>
            </a:r>
            <a:r>
              <a:rPr lang="lt-LT" dirty="0" err="1" smtClean="0"/>
              <a:t>Age</a:t>
            </a:r>
            <a:r>
              <a:rPr lang="lt-LT" dirty="0" smtClean="0"/>
              <a:t> </a:t>
            </a:r>
            <a:r>
              <a:rPr lang="lt-LT" dirty="0" err="1" smtClean="0"/>
              <a:t>int</a:t>
            </a:r>
            <a:endParaRPr lang="lt-LT" dirty="0" smtClean="0"/>
          </a:p>
          <a:p>
            <a:r>
              <a:rPr lang="lt-LT" dirty="0" smtClean="0"/>
              <a:t>);</a:t>
            </a:r>
          </a:p>
          <a:p>
            <a:endParaRPr lang="lt-LT" dirty="0" smtClean="0"/>
          </a:p>
          <a:p>
            <a:endParaRPr lang="lt-LT" dirty="0" smtClean="0"/>
          </a:p>
          <a:p>
            <a:r>
              <a:rPr lang="lt-LT" dirty="0" smtClean="0"/>
              <a:t>CREATE TABLE Persons1 (</a:t>
            </a:r>
          </a:p>
          <a:p>
            <a:r>
              <a:rPr lang="lt-LT" dirty="0" smtClean="0"/>
              <a:t>    ID </a:t>
            </a:r>
            <a:r>
              <a:rPr lang="lt-LT" dirty="0" err="1" smtClean="0"/>
              <a:t>int</a:t>
            </a:r>
            <a:r>
              <a:rPr lang="lt-LT" dirty="0" smtClean="0"/>
              <a:t> NOT NULL UNIQUE,</a:t>
            </a:r>
          </a:p>
          <a:p>
            <a:r>
              <a:rPr lang="lt-LT" dirty="0" smtClean="0"/>
              <a:t>    </a:t>
            </a:r>
            <a:r>
              <a:rPr lang="lt-LT" dirty="0" err="1" smtClean="0"/>
              <a:t>LastName</a:t>
            </a:r>
            <a:r>
              <a:rPr lang="lt-LT" dirty="0" smtClean="0"/>
              <a:t> </a:t>
            </a:r>
            <a:r>
              <a:rPr lang="lt-LT" dirty="0" err="1" smtClean="0"/>
              <a:t>varchar</a:t>
            </a:r>
            <a:r>
              <a:rPr lang="lt-LT" dirty="0" smtClean="0"/>
              <a:t>(255) NOT NULL,</a:t>
            </a:r>
          </a:p>
          <a:p>
            <a:r>
              <a:rPr lang="lt-LT" dirty="0" smtClean="0"/>
              <a:t>    </a:t>
            </a:r>
            <a:r>
              <a:rPr lang="lt-LT" dirty="0" err="1" smtClean="0"/>
              <a:t>FirstName</a:t>
            </a:r>
            <a:r>
              <a:rPr lang="lt-LT" dirty="0" smtClean="0"/>
              <a:t> </a:t>
            </a:r>
            <a:r>
              <a:rPr lang="lt-LT" dirty="0" err="1" smtClean="0"/>
              <a:t>varchar</a:t>
            </a:r>
            <a:r>
              <a:rPr lang="lt-LT" dirty="0" smtClean="0"/>
              <a:t>(255),</a:t>
            </a:r>
          </a:p>
          <a:p>
            <a:r>
              <a:rPr lang="lt-LT" dirty="0" smtClean="0"/>
              <a:t>    </a:t>
            </a:r>
            <a:r>
              <a:rPr lang="lt-LT" dirty="0" err="1" smtClean="0"/>
              <a:t>Age</a:t>
            </a:r>
            <a:r>
              <a:rPr lang="lt-LT" dirty="0" smtClean="0"/>
              <a:t> </a:t>
            </a:r>
            <a:r>
              <a:rPr lang="lt-LT" dirty="0" err="1" smtClean="0"/>
              <a:t>int</a:t>
            </a:r>
            <a:endParaRPr lang="lt-LT" dirty="0" smtClean="0"/>
          </a:p>
          <a:p>
            <a:r>
              <a:rPr lang="lt-LT" dirty="0" smtClean="0"/>
              <a:t>); </a:t>
            </a:r>
          </a:p>
          <a:p>
            <a:endParaRPr lang="lt-LT" dirty="0" smtClean="0"/>
          </a:p>
          <a:p>
            <a:endParaRPr lang="lt-LT" dirty="0" smtClean="0"/>
          </a:p>
          <a:p>
            <a:r>
              <a:rPr lang="lt-LT" dirty="0" smtClean="0"/>
              <a:t>ALTER TABLE "Kestutis".kma3</a:t>
            </a:r>
          </a:p>
          <a:p>
            <a:r>
              <a:rPr lang="lt-LT" dirty="0" smtClean="0"/>
              <a:t>ADD PRIMARY KEY (ID);</a:t>
            </a:r>
          </a:p>
          <a:p>
            <a:endParaRPr lang="lt-LT" dirty="0" smtClean="0"/>
          </a:p>
          <a:p>
            <a:r>
              <a:rPr lang="lt-LT" dirty="0" smtClean="0"/>
              <a:t>ALTER TABLE "Kestutis".kma4</a:t>
            </a:r>
          </a:p>
          <a:p>
            <a:r>
              <a:rPr lang="lt-LT" dirty="0" smtClean="0"/>
              <a:t>ADD CONSTRAINT </a:t>
            </a:r>
            <a:r>
              <a:rPr lang="lt-LT" dirty="0" err="1" smtClean="0"/>
              <a:t>PK_Person</a:t>
            </a:r>
            <a:r>
              <a:rPr lang="lt-LT" dirty="0" smtClean="0"/>
              <a:t> PRIMARY KEY (ID);</a:t>
            </a:r>
          </a:p>
          <a:p>
            <a:endParaRPr lang="lt-LT" dirty="0" smtClean="0"/>
          </a:p>
          <a:p>
            <a:endParaRPr lang="lt-LT" dirty="0" smtClean="0"/>
          </a:p>
          <a:p>
            <a:endParaRPr lang="lt-LT" dirty="0" smtClean="0"/>
          </a:p>
          <a:p>
            <a:r>
              <a:rPr lang="lt-LT" dirty="0" smtClean="0"/>
              <a:t>ALTER TABLE "Kestutis".kma4</a:t>
            </a:r>
          </a:p>
          <a:p>
            <a:r>
              <a:rPr lang="lt-LT" dirty="0" smtClean="0"/>
              <a:t>DROP PRIMARY KEY;</a:t>
            </a:r>
          </a:p>
          <a:p>
            <a:endParaRPr lang="lt-LT" dirty="0" smtClean="0"/>
          </a:p>
          <a:p>
            <a:r>
              <a:rPr lang="lt-LT" dirty="0" smtClean="0"/>
              <a:t>ALTER TABLE "Kestutis".kma4</a:t>
            </a:r>
          </a:p>
          <a:p>
            <a:r>
              <a:rPr lang="lt-LT" dirty="0" smtClean="0"/>
              <a:t>DROP CONSTRAINT </a:t>
            </a:r>
            <a:r>
              <a:rPr lang="lt-LT" dirty="0" err="1" smtClean="0"/>
              <a:t>PK_Person</a:t>
            </a:r>
            <a:r>
              <a:rPr lang="lt-LT" dirty="0" smtClean="0"/>
              <a:t>;</a:t>
            </a:r>
          </a:p>
          <a:p>
            <a:endParaRPr lang="lt-LT" dirty="0" smtClean="0"/>
          </a:p>
          <a:p>
            <a:endParaRPr lang="lt-LT" dirty="0" smtClean="0"/>
          </a:p>
          <a:p>
            <a:r>
              <a:rPr lang="lt-LT" dirty="0" smtClean="0"/>
              <a:t>CREATE TABLE </a:t>
            </a:r>
            <a:r>
              <a:rPr lang="lt-LT" dirty="0" err="1" smtClean="0"/>
              <a:t>kma.Orders</a:t>
            </a:r>
            <a:r>
              <a:rPr lang="lt-LT" dirty="0" smtClean="0"/>
              <a:t> (</a:t>
            </a:r>
          </a:p>
          <a:p>
            <a:r>
              <a:rPr lang="lt-LT" dirty="0" smtClean="0"/>
              <a:t>    </a:t>
            </a:r>
            <a:r>
              <a:rPr lang="lt-LT" dirty="0" err="1" smtClean="0"/>
              <a:t>OrderID</a:t>
            </a:r>
            <a:r>
              <a:rPr lang="lt-LT" dirty="0" smtClean="0"/>
              <a:t> </a:t>
            </a:r>
            <a:r>
              <a:rPr lang="lt-LT" dirty="0" err="1" smtClean="0"/>
              <a:t>int</a:t>
            </a:r>
            <a:r>
              <a:rPr lang="lt-LT" dirty="0" smtClean="0"/>
              <a:t> NOT NULL,</a:t>
            </a:r>
          </a:p>
          <a:p>
            <a:r>
              <a:rPr lang="lt-LT" dirty="0" smtClean="0"/>
              <a:t>    </a:t>
            </a:r>
            <a:r>
              <a:rPr lang="lt-LT" dirty="0" err="1" smtClean="0"/>
              <a:t>OrderNumber</a:t>
            </a:r>
            <a:r>
              <a:rPr lang="lt-LT" dirty="0" smtClean="0"/>
              <a:t> </a:t>
            </a:r>
            <a:r>
              <a:rPr lang="lt-LT" dirty="0" err="1" smtClean="0"/>
              <a:t>int</a:t>
            </a:r>
            <a:r>
              <a:rPr lang="lt-LT" dirty="0" smtClean="0"/>
              <a:t> NOT NULL,</a:t>
            </a:r>
          </a:p>
          <a:p>
            <a:r>
              <a:rPr lang="lt-LT" dirty="0" smtClean="0"/>
              <a:t>    </a:t>
            </a:r>
            <a:r>
              <a:rPr lang="lt-LT" dirty="0" err="1" smtClean="0"/>
              <a:t>PersonID</a:t>
            </a:r>
            <a:r>
              <a:rPr lang="lt-LT" dirty="0" smtClean="0"/>
              <a:t> </a:t>
            </a:r>
            <a:r>
              <a:rPr lang="lt-LT" dirty="0" err="1" smtClean="0"/>
              <a:t>int</a:t>
            </a:r>
            <a:r>
              <a:rPr lang="lt-LT" dirty="0" smtClean="0"/>
              <a:t>,</a:t>
            </a:r>
          </a:p>
          <a:p>
            <a:r>
              <a:rPr lang="lt-LT" dirty="0" smtClean="0"/>
              <a:t>    PRIMARY KEY (</a:t>
            </a:r>
            <a:r>
              <a:rPr lang="lt-LT" dirty="0" err="1" smtClean="0"/>
              <a:t>OrderID</a:t>
            </a:r>
            <a:r>
              <a:rPr lang="lt-LT" dirty="0" smtClean="0"/>
              <a:t>)</a:t>
            </a:r>
          </a:p>
          <a:p>
            <a:r>
              <a:rPr lang="lt-LT" dirty="0" smtClean="0"/>
              <a:t>);</a:t>
            </a:r>
          </a:p>
          <a:p>
            <a:endParaRPr lang="lt-LT" dirty="0" smtClean="0"/>
          </a:p>
          <a:p>
            <a:endParaRPr lang="lt-LT" dirty="0" smtClean="0"/>
          </a:p>
          <a:p>
            <a:r>
              <a:rPr lang="lt-LT" dirty="0" smtClean="0"/>
              <a:t>CREATE TABLE </a:t>
            </a:r>
            <a:r>
              <a:rPr lang="lt-LT" dirty="0" err="1" smtClean="0"/>
              <a:t>kma.Persons</a:t>
            </a:r>
            <a:r>
              <a:rPr lang="lt-LT" dirty="0" smtClean="0"/>
              <a:t> (</a:t>
            </a:r>
          </a:p>
          <a:p>
            <a:r>
              <a:rPr lang="lt-LT" dirty="0" smtClean="0"/>
              <a:t>    ID </a:t>
            </a:r>
            <a:r>
              <a:rPr lang="lt-LT" dirty="0" err="1" smtClean="0"/>
              <a:t>int</a:t>
            </a:r>
            <a:r>
              <a:rPr lang="lt-LT" dirty="0" smtClean="0"/>
              <a:t> NOT NULL,</a:t>
            </a:r>
          </a:p>
          <a:p>
            <a:r>
              <a:rPr lang="lt-LT" dirty="0" smtClean="0"/>
              <a:t>    </a:t>
            </a:r>
            <a:r>
              <a:rPr lang="lt-LT" dirty="0" err="1" smtClean="0"/>
              <a:t>LastName</a:t>
            </a:r>
            <a:r>
              <a:rPr lang="lt-LT" dirty="0" smtClean="0"/>
              <a:t> </a:t>
            </a:r>
            <a:r>
              <a:rPr lang="lt-LT" dirty="0" err="1" smtClean="0"/>
              <a:t>varchar</a:t>
            </a:r>
            <a:r>
              <a:rPr lang="lt-LT" dirty="0" smtClean="0"/>
              <a:t>(255) NOT NULL,</a:t>
            </a:r>
          </a:p>
          <a:p>
            <a:r>
              <a:rPr lang="lt-LT" dirty="0" smtClean="0"/>
              <a:t>    </a:t>
            </a:r>
            <a:r>
              <a:rPr lang="lt-LT" dirty="0" err="1" smtClean="0"/>
              <a:t>FirstName</a:t>
            </a:r>
            <a:r>
              <a:rPr lang="lt-LT" dirty="0" smtClean="0"/>
              <a:t> </a:t>
            </a:r>
            <a:r>
              <a:rPr lang="lt-LT" dirty="0" err="1" smtClean="0"/>
              <a:t>varchar</a:t>
            </a:r>
            <a:r>
              <a:rPr lang="lt-LT" dirty="0" smtClean="0"/>
              <a:t>(255),</a:t>
            </a:r>
          </a:p>
          <a:p>
            <a:r>
              <a:rPr lang="lt-LT" dirty="0" smtClean="0"/>
              <a:t>    </a:t>
            </a:r>
            <a:r>
              <a:rPr lang="lt-LT" dirty="0" err="1" smtClean="0"/>
              <a:t>Age</a:t>
            </a:r>
            <a:r>
              <a:rPr lang="lt-LT" dirty="0" smtClean="0"/>
              <a:t> </a:t>
            </a:r>
            <a:r>
              <a:rPr lang="lt-LT" dirty="0" err="1" smtClean="0"/>
              <a:t>int</a:t>
            </a:r>
            <a:r>
              <a:rPr lang="lt-LT" dirty="0" smtClean="0"/>
              <a:t>,</a:t>
            </a:r>
          </a:p>
          <a:p>
            <a:r>
              <a:rPr lang="lt-LT" dirty="0" smtClean="0"/>
              <a:t>    PRIMARY KEY (ID)</a:t>
            </a:r>
          </a:p>
          <a:p>
            <a:r>
              <a:rPr lang="lt-LT" dirty="0" smtClean="0"/>
              <a:t>);</a:t>
            </a:r>
          </a:p>
          <a:p>
            <a:endParaRPr lang="lt-LT" dirty="0" smtClean="0"/>
          </a:p>
          <a:p>
            <a:r>
              <a:rPr lang="lt-LT" dirty="0" smtClean="0"/>
              <a:t>ALTER TABLE </a:t>
            </a:r>
            <a:r>
              <a:rPr lang="lt-LT" dirty="0" err="1" smtClean="0"/>
              <a:t>kma.Orders</a:t>
            </a:r>
            <a:endParaRPr lang="lt-LT" dirty="0" smtClean="0"/>
          </a:p>
          <a:p>
            <a:r>
              <a:rPr lang="lt-LT" dirty="0" smtClean="0"/>
              <a:t>ADD FOREIGN KEY (</a:t>
            </a:r>
            <a:r>
              <a:rPr lang="lt-LT" dirty="0" err="1" smtClean="0"/>
              <a:t>PersonID</a:t>
            </a:r>
            <a:r>
              <a:rPr lang="lt-LT" dirty="0" smtClean="0"/>
              <a:t>) REFERENCES </a:t>
            </a:r>
            <a:r>
              <a:rPr lang="lt-LT" dirty="0" err="1" smtClean="0"/>
              <a:t>kma.Persons</a:t>
            </a:r>
            <a:r>
              <a:rPr lang="lt-LT" dirty="0" smtClean="0"/>
              <a:t>(ID);</a:t>
            </a:r>
          </a:p>
          <a:p>
            <a:endParaRPr lang="lt-LT" dirty="0" smtClean="0"/>
          </a:p>
          <a:p>
            <a:r>
              <a:rPr lang="lt-LT" dirty="0" smtClean="0"/>
              <a:t>ALTER TABLE </a:t>
            </a:r>
            <a:r>
              <a:rPr lang="lt-LT" dirty="0" err="1" smtClean="0"/>
              <a:t>kma.Orders</a:t>
            </a:r>
            <a:endParaRPr lang="lt-LT" dirty="0" smtClean="0"/>
          </a:p>
          <a:p>
            <a:r>
              <a:rPr lang="lt-LT" dirty="0" smtClean="0"/>
              <a:t>ADD CONSTRAINT </a:t>
            </a:r>
            <a:r>
              <a:rPr lang="lt-LT" dirty="0" err="1" smtClean="0"/>
              <a:t>FK_PersonOrder</a:t>
            </a:r>
            <a:endParaRPr lang="lt-LT" dirty="0" smtClean="0"/>
          </a:p>
          <a:p>
            <a:r>
              <a:rPr lang="lt-LT" dirty="0" smtClean="0"/>
              <a:t>FOREIGN KEY (</a:t>
            </a:r>
            <a:r>
              <a:rPr lang="lt-LT" dirty="0" err="1" smtClean="0"/>
              <a:t>PersonID</a:t>
            </a:r>
            <a:r>
              <a:rPr lang="lt-LT" dirty="0" smtClean="0"/>
              <a:t>) REFERENCES </a:t>
            </a:r>
            <a:r>
              <a:rPr lang="lt-LT" dirty="0" err="1" smtClean="0"/>
              <a:t>Persons</a:t>
            </a:r>
            <a:r>
              <a:rPr lang="lt-LT" dirty="0" smtClean="0"/>
              <a:t>(ID);</a:t>
            </a:r>
          </a:p>
          <a:p>
            <a:endParaRPr lang="lt-LT" dirty="0" smtClean="0"/>
          </a:p>
          <a:p>
            <a:r>
              <a:rPr lang="lt-LT" dirty="0" smtClean="0"/>
              <a:t>ALTER TABLE </a:t>
            </a:r>
            <a:r>
              <a:rPr lang="lt-LT" dirty="0" err="1" smtClean="0"/>
              <a:t>Orders</a:t>
            </a:r>
            <a:endParaRPr lang="lt-LT" dirty="0" smtClean="0"/>
          </a:p>
          <a:p>
            <a:r>
              <a:rPr lang="lt-LT" dirty="0" smtClean="0"/>
              <a:t>DROP FOREIGN KEY </a:t>
            </a:r>
            <a:r>
              <a:rPr lang="lt-LT" dirty="0" err="1" smtClean="0"/>
              <a:t>FK_PersonOrder</a:t>
            </a:r>
            <a:r>
              <a:rPr lang="lt-LT" dirty="0" smtClean="0"/>
              <a:t>;</a:t>
            </a:r>
          </a:p>
          <a:p>
            <a:endParaRPr lang="lt-LT" dirty="0" smtClean="0"/>
          </a:p>
          <a:p>
            <a:r>
              <a:rPr lang="lt-LT" dirty="0" smtClean="0"/>
              <a:t>ALTER TABLE </a:t>
            </a:r>
            <a:r>
              <a:rPr lang="lt-LT" dirty="0" err="1" smtClean="0"/>
              <a:t>kma.Orders</a:t>
            </a:r>
            <a:endParaRPr lang="lt-LT" dirty="0" smtClean="0"/>
          </a:p>
          <a:p>
            <a:r>
              <a:rPr lang="lt-LT" dirty="0" smtClean="0"/>
              <a:t>DROP CONSTRAINT </a:t>
            </a:r>
            <a:r>
              <a:rPr lang="lt-LT" dirty="0" err="1" smtClean="0"/>
              <a:t>FK_PersonOrder</a:t>
            </a:r>
            <a:r>
              <a:rPr lang="lt-LT" dirty="0" smtClean="0"/>
              <a:t>;</a:t>
            </a:r>
          </a:p>
          <a:p>
            <a:endParaRPr lang="lt-LT" dirty="0" smtClean="0"/>
          </a:p>
          <a:p>
            <a:endParaRPr lang="lt-LT" dirty="0" smtClean="0"/>
          </a:p>
          <a:p>
            <a:endParaRPr lang="lt-LT" dirty="0" smtClean="0"/>
          </a:p>
          <a:p>
            <a:endParaRPr lang="lt-LT" dirty="0" smtClean="0"/>
          </a:p>
          <a:p>
            <a:r>
              <a:rPr lang="lt-LT" dirty="0" smtClean="0"/>
              <a:t>CREATE TABLE Persons4 (</a:t>
            </a:r>
          </a:p>
          <a:p>
            <a:r>
              <a:rPr lang="lt-LT" dirty="0" smtClean="0"/>
              <a:t>    ID </a:t>
            </a:r>
            <a:r>
              <a:rPr lang="lt-LT" dirty="0" err="1" smtClean="0"/>
              <a:t>int</a:t>
            </a:r>
            <a:r>
              <a:rPr lang="lt-LT" dirty="0" smtClean="0"/>
              <a:t> NOT NULL,</a:t>
            </a:r>
          </a:p>
          <a:p>
            <a:r>
              <a:rPr lang="lt-LT" dirty="0" smtClean="0"/>
              <a:t>    </a:t>
            </a:r>
            <a:r>
              <a:rPr lang="lt-LT" dirty="0" err="1" smtClean="0"/>
              <a:t>LastName</a:t>
            </a:r>
            <a:r>
              <a:rPr lang="lt-LT" dirty="0" smtClean="0"/>
              <a:t> </a:t>
            </a:r>
            <a:r>
              <a:rPr lang="lt-LT" dirty="0" err="1" smtClean="0"/>
              <a:t>varchar</a:t>
            </a:r>
            <a:r>
              <a:rPr lang="lt-LT" dirty="0" smtClean="0"/>
              <a:t>(255) NOT NULL,</a:t>
            </a:r>
          </a:p>
          <a:p>
            <a:r>
              <a:rPr lang="lt-LT" dirty="0" smtClean="0"/>
              <a:t>    </a:t>
            </a:r>
            <a:r>
              <a:rPr lang="lt-LT" dirty="0" err="1" smtClean="0"/>
              <a:t>FirstName</a:t>
            </a:r>
            <a:r>
              <a:rPr lang="lt-LT" dirty="0" smtClean="0"/>
              <a:t> </a:t>
            </a:r>
            <a:r>
              <a:rPr lang="lt-LT" dirty="0" err="1" smtClean="0"/>
              <a:t>varchar</a:t>
            </a:r>
            <a:r>
              <a:rPr lang="lt-LT" dirty="0" smtClean="0"/>
              <a:t>(255),</a:t>
            </a:r>
          </a:p>
          <a:p>
            <a:r>
              <a:rPr lang="lt-LT" dirty="0" smtClean="0"/>
              <a:t>    </a:t>
            </a:r>
            <a:r>
              <a:rPr lang="lt-LT" dirty="0" err="1" smtClean="0"/>
              <a:t>Age</a:t>
            </a:r>
            <a:r>
              <a:rPr lang="lt-LT" dirty="0" smtClean="0"/>
              <a:t> </a:t>
            </a:r>
            <a:r>
              <a:rPr lang="lt-LT" dirty="0" err="1" smtClean="0"/>
              <a:t>int</a:t>
            </a:r>
            <a:r>
              <a:rPr lang="lt-LT" dirty="0" smtClean="0"/>
              <a:t>,</a:t>
            </a:r>
          </a:p>
          <a:p>
            <a:r>
              <a:rPr lang="lt-LT" dirty="0" smtClean="0"/>
              <a:t>    CHECK (</a:t>
            </a:r>
            <a:r>
              <a:rPr lang="lt-LT" dirty="0" err="1" smtClean="0"/>
              <a:t>Age</a:t>
            </a:r>
            <a:r>
              <a:rPr lang="lt-LT" dirty="0" smtClean="0"/>
              <a:t>&gt;=18)</a:t>
            </a:r>
          </a:p>
          <a:p>
            <a:r>
              <a:rPr lang="lt-LT" dirty="0" smtClean="0"/>
              <a:t>);</a:t>
            </a:r>
          </a:p>
          <a:p>
            <a:endParaRPr lang="lt-LT" dirty="0" smtClean="0"/>
          </a:p>
          <a:p>
            <a:endParaRPr lang="lt-LT" dirty="0" smtClean="0"/>
          </a:p>
          <a:p>
            <a:r>
              <a:rPr lang="lt-LT" dirty="0" smtClean="0"/>
              <a:t>CREATE TABLE Persons6 (</a:t>
            </a:r>
          </a:p>
          <a:p>
            <a:r>
              <a:rPr lang="lt-LT" dirty="0" smtClean="0"/>
              <a:t>    ID </a:t>
            </a:r>
            <a:r>
              <a:rPr lang="lt-LT" dirty="0" err="1" smtClean="0"/>
              <a:t>int</a:t>
            </a:r>
            <a:r>
              <a:rPr lang="lt-LT" dirty="0" smtClean="0"/>
              <a:t> NOT NULL,</a:t>
            </a:r>
          </a:p>
          <a:p>
            <a:r>
              <a:rPr lang="lt-LT" dirty="0" smtClean="0"/>
              <a:t>    </a:t>
            </a:r>
            <a:r>
              <a:rPr lang="lt-LT" dirty="0" err="1" smtClean="0"/>
              <a:t>LastName</a:t>
            </a:r>
            <a:r>
              <a:rPr lang="lt-LT" dirty="0" smtClean="0"/>
              <a:t> </a:t>
            </a:r>
            <a:r>
              <a:rPr lang="lt-LT" dirty="0" err="1" smtClean="0"/>
              <a:t>varchar</a:t>
            </a:r>
            <a:r>
              <a:rPr lang="lt-LT" dirty="0" smtClean="0"/>
              <a:t>(255) NOT NULL,</a:t>
            </a:r>
          </a:p>
          <a:p>
            <a:r>
              <a:rPr lang="lt-LT" dirty="0" smtClean="0"/>
              <a:t>    </a:t>
            </a:r>
            <a:r>
              <a:rPr lang="lt-LT" dirty="0" err="1" smtClean="0"/>
              <a:t>FirstName</a:t>
            </a:r>
            <a:r>
              <a:rPr lang="lt-LT" dirty="0" smtClean="0"/>
              <a:t> </a:t>
            </a:r>
            <a:r>
              <a:rPr lang="lt-LT" dirty="0" err="1" smtClean="0"/>
              <a:t>varchar</a:t>
            </a:r>
            <a:r>
              <a:rPr lang="lt-LT" dirty="0" smtClean="0"/>
              <a:t>(255),</a:t>
            </a:r>
          </a:p>
          <a:p>
            <a:r>
              <a:rPr lang="lt-LT" dirty="0" smtClean="0"/>
              <a:t>    </a:t>
            </a:r>
            <a:r>
              <a:rPr lang="lt-LT" dirty="0" err="1" smtClean="0"/>
              <a:t>Age</a:t>
            </a:r>
            <a:r>
              <a:rPr lang="lt-LT" dirty="0" smtClean="0"/>
              <a:t> </a:t>
            </a:r>
            <a:r>
              <a:rPr lang="lt-LT" dirty="0" err="1" smtClean="0"/>
              <a:t>int</a:t>
            </a:r>
            <a:r>
              <a:rPr lang="lt-LT" dirty="0" smtClean="0"/>
              <a:t>,</a:t>
            </a:r>
          </a:p>
          <a:p>
            <a:r>
              <a:rPr lang="lt-LT" dirty="0" smtClean="0"/>
              <a:t>    </a:t>
            </a:r>
            <a:r>
              <a:rPr lang="lt-LT" dirty="0" err="1" smtClean="0"/>
              <a:t>City</a:t>
            </a:r>
            <a:r>
              <a:rPr lang="lt-LT" dirty="0" smtClean="0"/>
              <a:t> </a:t>
            </a:r>
            <a:r>
              <a:rPr lang="lt-LT" dirty="0" err="1" smtClean="0"/>
              <a:t>varchar</a:t>
            </a:r>
            <a:r>
              <a:rPr lang="lt-LT" dirty="0" smtClean="0"/>
              <a:t>(255)</a:t>
            </a:r>
          </a:p>
          <a:p>
            <a:r>
              <a:rPr lang="lt-LT" dirty="0" smtClean="0"/>
              <a:t>);</a:t>
            </a:r>
          </a:p>
          <a:p>
            <a:endParaRPr lang="lt-LT" dirty="0" smtClean="0"/>
          </a:p>
          <a:p>
            <a:endParaRPr lang="lt-LT" dirty="0" smtClean="0"/>
          </a:p>
          <a:p>
            <a:r>
              <a:rPr lang="lt-LT" dirty="0" smtClean="0"/>
              <a:t>ALTER TABLE Persons6</a:t>
            </a:r>
          </a:p>
          <a:p>
            <a:r>
              <a:rPr lang="lt-LT" dirty="0" smtClean="0"/>
              <a:t>ADD CONSTRAINT </a:t>
            </a:r>
            <a:r>
              <a:rPr lang="lt-LT" dirty="0" err="1" smtClean="0"/>
              <a:t>CHK_PersonAge</a:t>
            </a:r>
            <a:r>
              <a:rPr lang="lt-LT" dirty="0" smtClean="0"/>
              <a:t> CHECK (</a:t>
            </a:r>
            <a:r>
              <a:rPr lang="lt-LT" dirty="0" err="1" smtClean="0"/>
              <a:t>Age</a:t>
            </a:r>
            <a:r>
              <a:rPr lang="lt-LT" dirty="0" smtClean="0"/>
              <a:t>&gt;=18 AND </a:t>
            </a:r>
            <a:r>
              <a:rPr lang="lt-LT" dirty="0" err="1" smtClean="0"/>
              <a:t>City</a:t>
            </a:r>
            <a:r>
              <a:rPr lang="lt-LT" dirty="0" smtClean="0"/>
              <a:t>='</a:t>
            </a:r>
            <a:r>
              <a:rPr lang="lt-LT" dirty="0" err="1" smtClean="0"/>
              <a:t>Sandnes</a:t>
            </a:r>
            <a:r>
              <a:rPr lang="lt-LT" dirty="0" smtClean="0"/>
              <a:t>');</a:t>
            </a:r>
          </a:p>
          <a:p>
            <a:endParaRPr lang="lt-LT" dirty="0" smtClean="0"/>
          </a:p>
          <a:p>
            <a:r>
              <a:rPr lang="lt-LT" dirty="0" smtClean="0"/>
              <a:t>ALTER TABLE </a:t>
            </a:r>
            <a:r>
              <a:rPr lang="lt-LT" dirty="0" err="1" smtClean="0"/>
              <a:t>Persons</a:t>
            </a:r>
            <a:endParaRPr lang="lt-LT" dirty="0" smtClean="0"/>
          </a:p>
          <a:p>
            <a:r>
              <a:rPr lang="lt-LT" dirty="0" smtClean="0"/>
              <a:t>DROP CONSTRAINT </a:t>
            </a:r>
            <a:r>
              <a:rPr lang="lt-LT" dirty="0" err="1" smtClean="0"/>
              <a:t>CHK_PersonAge</a:t>
            </a:r>
            <a:r>
              <a:rPr lang="lt-LT" dirty="0" smtClean="0"/>
              <a:t>;</a:t>
            </a:r>
          </a:p>
          <a:p>
            <a:endParaRPr lang="lt-LT" dirty="0" smtClean="0"/>
          </a:p>
          <a:p>
            <a:endParaRPr lang="lt-LT" dirty="0" smtClean="0"/>
          </a:p>
          <a:p>
            <a:endParaRPr lang="lt-LT" dirty="0" smtClean="0"/>
          </a:p>
          <a:p>
            <a:r>
              <a:rPr lang="lt-LT" dirty="0" smtClean="0"/>
              <a:t>CREATE TABLE Persons7 (</a:t>
            </a:r>
          </a:p>
          <a:p>
            <a:r>
              <a:rPr lang="lt-LT" dirty="0" smtClean="0"/>
              <a:t>    ID </a:t>
            </a:r>
            <a:r>
              <a:rPr lang="lt-LT" dirty="0" err="1" smtClean="0"/>
              <a:t>int</a:t>
            </a:r>
            <a:r>
              <a:rPr lang="lt-LT" dirty="0" smtClean="0"/>
              <a:t> NOT NULL,</a:t>
            </a:r>
          </a:p>
          <a:p>
            <a:r>
              <a:rPr lang="lt-LT" dirty="0" smtClean="0"/>
              <a:t>    </a:t>
            </a:r>
            <a:r>
              <a:rPr lang="lt-LT" dirty="0" err="1" smtClean="0"/>
              <a:t>LastName</a:t>
            </a:r>
            <a:r>
              <a:rPr lang="lt-LT" dirty="0" smtClean="0"/>
              <a:t> </a:t>
            </a:r>
            <a:r>
              <a:rPr lang="lt-LT" dirty="0" err="1" smtClean="0"/>
              <a:t>varchar</a:t>
            </a:r>
            <a:r>
              <a:rPr lang="lt-LT" dirty="0" smtClean="0"/>
              <a:t>(255) NOT NULL,</a:t>
            </a:r>
          </a:p>
          <a:p>
            <a:r>
              <a:rPr lang="lt-LT" dirty="0" smtClean="0"/>
              <a:t>    </a:t>
            </a:r>
            <a:r>
              <a:rPr lang="lt-LT" dirty="0" err="1" smtClean="0"/>
              <a:t>FirstName</a:t>
            </a:r>
            <a:r>
              <a:rPr lang="lt-LT" dirty="0" smtClean="0"/>
              <a:t> </a:t>
            </a:r>
            <a:r>
              <a:rPr lang="lt-LT" dirty="0" err="1" smtClean="0"/>
              <a:t>varchar</a:t>
            </a:r>
            <a:r>
              <a:rPr lang="lt-LT" dirty="0" smtClean="0"/>
              <a:t>(255),</a:t>
            </a:r>
          </a:p>
          <a:p>
            <a:r>
              <a:rPr lang="lt-LT" dirty="0" smtClean="0"/>
              <a:t>    </a:t>
            </a:r>
            <a:r>
              <a:rPr lang="lt-LT" dirty="0" err="1" smtClean="0"/>
              <a:t>Age</a:t>
            </a:r>
            <a:r>
              <a:rPr lang="lt-LT" dirty="0" smtClean="0"/>
              <a:t> </a:t>
            </a:r>
            <a:r>
              <a:rPr lang="lt-LT" dirty="0" err="1" smtClean="0"/>
              <a:t>int</a:t>
            </a:r>
            <a:r>
              <a:rPr lang="lt-LT" dirty="0" smtClean="0"/>
              <a:t>,</a:t>
            </a:r>
          </a:p>
          <a:p>
            <a:r>
              <a:rPr lang="lt-LT" dirty="0" smtClean="0"/>
              <a:t>    </a:t>
            </a:r>
            <a:r>
              <a:rPr lang="lt-LT" dirty="0" err="1" smtClean="0"/>
              <a:t>City</a:t>
            </a:r>
            <a:r>
              <a:rPr lang="lt-LT" dirty="0" smtClean="0"/>
              <a:t> </a:t>
            </a:r>
            <a:r>
              <a:rPr lang="lt-LT" dirty="0" err="1" smtClean="0"/>
              <a:t>varchar</a:t>
            </a:r>
            <a:r>
              <a:rPr lang="lt-LT" dirty="0" smtClean="0"/>
              <a:t>(255) DEFAULT '</a:t>
            </a:r>
            <a:r>
              <a:rPr lang="lt-LT" dirty="0" err="1" smtClean="0"/>
              <a:t>Sandnes</a:t>
            </a:r>
            <a:r>
              <a:rPr lang="lt-LT" dirty="0" smtClean="0"/>
              <a:t>'</a:t>
            </a:r>
          </a:p>
          <a:p>
            <a:r>
              <a:rPr lang="lt-LT" dirty="0" smtClean="0"/>
              <a:t>);</a:t>
            </a:r>
          </a:p>
          <a:p>
            <a:endParaRPr lang="lt-LT" dirty="0" smtClean="0"/>
          </a:p>
          <a:p>
            <a:endParaRPr lang="lt-LT" dirty="0" smtClean="0"/>
          </a:p>
          <a:p>
            <a:endParaRPr lang="lt-LT" dirty="0" smtClean="0"/>
          </a:p>
          <a:p>
            <a:r>
              <a:rPr lang="lt-LT" dirty="0" smtClean="0"/>
              <a:t>CREATE TABLE </a:t>
            </a:r>
            <a:r>
              <a:rPr lang="lt-LT" dirty="0" err="1" smtClean="0"/>
              <a:t>Orders</a:t>
            </a:r>
            <a:r>
              <a:rPr lang="lt-LT" dirty="0" smtClean="0"/>
              <a:t> (</a:t>
            </a:r>
          </a:p>
          <a:p>
            <a:r>
              <a:rPr lang="lt-LT" dirty="0" smtClean="0"/>
              <a:t>    ID </a:t>
            </a:r>
            <a:r>
              <a:rPr lang="lt-LT" dirty="0" err="1" smtClean="0"/>
              <a:t>int</a:t>
            </a:r>
            <a:r>
              <a:rPr lang="lt-LT" dirty="0" smtClean="0"/>
              <a:t> NOT NULL,</a:t>
            </a:r>
          </a:p>
          <a:p>
            <a:r>
              <a:rPr lang="lt-LT" dirty="0" smtClean="0"/>
              <a:t>    </a:t>
            </a:r>
            <a:r>
              <a:rPr lang="lt-LT" dirty="0" err="1" smtClean="0"/>
              <a:t>OrderNumber</a:t>
            </a:r>
            <a:r>
              <a:rPr lang="lt-LT" dirty="0" smtClean="0"/>
              <a:t> </a:t>
            </a:r>
            <a:r>
              <a:rPr lang="lt-LT" dirty="0" err="1" smtClean="0"/>
              <a:t>int</a:t>
            </a:r>
            <a:r>
              <a:rPr lang="lt-LT" dirty="0" smtClean="0"/>
              <a:t> NOT NULL,</a:t>
            </a:r>
          </a:p>
          <a:p>
            <a:r>
              <a:rPr lang="lt-LT" dirty="0" smtClean="0"/>
              <a:t>    </a:t>
            </a:r>
            <a:r>
              <a:rPr lang="lt-LT" dirty="0" err="1" smtClean="0"/>
              <a:t>OrderDate</a:t>
            </a:r>
            <a:r>
              <a:rPr lang="lt-LT" dirty="0" smtClean="0"/>
              <a:t> </a:t>
            </a:r>
            <a:r>
              <a:rPr lang="lt-LT" dirty="0" err="1" smtClean="0"/>
              <a:t>date</a:t>
            </a:r>
            <a:r>
              <a:rPr lang="lt-LT" dirty="0" smtClean="0"/>
              <a:t> DEFAULT </a:t>
            </a:r>
            <a:r>
              <a:rPr lang="lt-LT" dirty="0" err="1" smtClean="0"/>
              <a:t>current_date</a:t>
            </a:r>
            <a:endParaRPr lang="lt-LT" dirty="0" smtClean="0"/>
          </a:p>
          <a:p>
            <a:r>
              <a:rPr lang="lt-LT" dirty="0" smtClean="0"/>
              <a:t>);</a:t>
            </a:r>
          </a:p>
          <a:p>
            <a:endParaRPr lang="lt-LT" dirty="0" smtClean="0"/>
          </a:p>
          <a:p>
            <a:endParaRPr lang="lt-LT" dirty="0" smtClean="0"/>
          </a:p>
          <a:p>
            <a:r>
              <a:rPr lang="lt-LT" dirty="0" err="1" smtClean="0"/>
              <a:t>select</a:t>
            </a:r>
            <a:r>
              <a:rPr lang="lt-LT" dirty="0" smtClean="0"/>
              <a:t> * </a:t>
            </a:r>
            <a:r>
              <a:rPr lang="lt-LT" dirty="0" err="1" smtClean="0"/>
              <a:t>from</a:t>
            </a:r>
            <a:r>
              <a:rPr lang="lt-LT" dirty="0" smtClean="0"/>
              <a:t> Persons7</a:t>
            </a:r>
          </a:p>
          <a:p>
            <a:r>
              <a:rPr lang="lt-LT" dirty="0" smtClean="0"/>
              <a:t>ALTER TABLE Persons7</a:t>
            </a:r>
          </a:p>
          <a:p>
            <a:r>
              <a:rPr lang="lt-LT" dirty="0" smtClean="0"/>
              <a:t>ALTER </a:t>
            </a:r>
            <a:r>
              <a:rPr lang="lt-LT" dirty="0" err="1" smtClean="0"/>
              <a:t>City</a:t>
            </a:r>
            <a:r>
              <a:rPr lang="lt-LT" dirty="0" smtClean="0"/>
              <a:t> SET DEFAULT '</a:t>
            </a:r>
            <a:r>
              <a:rPr lang="lt-LT" dirty="0" err="1" smtClean="0"/>
              <a:t>Sandnes</a:t>
            </a:r>
            <a:r>
              <a:rPr lang="lt-LT" dirty="0" smtClean="0"/>
              <a:t>';</a:t>
            </a:r>
          </a:p>
          <a:p>
            <a:endParaRPr lang="lt-LT" dirty="0" smtClean="0"/>
          </a:p>
          <a:p>
            <a:r>
              <a:rPr lang="lt-LT" dirty="0" smtClean="0"/>
              <a:t>ALTER TABLE Persons7</a:t>
            </a:r>
          </a:p>
          <a:p>
            <a:r>
              <a:rPr lang="lt-LT" dirty="0" smtClean="0"/>
              <a:t>ALTER COLUMN </a:t>
            </a:r>
            <a:r>
              <a:rPr lang="lt-LT" dirty="0" err="1" smtClean="0"/>
              <a:t>City</a:t>
            </a:r>
            <a:r>
              <a:rPr lang="lt-LT" dirty="0" smtClean="0"/>
              <a:t> DROP DEFAULT;</a:t>
            </a:r>
          </a:p>
          <a:p>
            <a:endParaRPr lang="lt-LT" dirty="0" smtClean="0"/>
          </a:p>
          <a:p>
            <a:endParaRPr lang="lt-LT" dirty="0" smtClean="0"/>
          </a:p>
          <a:p>
            <a:endParaRPr lang="lt-LT" dirty="0" smtClean="0"/>
          </a:p>
          <a:p>
            <a:r>
              <a:rPr lang="lt-LT" dirty="0" smtClean="0"/>
              <a:t>CREATE INDEX </a:t>
            </a:r>
            <a:r>
              <a:rPr lang="lt-LT" dirty="0" err="1" smtClean="0"/>
              <a:t>index_namekma</a:t>
            </a:r>
            <a:endParaRPr lang="lt-LT" dirty="0" smtClean="0"/>
          </a:p>
          <a:p>
            <a:r>
              <a:rPr lang="lt-LT" dirty="0" smtClean="0"/>
              <a:t>ON Persons7 (</a:t>
            </a:r>
            <a:r>
              <a:rPr lang="lt-LT" dirty="0" err="1" smtClean="0"/>
              <a:t>City</a:t>
            </a:r>
            <a:r>
              <a:rPr lang="lt-LT" dirty="0" smtClean="0"/>
              <a:t>);</a:t>
            </a:r>
          </a:p>
          <a:p>
            <a:endParaRPr lang="lt-LT" dirty="0" smtClean="0"/>
          </a:p>
          <a:p>
            <a:endParaRPr lang="lt-LT" dirty="0" smtClean="0"/>
          </a:p>
          <a:p>
            <a:endParaRPr lang="lt-LT" dirty="0" smtClean="0"/>
          </a:p>
          <a:p>
            <a:r>
              <a:rPr lang="lt-LT" dirty="0" smtClean="0"/>
              <a:t>ALTER TABLE Persons7</a:t>
            </a:r>
          </a:p>
          <a:p>
            <a:r>
              <a:rPr lang="lt-LT" dirty="0" smtClean="0"/>
              <a:t>DROP INDEX </a:t>
            </a:r>
            <a:r>
              <a:rPr lang="lt-LT" dirty="0" err="1" smtClean="0"/>
              <a:t>index_namekma</a:t>
            </a:r>
            <a:r>
              <a:rPr lang="lt-LT" dirty="0" smtClean="0"/>
              <a:t>;</a:t>
            </a:r>
          </a:p>
          <a:p>
            <a:endParaRPr lang="lt-LT" dirty="0" smtClean="0"/>
          </a:p>
          <a:p>
            <a:r>
              <a:rPr lang="lt-LT" dirty="0" smtClean="0"/>
              <a:t>DROP INDEX Persons7.index_namekma;</a:t>
            </a:r>
          </a:p>
          <a:p>
            <a:endParaRPr lang="lt-LT" dirty="0" smtClean="0"/>
          </a:p>
          <a:p>
            <a:endParaRPr lang="lt-LT" dirty="0" smtClean="0"/>
          </a:p>
          <a:p>
            <a:r>
              <a:rPr lang="lt-LT" dirty="0" err="1" smtClean="0"/>
              <a:t>create</a:t>
            </a:r>
            <a:r>
              <a:rPr lang="lt-LT" dirty="0" smtClean="0"/>
              <a:t> </a:t>
            </a:r>
            <a:r>
              <a:rPr lang="lt-LT" dirty="0" err="1" smtClean="0"/>
              <a:t>view</a:t>
            </a:r>
            <a:r>
              <a:rPr lang="lt-LT" dirty="0" smtClean="0"/>
              <a:t> </a:t>
            </a:r>
            <a:r>
              <a:rPr lang="lt-LT" dirty="0" err="1" smtClean="0"/>
              <a:t>kma_view</a:t>
            </a:r>
            <a:r>
              <a:rPr lang="lt-LT" dirty="0" smtClean="0"/>
              <a:t> </a:t>
            </a:r>
            <a:r>
              <a:rPr lang="lt-LT" dirty="0" err="1" smtClean="0"/>
              <a:t>as</a:t>
            </a:r>
            <a:r>
              <a:rPr lang="lt-LT" dirty="0" smtClean="0"/>
              <a:t> </a:t>
            </a:r>
            <a:r>
              <a:rPr lang="lt-LT" dirty="0" err="1" smtClean="0"/>
              <a:t>select</a:t>
            </a:r>
            <a:r>
              <a:rPr lang="lt-LT" dirty="0" smtClean="0"/>
              <a:t> * </a:t>
            </a:r>
            <a:r>
              <a:rPr lang="lt-LT" dirty="0" err="1" smtClean="0"/>
              <a:t>from</a:t>
            </a:r>
            <a:r>
              <a:rPr lang="lt-LT" dirty="0" smtClean="0"/>
              <a:t>  "Kestutis".kma2 </a:t>
            </a:r>
            <a:r>
              <a:rPr lang="lt-LT" dirty="0" err="1" smtClean="0"/>
              <a:t>hj</a:t>
            </a:r>
            <a:endParaRPr lang="lt-LT" dirty="0" smtClean="0"/>
          </a:p>
          <a:p>
            <a:endParaRPr lang="lt-LT" dirty="0" smtClean="0"/>
          </a:p>
          <a:p>
            <a:r>
              <a:rPr lang="lt-LT" dirty="0" err="1" smtClean="0"/>
              <a:t>select</a:t>
            </a:r>
            <a:r>
              <a:rPr lang="lt-LT" dirty="0" smtClean="0"/>
              <a:t> * </a:t>
            </a:r>
            <a:r>
              <a:rPr lang="lt-LT" dirty="0" err="1" smtClean="0"/>
              <a:t>from</a:t>
            </a:r>
            <a:r>
              <a:rPr lang="lt-LT" dirty="0" smtClean="0"/>
              <a:t> </a:t>
            </a:r>
            <a:r>
              <a:rPr lang="lt-LT" dirty="0" err="1" smtClean="0"/>
              <a:t>kma_view</a:t>
            </a:r>
            <a:endParaRPr lang="lt-LT" dirty="0" smtClean="0"/>
          </a:p>
          <a:p>
            <a:r>
              <a:rPr lang="lt-LT" dirty="0" smtClean="0"/>
              <a:t>DROP VIEW </a:t>
            </a:r>
            <a:r>
              <a:rPr lang="lt-LT" dirty="0" err="1" smtClean="0"/>
              <a:t>kma_view</a:t>
            </a:r>
            <a:r>
              <a:rPr lang="lt-LT" dirty="0" smtClean="0"/>
              <a:t>;</a:t>
            </a:r>
          </a:p>
          <a:p>
            <a:endParaRPr lang="lt-LT" dirty="0" smtClean="0"/>
          </a:p>
          <a:p>
            <a:r>
              <a:rPr lang="lt-LT" dirty="0" err="1" smtClean="0"/>
              <a:t>select</a:t>
            </a:r>
            <a:r>
              <a:rPr lang="lt-LT" dirty="0" smtClean="0"/>
              <a:t> </a:t>
            </a:r>
            <a:r>
              <a:rPr lang="lt-LT" dirty="0" err="1" smtClean="0"/>
              <a:t>id</a:t>
            </a:r>
            <a:r>
              <a:rPr lang="lt-LT" dirty="0" smtClean="0"/>
              <a:t>, </a:t>
            </a:r>
            <a:r>
              <a:rPr lang="lt-LT" dirty="0" err="1" smtClean="0"/>
              <a:t>count</a:t>
            </a:r>
            <a:r>
              <a:rPr lang="lt-LT" dirty="0" smtClean="0"/>
              <a:t>(*) </a:t>
            </a:r>
            <a:r>
              <a:rPr lang="lt-LT" dirty="0" err="1" smtClean="0"/>
              <a:t>from</a:t>
            </a:r>
            <a:r>
              <a:rPr lang="lt-LT" dirty="0" smtClean="0"/>
              <a:t>  "Kestutis".kma2 </a:t>
            </a:r>
            <a:r>
              <a:rPr lang="lt-LT" dirty="0" err="1" smtClean="0"/>
              <a:t>group</a:t>
            </a:r>
            <a:r>
              <a:rPr lang="lt-LT" dirty="0" smtClean="0"/>
              <a:t> </a:t>
            </a:r>
            <a:r>
              <a:rPr lang="lt-LT" dirty="0" err="1" smtClean="0"/>
              <a:t>by</a:t>
            </a:r>
            <a:r>
              <a:rPr lang="lt-LT" dirty="0" smtClean="0"/>
              <a:t> 1</a:t>
            </a:r>
          </a:p>
          <a:p>
            <a:endParaRPr lang="lt-LT" dirty="0" smtClean="0"/>
          </a:p>
          <a:p>
            <a:r>
              <a:rPr lang="lt-LT" dirty="0" err="1" smtClean="0"/>
              <a:t>insert</a:t>
            </a:r>
            <a:r>
              <a:rPr lang="lt-LT" dirty="0" smtClean="0"/>
              <a:t> </a:t>
            </a:r>
            <a:r>
              <a:rPr lang="lt-LT" dirty="0" err="1" smtClean="0"/>
              <a:t>into</a:t>
            </a:r>
            <a:r>
              <a:rPr lang="lt-LT" dirty="0" smtClean="0"/>
              <a:t> "Kestutis".kma2  (</a:t>
            </a:r>
            <a:r>
              <a:rPr lang="lt-LT" dirty="0" err="1" smtClean="0"/>
              <a:t>id</a:t>
            </a:r>
            <a:r>
              <a:rPr lang="lt-LT" dirty="0" smtClean="0"/>
              <a:t>) </a:t>
            </a:r>
            <a:r>
              <a:rPr lang="lt-LT" dirty="0" err="1" smtClean="0"/>
              <a:t>values</a:t>
            </a:r>
            <a:r>
              <a:rPr lang="lt-LT" dirty="0" smtClean="0"/>
              <a:t>(4);</a:t>
            </a:r>
          </a:p>
          <a:p>
            <a:endParaRPr lang="lt-LT" dirty="0" smtClean="0"/>
          </a:p>
          <a:p>
            <a:endParaRPr lang="lt-LT" dirty="0" smtClean="0"/>
          </a:p>
          <a:p>
            <a:endParaRPr lang="lt-LT" dirty="0" smtClean="0"/>
          </a:p>
          <a:p>
            <a:r>
              <a:rPr lang="lt-LT" dirty="0" smtClean="0"/>
              <a:t>CREATE TABLE </a:t>
            </a:r>
            <a:r>
              <a:rPr lang="lt-LT" dirty="0" err="1" smtClean="0"/>
              <a:t>KMA.Asmenys</a:t>
            </a:r>
            <a:endParaRPr lang="lt-LT" dirty="0" smtClean="0"/>
          </a:p>
          <a:p>
            <a:r>
              <a:rPr lang="lt-LT" dirty="0" smtClean="0"/>
              <a:t>(ID NUMERIC,</a:t>
            </a:r>
          </a:p>
          <a:p>
            <a:r>
              <a:rPr lang="lt-LT" dirty="0" smtClean="0"/>
              <a:t> Vardas VARCHAR(200),</a:t>
            </a:r>
          </a:p>
          <a:p>
            <a:r>
              <a:rPr lang="lt-LT" dirty="0" smtClean="0"/>
              <a:t> Pavarde VARCHAR(200),</a:t>
            </a:r>
          </a:p>
          <a:p>
            <a:r>
              <a:rPr lang="lt-LT" dirty="0" smtClean="0"/>
              <a:t> </a:t>
            </a:r>
            <a:r>
              <a:rPr lang="lt-LT" dirty="0" err="1" smtClean="0"/>
              <a:t>Gimimo_data</a:t>
            </a:r>
            <a:r>
              <a:rPr lang="lt-LT" dirty="0" smtClean="0"/>
              <a:t> DATE);</a:t>
            </a:r>
          </a:p>
          <a:p>
            <a:r>
              <a:rPr lang="lt-LT" dirty="0" smtClean="0"/>
              <a:t> </a:t>
            </a:r>
          </a:p>
          <a:p>
            <a:r>
              <a:rPr lang="lt-LT" dirty="0" smtClean="0"/>
              <a:t> </a:t>
            </a:r>
          </a:p>
          <a:p>
            <a:r>
              <a:rPr lang="lt-LT" dirty="0" smtClean="0"/>
              <a:t>CREATE TABLE </a:t>
            </a:r>
            <a:r>
              <a:rPr lang="lt-LT" dirty="0" err="1" smtClean="0"/>
              <a:t>KMA.Vietos</a:t>
            </a:r>
            <a:endParaRPr lang="lt-LT" dirty="0" smtClean="0"/>
          </a:p>
          <a:p>
            <a:r>
              <a:rPr lang="lt-LT" dirty="0" smtClean="0"/>
              <a:t>(ID NUMERIC,</a:t>
            </a:r>
          </a:p>
          <a:p>
            <a:r>
              <a:rPr lang="lt-LT" dirty="0" smtClean="0"/>
              <a:t> Miestas VARCHAR(200),</a:t>
            </a:r>
          </a:p>
          <a:p>
            <a:r>
              <a:rPr lang="lt-LT" dirty="0" smtClean="0"/>
              <a:t> Gyvenviete VARCHAR(100),</a:t>
            </a:r>
          </a:p>
          <a:p>
            <a:r>
              <a:rPr lang="lt-LT" dirty="0" smtClean="0"/>
              <a:t> Gatve VARCHAR(200),</a:t>
            </a:r>
          </a:p>
          <a:p>
            <a:r>
              <a:rPr lang="lt-LT" dirty="0" smtClean="0"/>
              <a:t> </a:t>
            </a:r>
            <a:r>
              <a:rPr lang="lt-LT" dirty="0" err="1" smtClean="0"/>
              <a:t>Namo_Nr</a:t>
            </a:r>
            <a:r>
              <a:rPr lang="lt-LT" dirty="0" smtClean="0"/>
              <a:t> NUMERIC,</a:t>
            </a:r>
          </a:p>
          <a:p>
            <a:r>
              <a:rPr lang="lt-LT" dirty="0" smtClean="0"/>
              <a:t> </a:t>
            </a:r>
            <a:r>
              <a:rPr lang="lt-LT" dirty="0" err="1" smtClean="0"/>
              <a:t>Buto_Nr</a:t>
            </a:r>
            <a:r>
              <a:rPr lang="lt-LT" dirty="0" smtClean="0"/>
              <a:t> NUMERIC,</a:t>
            </a:r>
          </a:p>
          <a:p>
            <a:r>
              <a:rPr lang="lt-LT" dirty="0" smtClean="0"/>
              <a:t> </a:t>
            </a:r>
            <a:r>
              <a:rPr lang="lt-LT" dirty="0" err="1" smtClean="0"/>
              <a:t>Asmuo_Id</a:t>
            </a:r>
            <a:r>
              <a:rPr lang="lt-LT" dirty="0" smtClean="0"/>
              <a:t> NUMERIC);</a:t>
            </a:r>
          </a:p>
          <a:p>
            <a:r>
              <a:rPr lang="lt-LT" dirty="0" smtClean="0"/>
              <a:t> </a:t>
            </a:r>
          </a:p>
          <a:p>
            <a:r>
              <a:rPr lang="lt-LT" dirty="0" smtClean="0"/>
              <a:t> CREATE TABLE </a:t>
            </a:r>
            <a:r>
              <a:rPr lang="lt-LT" dirty="0" err="1" smtClean="0"/>
              <a:t>KMA.Dokumentai</a:t>
            </a:r>
            <a:endParaRPr lang="lt-LT" dirty="0" smtClean="0"/>
          </a:p>
          <a:p>
            <a:r>
              <a:rPr lang="lt-LT" dirty="0" smtClean="0"/>
              <a:t>(ID NUMERIC,</a:t>
            </a:r>
          </a:p>
          <a:p>
            <a:r>
              <a:rPr lang="lt-LT" dirty="0" smtClean="0"/>
              <a:t> </a:t>
            </a:r>
            <a:r>
              <a:rPr lang="lt-LT" dirty="0" err="1" smtClean="0"/>
              <a:t>Dok_Tipas</a:t>
            </a:r>
            <a:r>
              <a:rPr lang="lt-LT" dirty="0" smtClean="0"/>
              <a:t> VARCHAR(200),</a:t>
            </a:r>
          </a:p>
          <a:p>
            <a:r>
              <a:rPr lang="lt-LT" dirty="0" smtClean="0"/>
              <a:t> </a:t>
            </a:r>
            <a:r>
              <a:rPr lang="lt-LT" dirty="0" err="1" smtClean="0"/>
              <a:t>Dok_Numeris</a:t>
            </a:r>
            <a:r>
              <a:rPr lang="lt-LT" dirty="0" smtClean="0"/>
              <a:t> VARCHAR(100),</a:t>
            </a:r>
          </a:p>
          <a:p>
            <a:r>
              <a:rPr lang="lt-LT" dirty="0" smtClean="0"/>
              <a:t> </a:t>
            </a:r>
            <a:r>
              <a:rPr lang="lt-LT" dirty="0" err="1" smtClean="0"/>
              <a:t>Galioja_nuo</a:t>
            </a:r>
            <a:r>
              <a:rPr lang="lt-LT" dirty="0" smtClean="0"/>
              <a:t> </a:t>
            </a:r>
            <a:r>
              <a:rPr lang="lt-LT" dirty="0" err="1" smtClean="0"/>
              <a:t>date</a:t>
            </a:r>
            <a:r>
              <a:rPr lang="lt-LT" dirty="0" smtClean="0"/>
              <a:t>,</a:t>
            </a:r>
          </a:p>
          <a:p>
            <a:r>
              <a:rPr lang="lt-LT" dirty="0" smtClean="0"/>
              <a:t> </a:t>
            </a:r>
            <a:r>
              <a:rPr lang="lt-LT" dirty="0" err="1" smtClean="0"/>
              <a:t>Asmuo_Id</a:t>
            </a:r>
            <a:r>
              <a:rPr lang="lt-LT" dirty="0" smtClean="0"/>
              <a:t> NUMERIC);</a:t>
            </a:r>
          </a:p>
          <a:p>
            <a:r>
              <a:rPr lang="lt-LT" dirty="0" smtClean="0"/>
              <a:t> </a:t>
            </a:r>
          </a:p>
          <a:p>
            <a:r>
              <a:rPr lang="lt-LT" dirty="0" smtClean="0"/>
              <a:t> </a:t>
            </a:r>
            <a:r>
              <a:rPr lang="lt-LT" dirty="0" err="1" smtClean="0"/>
              <a:t>insert</a:t>
            </a:r>
            <a:r>
              <a:rPr lang="lt-LT" dirty="0" smtClean="0"/>
              <a:t> </a:t>
            </a:r>
            <a:r>
              <a:rPr lang="lt-LT" dirty="0" err="1" smtClean="0"/>
              <a:t>into</a:t>
            </a:r>
            <a:r>
              <a:rPr lang="lt-LT" dirty="0" smtClean="0"/>
              <a:t> </a:t>
            </a:r>
            <a:r>
              <a:rPr lang="lt-LT" dirty="0" err="1" smtClean="0"/>
              <a:t>KMA.Asmenys</a:t>
            </a:r>
            <a:r>
              <a:rPr lang="lt-LT" dirty="0" smtClean="0"/>
              <a:t> (ID, Vardas, Pavarde, </a:t>
            </a:r>
            <a:r>
              <a:rPr lang="lt-LT" dirty="0" err="1" smtClean="0"/>
              <a:t>Gimimo_data</a:t>
            </a:r>
            <a:r>
              <a:rPr lang="lt-LT" dirty="0" smtClean="0"/>
              <a:t>) VALUES (1, 'Kęstutis', 'Matavičius','1985-12-12');</a:t>
            </a:r>
          </a:p>
          <a:p>
            <a:r>
              <a:rPr lang="lt-LT" dirty="0" smtClean="0"/>
              <a:t> </a:t>
            </a:r>
            <a:r>
              <a:rPr lang="lt-LT" dirty="0" err="1" smtClean="0"/>
              <a:t>insert</a:t>
            </a:r>
            <a:r>
              <a:rPr lang="lt-LT" dirty="0" smtClean="0"/>
              <a:t> </a:t>
            </a:r>
            <a:r>
              <a:rPr lang="lt-LT" dirty="0" err="1" smtClean="0"/>
              <a:t>into</a:t>
            </a:r>
            <a:r>
              <a:rPr lang="lt-LT" dirty="0" smtClean="0"/>
              <a:t> </a:t>
            </a:r>
            <a:r>
              <a:rPr lang="lt-LT" dirty="0" err="1" smtClean="0"/>
              <a:t>KMA.Asmenys</a:t>
            </a:r>
            <a:r>
              <a:rPr lang="lt-LT" dirty="0" smtClean="0"/>
              <a:t> (ID, Vardas, Pavarde, </a:t>
            </a:r>
            <a:r>
              <a:rPr lang="lt-LT" dirty="0" err="1" smtClean="0"/>
              <a:t>Gimimo_data</a:t>
            </a:r>
            <a:r>
              <a:rPr lang="lt-LT" dirty="0" smtClean="0"/>
              <a:t>) VALUES (2, 'Tomas', 'Tomaitis','1992-05-18');</a:t>
            </a:r>
          </a:p>
          <a:p>
            <a:r>
              <a:rPr lang="lt-LT" dirty="0" smtClean="0"/>
              <a:t> </a:t>
            </a:r>
            <a:r>
              <a:rPr lang="lt-LT" dirty="0" err="1" smtClean="0"/>
              <a:t>insert</a:t>
            </a:r>
            <a:r>
              <a:rPr lang="lt-LT" dirty="0" smtClean="0"/>
              <a:t> </a:t>
            </a:r>
            <a:r>
              <a:rPr lang="lt-LT" dirty="0" err="1" smtClean="0"/>
              <a:t>into</a:t>
            </a:r>
            <a:r>
              <a:rPr lang="lt-LT" dirty="0" smtClean="0"/>
              <a:t> </a:t>
            </a:r>
            <a:r>
              <a:rPr lang="lt-LT" dirty="0" err="1" smtClean="0"/>
              <a:t>KMA.Asmenys</a:t>
            </a:r>
            <a:r>
              <a:rPr lang="lt-LT" dirty="0" smtClean="0"/>
              <a:t> (ID, Vardas, Pavarde, </a:t>
            </a:r>
            <a:r>
              <a:rPr lang="lt-LT" dirty="0" err="1" smtClean="0"/>
              <a:t>Gimimo_data</a:t>
            </a:r>
            <a:r>
              <a:rPr lang="lt-LT" dirty="0" smtClean="0"/>
              <a:t>) VALUES (3, 'Tadas', 'Linas','1990-10-25');</a:t>
            </a:r>
          </a:p>
          <a:p>
            <a:r>
              <a:rPr lang="lt-LT" dirty="0" smtClean="0"/>
              <a:t> </a:t>
            </a:r>
            <a:r>
              <a:rPr lang="lt-LT" dirty="0" err="1" smtClean="0"/>
              <a:t>insert</a:t>
            </a:r>
            <a:r>
              <a:rPr lang="lt-LT" dirty="0" smtClean="0"/>
              <a:t> </a:t>
            </a:r>
            <a:r>
              <a:rPr lang="lt-LT" dirty="0" err="1" smtClean="0"/>
              <a:t>into</a:t>
            </a:r>
            <a:r>
              <a:rPr lang="lt-LT" dirty="0" smtClean="0"/>
              <a:t> </a:t>
            </a:r>
            <a:r>
              <a:rPr lang="lt-LT" dirty="0" err="1" smtClean="0"/>
              <a:t>KMA.Asmenys</a:t>
            </a:r>
            <a:r>
              <a:rPr lang="lt-LT" dirty="0" smtClean="0"/>
              <a:t> (ID, Vardas, Pavarde, </a:t>
            </a:r>
            <a:r>
              <a:rPr lang="lt-LT" dirty="0" err="1" smtClean="0"/>
              <a:t>Gimimo_data</a:t>
            </a:r>
            <a:r>
              <a:rPr lang="lt-LT" dirty="0" smtClean="0"/>
              <a:t>) VALUES (4, 'Darius', 'Gudas','1942-09-21');</a:t>
            </a:r>
          </a:p>
          <a:p>
            <a:r>
              <a:rPr lang="lt-LT" dirty="0" smtClean="0"/>
              <a:t> </a:t>
            </a:r>
            <a:r>
              <a:rPr lang="lt-LT" dirty="0" err="1" smtClean="0"/>
              <a:t>insert</a:t>
            </a:r>
            <a:r>
              <a:rPr lang="lt-LT" dirty="0" smtClean="0"/>
              <a:t> </a:t>
            </a:r>
            <a:r>
              <a:rPr lang="lt-LT" dirty="0" err="1" smtClean="0"/>
              <a:t>into</a:t>
            </a:r>
            <a:r>
              <a:rPr lang="lt-LT" dirty="0" smtClean="0"/>
              <a:t> </a:t>
            </a:r>
            <a:r>
              <a:rPr lang="lt-LT" dirty="0" err="1" smtClean="0"/>
              <a:t>KMA.Asmenys</a:t>
            </a:r>
            <a:r>
              <a:rPr lang="lt-LT" dirty="0" smtClean="0"/>
              <a:t> (ID, Vardas, Pavarde, </a:t>
            </a:r>
            <a:r>
              <a:rPr lang="lt-LT" dirty="0" err="1" smtClean="0"/>
              <a:t>Gimimo_data</a:t>
            </a:r>
            <a:r>
              <a:rPr lang="lt-LT" dirty="0" smtClean="0"/>
              <a:t>) VALUES (5, 'Lina', 'Smulkytė','1999-10-12');</a:t>
            </a:r>
          </a:p>
          <a:p>
            <a:r>
              <a:rPr lang="lt-LT" dirty="0" smtClean="0"/>
              <a:t> </a:t>
            </a:r>
          </a:p>
          <a:p>
            <a:r>
              <a:rPr lang="lt-LT" dirty="0" smtClean="0"/>
              <a:t> </a:t>
            </a:r>
          </a:p>
          <a:p>
            <a:r>
              <a:rPr lang="lt-LT" dirty="0" smtClean="0"/>
              <a:t> </a:t>
            </a:r>
            <a:r>
              <a:rPr lang="lt-LT" dirty="0" err="1" smtClean="0"/>
              <a:t>insert</a:t>
            </a:r>
            <a:r>
              <a:rPr lang="lt-LT" dirty="0" smtClean="0"/>
              <a:t> </a:t>
            </a:r>
            <a:r>
              <a:rPr lang="lt-LT" dirty="0" err="1" smtClean="0"/>
              <a:t>into</a:t>
            </a:r>
            <a:r>
              <a:rPr lang="lt-LT" dirty="0" smtClean="0"/>
              <a:t> </a:t>
            </a:r>
            <a:r>
              <a:rPr lang="lt-LT" dirty="0" err="1" smtClean="0"/>
              <a:t>KMA.Vietos</a:t>
            </a:r>
            <a:r>
              <a:rPr lang="lt-LT" dirty="0" smtClean="0"/>
              <a:t> (</a:t>
            </a:r>
            <a:r>
              <a:rPr lang="lt-LT" dirty="0" err="1" smtClean="0"/>
              <a:t>ID,Miestas</a:t>
            </a:r>
            <a:r>
              <a:rPr lang="lt-LT" dirty="0" smtClean="0"/>
              <a:t>, Gyvenviete, Gatve, </a:t>
            </a:r>
            <a:r>
              <a:rPr lang="lt-LT" dirty="0" err="1" smtClean="0"/>
              <a:t>Namo_Nr</a:t>
            </a:r>
            <a:r>
              <a:rPr lang="lt-LT" dirty="0" smtClean="0"/>
              <a:t>, </a:t>
            </a:r>
            <a:r>
              <a:rPr lang="lt-LT" dirty="0" err="1" smtClean="0"/>
              <a:t>Buto_Nr</a:t>
            </a:r>
            <a:r>
              <a:rPr lang="lt-LT" dirty="0" smtClean="0"/>
              <a:t>, </a:t>
            </a:r>
            <a:r>
              <a:rPr lang="lt-LT" dirty="0" err="1" smtClean="0"/>
              <a:t>Asmuo_Id</a:t>
            </a:r>
            <a:r>
              <a:rPr lang="lt-LT" dirty="0" smtClean="0"/>
              <a:t>) VALUES (1, 'Kaunas', 'Dainava', 'Kovo 11-osios g.',1254, 2547,1);</a:t>
            </a:r>
          </a:p>
          <a:p>
            <a:r>
              <a:rPr lang="lt-LT" dirty="0" smtClean="0"/>
              <a:t> </a:t>
            </a:r>
            <a:r>
              <a:rPr lang="lt-LT" dirty="0" err="1" smtClean="0"/>
              <a:t>insert</a:t>
            </a:r>
            <a:r>
              <a:rPr lang="lt-LT" dirty="0" smtClean="0"/>
              <a:t> </a:t>
            </a:r>
            <a:r>
              <a:rPr lang="lt-LT" dirty="0" err="1" smtClean="0"/>
              <a:t>into</a:t>
            </a:r>
            <a:r>
              <a:rPr lang="lt-LT" dirty="0" smtClean="0"/>
              <a:t> </a:t>
            </a:r>
            <a:r>
              <a:rPr lang="lt-LT" dirty="0" err="1" smtClean="0"/>
              <a:t>KMA.Vietos</a:t>
            </a:r>
            <a:r>
              <a:rPr lang="lt-LT" dirty="0" smtClean="0"/>
              <a:t> (</a:t>
            </a:r>
            <a:r>
              <a:rPr lang="lt-LT" dirty="0" err="1" smtClean="0"/>
              <a:t>ID,Miestas</a:t>
            </a:r>
            <a:r>
              <a:rPr lang="lt-LT" dirty="0" smtClean="0"/>
              <a:t>, Gyvenviete, Gatve, </a:t>
            </a:r>
            <a:r>
              <a:rPr lang="lt-LT" dirty="0" err="1" smtClean="0"/>
              <a:t>Namo_Nr</a:t>
            </a:r>
            <a:r>
              <a:rPr lang="lt-LT" dirty="0" smtClean="0"/>
              <a:t>, </a:t>
            </a:r>
            <a:r>
              <a:rPr lang="lt-LT" dirty="0" err="1" smtClean="0"/>
              <a:t>Buto_Nr</a:t>
            </a:r>
            <a:r>
              <a:rPr lang="lt-LT" dirty="0" smtClean="0"/>
              <a:t>, </a:t>
            </a:r>
            <a:r>
              <a:rPr lang="lt-LT" dirty="0" err="1" smtClean="0"/>
              <a:t>Asmuo_Id</a:t>
            </a:r>
            <a:r>
              <a:rPr lang="lt-LT" dirty="0" smtClean="0"/>
              <a:t>) VALUES (2, 'Kaunas', 'Dainava', 'Tunelio g.',12, 2544,2);</a:t>
            </a:r>
          </a:p>
          <a:p>
            <a:r>
              <a:rPr lang="lt-LT" dirty="0" smtClean="0"/>
              <a:t> </a:t>
            </a:r>
            <a:r>
              <a:rPr lang="lt-LT" dirty="0" err="1" smtClean="0"/>
              <a:t>insert</a:t>
            </a:r>
            <a:r>
              <a:rPr lang="lt-LT" dirty="0" smtClean="0"/>
              <a:t> </a:t>
            </a:r>
            <a:r>
              <a:rPr lang="lt-LT" dirty="0" err="1" smtClean="0"/>
              <a:t>into</a:t>
            </a:r>
            <a:r>
              <a:rPr lang="lt-LT" dirty="0" smtClean="0"/>
              <a:t> </a:t>
            </a:r>
            <a:r>
              <a:rPr lang="lt-LT" dirty="0" err="1" smtClean="0"/>
              <a:t>KMA.Vietos</a:t>
            </a:r>
            <a:r>
              <a:rPr lang="lt-LT" dirty="0" smtClean="0"/>
              <a:t> (</a:t>
            </a:r>
            <a:r>
              <a:rPr lang="lt-LT" dirty="0" err="1" smtClean="0"/>
              <a:t>ID,Miestas</a:t>
            </a:r>
            <a:r>
              <a:rPr lang="lt-LT" dirty="0" smtClean="0"/>
              <a:t>, Gyvenviete, Gatve, </a:t>
            </a:r>
            <a:r>
              <a:rPr lang="lt-LT" dirty="0" err="1" smtClean="0"/>
              <a:t>Namo_Nr</a:t>
            </a:r>
            <a:r>
              <a:rPr lang="lt-LT" dirty="0" smtClean="0"/>
              <a:t>, </a:t>
            </a:r>
            <a:r>
              <a:rPr lang="lt-LT" dirty="0" err="1" smtClean="0"/>
              <a:t>Buto_Nr</a:t>
            </a:r>
            <a:r>
              <a:rPr lang="lt-LT" dirty="0" smtClean="0"/>
              <a:t>, </a:t>
            </a:r>
            <a:r>
              <a:rPr lang="lt-LT" dirty="0" err="1" smtClean="0"/>
              <a:t>Asmuo_Id</a:t>
            </a:r>
            <a:r>
              <a:rPr lang="lt-LT" dirty="0" smtClean="0"/>
              <a:t>) VALUES (4, 'Kaunas', '', 'Savanorių pr.',254, 47,3);</a:t>
            </a:r>
          </a:p>
          <a:p>
            <a:r>
              <a:rPr lang="lt-LT" dirty="0" smtClean="0"/>
              <a:t> </a:t>
            </a:r>
            <a:r>
              <a:rPr lang="lt-LT" dirty="0" err="1" smtClean="0"/>
              <a:t>insert</a:t>
            </a:r>
            <a:r>
              <a:rPr lang="lt-LT" dirty="0" smtClean="0"/>
              <a:t> </a:t>
            </a:r>
            <a:r>
              <a:rPr lang="lt-LT" dirty="0" err="1" smtClean="0"/>
              <a:t>into</a:t>
            </a:r>
            <a:r>
              <a:rPr lang="lt-LT" dirty="0" smtClean="0"/>
              <a:t> </a:t>
            </a:r>
            <a:r>
              <a:rPr lang="lt-LT" dirty="0" err="1" smtClean="0"/>
              <a:t>KMA.Vietos</a:t>
            </a:r>
            <a:r>
              <a:rPr lang="lt-LT" dirty="0" smtClean="0"/>
              <a:t> (</a:t>
            </a:r>
            <a:r>
              <a:rPr lang="lt-LT" dirty="0" err="1" smtClean="0"/>
              <a:t>ID,Miestas</a:t>
            </a:r>
            <a:r>
              <a:rPr lang="lt-LT" dirty="0" smtClean="0"/>
              <a:t>, Gyvenviete, Gatve, </a:t>
            </a:r>
            <a:r>
              <a:rPr lang="lt-LT" dirty="0" err="1" smtClean="0"/>
              <a:t>Namo_Nr</a:t>
            </a:r>
            <a:r>
              <a:rPr lang="lt-LT" dirty="0" smtClean="0"/>
              <a:t>, </a:t>
            </a:r>
            <a:r>
              <a:rPr lang="lt-LT" dirty="0" err="1" smtClean="0"/>
              <a:t>Buto_Nr</a:t>
            </a:r>
            <a:r>
              <a:rPr lang="lt-LT" dirty="0" smtClean="0"/>
              <a:t>, </a:t>
            </a:r>
            <a:r>
              <a:rPr lang="lt-LT" dirty="0" err="1" smtClean="0"/>
              <a:t>Asmuo_Id</a:t>
            </a:r>
            <a:r>
              <a:rPr lang="lt-LT" dirty="0" smtClean="0"/>
              <a:t>) VALUES (3, 'Kaunas', '', 'Gėlių g.',154, 247,4);</a:t>
            </a:r>
          </a:p>
          <a:p>
            <a:r>
              <a:rPr lang="lt-LT" dirty="0" smtClean="0"/>
              <a:t> </a:t>
            </a:r>
          </a:p>
          <a:p>
            <a:r>
              <a:rPr lang="lt-LT" dirty="0" smtClean="0"/>
              <a:t> </a:t>
            </a:r>
            <a:r>
              <a:rPr lang="lt-LT" dirty="0" err="1" smtClean="0"/>
              <a:t>insert</a:t>
            </a:r>
            <a:r>
              <a:rPr lang="lt-LT" dirty="0" smtClean="0"/>
              <a:t> </a:t>
            </a:r>
            <a:r>
              <a:rPr lang="lt-LT" dirty="0" err="1" smtClean="0"/>
              <a:t>into</a:t>
            </a:r>
            <a:r>
              <a:rPr lang="lt-LT" dirty="0" smtClean="0"/>
              <a:t> </a:t>
            </a:r>
            <a:r>
              <a:rPr lang="lt-LT" dirty="0" err="1" smtClean="0"/>
              <a:t>KMA.Dokumentai</a:t>
            </a:r>
            <a:r>
              <a:rPr lang="lt-LT" dirty="0" smtClean="0"/>
              <a:t> (ID, </a:t>
            </a:r>
            <a:r>
              <a:rPr lang="lt-LT" dirty="0" err="1" smtClean="0"/>
              <a:t>dok_tipas</a:t>
            </a:r>
            <a:r>
              <a:rPr lang="lt-LT" dirty="0" smtClean="0"/>
              <a:t>, </a:t>
            </a:r>
            <a:r>
              <a:rPr lang="lt-LT" dirty="0" err="1" smtClean="0"/>
              <a:t>dok_numeris</a:t>
            </a:r>
            <a:r>
              <a:rPr lang="lt-LT" dirty="0" smtClean="0"/>
              <a:t>, </a:t>
            </a:r>
            <a:r>
              <a:rPr lang="lt-LT" dirty="0" err="1" smtClean="0"/>
              <a:t>galioja_nuo</a:t>
            </a:r>
            <a:r>
              <a:rPr lang="lt-LT" dirty="0" smtClean="0"/>
              <a:t>, </a:t>
            </a:r>
            <a:r>
              <a:rPr lang="lt-LT" dirty="0" err="1" smtClean="0"/>
              <a:t>asmuo_id</a:t>
            </a:r>
            <a:r>
              <a:rPr lang="lt-LT" dirty="0" smtClean="0"/>
              <a:t>) VALUES (1,'Pasas', 'LK-784512', '2015-01-25',1);</a:t>
            </a:r>
          </a:p>
          <a:p>
            <a:r>
              <a:rPr lang="lt-LT" dirty="0" smtClean="0"/>
              <a:t> </a:t>
            </a:r>
            <a:r>
              <a:rPr lang="lt-LT" dirty="0" err="1" smtClean="0"/>
              <a:t>insert</a:t>
            </a:r>
            <a:r>
              <a:rPr lang="lt-LT" dirty="0" smtClean="0"/>
              <a:t> </a:t>
            </a:r>
            <a:r>
              <a:rPr lang="lt-LT" dirty="0" err="1" smtClean="0"/>
              <a:t>into</a:t>
            </a:r>
            <a:r>
              <a:rPr lang="lt-LT" dirty="0" smtClean="0"/>
              <a:t> </a:t>
            </a:r>
            <a:r>
              <a:rPr lang="lt-LT" dirty="0" err="1" smtClean="0"/>
              <a:t>KMA.Dokumentai</a:t>
            </a:r>
            <a:r>
              <a:rPr lang="lt-LT" dirty="0" smtClean="0"/>
              <a:t> (ID, </a:t>
            </a:r>
            <a:r>
              <a:rPr lang="lt-LT" dirty="0" err="1" smtClean="0"/>
              <a:t>dok_tipas</a:t>
            </a:r>
            <a:r>
              <a:rPr lang="lt-LT" dirty="0" smtClean="0"/>
              <a:t>, </a:t>
            </a:r>
            <a:r>
              <a:rPr lang="lt-LT" dirty="0" err="1" smtClean="0"/>
              <a:t>dok_numeris</a:t>
            </a:r>
            <a:r>
              <a:rPr lang="lt-LT" dirty="0" smtClean="0"/>
              <a:t>, </a:t>
            </a:r>
            <a:r>
              <a:rPr lang="lt-LT" dirty="0" err="1" smtClean="0"/>
              <a:t>galioja_nuo</a:t>
            </a:r>
            <a:r>
              <a:rPr lang="lt-LT" dirty="0" smtClean="0"/>
              <a:t>, </a:t>
            </a:r>
            <a:r>
              <a:rPr lang="lt-LT" dirty="0" err="1" smtClean="0"/>
              <a:t>asmuo_id</a:t>
            </a:r>
            <a:r>
              <a:rPr lang="lt-LT" dirty="0" smtClean="0"/>
              <a:t>) VALUES (2,'Kortelė', 'LK-741512', '2015-01-25',3);</a:t>
            </a:r>
          </a:p>
          <a:p>
            <a:r>
              <a:rPr lang="lt-LT" dirty="0" smtClean="0"/>
              <a:t> </a:t>
            </a:r>
            <a:r>
              <a:rPr lang="lt-LT" dirty="0" err="1" smtClean="0"/>
              <a:t>insert</a:t>
            </a:r>
            <a:r>
              <a:rPr lang="lt-LT" dirty="0" smtClean="0"/>
              <a:t> </a:t>
            </a:r>
            <a:r>
              <a:rPr lang="lt-LT" dirty="0" err="1" smtClean="0"/>
              <a:t>into</a:t>
            </a:r>
            <a:r>
              <a:rPr lang="lt-LT" dirty="0" smtClean="0"/>
              <a:t> </a:t>
            </a:r>
            <a:r>
              <a:rPr lang="lt-LT" dirty="0" err="1" smtClean="0"/>
              <a:t>KMA.Dokumentai</a:t>
            </a:r>
            <a:r>
              <a:rPr lang="lt-LT" dirty="0" smtClean="0"/>
              <a:t> (ID, </a:t>
            </a:r>
            <a:r>
              <a:rPr lang="lt-LT" dirty="0" err="1" smtClean="0"/>
              <a:t>dok_tipas</a:t>
            </a:r>
            <a:r>
              <a:rPr lang="lt-LT" dirty="0" smtClean="0"/>
              <a:t>, </a:t>
            </a:r>
            <a:r>
              <a:rPr lang="lt-LT" dirty="0" err="1" smtClean="0"/>
              <a:t>dok_numeris</a:t>
            </a:r>
            <a:r>
              <a:rPr lang="lt-LT" dirty="0" smtClean="0"/>
              <a:t>, </a:t>
            </a:r>
            <a:r>
              <a:rPr lang="lt-LT" dirty="0" err="1" smtClean="0"/>
              <a:t>galioja_nuo</a:t>
            </a:r>
            <a:r>
              <a:rPr lang="lt-LT" dirty="0" smtClean="0"/>
              <a:t>, </a:t>
            </a:r>
            <a:r>
              <a:rPr lang="lt-LT" dirty="0" err="1" smtClean="0"/>
              <a:t>asmuo_id</a:t>
            </a:r>
            <a:r>
              <a:rPr lang="lt-LT" dirty="0" smtClean="0"/>
              <a:t>) VALUES (6,'Pasas', 'LK-784589', '2016-03-05',3);</a:t>
            </a:r>
          </a:p>
          <a:p>
            <a:r>
              <a:rPr lang="lt-LT" dirty="0" smtClean="0"/>
              <a:t> </a:t>
            </a:r>
            <a:r>
              <a:rPr lang="lt-LT" dirty="0" err="1" smtClean="0"/>
              <a:t>insert</a:t>
            </a:r>
            <a:r>
              <a:rPr lang="lt-LT" dirty="0" smtClean="0"/>
              <a:t> </a:t>
            </a:r>
            <a:r>
              <a:rPr lang="lt-LT" dirty="0" err="1" smtClean="0"/>
              <a:t>into</a:t>
            </a:r>
            <a:r>
              <a:rPr lang="lt-LT" dirty="0" smtClean="0"/>
              <a:t> </a:t>
            </a:r>
            <a:r>
              <a:rPr lang="lt-LT" dirty="0" err="1" smtClean="0"/>
              <a:t>KMA.Dokumentai</a:t>
            </a:r>
            <a:r>
              <a:rPr lang="lt-LT" dirty="0" smtClean="0"/>
              <a:t> (ID, </a:t>
            </a:r>
            <a:r>
              <a:rPr lang="lt-LT" dirty="0" err="1" smtClean="0"/>
              <a:t>dok_tipas</a:t>
            </a:r>
            <a:r>
              <a:rPr lang="lt-LT" dirty="0" smtClean="0"/>
              <a:t>, </a:t>
            </a:r>
            <a:r>
              <a:rPr lang="lt-LT" dirty="0" err="1" smtClean="0"/>
              <a:t>dok_numeris</a:t>
            </a:r>
            <a:r>
              <a:rPr lang="lt-LT" dirty="0" smtClean="0"/>
              <a:t>, </a:t>
            </a:r>
            <a:r>
              <a:rPr lang="lt-LT" dirty="0" err="1" smtClean="0"/>
              <a:t>galioja_nuo</a:t>
            </a:r>
            <a:r>
              <a:rPr lang="lt-LT" dirty="0" smtClean="0"/>
              <a:t>, </a:t>
            </a:r>
            <a:r>
              <a:rPr lang="lt-LT" dirty="0" err="1" smtClean="0"/>
              <a:t>asmuo_id</a:t>
            </a:r>
            <a:r>
              <a:rPr lang="lt-LT" dirty="0" smtClean="0"/>
              <a:t>) VALUES (3,'Kortelė', 'LK-7512', '2015-01-25',2);</a:t>
            </a:r>
          </a:p>
          <a:p>
            <a:r>
              <a:rPr lang="lt-LT" dirty="0" smtClean="0"/>
              <a:t> </a:t>
            </a:r>
            <a:r>
              <a:rPr lang="lt-LT" dirty="0" err="1" smtClean="0"/>
              <a:t>insert</a:t>
            </a:r>
            <a:r>
              <a:rPr lang="lt-LT" dirty="0" smtClean="0"/>
              <a:t> </a:t>
            </a:r>
            <a:r>
              <a:rPr lang="lt-LT" dirty="0" err="1" smtClean="0"/>
              <a:t>into</a:t>
            </a:r>
            <a:r>
              <a:rPr lang="lt-LT" dirty="0" smtClean="0"/>
              <a:t> </a:t>
            </a:r>
            <a:r>
              <a:rPr lang="lt-LT" dirty="0" err="1" smtClean="0"/>
              <a:t>KMA.Dokumentai</a:t>
            </a:r>
            <a:r>
              <a:rPr lang="lt-LT" dirty="0" smtClean="0"/>
              <a:t> (ID, </a:t>
            </a:r>
            <a:r>
              <a:rPr lang="lt-LT" dirty="0" err="1" smtClean="0"/>
              <a:t>dok_tipas</a:t>
            </a:r>
            <a:r>
              <a:rPr lang="lt-LT" dirty="0" smtClean="0"/>
              <a:t>, </a:t>
            </a:r>
            <a:r>
              <a:rPr lang="lt-LT" dirty="0" err="1" smtClean="0"/>
              <a:t>dok_numeris</a:t>
            </a:r>
            <a:r>
              <a:rPr lang="lt-LT" dirty="0" smtClean="0"/>
              <a:t>, </a:t>
            </a:r>
            <a:r>
              <a:rPr lang="lt-LT" dirty="0" err="1" smtClean="0"/>
              <a:t>galioja_nuo</a:t>
            </a:r>
            <a:r>
              <a:rPr lang="lt-LT" dirty="0" smtClean="0"/>
              <a:t>, </a:t>
            </a:r>
            <a:r>
              <a:rPr lang="lt-LT" dirty="0" err="1" smtClean="0"/>
              <a:t>asmuo_id</a:t>
            </a:r>
            <a:r>
              <a:rPr lang="lt-LT" dirty="0" smtClean="0"/>
              <a:t>) VALUES (4,'Pasas', 'LK-78422', '2015-01-25',4);</a:t>
            </a:r>
          </a:p>
          <a:p>
            <a:r>
              <a:rPr lang="lt-LT" dirty="0" smtClean="0"/>
              <a:t> </a:t>
            </a:r>
            <a:r>
              <a:rPr lang="lt-LT" dirty="0" err="1" smtClean="0"/>
              <a:t>insert</a:t>
            </a:r>
            <a:r>
              <a:rPr lang="lt-LT" dirty="0" smtClean="0"/>
              <a:t> </a:t>
            </a:r>
            <a:r>
              <a:rPr lang="lt-LT" dirty="0" err="1" smtClean="0"/>
              <a:t>into</a:t>
            </a:r>
            <a:r>
              <a:rPr lang="lt-LT" dirty="0" smtClean="0"/>
              <a:t> </a:t>
            </a:r>
            <a:r>
              <a:rPr lang="lt-LT" dirty="0" err="1" smtClean="0"/>
              <a:t>KMA.Dokumentai</a:t>
            </a:r>
            <a:r>
              <a:rPr lang="lt-LT" dirty="0" smtClean="0"/>
              <a:t> (ID, </a:t>
            </a:r>
            <a:r>
              <a:rPr lang="lt-LT" dirty="0" err="1" smtClean="0"/>
              <a:t>dok_tipas</a:t>
            </a:r>
            <a:r>
              <a:rPr lang="lt-LT" dirty="0" smtClean="0"/>
              <a:t>, </a:t>
            </a:r>
            <a:r>
              <a:rPr lang="lt-LT" dirty="0" err="1" smtClean="0"/>
              <a:t>dok_numeris</a:t>
            </a:r>
            <a:r>
              <a:rPr lang="lt-LT" dirty="0" smtClean="0"/>
              <a:t>, </a:t>
            </a:r>
            <a:r>
              <a:rPr lang="lt-LT" dirty="0" err="1" smtClean="0"/>
              <a:t>galioja_nuo</a:t>
            </a:r>
            <a:r>
              <a:rPr lang="lt-LT" dirty="0" smtClean="0"/>
              <a:t>, </a:t>
            </a:r>
            <a:r>
              <a:rPr lang="lt-LT" dirty="0" err="1" smtClean="0"/>
              <a:t>asmuo_id</a:t>
            </a:r>
            <a:r>
              <a:rPr lang="lt-LT" dirty="0" smtClean="0"/>
              <a:t>) VALUES (5,'Pasas', 'LK-78912', '2015-01-25',5);</a:t>
            </a:r>
          </a:p>
          <a:p>
            <a:r>
              <a:rPr lang="lt-LT" dirty="0" smtClean="0"/>
              <a:t> </a:t>
            </a:r>
          </a:p>
          <a:p>
            <a:r>
              <a:rPr lang="lt-LT" dirty="0" smtClean="0"/>
              <a:t> </a:t>
            </a:r>
          </a:p>
          <a:p>
            <a:r>
              <a:rPr lang="lt-LT" dirty="0" smtClean="0"/>
              <a:t> </a:t>
            </a:r>
            <a:r>
              <a:rPr lang="lt-LT" dirty="0" err="1" smtClean="0"/>
              <a:t>select</a:t>
            </a:r>
            <a:r>
              <a:rPr lang="lt-LT" dirty="0" smtClean="0"/>
              <a:t> * </a:t>
            </a:r>
            <a:r>
              <a:rPr lang="lt-LT" dirty="0" err="1" smtClean="0"/>
              <a:t>from</a:t>
            </a:r>
            <a:r>
              <a:rPr lang="lt-LT" dirty="0" smtClean="0"/>
              <a:t> </a:t>
            </a:r>
            <a:r>
              <a:rPr lang="lt-LT" dirty="0" err="1" smtClean="0"/>
              <a:t>kma.Asmenys</a:t>
            </a:r>
            <a:endParaRPr lang="lt-LT" dirty="0" smtClean="0"/>
          </a:p>
          <a:p>
            <a:r>
              <a:rPr lang="lt-LT" dirty="0" smtClean="0"/>
              <a:t> </a:t>
            </a:r>
            <a:r>
              <a:rPr lang="lt-LT" dirty="0" err="1" smtClean="0"/>
              <a:t>update</a:t>
            </a:r>
            <a:r>
              <a:rPr lang="lt-LT" dirty="0" smtClean="0"/>
              <a:t> </a:t>
            </a:r>
            <a:r>
              <a:rPr lang="lt-LT" dirty="0" err="1" smtClean="0"/>
              <a:t>kma.Asmenys</a:t>
            </a:r>
            <a:r>
              <a:rPr lang="lt-LT" dirty="0" smtClean="0"/>
              <a:t> </a:t>
            </a:r>
            <a:r>
              <a:rPr lang="lt-LT" dirty="0" err="1" smtClean="0"/>
              <a:t>set</a:t>
            </a:r>
            <a:r>
              <a:rPr lang="lt-LT" dirty="0" smtClean="0"/>
              <a:t> </a:t>
            </a:r>
            <a:r>
              <a:rPr lang="lt-LT" dirty="0" err="1" smtClean="0"/>
              <a:t>id</a:t>
            </a:r>
            <a:r>
              <a:rPr lang="lt-LT" dirty="0" smtClean="0"/>
              <a:t> = 4 </a:t>
            </a:r>
            <a:r>
              <a:rPr lang="lt-LT" dirty="0" err="1" smtClean="0"/>
              <a:t>where</a:t>
            </a:r>
            <a:r>
              <a:rPr lang="lt-LT" dirty="0" smtClean="0"/>
              <a:t> vardas = 'Darius'</a:t>
            </a:r>
          </a:p>
          <a:p>
            <a:r>
              <a:rPr lang="lt-LT" dirty="0" smtClean="0"/>
              <a:t> </a:t>
            </a:r>
          </a:p>
          <a:p>
            <a:r>
              <a:rPr lang="lt-LT" dirty="0" smtClean="0"/>
              <a:t> </a:t>
            </a:r>
            <a:r>
              <a:rPr lang="lt-LT" dirty="0" err="1" smtClean="0"/>
              <a:t>select</a:t>
            </a:r>
            <a:r>
              <a:rPr lang="lt-LT" dirty="0" smtClean="0"/>
              <a:t> * </a:t>
            </a:r>
            <a:r>
              <a:rPr lang="lt-LT" dirty="0" err="1" smtClean="0"/>
              <a:t>from</a:t>
            </a:r>
            <a:r>
              <a:rPr lang="lt-LT" dirty="0" smtClean="0"/>
              <a:t> </a:t>
            </a:r>
            <a:r>
              <a:rPr lang="lt-LT" dirty="0" err="1" smtClean="0"/>
              <a:t>KMA.Dokumentai</a:t>
            </a:r>
            <a:r>
              <a:rPr lang="lt-LT" dirty="0" smtClean="0"/>
              <a:t> </a:t>
            </a:r>
            <a:r>
              <a:rPr lang="lt-LT" dirty="0" err="1" smtClean="0"/>
              <a:t>order</a:t>
            </a:r>
            <a:r>
              <a:rPr lang="lt-LT" dirty="0" smtClean="0"/>
              <a:t> </a:t>
            </a:r>
            <a:r>
              <a:rPr lang="lt-LT" dirty="0" err="1" smtClean="0"/>
              <a:t>by</a:t>
            </a:r>
            <a:r>
              <a:rPr lang="lt-LT" dirty="0" smtClean="0"/>
              <a:t> 1</a:t>
            </a:r>
          </a:p>
          <a:p>
            <a:r>
              <a:rPr lang="lt-LT" dirty="0" smtClean="0"/>
              <a:t> </a:t>
            </a:r>
          </a:p>
          <a:p>
            <a:r>
              <a:rPr lang="lt-LT" dirty="0" smtClean="0"/>
              <a:t> </a:t>
            </a:r>
            <a:r>
              <a:rPr lang="lt-LT" dirty="0" err="1" smtClean="0"/>
              <a:t>select</a:t>
            </a:r>
            <a:r>
              <a:rPr lang="lt-LT" dirty="0" smtClean="0"/>
              <a:t> </a:t>
            </a:r>
            <a:r>
              <a:rPr lang="lt-LT" dirty="0" err="1" smtClean="0"/>
              <a:t>asm.Vardas</a:t>
            </a:r>
            <a:r>
              <a:rPr lang="lt-LT" dirty="0" smtClean="0"/>
              <a:t> ||' '||</a:t>
            </a:r>
            <a:r>
              <a:rPr lang="lt-LT" dirty="0" err="1" smtClean="0"/>
              <a:t>asm.Pavarde</a:t>
            </a:r>
            <a:r>
              <a:rPr lang="lt-LT" dirty="0" smtClean="0"/>
              <a:t> </a:t>
            </a:r>
            <a:r>
              <a:rPr lang="lt-LT" dirty="0" err="1" smtClean="0"/>
              <a:t>as</a:t>
            </a:r>
            <a:r>
              <a:rPr lang="lt-LT" dirty="0" smtClean="0"/>
              <a:t> Asmuo, </a:t>
            </a:r>
            <a:r>
              <a:rPr lang="lt-LT" dirty="0" err="1" smtClean="0"/>
              <a:t>dok_tipas</a:t>
            </a:r>
            <a:r>
              <a:rPr lang="lt-LT" dirty="0" smtClean="0"/>
              <a:t>  </a:t>
            </a:r>
            <a:r>
              <a:rPr lang="lt-LT" dirty="0" err="1" smtClean="0"/>
              <a:t>from</a:t>
            </a:r>
            <a:r>
              <a:rPr lang="lt-LT" dirty="0" smtClean="0"/>
              <a:t> </a:t>
            </a:r>
            <a:r>
              <a:rPr lang="lt-LT" dirty="0" err="1" smtClean="0"/>
              <a:t>kma.Asmenys</a:t>
            </a:r>
            <a:r>
              <a:rPr lang="lt-LT" dirty="0" smtClean="0"/>
              <a:t> </a:t>
            </a:r>
            <a:r>
              <a:rPr lang="lt-LT" dirty="0" err="1" smtClean="0"/>
              <a:t>asm</a:t>
            </a:r>
            <a:endParaRPr lang="lt-LT" dirty="0" smtClean="0"/>
          </a:p>
          <a:p>
            <a:r>
              <a:rPr lang="lt-LT" dirty="0" smtClean="0"/>
              <a:t> </a:t>
            </a:r>
            <a:r>
              <a:rPr lang="lt-LT" dirty="0" err="1" smtClean="0"/>
              <a:t>join</a:t>
            </a:r>
            <a:r>
              <a:rPr lang="lt-LT" dirty="0" smtClean="0"/>
              <a:t> </a:t>
            </a:r>
            <a:r>
              <a:rPr lang="lt-LT" dirty="0" err="1" smtClean="0"/>
              <a:t>kma.Vietos</a:t>
            </a:r>
            <a:r>
              <a:rPr lang="lt-LT" dirty="0" smtClean="0"/>
              <a:t> </a:t>
            </a:r>
            <a:r>
              <a:rPr lang="lt-LT" dirty="0" err="1" smtClean="0"/>
              <a:t>vt</a:t>
            </a:r>
            <a:r>
              <a:rPr lang="lt-LT" dirty="0" smtClean="0"/>
              <a:t> </a:t>
            </a:r>
            <a:r>
              <a:rPr lang="lt-LT" dirty="0" err="1" smtClean="0"/>
              <a:t>on</a:t>
            </a:r>
            <a:r>
              <a:rPr lang="lt-LT" dirty="0" smtClean="0"/>
              <a:t> vt.Asmuo_Id=asm.ID</a:t>
            </a:r>
          </a:p>
          <a:p>
            <a:r>
              <a:rPr lang="lt-LT" dirty="0" smtClean="0"/>
              <a:t> </a:t>
            </a:r>
            <a:r>
              <a:rPr lang="lt-LT" dirty="0" err="1" smtClean="0"/>
              <a:t>join</a:t>
            </a:r>
            <a:r>
              <a:rPr lang="lt-LT" dirty="0" smtClean="0"/>
              <a:t> </a:t>
            </a:r>
            <a:r>
              <a:rPr lang="lt-LT" dirty="0" err="1" smtClean="0"/>
              <a:t>kma.Dokumentai</a:t>
            </a:r>
            <a:r>
              <a:rPr lang="lt-LT" dirty="0" smtClean="0"/>
              <a:t> </a:t>
            </a:r>
            <a:r>
              <a:rPr lang="lt-LT" dirty="0" err="1" smtClean="0"/>
              <a:t>dk</a:t>
            </a:r>
            <a:r>
              <a:rPr lang="lt-LT" dirty="0" smtClean="0"/>
              <a:t> </a:t>
            </a:r>
            <a:r>
              <a:rPr lang="lt-LT" dirty="0" err="1" smtClean="0"/>
              <a:t>on</a:t>
            </a:r>
            <a:r>
              <a:rPr lang="lt-LT" dirty="0" smtClean="0"/>
              <a:t> </a:t>
            </a:r>
            <a:r>
              <a:rPr lang="lt-LT" dirty="0" err="1" smtClean="0"/>
              <a:t>dk.asmuo_id</a:t>
            </a:r>
            <a:r>
              <a:rPr lang="lt-LT" dirty="0" smtClean="0"/>
              <a:t>=</a:t>
            </a:r>
            <a:r>
              <a:rPr lang="lt-LT" dirty="0" err="1" smtClean="0"/>
              <a:t>asm.Id</a:t>
            </a:r>
            <a:endParaRPr lang="lt-LT" dirty="0" smtClean="0"/>
          </a:p>
          <a:p>
            <a:r>
              <a:rPr lang="lt-LT" dirty="0" smtClean="0"/>
              <a:t> </a:t>
            </a:r>
          </a:p>
          <a:p>
            <a:r>
              <a:rPr lang="lt-LT" dirty="0" smtClean="0"/>
              <a:t> </a:t>
            </a:r>
          </a:p>
          <a:p>
            <a:r>
              <a:rPr lang="lt-LT" dirty="0" smtClean="0"/>
              <a:t>  </a:t>
            </a:r>
            <a:r>
              <a:rPr lang="lt-LT" dirty="0" err="1" smtClean="0"/>
              <a:t>insert</a:t>
            </a:r>
            <a:r>
              <a:rPr lang="lt-LT" dirty="0" smtClean="0"/>
              <a:t> </a:t>
            </a:r>
            <a:r>
              <a:rPr lang="lt-LT" dirty="0" err="1" smtClean="0"/>
              <a:t>into</a:t>
            </a:r>
            <a:r>
              <a:rPr lang="lt-LT" dirty="0" smtClean="0"/>
              <a:t> </a:t>
            </a:r>
            <a:r>
              <a:rPr lang="lt-LT" dirty="0" err="1" smtClean="0"/>
              <a:t>KMA.Dokumentai</a:t>
            </a:r>
            <a:r>
              <a:rPr lang="lt-LT" dirty="0" smtClean="0"/>
              <a:t> (ID, </a:t>
            </a:r>
            <a:r>
              <a:rPr lang="lt-LT" dirty="0" err="1" smtClean="0"/>
              <a:t>dok_tipas</a:t>
            </a:r>
            <a:r>
              <a:rPr lang="lt-LT" dirty="0" smtClean="0"/>
              <a:t>, </a:t>
            </a:r>
            <a:r>
              <a:rPr lang="lt-LT" dirty="0" err="1" smtClean="0"/>
              <a:t>dok_numeris</a:t>
            </a:r>
            <a:r>
              <a:rPr lang="lt-LT" dirty="0" smtClean="0"/>
              <a:t>, </a:t>
            </a:r>
            <a:r>
              <a:rPr lang="lt-LT" dirty="0" err="1" smtClean="0"/>
              <a:t>galioja_nuo</a:t>
            </a:r>
            <a:r>
              <a:rPr lang="lt-LT" dirty="0" smtClean="0"/>
              <a:t>, </a:t>
            </a:r>
            <a:r>
              <a:rPr lang="lt-LT" dirty="0" err="1" smtClean="0"/>
              <a:t>asmuo_id</a:t>
            </a:r>
            <a:r>
              <a:rPr lang="lt-LT" dirty="0" smtClean="0"/>
              <a:t>) VALUES (5,'Pasas', 'LK-78912', '2015-01-25',5);</a:t>
            </a:r>
          </a:p>
          <a:p>
            <a:endParaRPr lang="lt-LT" dirty="0" smtClean="0"/>
          </a:p>
          <a:p>
            <a:r>
              <a:rPr lang="lt-LT" dirty="0" smtClean="0"/>
              <a:t>ALTER TABLE </a:t>
            </a:r>
            <a:r>
              <a:rPr lang="lt-LT" dirty="0" err="1" smtClean="0"/>
              <a:t>kma.Asmenys</a:t>
            </a:r>
            <a:endParaRPr lang="lt-LT" dirty="0" smtClean="0"/>
          </a:p>
          <a:p>
            <a:r>
              <a:rPr lang="lt-LT" dirty="0" smtClean="0"/>
              <a:t>ADD UNIQUE (ID);</a:t>
            </a:r>
          </a:p>
          <a:p>
            <a:endParaRPr lang="lt-LT" dirty="0" smtClean="0"/>
          </a:p>
          <a:p>
            <a:r>
              <a:rPr lang="lt-LT" dirty="0" smtClean="0"/>
              <a:t>ALTER TABLE </a:t>
            </a:r>
            <a:r>
              <a:rPr lang="lt-LT" dirty="0" err="1" smtClean="0"/>
              <a:t>kma.Dokumentai</a:t>
            </a:r>
            <a:endParaRPr lang="lt-LT" dirty="0" smtClean="0"/>
          </a:p>
          <a:p>
            <a:r>
              <a:rPr lang="lt-LT" dirty="0" smtClean="0"/>
              <a:t>ADD FOREIGN KEY (</a:t>
            </a:r>
            <a:r>
              <a:rPr lang="lt-LT" dirty="0" err="1" smtClean="0"/>
              <a:t>Asmuo_ID</a:t>
            </a:r>
            <a:r>
              <a:rPr lang="lt-LT" dirty="0" smtClean="0"/>
              <a:t>) REFERENCES </a:t>
            </a:r>
            <a:r>
              <a:rPr lang="lt-LT" dirty="0" err="1" smtClean="0"/>
              <a:t>kma.Asmenys</a:t>
            </a:r>
            <a:r>
              <a:rPr lang="lt-LT" dirty="0" smtClean="0"/>
              <a:t> (ID);</a:t>
            </a:r>
          </a:p>
          <a:p>
            <a:endParaRPr lang="lt-LT" dirty="0" smtClean="0"/>
          </a:p>
          <a:p>
            <a:endParaRPr lang="lt-LT" dirty="0" smtClean="0"/>
          </a:p>
          <a:p>
            <a:endParaRPr lang="lt-LT" dirty="0" smtClean="0"/>
          </a:p>
          <a:p>
            <a:endParaRPr lang="lt-LT" dirty="0" smtClean="0"/>
          </a:p>
          <a:p>
            <a:endParaRPr lang="lt-LT" dirty="0" smtClean="0"/>
          </a:p>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6</a:t>
            </a:fld>
            <a:endParaRPr lang="lt-LT"/>
          </a:p>
        </p:txBody>
      </p:sp>
    </p:spTree>
    <p:extLst>
      <p:ext uri="{BB962C8B-B14F-4D97-AF65-F5344CB8AC3E}">
        <p14:creationId xmlns:p14="http://schemas.microsoft.com/office/powerpoint/2010/main" val="343023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6" y="2331720"/>
            <a:ext cx="11338559" cy="2103120"/>
          </a:xfrm>
          <a:prstGeom prst="rect">
            <a:avLst/>
          </a:prstGeom>
        </p:spPr>
        <p:txBody>
          <a:bodyPr anchor="ctr" anchorCtr="0">
            <a:noAutofit/>
          </a:bodyPr>
          <a:lstStyle>
            <a:lvl1pPr>
              <a:defRPr sz="4800" b="0" i="0" spc="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Pristatymo </a:t>
            </a:r>
            <a:br>
              <a:rPr lang="lt-LT" dirty="0"/>
            </a:br>
            <a:r>
              <a:rPr lang="lt-LT" dirty="0"/>
              <a:t>pavadinimas</a:t>
            </a:r>
          </a:p>
        </p:txBody>
      </p:sp>
      <p:sp>
        <p:nvSpPr>
          <p:cNvPr id="3" name="Subtitle 2"/>
          <p:cNvSpPr>
            <a:spLocks noGrp="1"/>
          </p:cNvSpPr>
          <p:nvPr>
            <p:ph type="subTitle" idx="1" hasCustomPrompt="1"/>
          </p:nvPr>
        </p:nvSpPr>
        <p:spPr>
          <a:xfrm>
            <a:off x="426726" y="4709160"/>
            <a:ext cx="11338559" cy="822960"/>
          </a:xfrm>
          <a:prstGeom prst="rect">
            <a:avLst/>
          </a:prstGeom>
        </p:spPr>
        <p:txBody>
          <a:bodyPr anchor="ctr" anchorCtr="0">
            <a:normAutofit/>
          </a:bodyPr>
          <a:lstStyle>
            <a:lvl1pPr marL="0" indent="0" algn="ctr">
              <a:buNone/>
              <a:defRPr sz="2133" baseline="0">
                <a:solidFill>
                  <a:srgbClr val="6D6E71"/>
                </a:solidFill>
                <a:latin typeface="Klavika Lt" panose="02000000000000000000" pitchFamily="50" charset="0"/>
                <a:cs typeface="Arial" pitchFamily="34" charset="0"/>
              </a:defRPr>
            </a:lvl1pPr>
            <a:lvl2pPr marL="609557" indent="0" algn="ctr">
              <a:buNone/>
              <a:defRPr>
                <a:solidFill>
                  <a:schemeClr val="tx1">
                    <a:tint val="75000"/>
                  </a:schemeClr>
                </a:solidFill>
              </a:defRPr>
            </a:lvl2pPr>
            <a:lvl3pPr marL="1219116" indent="0" algn="ctr">
              <a:buNone/>
              <a:defRPr>
                <a:solidFill>
                  <a:schemeClr val="tx1">
                    <a:tint val="75000"/>
                  </a:schemeClr>
                </a:solidFill>
              </a:defRPr>
            </a:lvl3pPr>
            <a:lvl4pPr marL="1828672" indent="0" algn="ctr">
              <a:buNone/>
              <a:defRPr>
                <a:solidFill>
                  <a:schemeClr val="tx1">
                    <a:tint val="75000"/>
                  </a:schemeClr>
                </a:solidFill>
              </a:defRPr>
            </a:lvl4pPr>
            <a:lvl5pPr marL="2438230" indent="0" algn="ctr">
              <a:buNone/>
              <a:defRPr>
                <a:solidFill>
                  <a:schemeClr val="tx1">
                    <a:tint val="75000"/>
                  </a:schemeClr>
                </a:solidFill>
              </a:defRPr>
            </a:lvl5pPr>
            <a:lvl6pPr marL="3047786" indent="0" algn="ctr">
              <a:buNone/>
              <a:defRPr>
                <a:solidFill>
                  <a:schemeClr val="tx1">
                    <a:tint val="75000"/>
                  </a:schemeClr>
                </a:solidFill>
              </a:defRPr>
            </a:lvl6pPr>
            <a:lvl7pPr marL="3657346" indent="0" algn="ctr">
              <a:buNone/>
              <a:defRPr>
                <a:solidFill>
                  <a:schemeClr val="tx1">
                    <a:tint val="75000"/>
                  </a:schemeClr>
                </a:solidFill>
              </a:defRPr>
            </a:lvl7pPr>
            <a:lvl8pPr marL="4266901" indent="0" algn="ctr">
              <a:buNone/>
              <a:defRPr>
                <a:solidFill>
                  <a:schemeClr val="tx1">
                    <a:tint val="75000"/>
                  </a:schemeClr>
                </a:solidFill>
              </a:defRPr>
            </a:lvl8pPr>
            <a:lvl9pPr marL="4876457" indent="0" algn="ctr">
              <a:buNone/>
              <a:defRPr>
                <a:solidFill>
                  <a:schemeClr val="tx1">
                    <a:tint val="75000"/>
                  </a:schemeClr>
                </a:solidFill>
              </a:defRPr>
            </a:lvl9pPr>
          </a:lstStyle>
          <a:p>
            <a:r>
              <a:rPr lang="lt-LT" dirty="0"/>
              <a:t>Pranešėjas: </a:t>
            </a:r>
            <a:r>
              <a:rPr lang="lt-LT" dirty="0" err="1"/>
              <a:t>Vardenis</a:t>
            </a:r>
            <a:r>
              <a:rPr lang="lt-LT" dirty="0"/>
              <a:t> </a:t>
            </a:r>
            <a:r>
              <a:rPr lang="lt-LT" dirty="0" err="1"/>
              <a:t>Pavardenis</a:t>
            </a:r>
            <a:endParaRPr lang="lt-LT" dirty="0"/>
          </a:p>
        </p:txBody>
      </p:sp>
    </p:spTree>
    <p:extLst>
      <p:ext uri="{BB962C8B-B14F-4D97-AF65-F5344CB8AC3E}">
        <p14:creationId xmlns:p14="http://schemas.microsoft.com/office/powerpoint/2010/main" val="35262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Pavadinimas ir turiny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Turinio vietos rezervavimo ženklas 2"/>
          <p:cNvSpPr>
            <a:spLocks noGrp="1"/>
          </p:cNvSpPr>
          <p:nvPr>
            <p:ph idx="1"/>
          </p:nvPr>
        </p:nvSpPr>
        <p:spPr/>
        <p:txBody>
          <a:bodyPr/>
          <a:lstStyle/>
          <a:p>
            <a:pPr lvl="0"/>
            <a:r>
              <a:rPr lang="lt-LT" smtClean="0"/>
              <a:t>Redaguoti šablono teksto stilius</a:t>
            </a:r>
          </a:p>
          <a:p>
            <a:pPr lvl="1"/>
            <a:r>
              <a:rPr lang="lt-LT" smtClean="0"/>
              <a:t>Antras lygis</a:t>
            </a:r>
          </a:p>
          <a:p>
            <a:pPr lvl="2"/>
            <a:r>
              <a:rPr lang="lt-LT" smtClean="0"/>
              <a:t>Trečias lygis</a:t>
            </a:r>
          </a:p>
          <a:p>
            <a:pPr lvl="3"/>
            <a:r>
              <a:rPr lang="lt-LT" smtClean="0"/>
              <a:t>Ketvirtas lygis</a:t>
            </a:r>
          </a:p>
          <a:p>
            <a:pPr lvl="4"/>
            <a:r>
              <a:rPr lang="lt-LT" smtClean="0"/>
              <a:t>Penktas lygis</a:t>
            </a:r>
            <a:endParaRPr lang="lt-LT"/>
          </a:p>
        </p:txBody>
      </p:sp>
      <p:sp>
        <p:nvSpPr>
          <p:cNvPr id="4" name="Datos vietos rezervavimo ženklas 3"/>
          <p:cNvSpPr>
            <a:spLocks noGrp="1"/>
          </p:cNvSpPr>
          <p:nvPr>
            <p:ph type="dt" sz="half" idx="10"/>
          </p:nvPr>
        </p:nvSpPr>
        <p:spPr/>
        <p:txBody>
          <a:bodyPr/>
          <a:lstStyle/>
          <a:p>
            <a:fld id="{30579259-0C81-4A32-A708-F66BB5C8C95A}" type="datetimeFigureOut">
              <a:rPr lang="lt-LT" smtClean="0"/>
              <a:t>2018-03-27</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292AAAA0-BA88-422F-9038-A0A5CDFBB809}" type="slidenum">
              <a:rPr lang="lt-LT" smtClean="0"/>
              <a:t>‹#›</a:t>
            </a:fld>
            <a:endParaRPr lang="lt-LT"/>
          </a:p>
        </p:txBody>
      </p:sp>
    </p:spTree>
    <p:extLst>
      <p:ext uri="{BB962C8B-B14F-4D97-AF65-F5344CB8AC3E}">
        <p14:creationId xmlns:p14="http://schemas.microsoft.com/office/powerpoint/2010/main" val="427261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tsisveikinimo skaidrė">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426726" y="3063241"/>
            <a:ext cx="11338559" cy="817385"/>
          </a:xfrm>
          <a:prstGeom prst="rect">
            <a:avLst/>
          </a:prstGeom>
        </p:spPr>
        <p:txBody>
          <a:bodyPr anchor="ctr" anchorCtr="0">
            <a:noAutofit/>
          </a:bodyPr>
          <a:lstStyle>
            <a:lvl1pPr>
              <a:defRPr sz="4800" b="0" i="0" spc="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Ačiū už dėmesį!</a:t>
            </a:r>
          </a:p>
        </p:txBody>
      </p:sp>
    </p:spTree>
    <p:extLst>
      <p:ext uri="{BB962C8B-B14F-4D97-AF65-F5344CB8AC3E}">
        <p14:creationId xmlns:p14="http://schemas.microsoft.com/office/powerpoint/2010/main" val="386753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Vidinė skaidrė su tekstu">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3" name="Subtitle 2"/>
          <p:cNvSpPr>
            <a:spLocks noGrp="1"/>
          </p:cNvSpPr>
          <p:nvPr>
            <p:ph type="subTitle" idx="1" hasCustomPrompt="1"/>
          </p:nvPr>
        </p:nvSpPr>
        <p:spPr>
          <a:xfrm>
            <a:off x="527387" y="1484784"/>
            <a:ext cx="11055016" cy="4595976"/>
          </a:xfrm>
          <a:prstGeom prst="rect">
            <a:avLst/>
          </a:prstGeom>
        </p:spPr>
        <p:txBody>
          <a:bodyPr>
            <a:normAutofit/>
          </a:bodyPr>
          <a:lstStyle>
            <a:lvl1pPr marL="0" indent="0" algn="l">
              <a:spcBef>
                <a:spcPts val="0"/>
              </a:spcBef>
              <a:buNone/>
              <a:defRPr sz="2400" baseline="0">
                <a:solidFill>
                  <a:srgbClr val="6D6E71"/>
                </a:solidFill>
                <a:latin typeface="Klavika Lt" panose="02000000000000000000" pitchFamily="50" charset="0"/>
                <a:cs typeface="Arial" pitchFamily="34" charset="0"/>
              </a:defRPr>
            </a:lvl1pPr>
            <a:lvl2pPr marL="0" indent="0" algn="l">
              <a:spcBef>
                <a:spcPts val="0"/>
              </a:spcBef>
              <a:buNone/>
              <a:defRPr sz="2400">
                <a:solidFill>
                  <a:srgbClr val="6D6E71"/>
                </a:solidFill>
              </a:defRPr>
            </a:lvl2pPr>
            <a:lvl3pPr marL="0" indent="0" algn="l">
              <a:spcBef>
                <a:spcPts val="0"/>
              </a:spcBef>
              <a:buNone/>
              <a:defRPr sz="2400">
                <a:solidFill>
                  <a:srgbClr val="6D6E71"/>
                </a:solidFill>
              </a:defRPr>
            </a:lvl3pPr>
            <a:lvl4pPr marL="0" indent="0" algn="l">
              <a:spcBef>
                <a:spcPts val="0"/>
              </a:spcBef>
              <a:buNone/>
              <a:defRPr sz="2400">
                <a:solidFill>
                  <a:srgbClr val="6D6E71"/>
                </a:solidFill>
              </a:defRPr>
            </a:lvl4pPr>
            <a:lvl5pPr marL="0" indent="0" algn="l">
              <a:spcBef>
                <a:spcPts val="0"/>
              </a:spcBef>
              <a:buNone/>
              <a:defRPr sz="2400">
                <a:solidFill>
                  <a:srgbClr val="6D6E71"/>
                </a:solidFill>
              </a:defRPr>
            </a:lvl5pPr>
            <a:lvl6pPr marL="0" indent="0" algn="l">
              <a:spcBef>
                <a:spcPts val="0"/>
              </a:spcBef>
              <a:buNone/>
              <a:defRPr sz="2400">
                <a:solidFill>
                  <a:srgbClr val="6D6E71"/>
                </a:solidFill>
              </a:defRPr>
            </a:lvl6pPr>
            <a:lvl7pPr marL="0" indent="0" algn="l">
              <a:spcBef>
                <a:spcPts val="0"/>
              </a:spcBef>
              <a:buNone/>
              <a:defRPr sz="2400">
                <a:solidFill>
                  <a:srgbClr val="6D6E71"/>
                </a:solidFill>
              </a:defRPr>
            </a:lvl7pPr>
            <a:lvl8pPr marL="0" indent="0" algn="l">
              <a:spcBef>
                <a:spcPts val="0"/>
              </a:spcBef>
              <a:buNone/>
              <a:defRPr sz="2400">
                <a:solidFill>
                  <a:srgbClr val="6D6E71"/>
                </a:solidFill>
              </a:defRPr>
            </a:lvl8pPr>
            <a:lvl9pPr marL="0" indent="0" algn="l">
              <a:spcBef>
                <a:spcPts val="0"/>
              </a:spcBef>
              <a:buNone/>
              <a:defRPr sz="2400">
                <a:solidFill>
                  <a:srgbClr val="6D6E71"/>
                </a:solidFill>
              </a:defRPr>
            </a:lvl9pPr>
          </a:lstStyle>
          <a:p>
            <a:r>
              <a:rPr lang="en-US" dirty="0"/>
              <a:t>American Beauty captures the aridity of the American Dream at century’s end with rapier wit and an arresting visual style. The dark satire swept the Academy Awards in 2000, winning five — Best Picture, Best Director, Best Actor, Screenplay and Cinematography — and marked auspicious debuts.</a:t>
            </a:r>
            <a:endParaRPr lang="lt-LT" dirty="0"/>
          </a:p>
        </p:txBody>
      </p:sp>
      <p:sp>
        <p:nvSpPr>
          <p:cNvPr id="10"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2018-03-27</a:t>
            </a:fld>
            <a:endParaRPr lang="lt-LT" dirty="0"/>
          </a:p>
        </p:txBody>
      </p:sp>
      <p:sp>
        <p:nvSpPr>
          <p:cNvPr id="11"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2"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Tree>
    <p:extLst>
      <p:ext uri="{BB962C8B-B14F-4D97-AF65-F5344CB8AC3E}">
        <p14:creationId xmlns:p14="http://schemas.microsoft.com/office/powerpoint/2010/main" val="58472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inė skaidrė su punktai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2018-03-27</a:t>
            </a:fld>
            <a:endParaRPr lang="lt-LT" dirty="0"/>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
        <p:nvSpPr>
          <p:cNvPr id="12" name="Subtitle 2"/>
          <p:cNvSpPr>
            <a:spLocks noGrp="1"/>
          </p:cNvSpPr>
          <p:nvPr>
            <p:ph type="subTitle" idx="1" hasCustomPrompt="1"/>
          </p:nvPr>
        </p:nvSpPr>
        <p:spPr>
          <a:xfrm>
            <a:off x="527387" y="1484784"/>
            <a:ext cx="11055016" cy="4595976"/>
          </a:xfrm>
          <a:prstGeom prst="rect">
            <a:avLst/>
          </a:prstGeom>
        </p:spPr>
        <p:txBody>
          <a:bodyPr>
            <a:noAutofit/>
          </a:bodyPr>
          <a:lstStyle>
            <a:lvl1pPr marL="306910" indent="-306910" algn="l" defTabSz="1219170" rtl="0" eaLnBrk="1" latinLnBrk="0" hangingPunct="1">
              <a:lnSpc>
                <a:spcPct val="100000"/>
              </a:lnSpc>
              <a:spcBef>
                <a:spcPts val="0"/>
              </a:spcBef>
              <a:buClr>
                <a:srgbClr val="C83927"/>
              </a:buClr>
              <a:buSzPct val="80000"/>
              <a:buFontTx/>
              <a:buBlip>
                <a:blip r:embed="rId2"/>
              </a:buBlip>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4792"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2pPr>
            <a:lvl3pPr marL="1219170" indent="-304792" algn="l" defTabSz="1219170" rtl="0" eaLnBrk="1" latinLnBrk="0" hangingPunct="1">
              <a:lnSpc>
                <a:spcPct val="100000"/>
              </a:lnSpc>
              <a:spcBef>
                <a:spcPts val="0"/>
              </a:spcBef>
              <a:spcAft>
                <a:spcPts val="0"/>
              </a:spcAft>
              <a:buClr>
                <a:srgbClr val="C83927"/>
              </a:buClr>
              <a:buFont typeface="Wingdings" panose="05000000000000000000" pitchFamily="2" charset="2"/>
              <a:buChar char="§"/>
              <a:defRPr lang="en-US" sz="2400" kern="1200" dirty="0" smtClean="0">
                <a:solidFill>
                  <a:srgbClr val="6D6E71"/>
                </a:solidFill>
                <a:latin typeface="Klavika Lt" panose="02000000000000000000" pitchFamily="50" charset="0"/>
                <a:ea typeface="+mn-ea"/>
                <a:cs typeface="+mn-cs"/>
              </a:defRPr>
            </a:lvl3pPr>
            <a:lvl4pPr marL="168059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en-US" sz="2400" kern="1200" dirty="0" smtClean="0">
                <a:solidFill>
                  <a:srgbClr val="6D6E71"/>
                </a:solidFill>
                <a:latin typeface="Klavika Lt" panose="02000000000000000000" pitchFamily="50" charset="0"/>
                <a:ea typeface="+mn-ea"/>
                <a:cs typeface="+mn-cs"/>
              </a:defRPr>
            </a:lvl4pPr>
            <a:lvl5pPr marL="213143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Tx/>
              <a:buFont typeface="Arial" panose="020B0604020202020204" pitchFamily="34" charset="0"/>
              <a:buChar char="•"/>
              <a:tabLst/>
              <a:defRPr lang="lt-LT" sz="2400" kern="1200" dirty="0" smtClean="0">
                <a:solidFill>
                  <a:srgbClr val="6D6E71"/>
                </a:solidFill>
                <a:latin typeface="Klavika Lt" panose="02000000000000000000" pitchFamily="50" charset="0"/>
                <a:ea typeface="+mn-ea"/>
                <a:cs typeface="+mn-cs"/>
              </a:defRPr>
            </a:lvl6pPr>
            <a:lvl7pPr marL="3054274"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4792" algn="l" defTabSz="1219170" rtl="0" eaLnBrk="1" latinLnBrk="0" hangingPunct="1">
              <a:lnSpc>
                <a:spcPct val="100000"/>
              </a:lnSpc>
              <a:spcBef>
                <a:spcPts val="0"/>
              </a:spcBef>
              <a:spcAft>
                <a:spcPts val="0"/>
              </a:spcAft>
              <a:buClr>
                <a:srgbClr val="C83927"/>
              </a:buClr>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Tree>
    <p:extLst>
      <p:ext uri="{BB962C8B-B14F-4D97-AF65-F5344CB8AC3E}">
        <p14:creationId xmlns:p14="http://schemas.microsoft.com/office/powerpoint/2010/main" val="2167572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inė skaidrė su numeracija">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2018-03-27</a:t>
            </a:fld>
            <a:endParaRPr lang="lt-LT" dirty="0"/>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
        <p:nvSpPr>
          <p:cNvPr id="12" name="Subtitle 2"/>
          <p:cNvSpPr>
            <a:spLocks noGrp="1"/>
          </p:cNvSpPr>
          <p:nvPr>
            <p:ph type="subTitle" idx="1" hasCustomPrompt="1"/>
          </p:nvPr>
        </p:nvSpPr>
        <p:spPr>
          <a:xfrm>
            <a:off x="527387" y="1484784"/>
            <a:ext cx="11055016" cy="4595976"/>
          </a:xfrm>
          <a:prstGeom prst="rect">
            <a:avLst/>
          </a:prstGeom>
        </p:spPr>
        <p:txBody>
          <a:bodyPr>
            <a:noAutofit/>
          </a:bodyPr>
          <a:lstStyle>
            <a:lvl1pPr marL="306910" indent="-306910" algn="l" defTabSz="1219170" rtl="0" eaLnBrk="1" latinLnBrk="0" hangingPunct="1">
              <a:lnSpc>
                <a:spcPct val="100000"/>
              </a:lnSpc>
              <a:spcBef>
                <a:spcPts val="0"/>
              </a:spcBef>
              <a:buClr>
                <a:srgbClr val="C83927"/>
              </a:buClr>
              <a:buSzPct val="100000"/>
              <a:buFont typeface="+mj-lt"/>
              <a:buAutoNum type="arabicPeriod"/>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2676" algn="l" defTabSz="1219170" rtl="0" eaLnBrk="1" latinLnBrk="0" hangingPunct="1">
              <a:lnSpc>
                <a:spcPct val="100000"/>
              </a:lnSpc>
              <a:spcBef>
                <a:spcPts val="0"/>
              </a:spcBef>
              <a:spcAft>
                <a:spcPts val="0"/>
              </a:spcAft>
              <a:buClr>
                <a:srgbClr val="C83927"/>
              </a:buClr>
              <a:buSzPct val="100000"/>
              <a:buFont typeface="+mj-lt"/>
              <a:buAutoNum type="alphaLcPeriod"/>
              <a:defRPr lang="en-US" sz="2400" kern="1200" dirty="0" smtClean="0">
                <a:solidFill>
                  <a:srgbClr val="6D6E71"/>
                </a:solidFill>
                <a:latin typeface="Klavika Lt" panose="02000000000000000000" pitchFamily="50" charset="0"/>
                <a:ea typeface="+mn-ea"/>
                <a:cs typeface="+mn-cs"/>
              </a:defRPr>
            </a:lvl2pPr>
            <a:lvl3pPr marL="1219170" indent="-302676" algn="l" defTabSz="1219170" rtl="0" eaLnBrk="1" latinLnBrk="0" hangingPunct="1">
              <a:lnSpc>
                <a:spcPct val="100000"/>
              </a:lnSpc>
              <a:spcBef>
                <a:spcPts val="0"/>
              </a:spcBef>
              <a:spcAft>
                <a:spcPts val="0"/>
              </a:spcAft>
              <a:buClr>
                <a:srgbClr val="C83927"/>
              </a:buClr>
              <a:buSzPct val="100000"/>
              <a:buFont typeface="+mj-lt"/>
              <a:buAutoNum type="romanLcPeriod"/>
              <a:defRPr lang="en-US" sz="2400" kern="1200" dirty="0" smtClean="0">
                <a:solidFill>
                  <a:srgbClr val="6D6E71"/>
                </a:solidFill>
                <a:latin typeface="Klavika Lt" panose="02000000000000000000" pitchFamily="50" charset="0"/>
                <a:ea typeface="+mn-ea"/>
                <a:cs typeface="+mn-cs"/>
              </a:defRPr>
            </a:lvl3pPr>
            <a:lvl4pPr marL="1680591" indent="-302676"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4pPr>
            <a:lvl5pPr marL="2131431" indent="-29632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Pct val="100000"/>
              <a:buFont typeface="Wingdings" panose="05000000000000000000" pitchFamily="2" charset="2"/>
              <a:buChar char="§"/>
              <a:tabLst/>
              <a:defRPr lang="lt-LT" sz="2400" kern="1200" dirty="0" smtClean="0">
                <a:solidFill>
                  <a:srgbClr val="6D6E71"/>
                </a:solidFill>
                <a:latin typeface="Klavika Lt" panose="02000000000000000000" pitchFamily="50" charset="0"/>
                <a:ea typeface="+mn-ea"/>
                <a:cs typeface="+mn-cs"/>
              </a:defRPr>
            </a:lvl6pPr>
            <a:lvl7pPr marL="3054274" indent="-30902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2676"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267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Tree>
    <p:extLst>
      <p:ext uri="{BB962C8B-B14F-4D97-AF65-F5344CB8AC3E}">
        <p14:creationId xmlns:p14="http://schemas.microsoft.com/office/powerpoint/2010/main" val="3099864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inė skaidrė su Int turiniu">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527380" y="5759332"/>
            <a:ext cx="11061115" cy="360040"/>
          </a:xfrm>
          <a:prstGeom prst="rect">
            <a:avLst/>
          </a:prstGeom>
        </p:spPr>
        <p:txBody>
          <a:bodyPr>
            <a:noAutofit/>
          </a:bodyPr>
          <a:lstStyle>
            <a:lvl1pPr marL="0" indent="0" algn="ctr">
              <a:buNone/>
              <a:defRPr sz="1920">
                <a:solidFill>
                  <a:srgbClr val="6D6E71"/>
                </a:solidFill>
                <a:latin typeface="Klavika Lt" panose="02000000000000000000" pitchFamily="50" charset="0"/>
                <a:cs typeface="Arial" pitchFamily="34" charset="0"/>
              </a:defRPr>
            </a:lvl1pPr>
            <a:lvl2pPr marL="609557" indent="0">
              <a:buNone/>
              <a:defRPr sz="1600"/>
            </a:lvl2pPr>
            <a:lvl3pPr marL="1219116" indent="0">
              <a:buNone/>
              <a:defRPr sz="1333"/>
            </a:lvl3pPr>
            <a:lvl4pPr marL="1828672" indent="0">
              <a:buNone/>
              <a:defRPr sz="1200"/>
            </a:lvl4pPr>
            <a:lvl5pPr marL="2438230" indent="0">
              <a:buNone/>
              <a:defRPr sz="1200"/>
            </a:lvl5pPr>
            <a:lvl6pPr marL="3047786" indent="0">
              <a:buNone/>
              <a:defRPr sz="1200"/>
            </a:lvl6pPr>
            <a:lvl7pPr marL="3657346" indent="0">
              <a:buNone/>
              <a:defRPr sz="1200"/>
            </a:lvl7pPr>
            <a:lvl8pPr marL="4266901" indent="0">
              <a:buNone/>
              <a:defRPr sz="1200"/>
            </a:lvl8pPr>
            <a:lvl9pPr marL="4876457" indent="0">
              <a:buNone/>
              <a:defRPr sz="1200"/>
            </a:lvl9pPr>
          </a:lstStyle>
          <a:p>
            <a:pPr lvl="0"/>
            <a:r>
              <a:rPr lang="lt-LT" dirty="0"/>
              <a:t>Pavadinimas</a:t>
            </a:r>
            <a:endParaRPr lang="en-US" dirty="0"/>
          </a:p>
        </p:txBody>
      </p:sp>
      <p:sp>
        <p:nvSpPr>
          <p:cNvPr id="10" name="ClipArt Placeholder 9"/>
          <p:cNvSpPr>
            <a:spLocks noGrp="1"/>
          </p:cNvSpPr>
          <p:nvPr>
            <p:ph type="clipArt" sz="quarter" idx="13"/>
          </p:nvPr>
        </p:nvSpPr>
        <p:spPr>
          <a:xfrm>
            <a:off x="527380" y="1503880"/>
            <a:ext cx="11055019" cy="4119681"/>
          </a:xfrm>
          <a:prstGeom prst="rect">
            <a:avLst/>
          </a:prstGeom>
        </p:spPr>
        <p:txBody>
          <a:bodyPr/>
          <a:lstStyle>
            <a:lvl1pPr marL="0" indent="0">
              <a:buNone/>
              <a:defRPr sz="2400">
                <a:solidFill>
                  <a:srgbClr val="6D6E71"/>
                </a:solidFill>
                <a:latin typeface="Klavika Lt" panose="02000000000000000000" pitchFamily="50" charset="0"/>
              </a:defRPr>
            </a:lvl1pPr>
          </a:lstStyle>
          <a:p>
            <a:endParaRPr lang="lt-LT" dirty="0"/>
          </a:p>
        </p:txBody>
      </p:sp>
      <p:sp>
        <p:nvSpPr>
          <p:cNvPr id="9"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11" name="Date Placeholder 3"/>
          <p:cNvSpPr>
            <a:spLocks noGrp="1"/>
          </p:cNvSpPr>
          <p:nvPr>
            <p:ph type="dt" sz="half" idx="14"/>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2018-03-27</a:t>
            </a:fld>
            <a:endParaRPr lang="lt-LT" dirty="0"/>
          </a:p>
        </p:txBody>
      </p:sp>
      <p:sp>
        <p:nvSpPr>
          <p:cNvPr id="12"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3"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Tree>
    <p:extLst>
      <p:ext uri="{BB962C8B-B14F-4D97-AF65-F5344CB8AC3E}">
        <p14:creationId xmlns:p14="http://schemas.microsoft.com/office/powerpoint/2010/main" val="397153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inė skaidrė su turiniu">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380" y="1498601"/>
            <a:ext cx="11055019" cy="4582164"/>
          </a:xfrm>
          <a:prstGeom prst="rect">
            <a:avLst/>
          </a:prstGeom>
        </p:spPr>
        <p:txBody>
          <a:bodyPr/>
          <a:lstStyle>
            <a:lvl2pPr marL="0" indent="0">
              <a:buNone/>
              <a:defRPr sz="2400">
                <a:solidFill>
                  <a:srgbClr val="6D6E71"/>
                </a:solidFill>
                <a:latin typeface="Klavika Lt" panose="02000000000000000000" pitchFamily="50" charset="0"/>
              </a:defRPr>
            </a:lvl2pPr>
          </a:lstStyle>
          <a:p>
            <a:pPr lvl="1"/>
            <a:endParaRPr lang="lt-LT" dirty="0"/>
          </a:p>
        </p:txBody>
      </p:sp>
      <p:sp>
        <p:nvSpPr>
          <p:cNvPr id="8"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7"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2018-03-27</a:t>
            </a:fld>
            <a:endParaRPr lang="lt-LT" dirty="0"/>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Tree>
    <p:extLst>
      <p:ext uri="{BB962C8B-B14F-4D97-AF65-F5344CB8AC3E}">
        <p14:creationId xmlns:p14="http://schemas.microsoft.com/office/powerpoint/2010/main" val="3164800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0"/>
            <a:ext cx="11055019" cy="660400"/>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2018-03-27</a:t>
            </a:fld>
            <a:endParaRPr lang="lt-LT" dirty="0"/>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
        <p:nvSpPr>
          <p:cNvPr id="6" name="Round Diagonal Corner Rectangle 4"/>
          <p:cNvSpPr/>
          <p:nvPr userDrawn="1"/>
        </p:nvSpPr>
        <p:spPr>
          <a:xfrm>
            <a:off x="7620000" y="1193800"/>
            <a:ext cx="1727200" cy="14224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a:lnSpc>
                <a:spcPct val="100000"/>
              </a:lnSpc>
              <a:defRPr/>
            </a:pPr>
            <a:r>
              <a:rPr lang="en-US" sz="1333" b="0" baseline="0" dirty="0">
                <a:solidFill>
                  <a:srgbClr val="414042"/>
                </a:solidFill>
                <a:latin typeface="Klavika Rg" panose="02000000000000000000" pitchFamily="50" charset="0"/>
                <a:cs typeface="Arial" pitchFamily="34" charset="0"/>
              </a:rPr>
              <a:t>A</a:t>
            </a:r>
            <a:r>
              <a:rPr lang="lt-LT" sz="1333" b="0" baseline="0" dirty="0" err="1">
                <a:solidFill>
                  <a:srgbClr val="414042"/>
                </a:solidFill>
                <a:latin typeface="Klavika Rg" panose="02000000000000000000" pitchFamily="50" charset="0"/>
                <a:cs typeface="Arial" pitchFamily="34" charset="0"/>
              </a:rPr>
              <a:t>si</a:t>
            </a:r>
            <a:r>
              <a:rPr lang="en-US" sz="1333" b="0" baseline="0" dirty="0">
                <a:solidFill>
                  <a:srgbClr val="414042"/>
                </a:solidFill>
                <a:latin typeface="Klavika Rg" panose="02000000000000000000" pitchFamily="50" charset="0"/>
                <a:cs typeface="Arial" pitchFamily="34" charset="0"/>
              </a:rPr>
              <a:t>a:</a:t>
            </a:r>
          </a:p>
          <a:p>
            <a:pPr>
              <a:lnSpc>
                <a:spcPct val="100000"/>
              </a:lnSpc>
              <a:buBlip>
                <a:blip r:embed="rId2"/>
              </a:buBlip>
              <a:defRPr/>
            </a:pPr>
            <a:r>
              <a:rPr lang="en-US" sz="1333" dirty="0">
                <a:solidFill>
                  <a:srgbClr val="414042"/>
                </a:solidFill>
                <a:latin typeface="Klavika Lt" panose="02000000000000000000" pitchFamily="50" charset="0"/>
                <a:cs typeface="Arial" pitchFamily="34" charset="0"/>
              </a:rPr>
              <a:t>  Vietnam</a:t>
            </a:r>
          </a:p>
          <a:p>
            <a:pPr>
              <a:lnSpc>
                <a:spcPct val="100000"/>
              </a:lnSpc>
              <a:buBlip>
                <a:blip r:embed="rId2"/>
              </a:buBlip>
              <a:defRPr/>
            </a:pPr>
            <a:r>
              <a:rPr lang="en-US" sz="1333" dirty="0">
                <a:solidFill>
                  <a:srgbClr val="414042"/>
                </a:solidFill>
                <a:latin typeface="Klavika Lt" panose="02000000000000000000" pitchFamily="50" charset="0"/>
                <a:cs typeface="Arial" pitchFamily="34" charset="0"/>
              </a:rPr>
              <a:t>  </a:t>
            </a:r>
            <a:r>
              <a:rPr lang="lt-LT" sz="1333" dirty="0" err="1">
                <a:solidFill>
                  <a:srgbClr val="414042"/>
                </a:solidFill>
                <a:latin typeface="Klavika Lt" panose="02000000000000000000" pitchFamily="50" charset="0"/>
                <a:cs typeface="Arial" pitchFamily="34" charset="0"/>
              </a:rPr>
              <a:t>Bhutan</a:t>
            </a:r>
            <a:endParaRPr lang="en-US" sz="1333"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dirty="0">
                <a:solidFill>
                  <a:srgbClr val="414042"/>
                </a:solidFill>
                <a:latin typeface="Klavika Lt" panose="02000000000000000000" pitchFamily="50" charset="0"/>
                <a:cs typeface="Arial" pitchFamily="34" charset="0"/>
              </a:rPr>
              <a:t>  Laos</a:t>
            </a:r>
          </a:p>
          <a:p>
            <a:pPr>
              <a:lnSpc>
                <a:spcPct val="100000"/>
              </a:lnSpc>
              <a:buBlip>
                <a:blip r:embed="rId2"/>
              </a:buBlip>
              <a:defRPr/>
            </a:pPr>
            <a:r>
              <a:rPr lang="en-US" sz="1333" dirty="0">
                <a:solidFill>
                  <a:srgbClr val="414042"/>
                </a:solidFill>
                <a:latin typeface="Klavika Lt" panose="02000000000000000000" pitchFamily="50" charset="0"/>
                <a:cs typeface="Arial" pitchFamily="34" charset="0"/>
              </a:rPr>
              <a:t> </a:t>
            </a:r>
            <a:r>
              <a:rPr lang="lt-LT" sz="1333" dirty="0">
                <a:solidFill>
                  <a:srgbClr val="414042"/>
                </a:solidFill>
                <a:latin typeface="Klavika Lt" panose="02000000000000000000" pitchFamily="50" charset="0"/>
                <a:cs typeface="Arial" pitchFamily="34" charset="0"/>
              </a:rPr>
              <a:t> </a:t>
            </a:r>
            <a:r>
              <a:rPr lang="en-US" sz="1333" dirty="0">
                <a:solidFill>
                  <a:srgbClr val="414042"/>
                </a:solidFill>
                <a:latin typeface="Klavika Lt" panose="02000000000000000000" pitchFamily="50" charset="0"/>
                <a:cs typeface="Arial" pitchFamily="34" charset="0"/>
              </a:rPr>
              <a:t>Azerbaijan</a:t>
            </a:r>
            <a:endParaRPr lang="lt-LT" sz="1333"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dirty="0">
                <a:solidFill>
                  <a:srgbClr val="414042"/>
                </a:solidFill>
                <a:latin typeface="Klavika Lt" panose="02000000000000000000" pitchFamily="50" charset="0"/>
                <a:cs typeface="Arial" pitchFamily="34" charset="0"/>
              </a:rPr>
              <a:t>  </a:t>
            </a:r>
            <a:r>
              <a:rPr lang="lt-LT" sz="1333" dirty="0" err="1">
                <a:solidFill>
                  <a:srgbClr val="414042"/>
                </a:solidFill>
                <a:latin typeface="Klavika Lt" panose="02000000000000000000" pitchFamily="50" charset="0"/>
                <a:cs typeface="Arial" pitchFamily="34" charset="0"/>
              </a:rPr>
              <a:t>Cambodia</a:t>
            </a:r>
            <a:r>
              <a:rPr lang="en-US" sz="1333" dirty="0">
                <a:solidFill>
                  <a:srgbClr val="414042"/>
                </a:solidFill>
                <a:latin typeface="Klavika Lt" panose="02000000000000000000" pitchFamily="50" charset="0"/>
                <a:cs typeface="Arial" pitchFamily="34" charset="0"/>
              </a:rPr>
              <a:t> </a:t>
            </a:r>
          </a:p>
        </p:txBody>
      </p:sp>
      <p:sp>
        <p:nvSpPr>
          <p:cNvPr id="11" name="Round Diagonal Corner Rectangle 5"/>
          <p:cNvSpPr/>
          <p:nvPr userDrawn="1"/>
        </p:nvSpPr>
        <p:spPr>
          <a:xfrm>
            <a:off x="3850585" y="4038601"/>
            <a:ext cx="2641600" cy="1690409"/>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numCol="2" anchor="ctr"/>
          <a:lstStyle/>
          <a:p>
            <a:pPr>
              <a:lnSpc>
                <a:spcPct val="100000"/>
              </a:lnSpc>
              <a:defRPr/>
            </a:pPr>
            <a:r>
              <a:rPr lang="en-US" sz="1333" b="0" baseline="0" dirty="0" err="1">
                <a:solidFill>
                  <a:srgbClr val="414042"/>
                </a:solidFill>
                <a:latin typeface="Klavika Rg" panose="02000000000000000000" pitchFamily="50" charset="0"/>
                <a:cs typeface="Arial" pitchFamily="34" charset="0"/>
              </a:rPr>
              <a:t>Afri</a:t>
            </a:r>
            <a:r>
              <a:rPr lang="lt-LT" sz="1333" b="0" baseline="0" dirty="0" err="1">
                <a:solidFill>
                  <a:srgbClr val="414042"/>
                </a:solidFill>
                <a:latin typeface="Klavika Rg" panose="02000000000000000000" pitchFamily="50" charset="0"/>
                <a:cs typeface="Arial" pitchFamily="34" charset="0"/>
              </a:rPr>
              <a:t>ca</a:t>
            </a:r>
            <a:r>
              <a:rPr lang="en-US" sz="1333" b="0" baseline="0" dirty="0">
                <a:solidFill>
                  <a:srgbClr val="414042"/>
                </a:solidFill>
                <a:latin typeface="Klavika Rg" panose="02000000000000000000" pitchFamily="50" charset="0"/>
                <a:cs typeface="Arial" pitchFamily="34" charset="0"/>
              </a:rPr>
              <a:t>:</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Liberia</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R</a:t>
            </a:r>
            <a:r>
              <a:rPr lang="lt-LT" sz="1333" baseline="0" dirty="0">
                <a:solidFill>
                  <a:srgbClr val="414042"/>
                </a:solidFill>
                <a:latin typeface="Klavika Lt" panose="02000000000000000000" pitchFamily="50" charset="0"/>
                <a:cs typeface="Arial" pitchFamily="34" charset="0"/>
              </a:rPr>
              <a:t>w</a:t>
            </a:r>
            <a:r>
              <a:rPr lang="en-US" sz="1333" baseline="0" dirty="0" err="1">
                <a:solidFill>
                  <a:srgbClr val="414042"/>
                </a:solidFill>
                <a:latin typeface="Klavika Lt" panose="02000000000000000000" pitchFamily="50" charset="0"/>
                <a:cs typeface="Arial" pitchFamily="34" charset="0"/>
              </a:rPr>
              <a:t>anda</a:t>
            </a:r>
            <a:r>
              <a:rPr lang="en-US" sz="1333" baseline="0" dirty="0">
                <a:solidFill>
                  <a:srgbClr val="414042"/>
                </a:solidFill>
                <a:latin typeface="Klavika Lt" panose="02000000000000000000" pitchFamily="50" charset="0"/>
                <a:cs typeface="Arial" pitchFamily="34" charset="0"/>
              </a:rPr>
              <a:t> </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Mala</a:t>
            </a:r>
            <a:r>
              <a:rPr lang="lt-LT" sz="1333" baseline="0" dirty="0">
                <a:solidFill>
                  <a:srgbClr val="414042"/>
                </a:solidFill>
                <a:latin typeface="Klavika Lt" panose="02000000000000000000" pitchFamily="50" charset="0"/>
                <a:cs typeface="Arial" pitchFamily="34" charset="0"/>
              </a:rPr>
              <a:t>v</a:t>
            </a:r>
            <a:r>
              <a:rPr lang="en-US" sz="1333" baseline="0" dirty="0" err="1">
                <a:solidFill>
                  <a:srgbClr val="414042"/>
                </a:solidFill>
                <a:latin typeface="Klavika Lt" panose="02000000000000000000" pitchFamily="50" charset="0"/>
                <a:cs typeface="Arial" pitchFamily="34" charset="0"/>
              </a:rPr>
              <a:t>i</a:t>
            </a:r>
            <a:endParaRPr lang="en-US"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Zanzibar</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Ken</a:t>
            </a:r>
            <a:r>
              <a:rPr lang="lt-LT" sz="1333" baseline="0" dirty="0">
                <a:solidFill>
                  <a:srgbClr val="414042"/>
                </a:solidFill>
                <a:latin typeface="Klavika Lt" panose="02000000000000000000" pitchFamily="50" charset="0"/>
                <a:cs typeface="Arial" pitchFamily="34" charset="0"/>
              </a:rPr>
              <a:t>y</a:t>
            </a:r>
            <a:r>
              <a:rPr lang="en-US" sz="1333" baseline="0" dirty="0">
                <a:solidFill>
                  <a:srgbClr val="414042"/>
                </a:solidFill>
                <a:latin typeface="Klavika Lt" panose="02000000000000000000" pitchFamily="50" charset="0"/>
                <a:cs typeface="Arial" pitchFamily="34" charset="0"/>
              </a:rPr>
              <a:t>a</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Lesoto</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a:t>
            </a:r>
            <a:r>
              <a:rPr lang="lt-LT" sz="1333" baseline="0" dirty="0">
                <a:solidFill>
                  <a:srgbClr val="414042"/>
                </a:solidFill>
                <a:latin typeface="Klavika Lt" panose="02000000000000000000" pitchFamily="50" charset="0"/>
                <a:cs typeface="Arial" pitchFamily="34" charset="0"/>
              </a:rPr>
              <a:t> </a:t>
            </a:r>
            <a:r>
              <a:rPr lang="en-US" sz="1333" baseline="0" dirty="0" err="1">
                <a:solidFill>
                  <a:srgbClr val="414042"/>
                </a:solidFill>
                <a:latin typeface="Klavika Lt" panose="02000000000000000000" pitchFamily="50" charset="0"/>
                <a:cs typeface="Arial" pitchFamily="34" charset="0"/>
              </a:rPr>
              <a:t>Mozambi</a:t>
            </a:r>
            <a:r>
              <a:rPr lang="lt-LT" sz="1333" baseline="0" dirty="0" err="1">
                <a:solidFill>
                  <a:srgbClr val="414042"/>
                </a:solidFill>
                <a:latin typeface="Klavika Lt" panose="02000000000000000000" pitchFamily="50" charset="0"/>
                <a:cs typeface="Arial" pitchFamily="34" charset="0"/>
              </a:rPr>
              <a:t>que</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South</a:t>
            </a:r>
            <a:r>
              <a:rPr lang="lt-LT" sz="1333" baseline="0" dirty="0">
                <a:solidFill>
                  <a:srgbClr val="414042"/>
                </a:solidFill>
                <a:latin typeface="Klavika Lt" panose="02000000000000000000" pitchFamily="50" charset="0"/>
                <a:cs typeface="Arial" pitchFamily="34" charset="0"/>
              </a:rPr>
              <a:t> </a:t>
            </a:r>
            <a:r>
              <a:rPr lang="en-US" sz="1333" baseline="0" dirty="0">
                <a:solidFill>
                  <a:srgbClr val="414042"/>
                </a:solidFill>
                <a:latin typeface="Klavika Lt" panose="02000000000000000000" pitchFamily="50" charset="0"/>
                <a:cs typeface="Arial" pitchFamily="34" charset="0"/>
              </a:rPr>
              <a:t>Sudan</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Mauri</a:t>
            </a:r>
            <a:r>
              <a:rPr lang="lt-LT" sz="1333" baseline="0" dirty="0">
                <a:solidFill>
                  <a:srgbClr val="414042"/>
                </a:solidFill>
                <a:latin typeface="Klavika Lt" panose="02000000000000000000" pitchFamily="50" charset="0"/>
                <a:cs typeface="Arial" pitchFamily="34" charset="0"/>
              </a:rPr>
              <a:t>t</a:t>
            </a:r>
            <a:r>
              <a:rPr lang="en-US" sz="1333" baseline="0" dirty="0" err="1">
                <a:solidFill>
                  <a:srgbClr val="414042"/>
                </a:solidFill>
                <a:latin typeface="Klavika Lt" panose="02000000000000000000" pitchFamily="50" charset="0"/>
                <a:cs typeface="Arial" pitchFamily="34" charset="0"/>
              </a:rPr>
              <a:t>ius</a:t>
            </a:r>
            <a:endParaRPr lang="en-US"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a:t>
            </a:r>
            <a:r>
              <a:rPr lang="en-US" sz="1333" baseline="0" dirty="0" err="1">
                <a:solidFill>
                  <a:srgbClr val="414042"/>
                </a:solidFill>
                <a:latin typeface="Klavika Lt" panose="02000000000000000000" pitchFamily="50" charset="0"/>
                <a:cs typeface="Arial" pitchFamily="34" charset="0"/>
              </a:rPr>
              <a:t>Madagas</a:t>
            </a:r>
            <a:r>
              <a:rPr lang="lt-LT" sz="1333" baseline="0" dirty="0">
                <a:solidFill>
                  <a:srgbClr val="414042"/>
                </a:solidFill>
                <a:latin typeface="Klavika Lt" panose="02000000000000000000" pitchFamily="50" charset="0"/>
                <a:cs typeface="Arial" pitchFamily="34" charset="0"/>
              </a:rPr>
              <a:t>c</a:t>
            </a:r>
            <a:r>
              <a:rPr lang="en-US" sz="1333" baseline="0" dirty="0" err="1">
                <a:solidFill>
                  <a:srgbClr val="414042"/>
                </a:solidFill>
                <a:latin typeface="Klavika Lt" panose="02000000000000000000" pitchFamily="50" charset="0"/>
                <a:cs typeface="Arial" pitchFamily="34" charset="0"/>
              </a:rPr>
              <a:t>ar</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Nigeria</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Tanzania</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Uganda</a:t>
            </a:r>
          </a:p>
        </p:txBody>
      </p:sp>
      <p:sp>
        <p:nvSpPr>
          <p:cNvPr id="12" name="Round Diagonal Corner Rectangle 7"/>
          <p:cNvSpPr/>
          <p:nvPr userDrawn="1"/>
        </p:nvSpPr>
        <p:spPr>
          <a:xfrm>
            <a:off x="914401" y="3530600"/>
            <a:ext cx="1780913" cy="23368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a:lnSpc>
                <a:spcPct val="100000"/>
              </a:lnSpc>
              <a:defRPr/>
            </a:pPr>
            <a:r>
              <a:rPr lang="en-US" sz="1333" b="0" baseline="0" dirty="0" err="1">
                <a:solidFill>
                  <a:srgbClr val="414042"/>
                </a:solidFill>
                <a:latin typeface="Klavika Rg" panose="02000000000000000000" pitchFamily="50" charset="0"/>
                <a:cs typeface="Arial" pitchFamily="34" charset="0"/>
              </a:rPr>
              <a:t>Centr</a:t>
            </a:r>
            <a:r>
              <a:rPr lang="lt-LT" sz="1333" b="0" baseline="0" dirty="0">
                <a:solidFill>
                  <a:srgbClr val="414042"/>
                </a:solidFill>
                <a:latin typeface="Klavika Rg" panose="02000000000000000000" pitchFamily="50" charset="0"/>
                <a:cs typeface="Arial" pitchFamily="34" charset="0"/>
              </a:rPr>
              <a:t>al</a:t>
            </a:r>
            <a:r>
              <a:rPr lang="en-US" sz="1333" b="0" baseline="0" dirty="0">
                <a:solidFill>
                  <a:srgbClr val="414042"/>
                </a:solidFill>
                <a:latin typeface="Klavika Rg" panose="02000000000000000000" pitchFamily="50" charset="0"/>
                <a:cs typeface="Arial" pitchFamily="34" charset="0"/>
              </a:rPr>
              <a:t> </a:t>
            </a:r>
            <a:r>
              <a:rPr lang="en-US" sz="1333" b="0" baseline="0" dirty="0" err="1">
                <a:solidFill>
                  <a:srgbClr val="414042"/>
                </a:solidFill>
                <a:latin typeface="Klavika Rg" panose="02000000000000000000" pitchFamily="50" charset="0"/>
                <a:cs typeface="Arial" pitchFamily="34" charset="0"/>
              </a:rPr>
              <a:t>Ameri</a:t>
            </a:r>
            <a:r>
              <a:rPr lang="lt-LT" sz="1333" b="0" baseline="0" dirty="0">
                <a:solidFill>
                  <a:srgbClr val="414042"/>
                </a:solidFill>
                <a:latin typeface="Klavika Rg" panose="02000000000000000000" pitchFamily="50" charset="0"/>
                <a:cs typeface="Arial" pitchFamily="34" charset="0"/>
              </a:rPr>
              <a:t>c</a:t>
            </a:r>
            <a:r>
              <a:rPr lang="en-US" sz="1333" b="0" baseline="0" dirty="0">
                <a:solidFill>
                  <a:srgbClr val="414042"/>
                </a:solidFill>
                <a:latin typeface="Klavika Rg" panose="02000000000000000000" pitchFamily="50" charset="0"/>
                <a:cs typeface="Arial" pitchFamily="34" charset="0"/>
              </a:rPr>
              <a:t>a:</a:t>
            </a:r>
          </a:p>
          <a:p>
            <a:pPr marL="234945" indent="-234945">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Guatemala</a:t>
            </a:r>
          </a:p>
          <a:p>
            <a:pPr marL="234945" indent="-234945">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Domini</a:t>
            </a:r>
            <a:r>
              <a:rPr lang="lt-LT" sz="1333" baseline="0" dirty="0" err="1">
                <a:solidFill>
                  <a:srgbClr val="414042"/>
                </a:solidFill>
                <a:latin typeface="Klavika Lt" panose="02000000000000000000" pitchFamily="50" charset="0"/>
                <a:cs typeface="Arial" pitchFamily="34" charset="0"/>
              </a:rPr>
              <a:t>can</a:t>
            </a: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Republic</a:t>
            </a:r>
            <a:endParaRPr lang="lt-LT" sz="1333" baseline="0" dirty="0">
              <a:solidFill>
                <a:srgbClr val="414042"/>
              </a:solidFill>
              <a:latin typeface="Klavika Lt" panose="02000000000000000000" pitchFamily="50" charset="0"/>
              <a:cs typeface="Arial" pitchFamily="34" charset="0"/>
            </a:endParaRPr>
          </a:p>
          <a:p>
            <a:pPr marL="234945" indent="-234945">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Grenada</a:t>
            </a:r>
          </a:p>
          <a:p>
            <a:pPr marL="234945" indent="-234945">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St. Lucia</a:t>
            </a:r>
          </a:p>
          <a:p>
            <a:pPr marL="234945" indent="-234945">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St. </a:t>
            </a:r>
            <a:r>
              <a:rPr lang="lt-LT" sz="1333" baseline="0" dirty="0" err="1">
                <a:solidFill>
                  <a:srgbClr val="414042"/>
                </a:solidFill>
                <a:latin typeface="Klavika Lt" panose="02000000000000000000" pitchFamily="50" charset="0"/>
                <a:cs typeface="Arial" pitchFamily="34" charset="0"/>
              </a:rPr>
              <a:t>Vincent</a:t>
            </a:r>
            <a:r>
              <a:rPr lang="lt-LT" sz="1333" baseline="0" dirty="0">
                <a:solidFill>
                  <a:srgbClr val="414042"/>
                </a:solidFill>
                <a:latin typeface="Klavika Lt" panose="02000000000000000000" pitchFamily="50" charset="0"/>
                <a:cs typeface="Arial" pitchFamily="34" charset="0"/>
              </a:rPr>
              <a:t> &amp; </a:t>
            </a:r>
            <a:r>
              <a:rPr lang="lt-LT" sz="1333" baseline="0" dirty="0" err="1">
                <a:solidFill>
                  <a:srgbClr val="414042"/>
                </a:solidFill>
                <a:latin typeface="Klavika Lt" panose="02000000000000000000" pitchFamily="50" charset="0"/>
                <a:cs typeface="Arial" pitchFamily="34" charset="0"/>
              </a:rPr>
              <a:t>the</a:t>
            </a: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Grenadines</a:t>
            </a:r>
            <a:endParaRPr lang="lt-LT" sz="1333" baseline="0" dirty="0">
              <a:solidFill>
                <a:srgbClr val="414042"/>
              </a:solidFill>
              <a:latin typeface="Klavika Lt" panose="02000000000000000000" pitchFamily="50" charset="0"/>
              <a:cs typeface="Arial" pitchFamily="34" charset="0"/>
            </a:endParaRPr>
          </a:p>
          <a:p>
            <a:pPr marL="234945" indent="-234945">
              <a:lnSpc>
                <a:spcPct val="100000"/>
              </a:lnSpc>
              <a:buBlip>
                <a:blip r:embed="rId2"/>
              </a:buBlip>
              <a:defRPr/>
            </a:pPr>
            <a:r>
              <a:rPr lang="lt-LT" sz="1333" baseline="0" dirty="0" err="1">
                <a:solidFill>
                  <a:srgbClr val="414042"/>
                </a:solidFill>
                <a:latin typeface="Klavika Lt" panose="02000000000000000000" pitchFamily="50" charset="0"/>
                <a:cs typeface="Arial" pitchFamily="34" charset="0"/>
              </a:rPr>
              <a:t>Commonwelth</a:t>
            </a: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of</a:t>
            </a: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Dominica</a:t>
            </a:r>
            <a:endParaRPr lang="lt-LT" sz="1333" baseline="0" dirty="0">
              <a:solidFill>
                <a:srgbClr val="414042"/>
              </a:solidFill>
              <a:latin typeface="Klavika Lt" panose="02000000000000000000" pitchFamily="50" charset="0"/>
              <a:cs typeface="Arial" pitchFamily="34" charset="0"/>
            </a:endParaRPr>
          </a:p>
        </p:txBody>
      </p:sp>
      <p:sp>
        <p:nvSpPr>
          <p:cNvPr id="13" name="Round Diagonal Corner Rectangle 9"/>
          <p:cNvSpPr/>
          <p:nvPr userDrawn="1"/>
        </p:nvSpPr>
        <p:spPr>
          <a:xfrm>
            <a:off x="10289059" y="2514601"/>
            <a:ext cx="1320800" cy="1187167"/>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a:lnSpc>
                <a:spcPct val="100000"/>
              </a:lnSpc>
              <a:defRPr/>
            </a:pPr>
            <a:r>
              <a:rPr lang="en-US" sz="1333" b="0" dirty="0">
                <a:solidFill>
                  <a:srgbClr val="414042"/>
                </a:solidFill>
                <a:latin typeface="Klavika Rg" panose="02000000000000000000" pitchFamily="50" charset="0"/>
                <a:cs typeface="Arial" pitchFamily="34" charset="0"/>
              </a:rPr>
              <a:t>Australia </a:t>
            </a:r>
            <a:r>
              <a:rPr lang="lt-LT" sz="1333" b="0" dirty="0">
                <a:solidFill>
                  <a:srgbClr val="414042"/>
                </a:solidFill>
                <a:latin typeface="Klavika Rg" panose="02000000000000000000" pitchFamily="50" charset="0"/>
                <a:cs typeface="Arial" pitchFamily="34" charset="0"/>
              </a:rPr>
              <a:t>&amp;</a:t>
            </a:r>
            <a:r>
              <a:rPr lang="en-US" sz="1333" b="0" dirty="0">
                <a:solidFill>
                  <a:srgbClr val="414042"/>
                </a:solidFill>
                <a:latin typeface="Klavika Rg" panose="02000000000000000000" pitchFamily="50" charset="0"/>
                <a:cs typeface="Arial" pitchFamily="34" charset="0"/>
              </a:rPr>
              <a:t> O</a:t>
            </a:r>
            <a:r>
              <a:rPr lang="lt-LT" sz="1333" b="0" dirty="0">
                <a:solidFill>
                  <a:srgbClr val="414042"/>
                </a:solidFill>
                <a:latin typeface="Klavika Rg" panose="02000000000000000000" pitchFamily="50" charset="0"/>
                <a:cs typeface="Arial" pitchFamily="34" charset="0"/>
              </a:rPr>
              <a:t>c</a:t>
            </a:r>
            <a:r>
              <a:rPr lang="en-US" sz="1333" b="0" dirty="0" err="1">
                <a:solidFill>
                  <a:srgbClr val="414042"/>
                </a:solidFill>
                <a:latin typeface="Klavika Rg" panose="02000000000000000000" pitchFamily="50" charset="0"/>
                <a:cs typeface="Arial" pitchFamily="34" charset="0"/>
              </a:rPr>
              <a:t>eania</a:t>
            </a:r>
            <a:r>
              <a:rPr lang="en-US" sz="1333" b="0" dirty="0">
                <a:solidFill>
                  <a:srgbClr val="414042"/>
                </a:solidFill>
                <a:latin typeface="Klavika Rg" panose="02000000000000000000" pitchFamily="50" charset="0"/>
                <a:cs typeface="Arial" pitchFamily="34" charset="0"/>
              </a:rPr>
              <a:t>:</a:t>
            </a:r>
          </a:p>
          <a:p>
            <a:pPr marL="234945" indent="-234945">
              <a:lnSpc>
                <a:spcPct val="100000"/>
              </a:lnSpc>
              <a:buBlip>
                <a:blip r:embed="rId2"/>
              </a:buBlip>
              <a:defRPr/>
            </a:pPr>
            <a:r>
              <a:rPr lang="en-US" sz="1333" dirty="0">
                <a:solidFill>
                  <a:srgbClr val="414042"/>
                </a:solidFill>
                <a:latin typeface="Klavika Lt" panose="02000000000000000000" pitchFamily="50" charset="0"/>
                <a:cs typeface="Arial" pitchFamily="34" charset="0"/>
              </a:rPr>
              <a:t>Vanuatu</a:t>
            </a:r>
          </a:p>
          <a:p>
            <a:pPr marL="234945" indent="-234945">
              <a:lnSpc>
                <a:spcPct val="100000"/>
              </a:lnSpc>
              <a:buBlip>
                <a:blip r:embed="rId2"/>
              </a:buBlip>
              <a:defRPr/>
            </a:pPr>
            <a:r>
              <a:rPr lang="en-US" sz="1333" dirty="0">
                <a:solidFill>
                  <a:srgbClr val="414042"/>
                </a:solidFill>
                <a:latin typeface="Klavika Lt" panose="02000000000000000000" pitchFamily="50" charset="0"/>
                <a:cs typeface="Arial" pitchFamily="34" charset="0"/>
              </a:rPr>
              <a:t>Sol</a:t>
            </a:r>
            <a:r>
              <a:rPr lang="lt-LT" sz="1333" dirty="0">
                <a:solidFill>
                  <a:srgbClr val="414042"/>
                </a:solidFill>
                <a:latin typeface="Klavika Lt" panose="02000000000000000000" pitchFamily="50" charset="0"/>
                <a:cs typeface="Arial" pitchFamily="34" charset="0"/>
              </a:rPr>
              <a:t>o</a:t>
            </a:r>
            <a:r>
              <a:rPr lang="en-US" sz="1333" dirty="0">
                <a:solidFill>
                  <a:srgbClr val="414042"/>
                </a:solidFill>
                <a:latin typeface="Klavika Lt" panose="02000000000000000000" pitchFamily="50" charset="0"/>
                <a:cs typeface="Arial" pitchFamily="34" charset="0"/>
              </a:rPr>
              <a:t>mon </a:t>
            </a:r>
            <a:r>
              <a:rPr lang="lt-LT" sz="1333" dirty="0" err="1">
                <a:solidFill>
                  <a:srgbClr val="414042"/>
                </a:solidFill>
                <a:latin typeface="Klavika Lt" panose="02000000000000000000" pitchFamily="50" charset="0"/>
                <a:cs typeface="Arial" pitchFamily="34" charset="0"/>
              </a:rPr>
              <a:t>islands</a:t>
            </a:r>
            <a:endParaRPr lang="en-US" sz="1333" dirty="0">
              <a:solidFill>
                <a:srgbClr val="414042"/>
              </a:solidFill>
              <a:latin typeface="Klavika Lt" panose="02000000000000000000" pitchFamily="50" charset="0"/>
              <a:cs typeface="Arial" pitchFamily="34" charset="0"/>
            </a:endParaRPr>
          </a:p>
        </p:txBody>
      </p:sp>
      <p:sp>
        <p:nvSpPr>
          <p:cNvPr id="14" name="Round Diagonal Corner Rectangle 11"/>
          <p:cNvSpPr/>
          <p:nvPr userDrawn="1"/>
        </p:nvSpPr>
        <p:spPr>
          <a:xfrm>
            <a:off x="4267200" y="1092200"/>
            <a:ext cx="1320800" cy="16256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a:defRPr/>
            </a:pPr>
            <a:endParaRPr lang="lt-LT" sz="1733" b="1" dirty="0">
              <a:solidFill>
                <a:srgbClr val="414042"/>
              </a:solidFill>
              <a:latin typeface="Arial" pitchFamily="34" charset="0"/>
              <a:cs typeface="Arial" pitchFamily="34" charset="0"/>
            </a:endParaRPr>
          </a:p>
          <a:p>
            <a:pPr>
              <a:lnSpc>
                <a:spcPct val="100000"/>
              </a:lnSpc>
              <a:defRPr/>
            </a:pPr>
            <a:r>
              <a:rPr lang="en-US" sz="1333" b="0" baseline="0" dirty="0" err="1">
                <a:solidFill>
                  <a:srgbClr val="414042"/>
                </a:solidFill>
                <a:latin typeface="Klavika Rg" panose="02000000000000000000" pitchFamily="50" charset="0"/>
                <a:cs typeface="Arial" pitchFamily="34" charset="0"/>
              </a:rPr>
              <a:t>Europ</a:t>
            </a:r>
            <a:r>
              <a:rPr lang="lt-LT" sz="1333" b="0" baseline="0" dirty="0">
                <a:solidFill>
                  <a:srgbClr val="414042"/>
                </a:solidFill>
                <a:latin typeface="Klavika Rg" panose="02000000000000000000" pitchFamily="50" charset="0"/>
                <a:cs typeface="Arial" pitchFamily="34" charset="0"/>
              </a:rPr>
              <a:t>e</a:t>
            </a:r>
            <a:r>
              <a:rPr lang="en-US" sz="1333" b="0" baseline="0" dirty="0">
                <a:solidFill>
                  <a:srgbClr val="414042"/>
                </a:solidFill>
                <a:latin typeface="Klavika Rg" panose="02000000000000000000" pitchFamily="50" charset="0"/>
                <a:cs typeface="Arial" pitchFamily="34" charset="0"/>
              </a:rPr>
              <a:t>:</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Nor</a:t>
            </a:r>
            <a:r>
              <a:rPr lang="lt-LT" sz="1333" baseline="0" dirty="0" err="1">
                <a:solidFill>
                  <a:srgbClr val="414042"/>
                </a:solidFill>
                <a:latin typeface="Klavika Lt" panose="02000000000000000000" pitchFamily="50" charset="0"/>
                <a:cs typeface="Arial" pitchFamily="34" charset="0"/>
              </a:rPr>
              <a:t>way</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Lithuania</a:t>
            </a:r>
            <a:endParaRPr lang="en-US"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a:t>
            </a:r>
            <a:r>
              <a:rPr lang="lt-LT" sz="1333" baseline="0" dirty="0">
                <a:solidFill>
                  <a:srgbClr val="414042"/>
                </a:solidFill>
                <a:latin typeface="Klavika Lt" panose="02000000000000000000" pitchFamily="50" charset="0"/>
                <a:cs typeface="Arial" pitchFamily="34" charset="0"/>
              </a:rPr>
              <a:t>C</a:t>
            </a:r>
            <a:r>
              <a:rPr lang="en-US" sz="1333" baseline="0" dirty="0" err="1">
                <a:solidFill>
                  <a:srgbClr val="414042"/>
                </a:solidFill>
                <a:latin typeface="Klavika Lt" panose="02000000000000000000" pitchFamily="50" charset="0"/>
                <a:cs typeface="Arial" pitchFamily="34" charset="0"/>
              </a:rPr>
              <a:t>roatia</a:t>
            </a:r>
            <a:endParaRPr lang="en-US"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a:t>
            </a:r>
            <a:r>
              <a:rPr lang="en-US" sz="1333" baseline="0" dirty="0" err="1">
                <a:solidFill>
                  <a:srgbClr val="414042"/>
                </a:solidFill>
                <a:latin typeface="Klavika Lt" panose="02000000000000000000" pitchFamily="50" charset="0"/>
                <a:cs typeface="Arial" pitchFamily="34" charset="0"/>
              </a:rPr>
              <a:t>Kosov</a:t>
            </a:r>
            <a:r>
              <a:rPr lang="lt-LT" sz="1333" baseline="0" dirty="0">
                <a:solidFill>
                  <a:srgbClr val="414042"/>
                </a:solidFill>
                <a:latin typeface="Klavika Lt" panose="02000000000000000000" pitchFamily="50" charset="0"/>
                <a:cs typeface="Arial" pitchFamily="34" charset="0"/>
              </a:rPr>
              <a:t>o</a:t>
            </a: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Russia</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Belorussia</a:t>
            </a:r>
            <a:endParaRPr lang="lt-LT" sz="1333" baseline="0" dirty="0">
              <a:solidFill>
                <a:srgbClr val="414042"/>
              </a:solidFill>
              <a:latin typeface="Klavika Lt" panose="02000000000000000000" pitchFamily="50" charset="0"/>
              <a:cs typeface="Arial" pitchFamily="34" charset="0"/>
            </a:endParaRPr>
          </a:p>
          <a:p>
            <a:pPr>
              <a:lnSpc>
                <a:spcPts val="2400"/>
              </a:lnSpc>
              <a:buBlip>
                <a:blip r:embed="rId2"/>
              </a:buBlip>
              <a:defRPr/>
            </a:pPr>
            <a:endParaRPr lang="en-US" sz="1733" dirty="0">
              <a:solidFill>
                <a:srgbClr val="414042"/>
              </a:solidFill>
              <a:latin typeface="Arial" pitchFamily="34" charset="0"/>
              <a:cs typeface="Arial" pitchFamily="34" charset="0"/>
            </a:endParaRPr>
          </a:p>
        </p:txBody>
      </p:sp>
    </p:spTree>
    <p:extLst>
      <p:ext uri="{BB962C8B-B14F-4D97-AF65-F5344CB8AC3E}">
        <p14:creationId xmlns:p14="http://schemas.microsoft.com/office/powerpoint/2010/main" val="204569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None/>
              <a:defRPr/>
            </a:lvl2pPr>
          </a:lstStyle>
          <a:p>
            <a:pPr lvl="1"/>
            <a:endParaRPr lang="lt-LT" dirty="0"/>
          </a:p>
        </p:txBody>
      </p:sp>
      <p:sp>
        <p:nvSpPr>
          <p:cNvPr id="4" name="Date Placeholder 3"/>
          <p:cNvSpPr>
            <a:spLocks noGrp="1"/>
          </p:cNvSpPr>
          <p:nvPr>
            <p:ph type="dt" sz="half" idx="10"/>
          </p:nvPr>
        </p:nvSpPr>
        <p:spPr/>
        <p:txBody>
          <a:bodyPr/>
          <a:lstStyle/>
          <a:p>
            <a:fld id="{99E75C0A-F1A1-4D0F-83FF-E4C5074DED59}" type="datetime1">
              <a:rPr lang="lt-LT" smtClean="0"/>
              <a:pPr/>
              <a:t>2018-03-27</a:t>
            </a:fld>
            <a:endParaRPr lang="lt-LT" dirty="0"/>
          </a:p>
        </p:txBody>
      </p:sp>
      <p:sp>
        <p:nvSpPr>
          <p:cNvPr id="5" name="Footer Placeholder 4"/>
          <p:cNvSpPr>
            <a:spLocks noGrp="1"/>
          </p:cNvSpPr>
          <p:nvPr>
            <p:ph type="ftr" sz="quarter" idx="11"/>
          </p:nvPr>
        </p:nvSpPr>
        <p:spPr/>
        <p:txBody>
          <a:bodyPr/>
          <a:lstStyle/>
          <a:p>
            <a:endParaRPr lang="lt-LT" dirty="0"/>
          </a:p>
        </p:txBody>
      </p:sp>
      <p:sp>
        <p:nvSpPr>
          <p:cNvPr id="6" name="Slide Number Placeholder 5"/>
          <p:cNvSpPr>
            <a:spLocks noGrp="1"/>
          </p:cNvSpPr>
          <p:nvPr>
            <p:ph type="sldNum" sz="quarter" idx="12"/>
          </p:nvPr>
        </p:nvSpPr>
        <p:spPr/>
        <p:txBody>
          <a:bodyPr/>
          <a:lstStyle/>
          <a:p>
            <a:fld id="{99025E1A-1EE7-49CA-B537-56DC1EF16E2E}" type="slidenum">
              <a:rPr lang="lt-LT" smtClean="0"/>
              <a:pPr/>
              <a:t>‹#›</a:t>
            </a:fld>
            <a:endParaRPr lang="lt-LT" dirty="0"/>
          </a:p>
        </p:txBody>
      </p:sp>
      <p:sp>
        <p:nvSpPr>
          <p:cNvPr id="7" name="Title 1"/>
          <p:cNvSpPr>
            <a:spLocks noGrp="1"/>
          </p:cNvSpPr>
          <p:nvPr>
            <p:ph type="ctrTitle" hasCustomPrompt="1"/>
          </p:nvPr>
        </p:nvSpPr>
        <p:spPr>
          <a:xfrm>
            <a:off x="527381" y="0"/>
            <a:ext cx="10363200" cy="1340768"/>
          </a:xfrm>
        </p:spPr>
        <p:txBody>
          <a:bodyPr>
            <a:normAutofit/>
          </a:bodyPr>
          <a:lstStyle>
            <a:lvl1pPr algn="l">
              <a:defRPr sz="3000" b="1">
                <a:solidFill>
                  <a:srgbClr val="C62E30"/>
                </a:solidFill>
                <a:latin typeface="Arial" pitchFamily="34" charset="0"/>
                <a:cs typeface="Arial" pitchFamily="34" charset="0"/>
              </a:defRPr>
            </a:lvl1pPr>
          </a:lstStyle>
          <a:p>
            <a:r>
              <a:rPr lang="lt-LT" dirty="0"/>
              <a:t>Antraštė</a:t>
            </a:r>
          </a:p>
        </p:txBody>
      </p:sp>
    </p:spTree>
    <p:extLst>
      <p:ext uri="{BB962C8B-B14F-4D97-AF65-F5344CB8AC3E}">
        <p14:creationId xmlns:p14="http://schemas.microsoft.com/office/powerpoint/2010/main" val="34701731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2.jpeg"/><Relationship Id="rId4" Type="http://schemas.openxmlformats.org/officeDocument/2006/relationships/slideLayout" Target="../slideLayouts/slideLayout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7" descr="ppt-01.jpg"/>
          <p:cNvPicPr>
            <a:picLocks noChangeAspect="1"/>
          </p:cNvPicPr>
          <p:nvPr userDrawn="1"/>
        </p:nvPicPr>
        <p:blipFill rotWithShape="1">
          <a:blip r:embed="rId4" cstate="print"/>
          <a:srcRect l="3707" t="75333" r="69293" b="4000"/>
          <a:stretch/>
        </p:blipFill>
        <p:spPr>
          <a:xfrm>
            <a:off x="152407" y="5733253"/>
            <a:ext cx="1879595" cy="1079027"/>
          </a:xfrm>
          <a:prstGeom prst="rect">
            <a:avLst/>
          </a:prstGeom>
          <a:solidFill>
            <a:schemeClr val="bg1"/>
          </a:solidFill>
        </p:spPr>
      </p:pic>
      <p:pic>
        <p:nvPicPr>
          <p:cNvPr id="8" name="Picture 7" descr="ppt-01.jpg"/>
          <p:cNvPicPr>
            <a:picLocks noChangeAspect="1"/>
          </p:cNvPicPr>
          <p:nvPr/>
        </p:nvPicPr>
        <p:blipFill rotWithShape="1">
          <a:blip r:embed="rId4" cstate="print"/>
          <a:srcRect l="22334" b="20926"/>
          <a:stretch/>
        </p:blipFill>
        <p:spPr>
          <a:xfrm>
            <a:off x="4978400" y="0"/>
            <a:ext cx="7213600" cy="5508299"/>
          </a:xfrm>
          <a:prstGeom prst="rect">
            <a:avLst/>
          </a:prstGeom>
        </p:spPr>
      </p:pic>
    </p:spTree>
    <p:extLst>
      <p:ext uri="{BB962C8B-B14F-4D97-AF65-F5344CB8AC3E}">
        <p14:creationId xmlns:p14="http://schemas.microsoft.com/office/powerpoint/2010/main" val="1004585236"/>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ctr" defTabSz="1219116"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1219116"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31" indent="-380973" algn="l" defTabSz="1219116"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94" indent="-304779" algn="l" defTabSz="1219116"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51"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4pPr>
      <a:lvl5pPr marL="274300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5pPr>
      <a:lvl6pPr marL="3352566"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962122"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571680"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18123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lt-LT"/>
      </a:defPPr>
      <a:lvl1pPr marL="0" algn="l" defTabSz="1219116" rtl="0" eaLnBrk="1" latinLnBrk="0" hangingPunct="1">
        <a:defRPr sz="2400" kern="1200">
          <a:solidFill>
            <a:schemeClr val="tx1"/>
          </a:solidFill>
          <a:latin typeface="+mn-lt"/>
          <a:ea typeface="+mn-ea"/>
          <a:cs typeface="+mn-cs"/>
        </a:defRPr>
      </a:lvl1pPr>
      <a:lvl2pPr marL="609557" algn="l" defTabSz="1219116" rtl="0" eaLnBrk="1" latinLnBrk="0" hangingPunct="1">
        <a:defRPr sz="2400" kern="1200">
          <a:solidFill>
            <a:schemeClr val="tx1"/>
          </a:solidFill>
          <a:latin typeface="+mn-lt"/>
          <a:ea typeface="+mn-ea"/>
          <a:cs typeface="+mn-cs"/>
        </a:defRPr>
      </a:lvl2pPr>
      <a:lvl3pPr marL="1219116" algn="l" defTabSz="1219116" rtl="0" eaLnBrk="1" latinLnBrk="0" hangingPunct="1">
        <a:defRPr sz="2400" kern="1200">
          <a:solidFill>
            <a:schemeClr val="tx1"/>
          </a:solidFill>
          <a:latin typeface="+mn-lt"/>
          <a:ea typeface="+mn-ea"/>
          <a:cs typeface="+mn-cs"/>
        </a:defRPr>
      </a:lvl3pPr>
      <a:lvl4pPr marL="1828672" algn="l" defTabSz="1219116" rtl="0" eaLnBrk="1" latinLnBrk="0" hangingPunct="1">
        <a:defRPr sz="2400" kern="1200">
          <a:solidFill>
            <a:schemeClr val="tx1"/>
          </a:solidFill>
          <a:latin typeface="+mn-lt"/>
          <a:ea typeface="+mn-ea"/>
          <a:cs typeface="+mn-cs"/>
        </a:defRPr>
      </a:lvl4pPr>
      <a:lvl5pPr marL="2438230" algn="l" defTabSz="1219116" rtl="0" eaLnBrk="1" latinLnBrk="0" hangingPunct="1">
        <a:defRPr sz="2400" kern="1200">
          <a:solidFill>
            <a:schemeClr val="tx1"/>
          </a:solidFill>
          <a:latin typeface="+mn-lt"/>
          <a:ea typeface="+mn-ea"/>
          <a:cs typeface="+mn-cs"/>
        </a:defRPr>
      </a:lvl5pPr>
      <a:lvl6pPr marL="3047786" algn="l" defTabSz="1219116" rtl="0" eaLnBrk="1" latinLnBrk="0" hangingPunct="1">
        <a:defRPr sz="2400" kern="1200">
          <a:solidFill>
            <a:schemeClr val="tx1"/>
          </a:solidFill>
          <a:latin typeface="+mn-lt"/>
          <a:ea typeface="+mn-ea"/>
          <a:cs typeface="+mn-cs"/>
        </a:defRPr>
      </a:lvl6pPr>
      <a:lvl7pPr marL="3657346" algn="l" defTabSz="1219116" rtl="0" eaLnBrk="1" latinLnBrk="0" hangingPunct="1">
        <a:defRPr sz="2400" kern="1200">
          <a:solidFill>
            <a:schemeClr val="tx1"/>
          </a:solidFill>
          <a:latin typeface="+mn-lt"/>
          <a:ea typeface="+mn-ea"/>
          <a:cs typeface="+mn-cs"/>
        </a:defRPr>
      </a:lvl7pPr>
      <a:lvl8pPr marL="4266901" algn="l" defTabSz="1219116" rtl="0" eaLnBrk="1" latinLnBrk="0" hangingPunct="1">
        <a:defRPr sz="2400" kern="1200">
          <a:solidFill>
            <a:schemeClr val="tx1"/>
          </a:solidFill>
          <a:latin typeface="+mn-lt"/>
          <a:ea typeface="+mn-ea"/>
          <a:cs typeface="+mn-cs"/>
        </a:defRPr>
      </a:lvl8pPr>
      <a:lvl9pPr marL="4876457" algn="l" defTabSz="1219116"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ppt nrd-02.jpg"/>
          <p:cNvPicPr>
            <a:picLocks noChangeAspect="1"/>
          </p:cNvPicPr>
          <p:nvPr/>
        </p:nvPicPr>
        <p:blipFill rotWithShape="1">
          <a:blip r:embed="rId10" cstate="print"/>
          <a:srcRect b="17222"/>
          <a:stretch/>
        </p:blipFill>
        <p:spPr>
          <a:xfrm>
            <a:off x="1219200" y="0"/>
            <a:ext cx="10972800" cy="6812280"/>
          </a:xfrm>
          <a:prstGeom prst="rect">
            <a:avLst/>
          </a:prstGeom>
        </p:spPr>
      </p:pic>
      <p:pic>
        <p:nvPicPr>
          <p:cNvPr id="8" name="Picture 9" descr="ppt nrd-02.jpg"/>
          <p:cNvPicPr>
            <a:picLocks noChangeAspect="1"/>
          </p:cNvPicPr>
          <p:nvPr userDrawn="1"/>
        </p:nvPicPr>
        <p:blipFill rotWithShape="1">
          <a:blip r:embed="rId10" cstate="print"/>
          <a:srcRect l="3611" t="86111" r="80556" b="2223"/>
          <a:stretch/>
        </p:blipFill>
        <p:spPr>
          <a:xfrm>
            <a:off x="335280" y="5806440"/>
            <a:ext cx="1737360" cy="960120"/>
          </a:xfrm>
          <a:prstGeom prst="rect">
            <a:avLst/>
          </a:prstGeom>
        </p:spPr>
      </p:pic>
    </p:spTree>
    <p:extLst>
      <p:ext uri="{BB962C8B-B14F-4D97-AF65-F5344CB8AC3E}">
        <p14:creationId xmlns:p14="http://schemas.microsoft.com/office/powerpoint/2010/main" val="268642527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Lst>
  <p:hf hdr="0" ftr="0" dt="0"/>
  <p:txStyles>
    <p:titleStyle>
      <a:lvl1pPr algn="ctr" defTabSz="1219116"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1219116"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31" indent="-380973" algn="l" defTabSz="1219116"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94" indent="-304779" algn="l" defTabSz="1219116"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51"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4pPr>
      <a:lvl5pPr marL="274300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5pPr>
      <a:lvl6pPr marL="3352566"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962122"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571680"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18123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lt-LT"/>
      </a:defPPr>
      <a:lvl1pPr marL="0" algn="l" defTabSz="1219116" rtl="0" eaLnBrk="1" latinLnBrk="0" hangingPunct="1">
        <a:defRPr sz="2400" kern="1200">
          <a:solidFill>
            <a:schemeClr val="tx1"/>
          </a:solidFill>
          <a:latin typeface="+mn-lt"/>
          <a:ea typeface="+mn-ea"/>
          <a:cs typeface="+mn-cs"/>
        </a:defRPr>
      </a:lvl1pPr>
      <a:lvl2pPr marL="609557" algn="l" defTabSz="1219116" rtl="0" eaLnBrk="1" latinLnBrk="0" hangingPunct="1">
        <a:defRPr sz="2400" kern="1200">
          <a:solidFill>
            <a:schemeClr val="tx1"/>
          </a:solidFill>
          <a:latin typeface="+mn-lt"/>
          <a:ea typeface="+mn-ea"/>
          <a:cs typeface="+mn-cs"/>
        </a:defRPr>
      </a:lvl2pPr>
      <a:lvl3pPr marL="1219116" algn="l" defTabSz="1219116" rtl="0" eaLnBrk="1" latinLnBrk="0" hangingPunct="1">
        <a:defRPr sz="2400" kern="1200">
          <a:solidFill>
            <a:schemeClr val="tx1"/>
          </a:solidFill>
          <a:latin typeface="+mn-lt"/>
          <a:ea typeface="+mn-ea"/>
          <a:cs typeface="+mn-cs"/>
        </a:defRPr>
      </a:lvl3pPr>
      <a:lvl4pPr marL="1828672" algn="l" defTabSz="1219116" rtl="0" eaLnBrk="1" latinLnBrk="0" hangingPunct="1">
        <a:defRPr sz="2400" kern="1200">
          <a:solidFill>
            <a:schemeClr val="tx1"/>
          </a:solidFill>
          <a:latin typeface="+mn-lt"/>
          <a:ea typeface="+mn-ea"/>
          <a:cs typeface="+mn-cs"/>
        </a:defRPr>
      </a:lvl4pPr>
      <a:lvl5pPr marL="2438230" algn="l" defTabSz="1219116" rtl="0" eaLnBrk="1" latinLnBrk="0" hangingPunct="1">
        <a:defRPr sz="2400" kern="1200">
          <a:solidFill>
            <a:schemeClr val="tx1"/>
          </a:solidFill>
          <a:latin typeface="+mn-lt"/>
          <a:ea typeface="+mn-ea"/>
          <a:cs typeface="+mn-cs"/>
        </a:defRPr>
      </a:lvl5pPr>
      <a:lvl6pPr marL="3047786" algn="l" defTabSz="1219116" rtl="0" eaLnBrk="1" latinLnBrk="0" hangingPunct="1">
        <a:defRPr sz="2400" kern="1200">
          <a:solidFill>
            <a:schemeClr val="tx1"/>
          </a:solidFill>
          <a:latin typeface="+mn-lt"/>
          <a:ea typeface="+mn-ea"/>
          <a:cs typeface="+mn-cs"/>
        </a:defRPr>
      </a:lvl6pPr>
      <a:lvl7pPr marL="3657346" algn="l" defTabSz="1219116" rtl="0" eaLnBrk="1" latinLnBrk="0" hangingPunct="1">
        <a:defRPr sz="2400" kern="1200">
          <a:solidFill>
            <a:schemeClr val="tx1"/>
          </a:solidFill>
          <a:latin typeface="+mn-lt"/>
          <a:ea typeface="+mn-ea"/>
          <a:cs typeface="+mn-cs"/>
        </a:defRPr>
      </a:lvl7pPr>
      <a:lvl8pPr marL="4266901" algn="l" defTabSz="1219116" rtl="0" eaLnBrk="1" latinLnBrk="0" hangingPunct="1">
        <a:defRPr sz="2400" kern="1200">
          <a:solidFill>
            <a:schemeClr val="tx1"/>
          </a:solidFill>
          <a:latin typeface="+mn-lt"/>
          <a:ea typeface="+mn-ea"/>
          <a:cs typeface="+mn-cs"/>
        </a:defRPr>
      </a:lvl8pPr>
      <a:lvl9pPr marL="4876457" algn="l" defTabSz="121911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 Id="rId5" Type="http://schemas.openxmlformats.org/officeDocument/2006/relationships/image" Target="../media/image68.png"/><Relationship Id="rId4" Type="http://schemas.openxmlformats.org/officeDocument/2006/relationships/image" Target="../media/image67.png"/></Relationships>
</file>

<file path=ppt/slides/_rels/slide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 Id="rId5" Type="http://schemas.openxmlformats.org/officeDocument/2006/relationships/image" Target="../media/image72.png"/><Relationship Id="rId4" Type="http://schemas.openxmlformats.org/officeDocument/2006/relationships/image" Target="../media/image71.png"/></Relationships>
</file>

<file path=ppt/slides/_rels/slide4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4.xml"/><Relationship Id="rId5" Type="http://schemas.openxmlformats.org/officeDocument/2006/relationships/image" Target="../media/image77.png"/><Relationship Id="rId4" Type="http://schemas.openxmlformats.org/officeDocument/2006/relationships/image" Target="../media/image76.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4.xml"/><Relationship Id="rId5" Type="http://schemas.openxmlformats.org/officeDocument/2006/relationships/image" Target="../media/image81.png"/><Relationship Id="rId4" Type="http://schemas.openxmlformats.org/officeDocument/2006/relationships/image" Target="../media/image80.png"/></Relationships>
</file>

<file path=ppt/slides/_rels/slide5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609606" y="448887"/>
            <a:ext cx="8792089" cy="4168833"/>
          </a:xfrm>
        </p:spPr>
        <p:txBody>
          <a:bodyPr>
            <a:normAutofit/>
          </a:bodyPr>
          <a:lstStyle/>
          <a:p>
            <a:r>
              <a:rPr lang="lt-LT" sz="4400" dirty="0">
                <a:latin typeface="+mn-lt"/>
                <a:cs typeface="Times New Roman" panose="02020603050405020304" pitchFamily="18" charset="0"/>
              </a:rPr>
              <a:t>SQL</a:t>
            </a:r>
          </a:p>
        </p:txBody>
      </p:sp>
      <p:sp>
        <p:nvSpPr>
          <p:cNvPr id="4" name="AutoShape 2" descr="Vaizdo rezultatas pagal u&amp;zcaron;klaus&amp;aogon; „elasticsearch“"/>
          <p:cNvSpPr>
            <a:spLocks noGrp="1" noChangeAspect="1" noChangeArrowheads="1"/>
          </p:cNvSpPr>
          <p:nvPr>
            <p:ph type="subTitle" idx="1"/>
          </p:nvPr>
        </p:nvSpPr>
        <p:spPr bwMode="auto">
          <a:xfrm>
            <a:off x="127468" y="4617720"/>
            <a:ext cx="11338559" cy="8229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77500" lnSpcReduction="20000"/>
          </a:bodyPr>
          <a:lstStyle/>
          <a:p>
            <a:endParaRPr lang="lt-LT" dirty="0" smtClean="0"/>
          </a:p>
          <a:p>
            <a:r>
              <a:rPr lang="lt-LT" dirty="0" smtClean="0"/>
              <a:t>Pranešėjas: Kęstutis Matavičius</a:t>
            </a:r>
          </a:p>
          <a:p>
            <a:r>
              <a:rPr lang="lt-LT" dirty="0" smtClean="0"/>
              <a:t>2018 kovas</a:t>
            </a:r>
            <a:endParaRPr lang="lt-LT" dirty="0"/>
          </a:p>
        </p:txBody>
      </p:sp>
    </p:spTree>
    <p:extLst>
      <p:ext uri="{BB962C8B-B14F-4D97-AF65-F5344CB8AC3E}">
        <p14:creationId xmlns:p14="http://schemas.microsoft.com/office/powerpoint/2010/main" val="4022738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lt-LT" b="1" dirty="0"/>
              <a:t>SQL SELECT DISTINCT </a:t>
            </a:r>
            <a:r>
              <a:rPr lang="lt-LT" b="1" dirty="0" err="1" smtClean="0"/>
              <a:t>Statement</a:t>
            </a:r>
            <a:r>
              <a:rPr lang="lt-LT" dirty="0" smtClean="0"/>
              <a:t/>
            </a:r>
            <a:br>
              <a:rPr lang="lt-LT" dirty="0" smtClean="0"/>
            </a:br>
            <a:endParaRPr lang="lt-LT" dirty="0"/>
          </a:p>
        </p:txBody>
      </p:sp>
      <p:sp>
        <p:nvSpPr>
          <p:cNvPr id="3" name="Turinio vietos rezervavimo ženklas 2"/>
          <p:cNvSpPr>
            <a:spLocks noGrp="1"/>
          </p:cNvSpPr>
          <p:nvPr>
            <p:ph type="subTitle" idx="1"/>
          </p:nvPr>
        </p:nvSpPr>
        <p:spPr/>
        <p:txBody>
          <a:bodyPr/>
          <a:lstStyle/>
          <a:p>
            <a:r>
              <a:rPr lang="en-US" dirty="0"/>
              <a:t>The SELECT DISTINCT statement is used to return only distinct (different) values.</a:t>
            </a:r>
          </a:p>
        </p:txBody>
      </p:sp>
      <p:pic>
        <p:nvPicPr>
          <p:cNvPr id="5" name="Paveikslėlis 4"/>
          <p:cNvPicPr>
            <a:picLocks noChangeAspect="1"/>
          </p:cNvPicPr>
          <p:nvPr/>
        </p:nvPicPr>
        <p:blipFill>
          <a:blip r:embed="rId2"/>
          <a:stretch>
            <a:fillRect/>
          </a:stretch>
        </p:blipFill>
        <p:spPr>
          <a:xfrm>
            <a:off x="2128906" y="3416643"/>
            <a:ext cx="6543189" cy="926294"/>
          </a:xfrm>
          <a:prstGeom prst="rect">
            <a:avLst/>
          </a:prstGeom>
        </p:spPr>
      </p:pic>
    </p:spTree>
    <p:extLst>
      <p:ext uri="{BB962C8B-B14F-4D97-AF65-F5344CB8AC3E}">
        <p14:creationId xmlns:p14="http://schemas.microsoft.com/office/powerpoint/2010/main" val="10299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style.rotation</p:attrName>
                                        </p:attrNameLst>
                                      </p:cBhvr>
                                      <p:tavLst>
                                        <p:tav tm="0">
                                          <p:val>
                                            <p:fltVal val="90"/>
                                          </p:val>
                                        </p:tav>
                                        <p:tav tm="100000">
                                          <p:val>
                                            <p:fltVal val="0"/>
                                          </p:val>
                                        </p:tav>
                                      </p:tavLst>
                                    </p:anim>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lt-LT" b="1" dirty="0"/>
              <a:t>SQL WHERE </a:t>
            </a:r>
            <a:r>
              <a:rPr lang="lt-LT" b="1" dirty="0" err="1" smtClean="0"/>
              <a:t>Clause</a:t>
            </a:r>
            <a:r>
              <a:rPr lang="lt-LT" dirty="0" smtClean="0"/>
              <a:t/>
            </a:r>
            <a:br>
              <a:rPr lang="lt-LT" dirty="0" smtClean="0"/>
            </a:br>
            <a:endParaRPr lang="lt-LT" dirty="0"/>
          </a:p>
        </p:txBody>
      </p:sp>
      <p:sp>
        <p:nvSpPr>
          <p:cNvPr id="3" name="Turinio vietos rezervavimo ženklas 2"/>
          <p:cNvSpPr>
            <a:spLocks noGrp="1"/>
          </p:cNvSpPr>
          <p:nvPr>
            <p:ph type="subTitle" idx="1"/>
          </p:nvPr>
        </p:nvSpPr>
        <p:spPr>
          <a:xfrm>
            <a:off x="527387" y="1484784"/>
            <a:ext cx="11055016" cy="992409"/>
          </a:xfrm>
        </p:spPr>
        <p:txBody>
          <a:bodyPr/>
          <a:lstStyle/>
          <a:p>
            <a:r>
              <a:rPr lang="en-US" dirty="0"/>
              <a:t>The WHERE clause is used to filter records</a:t>
            </a:r>
          </a:p>
        </p:txBody>
      </p:sp>
      <p:pic>
        <p:nvPicPr>
          <p:cNvPr id="4" name="Paveikslėlis 3"/>
          <p:cNvPicPr>
            <a:picLocks noChangeAspect="1"/>
          </p:cNvPicPr>
          <p:nvPr/>
        </p:nvPicPr>
        <p:blipFill>
          <a:blip r:embed="rId2"/>
          <a:stretch>
            <a:fillRect/>
          </a:stretch>
        </p:blipFill>
        <p:spPr>
          <a:xfrm>
            <a:off x="2906309" y="3205018"/>
            <a:ext cx="6007071" cy="1591425"/>
          </a:xfrm>
          <a:prstGeom prst="rect">
            <a:avLst/>
          </a:prstGeom>
        </p:spPr>
      </p:pic>
    </p:spTree>
    <p:extLst>
      <p:ext uri="{BB962C8B-B14F-4D97-AF65-F5344CB8AC3E}">
        <p14:creationId xmlns:p14="http://schemas.microsoft.com/office/powerpoint/2010/main" val="216835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90"/>
                                          </p:val>
                                        </p:tav>
                                        <p:tav tm="100000">
                                          <p:val>
                                            <p:fltVal val="0"/>
                                          </p:val>
                                        </p:tav>
                                      </p:tavLst>
                                    </p:anim>
                                    <p:animEffect transition="in" filter="fade">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en-US" b="1" dirty="0"/>
              <a:t>Operators in The WHERE </a:t>
            </a:r>
            <a:r>
              <a:rPr lang="en-US" b="1" dirty="0" smtClean="0"/>
              <a:t>Clause</a:t>
            </a:r>
            <a:r>
              <a:rPr lang="lt-LT" dirty="0" smtClean="0"/>
              <a:t/>
            </a:r>
            <a:br>
              <a:rPr lang="lt-LT" dirty="0" smtClean="0"/>
            </a:br>
            <a:endParaRPr lang="lt-LT" dirty="0"/>
          </a:p>
        </p:txBody>
      </p:sp>
      <p:pic>
        <p:nvPicPr>
          <p:cNvPr id="4" name="Paveikslėlis 3"/>
          <p:cNvPicPr>
            <a:picLocks noChangeAspect="1"/>
          </p:cNvPicPr>
          <p:nvPr/>
        </p:nvPicPr>
        <p:blipFill>
          <a:blip r:embed="rId2"/>
          <a:stretch>
            <a:fillRect/>
          </a:stretch>
        </p:blipFill>
        <p:spPr>
          <a:xfrm>
            <a:off x="1343365" y="1469004"/>
            <a:ext cx="8773749" cy="3886742"/>
          </a:xfrm>
          <a:prstGeom prst="rect">
            <a:avLst/>
          </a:prstGeom>
        </p:spPr>
      </p:pic>
    </p:spTree>
    <p:extLst>
      <p:ext uri="{BB962C8B-B14F-4D97-AF65-F5344CB8AC3E}">
        <p14:creationId xmlns:p14="http://schemas.microsoft.com/office/powerpoint/2010/main" val="1101428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en-US" b="1" dirty="0"/>
              <a:t>SQL AND </a:t>
            </a:r>
            <a:r>
              <a:rPr lang="en-US" b="1" dirty="0" err="1"/>
              <a:t>and</a:t>
            </a:r>
            <a:r>
              <a:rPr lang="en-US" b="1" dirty="0"/>
              <a:t> OR </a:t>
            </a:r>
            <a:r>
              <a:rPr lang="en-US" b="1" dirty="0" smtClean="0"/>
              <a:t>Operators</a:t>
            </a:r>
            <a:r>
              <a:rPr lang="lt-LT" dirty="0" smtClean="0"/>
              <a:t/>
            </a:r>
            <a:br>
              <a:rPr lang="lt-LT" dirty="0" smtClean="0"/>
            </a:br>
            <a:endParaRPr lang="lt-LT" dirty="0"/>
          </a:p>
        </p:txBody>
      </p:sp>
      <p:sp>
        <p:nvSpPr>
          <p:cNvPr id="3" name="Turinio vietos rezervavimo ženklas 2"/>
          <p:cNvSpPr>
            <a:spLocks noGrp="1"/>
          </p:cNvSpPr>
          <p:nvPr>
            <p:ph type="subTitle" idx="1"/>
          </p:nvPr>
        </p:nvSpPr>
        <p:spPr>
          <a:xfrm>
            <a:off x="527387" y="1484784"/>
            <a:ext cx="11055016" cy="2571827"/>
          </a:xfrm>
        </p:spPr>
        <p:txBody>
          <a:bodyPr/>
          <a:lstStyle/>
          <a:p>
            <a:r>
              <a:rPr lang="en-US" dirty="0"/>
              <a:t>The AND </a:t>
            </a:r>
            <a:r>
              <a:rPr lang="en-US" dirty="0" err="1"/>
              <a:t>and</a:t>
            </a:r>
            <a:r>
              <a:rPr lang="en-US" dirty="0"/>
              <a:t> OR operators are used to filter records based on more than one </a:t>
            </a:r>
            <a:r>
              <a:rPr lang="en-US" dirty="0" smtClean="0"/>
              <a:t>condition</a:t>
            </a:r>
            <a:endParaRPr lang="lt-LT" dirty="0" smtClean="0"/>
          </a:p>
          <a:p>
            <a:r>
              <a:rPr lang="en-US" dirty="0"/>
              <a:t>The AND operator displays a record if all the conditions separated by AND is TRUE</a:t>
            </a:r>
            <a:r>
              <a:rPr lang="en-US" dirty="0" smtClean="0"/>
              <a:t>.</a:t>
            </a:r>
            <a:endParaRPr lang="lt-LT" dirty="0" smtClean="0"/>
          </a:p>
          <a:p>
            <a:r>
              <a:rPr lang="en-US" dirty="0"/>
              <a:t>The OR operator displays a record if any of the conditions separated by OR is </a:t>
            </a:r>
            <a:r>
              <a:rPr lang="en-US" dirty="0" smtClean="0"/>
              <a:t>TRUE</a:t>
            </a:r>
            <a:r>
              <a:rPr lang="lt-LT" dirty="0" smtClean="0"/>
              <a:t>.</a:t>
            </a:r>
            <a:endParaRPr lang="en-US" dirty="0"/>
          </a:p>
        </p:txBody>
      </p:sp>
      <p:pic>
        <p:nvPicPr>
          <p:cNvPr id="4" name="Paveikslėlis 3"/>
          <p:cNvPicPr>
            <a:picLocks noChangeAspect="1"/>
          </p:cNvPicPr>
          <p:nvPr/>
        </p:nvPicPr>
        <p:blipFill>
          <a:blip r:embed="rId2"/>
          <a:stretch>
            <a:fillRect/>
          </a:stretch>
        </p:blipFill>
        <p:spPr>
          <a:xfrm>
            <a:off x="527387" y="3361188"/>
            <a:ext cx="6911420" cy="1094433"/>
          </a:xfrm>
          <a:prstGeom prst="rect">
            <a:avLst/>
          </a:prstGeom>
        </p:spPr>
      </p:pic>
      <p:pic>
        <p:nvPicPr>
          <p:cNvPr id="5" name="Paveikslėlis 4"/>
          <p:cNvPicPr>
            <a:picLocks noChangeAspect="1"/>
          </p:cNvPicPr>
          <p:nvPr/>
        </p:nvPicPr>
        <p:blipFill>
          <a:blip r:embed="rId3"/>
          <a:stretch>
            <a:fillRect/>
          </a:stretch>
        </p:blipFill>
        <p:spPr>
          <a:xfrm>
            <a:off x="527386" y="4541992"/>
            <a:ext cx="7065529" cy="1118975"/>
          </a:xfrm>
          <a:prstGeom prst="rect">
            <a:avLst/>
          </a:prstGeom>
        </p:spPr>
      </p:pic>
    </p:spTree>
    <p:extLst>
      <p:ext uri="{BB962C8B-B14F-4D97-AF65-F5344CB8AC3E}">
        <p14:creationId xmlns:p14="http://schemas.microsoft.com/office/powerpoint/2010/main" val="259574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ppt_w</p:attrName>
                                        </p:attrNameLst>
                                      </p:cBhvr>
                                      <p:tavLst>
                                        <p:tav tm="0">
                                          <p:val>
                                            <p:fltVal val="0"/>
                                          </p:val>
                                        </p:tav>
                                        <p:tav tm="100000">
                                          <p:val>
                                            <p:strVal val="#ppt_w"/>
                                          </p:val>
                                        </p:tav>
                                      </p:tavLst>
                                    </p:anim>
                                    <p:anim calcmode="lin" valueType="num">
                                      <p:cBhvr>
                                        <p:cTn id="28" dur="1000" fill="hold"/>
                                        <p:tgtEl>
                                          <p:spTgt spid="5"/>
                                        </p:tgtEl>
                                        <p:attrNameLst>
                                          <p:attrName>ppt_h</p:attrName>
                                        </p:attrNameLst>
                                      </p:cBhvr>
                                      <p:tavLst>
                                        <p:tav tm="0">
                                          <p:val>
                                            <p:fltVal val="0"/>
                                          </p:val>
                                        </p:tav>
                                        <p:tav tm="100000">
                                          <p:val>
                                            <p:strVal val="#ppt_h"/>
                                          </p:val>
                                        </p:tav>
                                      </p:tavLst>
                                    </p:anim>
                                    <p:anim calcmode="lin" valueType="num">
                                      <p:cBhvr>
                                        <p:cTn id="29" dur="1000" fill="hold"/>
                                        <p:tgtEl>
                                          <p:spTgt spid="5"/>
                                        </p:tgtEl>
                                        <p:attrNameLst>
                                          <p:attrName>style.rotation</p:attrName>
                                        </p:attrNameLst>
                                      </p:cBhvr>
                                      <p:tavLst>
                                        <p:tav tm="0">
                                          <p:val>
                                            <p:fltVal val="90"/>
                                          </p:val>
                                        </p:tav>
                                        <p:tav tm="100000">
                                          <p:val>
                                            <p:fltVal val="0"/>
                                          </p:val>
                                        </p:tav>
                                      </p:tavLst>
                                    </p:anim>
                                    <p:animEffect transition="in" filter="fade">
                                      <p:cBhvr>
                                        <p:cTn id="3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lt-LT" b="1" dirty="0" err="1"/>
              <a:t>Combining</a:t>
            </a:r>
            <a:r>
              <a:rPr lang="lt-LT" b="1" dirty="0"/>
              <a:t> AND </a:t>
            </a:r>
            <a:r>
              <a:rPr lang="lt-LT" b="1" dirty="0" err="1"/>
              <a:t>and</a:t>
            </a:r>
            <a:r>
              <a:rPr lang="lt-LT" b="1" dirty="0"/>
              <a:t> </a:t>
            </a:r>
            <a:r>
              <a:rPr lang="lt-LT" b="1" dirty="0" smtClean="0"/>
              <a:t>OR</a:t>
            </a:r>
            <a:r>
              <a:rPr lang="lt-LT" dirty="0" smtClean="0"/>
              <a:t/>
            </a:r>
            <a:br>
              <a:rPr lang="lt-LT" dirty="0" smtClean="0"/>
            </a:br>
            <a:endParaRPr lang="lt-LT" dirty="0"/>
          </a:p>
        </p:txBody>
      </p:sp>
      <p:sp>
        <p:nvSpPr>
          <p:cNvPr id="3" name="Turinio vietos rezervavimo ženklas 2"/>
          <p:cNvSpPr>
            <a:spLocks noGrp="1"/>
          </p:cNvSpPr>
          <p:nvPr>
            <p:ph type="subTitle" idx="1"/>
          </p:nvPr>
        </p:nvSpPr>
        <p:spPr/>
        <p:txBody>
          <a:bodyPr/>
          <a:lstStyle/>
          <a:p>
            <a:r>
              <a:rPr lang="en-US" dirty="0"/>
              <a:t>You can also combine the AND </a:t>
            </a:r>
            <a:r>
              <a:rPr lang="en-US" dirty="0" err="1"/>
              <a:t>and</a:t>
            </a:r>
            <a:r>
              <a:rPr lang="en-US" dirty="0"/>
              <a:t> OR operators.</a:t>
            </a:r>
          </a:p>
        </p:txBody>
      </p:sp>
      <p:pic>
        <p:nvPicPr>
          <p:cNvPr id="4" name="Paveikslėlis 3"/>
          <p:cNvPicPr>
            <a:picLocks noChangeAspect="1"/>
          </p:cNvPicPr>
          <p:nvPr/>
        </p:nvPicPr>
        <p:blipFill>
          <a:blip r:embed="rId2"/>
          <a:stretch>
            <a:fillRect/>
          </a:stretch>
        </p:blipFill>
        <p:spPr>
          <a:xfrm>
            <a:off x="1934123" y="2373278"/>
            <a:ext cx="4303822" cy="840977"/>
          </a:xfrm>
          <a:prstGeom prst="rect">
            <a:avLst/>
          </a:prstGeom>
        </p:spPr>
      </p:pic>
      <p:pic>
        <p:nvPicPr>
          <p:cNvPr id="6" name="Paveikslėlis 5"/>
          <p:cNvPicPr>
            <a:picLocks noChangeAspect="1"/>
          </p:cNvPicPr>
          <p:nvPr/>
        </p:nvPicPr>
        <p:blipFill>
          <a:blip r:embed="rId3"/>
          <a:stretch>
            <a:fillRect/>
          </a:stretch>
        </p:blipFill>
        <p:spPr>
          <a:xfrm>
            <a:off x="3675362" y="3748626"/>
            <a:ext cx="5411368" cy="1146647"/>
          </a:xfrm>
          <a:prstGeom prst="rect">
            <a:avLst/>
          </a:prstGeom>
        </p:spPr>
      </p:pic>
    </p:spTree>
    <p:extLst>
      <p:ext uri="{BB962C8B-B14F-4D97-AF65-F5344CB8AC3E}">
        <p14:creationId xmlns:p14="http://schemas.microsoft.com/office/powerpoint/2010/main" val="273433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lt-LT" b="1" dirty="0"/>
              <a:t>SQL ORDER BY </a:t>
            </a:r>
            <a:r>
              <a:rPr lang="lt-LT" b="1" dirty="0" err="1" smtClean="0"/>
              <a:t>Keyword</a:t>
            </a:r>
            <a:r>
              <a:rPr lang="lt-LT" dirty="0" smtClean="0"/>
              <a:t/>
            </a:r>
            <a:br>
              <a:rPr lang="lt-LT" dirty="0" smtClean="0"/>
            </a:br>
            <a:endParaRPr lang="lt-LT" dirty="0"/>
          </a:p>
        </p:txBody>
      </p:sp>
      <p:sp>
        <p:nvSpPr>
          <p:cNvPr id="3" name="Turinio vietos rezervavimo ženklas 2"/>
          <p:cNvSpPr>
            <a:spLocks noGrp="1"/>
          </p:cNvSpPr>
          <p:nvPr>
            <p:ph type="subTitle" idx="1"/>
          </p:nvPr>
        </p:nvSpPr>
        <p:spPr>
          <a:xfrm>
            <a:off x="527387" y="1484784"/>
            <a:ext cx="11055016" cy="1674052"/>
          </a:xfrm>
        </p:spPr>
        <p:txBody>
          <a:bodyPr/>
          <a:lstStyle/>
          <a:p>
            <a:r>
              <a:rPr lang="en-US" dirty="0"/>
              <a:t>The ORDER BY keyword is used to sort the result-set in ascending or descending order</a:t>
            </a:r>
            <a:r>
              <a:rPr lang="en-US" dirty="0" smtClean="0"/>
              <a:t>.</a:t>
            </a:r>
            <a:endParaRPr lang="lt-LT" dirty="0" smtClean="0"/>
          </a:p>
          <a:p>
            <a:r>
              <a:rPr lang="en-US" dirty="0"/>
              <a:t>The ORDER BY keyword sorts the records in ascending order by default. To sort the records in descending order, use the DESC keyword.</a:t>
            </a:r>
          </a:p>
        </p:txBody>
      </p:sp>
      <p:pic>
        <p:nvPicPr>
          <p:cNvPr id="4" name="Paveikslėlis 3"/>
          <p:cNvPicPr>
            <a:picLocks noChangeAspect="1"/>
          </p:cNvPicPr>
          <p:nvPr/>
        </p:nvPicPr>
        <p:blipFill>
          <a:blip r:embed="rId2"/>
          <a:stretch>
            <a:fillRect/>
          </a:stretch>
        </p:blipFill>
        <p:spPr>
          <a:xfrm>
            <a:off x="1321715" y="3395211"/>
            <a:ext cx="7147498" cy="1370753"/>
          </a:xfrm>
          <a:prstGeom prst="rect">
            <a:avLst/>
          </a:prstGeom>
        </p:spPr>
      </p:pic>
    </p:spTree>
    <p:extLst>
      <p:ext uri="{BB962C8B-B14F-4D97-AF65-F5344CB8AC3E}">
        <p14:creationId xmlns:p14="http://schemas.microsoft.com/office/powerpoint/2010/main" val="318733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lt-LT" b="1" dirty="0"/>
              <a:t>SQL INSERT INTO </a:t>
            </a:r>
            <a:r>
              <a:rPr lang="lt-LT" b="1" dirty="0" err="1" smtClean="0"/>
              <a:t>Statement</a:t>
            </a:r>
            <a:r>
              <a:rPr lang="lt-LT" dirty="0" smtClean="0"/>
              <a:t/>
            </a:r>
            <a:br>
              <a:rPr lang="lt-LT" dirty="0" smtClean="0"/>
            </a:br>
            <a:endParaRPr lang="lt-LT" dirty="0"/>
          </a:p>
        </p:txBody>
      </p:sp>
      <p:sp>
        <p:nvSpPr>
          <p:cNvPr id="3" name="Turinio vietos rezervavimo ženklas 2"/>
          <p:cNvSpPr>
            <a:spLocks noGrp="1"/>
          </p:cNvSpPr>
          <p:nvPr>
            <p:ph type="subTitle" idx="1"/>
          </p:nvPr>
        </p:nvSpPr>
        <p:spPr>
          <a:xfrm>
            <a:off x="527387" y="1484784"/>
            <a:ext cx="11055016" cy="726401"/>
          </a:xfrm>
        </p:spPr>
        <p:txBody>
          <a:bodyPr/>
          <a:lstStyle/>
          <a:p>
            <a:r>
              <a:rPr lang="en-US" dirty="0"/>
              <a:t>The INSERT INTO statement is used to insert new records in a table.</a:t>
            </a:r>
          </a:p>
        </p:txBody>
      </p:sp>
      <p:pic>
        <p:nvPicPr>
          <p:cNvPr id="4" name="Paveikslėlis 3"/>
          <p:cNvPicPr>
            <a:picLocks noChangeAspect="1"/>
          </p:cNvPicPr>
          <p:nvPr/>
        </p:nvPicPr>
        <p:blipFill>
          <a:blip r:embed="rId2"/>
          <a:stretch>
            <a:fillRect/>
          </a:stretch>
        </p:blipFill>
        <p:spPr>
          <a:xfrm>
            <a:off x="527386" y="2296524"/>
            <a:ext cx="9679397" cy="1111693"/>
          </a:xfrm>
          <a:prstGeom prst="rect">
            <a:avLst/>
          </a:prstGeom>
        </p:spPr>
      </p:pic>
      <p:pic>
        <p:nvPicPr>
          <p:cNvPr id="5" name="Paveikslėlis 4"/>
          <p:cNvPicPr>
            <a:picLocks noChangeAspect="1"/>
          </p:cNvPicPr>
          <p:nvPr/>
        </p:nvPicPr>
        <p:blipFill>
          <a:blip r:embed="rId3"/>
          <a:stretch>
            <a:fillRect/>
          </a:stretch>
        </p:blipFill>
        <p:spPr>
          <a:xfrm>
            <a:off x="527386" y="4235039"/>
            <a:ext cx="7768489" cy="1140525"/>
          </a:xfrm>
          <a:prstGeom prst="rect">
            <a:avLst/>
          </a:prstGeom>
        </p:spPr>
      </p:pic>
    </p:spTree>
    <p:extLst>
      <p:ext uri="{BB962C8B-B14F-4D97-AF65-F5344CB8AC3E}">
        <p14:creationId xmlns:p14="http://schemas.microsoft.com/office/powerpoint/2010/main" val="227661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lt-LT" b="1" dirty="0"/>
              <a:t>SQL UPDATE </a:t>
            </a:r>
            <a:r>
              <a:rPr lang="lt-LT" b="1" dirty="0" err="1" smtClean="0"/>
              <a:t>Statement</a:t>
            </a:r>
            <a:r>
              <a:rPr lang="lt-LT" dirty="0" smtClean="0"/>
              <a:t/>
            </a:r>
            <a:br>
              <a:rPr lang="lt-LT" dirty="0" smtClean="0"/>
            </a:br>
            <a:endParaRPr lang="lt-LT" dirty="0"/>
          </a:p>
        </p:txBody>
      </p:sp>
      <p:sp>
        <p:nvSpPr>
          <p:cNvPr id="3" name="Turinio vietos rezervavimo ženklas 2"/>
          <p:cNvSpPr>
            <a:spLocks noGrp="1"/>
          </p:cNvSpPr>
          <p:nvPr>
            <p:ph type="subTitle" idx="1"/>
          </p:nvPr>
        </p:nvSpPr>
        <p:spPr>
          <a:xfrm>
            <a:off x="527387" y="1484783"/>
            <a:ext cx="11055016" cy="2530263"/>
          </a:xfrm>
        </p:spPr>
        <p:txBody>
          <a:bodyPr/>
          <a:lstStyle/>
          <a:p>
            <a:r>
              <a:rPr lang="lt-LT" dirty="0" smtClean="0"/>
              <a:t>T</a:t>
            </a:r>
            <a:r>
              <a:rPr lang="en-US" dirty="0" smtClean="0"/>
              <a:t>he </a:t>
            </a:r>
            <a:r>
              <a:rPr lang="en-US" dirty="0"/>
              <a:t>UPDATE statement is used to update existing records in a table</a:t>
            </a:r>
            <a:r>
              <a:rPr lang="en-US" dirty="0" smtClean="0"/>
              <a:t>.</a:t>
            </a:r>
            <a:endParaRPr lang="lt-LT" dirty="0" smtClean="0"/>
          </a:p>
          <a:p>
            <a:r>
              <a:rPr lang="en-US" dirty="0"/>
              <a:t>To update more than one column, use a comma as </a:t>
            </a:r>
            <a:r>
              <a:rPr lang="en-US" dirty="0" err="1"/>
              <a:t>seperator</a:t>
            </a:r>
            <a:r>
              <a:rPr lang="en-US" dirty="0" smtClean="0"/>
              <a:t>.</a:t>
            </a:r>
            <a:endParaRPr lang="lt-LT" dirty="0" smtClean="0"/>
          </a:p>
          <a:p>
            <a:r>
              <a:rPr lang="en-US" dirty="0"/>
              <a:t>In an update statement, it is the WHERE clause that determines how many records which will be updated.</a:t>
            </a:r>
          </a:p>
        </p:txBody>
      </p:sp>
      <p:pic>
        <p:nvPicPr>
          <p:cNvPr id="4" name="Paveikslėlis 3"/>
          <p:cNvPicPr>
            <a:picLocks noChangeAspect="1"/>
          </p:cNvPicPr>
          <p:nvPr/>
        </p:nvPicPr>
        <p:blipFill>
          <a:blip r:embed="rId2"/>
          <a:stretch>
            <a:fillRect/>
          </a:stretch>
        </p:blipFill>
        <p:spPr>
          <a:xfrm>
            <a:off x="1815558" y="3426692"/>
            <a:ext cx="7475768" cy="1569258"/>
          </a:xfrm>
          <a:prstGeom prst="rect">
            <a:avLst/>
          </a:prstGeom>
        </p:spPr>
      </p:pic>
    </p:spTree>
    <p:extLst>
      <p:ext uri="{BB962C8B-B14F-4D97-AF65-F5344CB8AC3E}">
        <p14:creationId xmlns:p14="http://schemas.microsoft.com/office/powerpoint/2010/main" val="419592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lt-LT" b="1" dirty="0"/>
              <a:t>SQL DELETE </a:t>
            </a:r>
            <a:r>
              <a:rPr lang="lt-LT" b="1" dirty="0" err="1" smtClean="0"/>
              <a:t>Statement</a:t>
            </a:r>
            <a:r>
              <a:rPr lang="lt-LT" dirty="0" smtClean="0"/>
              <a:t/>
            </a:r>
            <a:br>
              <a:rPr lang="lt-LT" dirty="0" smtClean="0"/>
            </a:br>
            <a:endParaRPr lang="lt-LT" dirty="0"/>
          </a:p>
        </p:txBody>
      </p:sp>
      <p:sp>
        <p:nvSpPr>
          <p:cNvPr id="3" name="Turinio vietos rezervavimo ženklas 2"/>
          <p:cNvSpPr>
            <a:spLocks noGrp="1"/>
          </p:cNvSpPr>
          <p:nvPr>
            <p:ph type="subTitle" idx="1"/>
          </p:nvPr>
        </p:nvSpPr>
        <p:spPr>
          <a:xfrm>
            <a:off x="527387" y="1484784"/>
            <a:ext cx="11055016" cy="867718"/>
          </a:xfrm>
        </p:spPr>
        <p:txBody>
          <a:bodyPr/>
          <a:lstStyle/>
          <a:p>
            <a:r>
              <a:rPr lang="en-US" dirty="0"/>
              <a:t>The DELETE statement is used to delete rows in a table</a:t>
            </a:r>
          </a:p>
        </p:txBody>
      </p:sp>
      <p:pic>
        <p:nvPicPr>
          <p:cNvPr id="4" name="Paveikslėlis 3"/>
          <p:cNvPicPr>
            <a:picLocks noChangeAspect="1"/>
          </p:cNvPicPr>
          <p:nvPr/>
        </p:nvPicPr>
        <p:blipFill>
          <a:blip r:embed="rId2"/>
          <a:stretch>
            <a:fillRect/>
          </a:stretch>
        </p:blipFill>
        <p:spPr>
          <a:xfrm>
            <a:off x="2339562" y="3086717"/>
            <a:ext cx="7038449" cy="1360592"/>
          </a:xfrm>
          <a:prstGeom prst="rect">
            <a:avLst/>
          </a:prstGeom>
        </p:spPr>
      </p:pic>
    </p:spTree>
    <p:extLst>
      <p:ext uri="{BB962C8B-B14F-4D97-AF65-F5344CB8AC3E}">
        <p14:creationId xmlns:p14="http://schemas.microsoft.com/office/powerpoint/2010/main" val="50405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a:t>Delete</a:t>
            </a:r>
            <a:r>
              <a:rPr lang="lt-LT" b="1" dirty="0"/>
              <a:t> </a:t>
            </a:r>
            <a:r>
              <a:rPr lang="lt-LT" b="1" dirty="0" err="1"/>
              <a:t>All</a:t>
            </a:r>
            <a:r>
              <a:rPr lang="lt-LT" b="1" dirty="0"/>
              <a:t> </a:t>
            </a:r>
            <a:r>
              <a:rPr lang="lt-LT" b="1" dirty="0" smtClean="0"/>
              <a:t>Data</a:t>
            </a:r>
            <a:endParaRPr lang="lt-LT" dirty="0"/>
          </a:p>
        </p:txBody>
      </p:sp>
      <p:sp>
        <p:nvSpPr>
          <p:cNvPr id="3" name="Turinio vietos rezervavimo ženklas 2"/>
          <p:cNvSpPr>
            <a:spLocks noGrp="1"/>
          </p:cNvSpPr>
          <p:nvPr>
            <p:ph type="subTitle" idx="1"/>
          </p:nvPr>
        </p:nvSpPr>
        <p:spPr>
          <a:xfrm>
            <a:off x="527387" y="1484784"/>
            <a:ext cx="11055016" cy="992409"/>
          </a:xfrm>
        </p:spPr>
        <p:txBody>
          <a:bodyPr/>
          <a:lstStyle/>
          <a:p>
            <a:r>
              <a:rPr lang="en-US" dirty="0"/>
              <a:t>It is possible to delete all rows in a table without deleting the table. This means that the table structure, attributes, and indexes will be </a:t>
            </a:r>
            <a:r>
              <a:rPr lang="en-US" dirty="0" smtClean="0"/>
              <a:t>intact</a:t>
            </a:r>
            <a:r>
              <a:rPr lang="lt-LT" dirty="0" smtClean="0"/>
              <a:t>.</a:t>
            </a:r>
            <a:endParaRPr lang="en-US" dirty="0"/>
          </a:p>
        </p:txBody>
      </p:sp>
      <p:pic>
        <p:nvPicPr>
          <p:cNvPr id="5" name="Paveikslėlis 4"/>
          <p:cNvPicPr>
            <a:picLocks noChangeAspect="1"/>
          </p:cNvPicPr>
          <p:nvPr/>
        </p:nvPicPr>
        <p:blipFill>
          <a:blip r:embed="rId2"/>
          <a:stretch>
            <a:fillRect/>
          </a:stretch>
        </p:blipFill>
        <p:spPr>
          <a:xfrm>
            <a:off x="2877408" y="3434004"/>
            <a:ext cx="6084649" cy="1322218"/>
          </a:xfrm>
          <a:prstGeom prst="rect">
            <a:avLst/>
          </a:prstGeom>
        </p:spPr>
      </p:pic>
    </p:spTree>
    <p:extLst>
      <p:ext uri="{BB962C8B-B14F-4D97-AF65-F5344CB8AC3E}">
        <p14:creationId xmlns:p14="http://schemas.microsoft.com/office/powerpoint/2010/main" val="406354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lt-LT" dirty="0" smtClean="0"/>
              <a:t>SQL</a:t>
            </a:r>
            <a:br>
              <a:rPr lang="lt-LT" dirty="0" smtClean="0"/>
            </a:br>
            <a:endParaRPr lang="lt-LT" dirty="0"/>
          </a:p>
        </p:txBody>
      </p:sp>
      <p:sp>
        <p:nvSpPr>
          <p:cNvPr id="3" name="Turinio vietos rezervavimo ženklas 2"/>
          <p:cNvSpPr>
            <a:spLocks noGrp="1"/>
          </p:cNvSpPr>
          <p:nvPr>
            <p:ph type="subTitle" idx="1"/>
          </p:nvPr>
        </p:nvSpPr>
        <p:spPr/>
        <p:txBody>
          <a:bodyPr/>
          <a:lstStyle/>
          <a:p>
            <a:r>
              <a:rPr lang="en-US" dirty="0"/>
              <a:t>SQL is an ANSI (American National Standards Institute) standard, there are different versions of the SQL language</a:t>
            </a:r>
            <a:r>
              <a:rPr lang="en-US" dirty="0" smtClean="0"/>
              <a:t>.</a:t>
            </a:r>
            <a:endParaRPr lang="lt-LT" dirty="0" smtClean="0"/>
          </a:p>
          <a:p>
            <a:r>
              <a:rPr lang="en-US" dirty="0"/>
              <a:t>RDBMS is the basis for SQL, and for all modern database systems such as MS SQL Server, IBM DB2, Oracle, MySQL, and Microsoft Access</a:t>
            </a:r>
            <a:endParaRPr lang="lt-LT" dirty="0" smtClean="0"/>
          </a:p>
          <a:p>
            <a:r>
              <a:rPr lang="lt-LT" dirty="0" smtClean="0"/>
              <a:t>RDBMS </a:t>
            </a:r>
            <a:r>
              <a:rPr lang="lt-LT" dirty="0" err="1"/>
              <a:t>stands</a:t>
            </a:r>
            <a:r>
              <a:rPr lang="lt-LT" dirty="0"/>
              <a:t> </a:t>
            </a:r>
            <a:r>
              <a:rPr lang="lt-LT" dirty="0" err="1"/>
              <a:t>for</a:t>
            </a:r>
            <a:r>
              <a:rPr lang="lt-LT" dirty="0"/>
              <a:t> </a:t>
            </a:r>
            <a:r>
              <a:rPr lang="lt-LT" dirty="0" err="1"/>
              <a:t>Relational</a:t>
            </a:r>
            <a:r>
              <a:rPr lang="lt-LT" dirty="0"/>
              <a:t> </a:t>
            </a:r>
            <a:r>
              <a:rPr lang="lt-LT" dirty="0" err="1"/>
              <a:t>Database</a:t>
            </a:r>
            <a:r>
              <a:rPr lang="lt-LT" dirty="0"/>
              <a:t> </a:t>
            </a:r>
            <a:r>
              <a:rPr lang="lt-LT" dirty="0" err="1"/>
              <a:t>Management</a:t>
            </a:r>
            <a:r>
              <a:rPr lang="lt-LT" dirty="0"/>
              <a:t> </a:t>
            </a:r>
            <a:r>
              <a:rPr lang="lt-LT" dirty="0" smtClean="0"/>
              <a:t>System</a:t>
            </a:r>
          </a:p>
        </p:txBody>
      </p:sp>
    </p:spTree>
    <p:extLst>
      <p:ext uri="{BB962C8B-B14F-4D97-AF65-F5344CB8AC3E}">
        <p14:creationId xmlns:p14="http://schemas.microsoft.com/office/powerpoint/2010/main" val="320546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en-US" b="1" dirty="0" smtClean="0"/>
              <a:t>The </a:t>
            </a:r>
            <a:r>
              <a:rPr lang="en-US" b="1" dirty="0"/>
              <a:t>SQL SELECT TOP </a:t>
            </a:r>
            <a:r>
              <a:rPr lang="en-US" b="1" dirty="0" smtClean="0"/>
              <a:t>Clause</a:t>
            </a:r>
            <a:endParaRPr lang="lt-LT" dirty="0"/>
          </a:p>
        </p:txBody>
      </p:sp>
      <p:sp>
        <p:nvSpPr>
          <p:cNvPr id="3" name="Turinio vietos rezervavimo ženklas 2"/>
          <p:cNvSpPr>
            <a:spLocks noGrp="1"/>
          </p:cNvSpPr>
          <p:nvPr>
            <p:ph type="subTitle" idx="1"/>
          </p:nvPr>
        </p:nvSpPr>
        <p:spPr>
          <a:xfrm>
            <a:off x="527387" y="1484784"/>
            <a:ext cx="11055016" cy="1474547"/>
          </a:xfrm>
        </p:spPr>
        <p:txBody>
          <a:bodyPr/>
          <a:lstStyle/>
          <a:p>
            <a:r>
              <a:rPr lang="en-US" dirty="0"/>
              <a:t>The SELECT TOP clause is used to specify the number of records to </a:t>
            </a:r>
            <a:r>
              <a:rPr lang="en-US" dirty="0" smtClean="0"/>
              <a:t>return</a:t>
            </a:r>
            <a:endParaRPr lang="lt-LT" dirty="0" smtClean="0"/>
          </a:p>
          <a:p>
            <a:r>
              <a:rPr lang="en-US" dirty="0"/>
              <a:t>The SELECT TOP clause can be very useful on large tables with thousands of records. Returning a large number of records can impact on performance.</a:t>
            </a:r>
          </a:p>
        </p:txBody>
      </p:sp>
      <p:pic>
        <p:nvPicPr>
          <p:cNvPr id="5" name="Paveikslėlis 4"/>
          <p:cNvPicPr>
            <a:picLocks noChangeAspect="1"/>
          </p:cNvPicPr>
          <p:nvPr/>
        </p:nvPicPr>
        <p:blipFill>
          <a:blip r:embed="rId2"/>
          <a:stretch>
            <a:fillRect/>
          </a:stretch>
        </p:blipFill>
        <p:spPr>
          <a:xfrm>
            <a:off x="2069860" y="3417991"/>
            <a:ext cx="8243700" cy="710663"/>
          </a:xfrm>
          <a:prstGeom prst="rect">
            <a:avLst/>
          </a:prstGeom>
        </p:spPr>
      </p:pic>
    </p:spTree>
    <p:extLst>
      <p:ext uri="{BB962C8B-B14F-4D97-AF65-F5344CB8AC3E}">
        <p14:creationId xmlns:p14="http://schemas.microsoft.com/office/powerpoint/2010/main" val="288061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smtClean="0"/>
              <a:t>SQL </a:t>
            </a:r>
            <a:r>
              <a:rPr lang="lt-LT" b="1" dirty="0"/>
              <a:t>LIKE </a:t>
            </a:r>
            <a:r>
              <a:rPr lang="lt-LT" b="1" dirty="0" err="1" smtClean="0"/>
              <a:t>Operator</a:t>
            </a:r>
            <a:endParaRPr lang="lt-LT" dirty="0"/>
          </a:p>
        </p:txBody>
      </p:sp>
      <p:sp>
        <p:nvSpPr>
          <p:cNvPr id="3" name="Turinio vietos rezervavimo ženklas 2"/>
          <p:cNvSpPr>
            <a:spLocks noGrp="1"/>
          </p:cNvSpPr>
          <p:nvPr>
            <p:ph type="subTitle" idx="1"/>
          </p:nvPr>
        </p:nvSpPr>
        <p:spPr>
          <a:xfrm>
            <a:off x="527387" y="1484784"/>
            <a:ext cx="11055016" cy="1033972"/>
          </a:xfrm>
        </p:spPr>
        <p:txBody>
          <a:bodyPr/>
          <a:lstStyle/>
          <a:p>
            <a:r>
              <a:rPr lang="en-US" dirty="0"/>
              <a:t>The LIKE operator is used in a WHERE clause to search for a specified pattern in a </a:t>
            </a:r>
            <a:r>
              <a:rPr lang="en-US" dirty="0" smtClean="0"/>
              <a:t>column</a:t>
            </a:r>
            <a:r>
              <a:rPr lang="lt-LT" dirty="0" smtClean="0"/>
              <a:t>.</a:t>
            </a:r>
            <a:endParaRPr lang="en-US" dirty="0"/>
          </a:p>
        </p:txBody>
      </p:sp>
      <p:pic>
        <p:nvPicPr>
          <p:cNvPr id="4" name="Paveikslėlis 3"/>
          <p:cNvPicPr>
            <a:picLocks noChangeAspect="1"/>
          </p:cNvPicPr>
          <p:nvPr/>
        </p:nvPicPr>
        <p:blipFill>
          <a:blip r:embed="rId2"/>
          <a:stretch>
            <a:fillRect/>
          </a:stretch>
        </p:blipFill>
        <p:spPr>
          <a:xfrm>
            <a:off x="3548640" y="2662767"/>
            <a:ext cx="4440517" cy="1113944"/>
          </a:xfrm>
          <a:prstGeom prst="rect">
            <a:avLst/>
          </a:prstGeom>
        </p:spPr>
      </p:pic>
    </p:spTree>
    <p:extLst>
      <p:ext uri="{BB962C8B-B14F-4D97-AF65-F5344CB8AC3E}">
        <p14:creationId xmlns:p14="http://schemas.microsoft.com/office/powerpoint/2010/main" val="254630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a:t>
            </a:r>
            <a:r>
              <a:rPr lang="lt-LT" b="1" dirty="0" err="1"/>
              <a:t>Wildcard</a:t>
            </a:r>
            <a:r>
              <a:rPr lang="lt-LT" b="1" dirty="0"/>
              <a:t> </a:t>
            </a:r>
            <a:r>
              <a:rPr lang="lt-LT" b="1" dirty="0" err="1" smtClean="0"/>
              <a:t>Characters</a:t>
            </a:r>
            <a:endParaRPr lang="lt-LT" dirty="0"/>
          </a:p>
        </p:txBody>
      </p:sp>
      <p:sp>
        <p:nvSpPr>
          <p:cNvPr id="3" name="Turinio vietos rezervavimo ženklas 2"/>
          <p:cNvSpPr>
            <a:spLocks noGrp="1"/>
          </p:cNvSpPr>
          <p:nvPr>
            <p:ph type="subTitle" idx="1"/>
          </p:nvPr>
        </p:nvSpPr>
        <p:spPr>
          <a:xfrm>
            <a:off x="527387" y="1484784"/>
            <a:ext cx="11055016" cy="809529"/>
          </a:xfrm>
        </p:spPr>
        <p:txBody>
          <a:bodyPr/>
          <a:lstStyle/>
          <a:p>
            <a:r>
              <a:rPr lang="en-US" dirty="0"/>
              <a:t>In SQL, wildcard characters are used with the SQL LIKE operator</a:t>
            </a:r>
          </a:p>
        </p:txBody>
      </p:sp>
      <p:pic>
        <p:nvPicPr>
          <p:cNvPr id="5" name="Paveikslėlis 4"/>
          <p:cNvPicPr>
            <a:picLocks noChangeAspect="1"/>
          </p:cNvPicPr>
          <p:nvPr/>
        </p:nvPicPr>
        <p:blipFill>
          <a:blip r:embed="rId2"/>
          <a:stretch>
            <a:fillRect/>
          </a:stretch>
        </p:blipFill>
        <p:spPr>
          <a:xfrm>
            <a:off x="1598588" y="2995277"/>
            <a:ext cx="7009935" cy="1538440"/>
          </a:xfrm>
          <a:prstGeom prst="rect">
            <a:avLst/>
          </a:prstGeom>
        </p:spPr>
      </p:pic>
    </p:spTree>
    <p:extLst>
      <p:ext uri="{BB962C8B-B14F-4D97-AF65-F5344CB8AC3E}">
        <p14:creationId xmlns:p14="http://schemas.microsoft.com/office/powerpoint/2010/main" val="163146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IN </a:t>
            </a:r>
            <a:r>
              <a:rPr lang="lt-LT" b="1" dirty="0" err="1" smtClean="0"/>
              <a:t>Operator</a:t>
            </a:r>
            <a:endParaRPr lang="lt-LT" dirty="0"/>
          </a:p>
        </p:txBody>
      </p:sp>
      <p:sp>
        <p:nvSpPr>
          <p:cNvPr id="3" name="Turinio vietos rezervavimo ženklas 2"/>
          <p:cNvSpPr>
            <a:spLocks noGrp="1"/>
          </p:cNvSpPr>
          <p:nvPr>
            <p:ph type="subTitle" idx="1"/>
          </p:nvPr>
        </p:nvSpPr>
        <p:spPr>
          <a:xfrm>
            <a:off x="527387" y="1484784"/>
            <a:ext cx="11055016" cy="684838"/>
          </a:xfrm>
        </p:spPr>
        <p:txBody>
          <a:bodyPr/>
          <a:lstStyle/>
          <a:p>
            <a:r>
              <a:rPr lang="en-US" dirty="0"/>
              <a:t>The IN operator allows you to specify multiple values in a WHERE clause.</a:t>
            </a:r>
          </a:p>
        </p:txBody>
      </p:sp>
      <p:pic>
        <p:nvPicPr>
          <p:cNvPr id="4" name="Paveikslėlis 3"/>
          <p:cNvPicPr>
            <a:picLocks noChangeAspect="1"/>
          </p:cNvPicPr>
          <p:nvPr/>
        </p:nvPicPr>
        <p:blipFill>
          <a:blip r:embed="rId2"/>
          <a:stretch>
            <a:fillRect/>
          </a:stretch>
        </p:blipFill>
        <p:spPr>
          <a:xfrm>
            <a:off x="2225781" y="2984269"/>
            <a:ext cx="7126636" cy="1331555"/>
          </a:xfrm>
          <a:prstGeom prst="rect">
            <a:avLst/>
          </a:prstGeom>
        </p:spPr>
      </p:pic>
    </p:spTree>
    <p:extLst>
      <p:ext uri="{BB962C8B-B14F-4D97-AF65-F5344CB8AC3E}">
        <p14:creationId xmlns:p14="http://schemas.microsoft.com/office/powerpoint/2010/main" val="310356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smtClean="0"/>
              <a:t>SQL </a:t>
            </a:r>
            <a:r>
              <a:rPr lang="lt-LT" b="1" dirty="0"/>
              <a:t>BETWEEN </a:t>
            </a:r>
            <a:r>
              <a:rPr lang="lt-LT" b="1" dirty="0" err="1" smtClean="0"/>
              <a:t>Operator</a:t>
            </a:r>
            <a:endParaRPr lang="lt-LT" dirty="0"/>
          </a:p>
        </p:txBody>
      </p:sp>
      <p:sp>
        <p:nvSpPr>
          <p:cNvPr id="3" name="Turinio vietos rezervavimo ženklas 2"/>
          <p:cNvSpPr>
            <a:spLocks noGrp="1"/>
          </p:cNvSpPr>
          <p:nvPr>
            <p:ph type="subTitle" idx="1"/>
          </p:nvPr>
        </p:nvSpPr>
        <p:spPr>
          <a:xfrm>
            <a:off x="527387" y="1484784"/>
            <a:ext cx="11055016" cy="1316605"/>
          </a:xfrm>
        </p:spPr>
        <p:txBody>
          <a:bodyPr/>
          <a:lstStyle/>
          <a:p>
            <a:r>
              <a:rPr lang="en-US" dirty="0"/>
              <a:t>The BETWEEN operator is used to select values within a range</a:t>
            </a:r>
            <a:r>
              <a:rPr lang="en-US" dirty="0" smtClean="0"/>
              <a:t>.</a:t>
            </a:r>
            <a:endParaRPr lang="lt-LT" dirty="0" smtClean="0"/>
          </a:p>
          <a:p>
            <a:r>
              <a:rPr lang="en-US" dirty="0"/>
              <a:t>The BETWEEN operator selects values within a range. The values can be numbers, text, or dates.</a:t>
            </a:r>
          </a:p>
        </p:txBody>
      </p:sp>
      <p:pic>
        <p:nvPicPr>
          <p:cNvPr id="4" name="Paveikslėlis 3"/>
          <p:cNvPicPr>
            <a:picLocks noChangeAspect="1"/>
          </p:cNvPicPr>
          <p:nvPr/>
        </p:nvPicPr>
        <p:blipFill>
          <a:blip r:embed="rId2"/>
          <a:stretch>
            <a:fillRect/>
          </a:stretch>
        </p:blipFill>
        <p:spPr>
          <a:xfrm>
            <a:off x="2441520" y="3208712"/>
            <a:ext cx="5743840" cy="1028748"/>
          </a:xfrm>
          <a:prstGeom prst="rect">
            <a:avLst/>
          </a:prstGeom>
        </p:spPr>
      </p:pic>
    </p:spTree>
    <p:extLst>
      <p:ext uri="{BB962C8B-B14F-4D97-AF65-F5344CB8AC3E}">
        <p14:creationId xmlns:p14="http://schemas.microsoft.com/office/powerpoint/2010/main" val="171247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smtClean="0"/>
              <a:t>SQL </a:t>
            </a:r>
            <a:r>
              <a:rPr lang="lt-LT" b="1" dirty="0" err="1" smtClean="0"/>
              <a:t>Aliases</a:t>
            </a:r>
            <a:endParaRPr lang="lt-LT" dirty="0"/>
          </a:p>
        </p:txBody>
      </p:sp>
      <p:sp>
        <p:nvSpPr>
          <p:cNvPr id="3" name="Turinio vietos rezervavimo ženklas 2"/>
          <p:cNvSpPr>
            <a:spLocks noGrp="1"/>
          </p:cNvSpPr>
          <p:nvPr>
            <p:ph type="subTitle" idx="1"/>
          </p:nvPr>
        </p:nvSpPr>
        <p:spPr>
          <a:xfrm>
            <a:off x="527387" y="1484784"/>
            <a:ext cx="11055016" cy="959158"/>
          </a:xfrm>
        </p:spPr>
        <p:txBody>
          <a:bodyPr/>
          <a:lstStyle/>
          <a:p>
            <a:r>
              <a:rPr lang="en-US" dirty="0"/>
              <a:t>SQL aliases are used to give a database table, or a column in a table, a temporary name.</a:t>
            </a:r>
          </a:p>
        </p:txBody>
      </p:sp>
      <p:pic>
        <p:nvPicPr>
          <p:cNvPr id="4" name="Paveikslėlis 3"/>
          <p:cNvPicPr>
            <a:picLocks noChangeAspect="1"/>
          </p:cNvPicPr>
          <p:nvPr/>
        </p:nvPicPr>
        <p:blipFill>
          <a:blip r:embed="rId2"/>
          <a:stretch>
            <a:fillRect/>
          </a:stretch>
        </p:blipFill>
        <p:spPr>
          <a:xfrm>
            <a:off x="527387" y="2587953"/>
            <a:ext cx="5251780" cy="811952"/>
          </a:xfrm>
          <a:prstGeom prst="rect">
            <a:avLst/>
          </a:prstGeom>
        </p:spPr>
      </p:pic>
      <p:pic>
        <p:nvPicPr>
          <p:cNvPr id="5" name="Paveikslėlis 4"/>
          <p:cNvPicPr>
            <a:picLocks noChangeAspect="1"/>
          </p:cNvPicPr>
          <p:nvPr/>
        </p:nvPicPr>
        <p:blipFill>
          <a:blip r:embed="rId3"/>
          <a:stretch>
            <a:fillRect/>
          </a:stretch>
        </p:blipFill>
        <p:spPr>
          <a:xfrm>
            <a:off x="527387" y="3608814"/>
            <a:ext cx="5170733" cy="954873"/>
          </a:xfrm>
          <a:prstGeom prst="rect">
            <a:avLst/>
          </a:prstGeom>
        </p:spPr>
      </p:pic>
    </p:spTree>
    <p:extLst>
      <p:ext uri="{BB962C8B-B14F-4D97-AF65-F5344CB8AC3E}">
        <p14:creationId xmlns:p14="http://schemas.microsoft.com/office/powerpoint/2010/main" val="217301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smtClean="0"/>
              <a:t>NULL</a:t>
            </a:r>
            <a:endParaRPr lang="lt-LT" dirty="0"/>
          </a:p>
        </p:txBody>
      </p:sp>
      <p:sp>
        <p:nvSpPr>
          <p:cNvPr id="3" name="Turinio vietos rezervavimo ženklas 2"/>
          <p:cNvSpPr>
            <a:spLocks noGrp="1"/>
          </p:cNvSpPr>
          <p:nvPr>
            <p:ph type="subTitle" idx="1"/>
          </p:nvPr>
        </p:nvSpPr>
        <p:spPr>
          <a:xfrm>
            <a:off x="527387" y="1484784"/>
            <a:ext cx="11055016" cy="959158"/>
          </a:xfrm>
        </p:spPr>
        <p:txBody>
          <a:bodyPr/>
          <a:lstStyle/>
          <a:p>
            <a:r>
              <a:rPr lang="en-US" dirty="0"/>
              <a:t>A field with a NULL value is a field with no value</a:t>
            </a:r>
          </a:p>
        </p:txBody>
      </p:sp>
      <p:pic>
        <p:nvPicPr>
          <p:cNvPr id="6" name="Paveikslėlis 5"/>
          <p:cNvPicPr>
            <a:picLocks noChangeAspect="1"/>
          </p:cNvPicPr>
          <p:nvPr/>
        </p:nvPicPr>
        <p:blipFill>
          <a:blip r:embed="rId2"/>
          <a:stretch>
            <a:fillRect/>
          </a:stretch>
        </p:blipFill>
        <p:spPr>
          <a:xfrm>
            <a:off x="527387" y="2332532"/>
            <a:ext cx="4944240" cy="1481185"/>
          </a:xfrm>
          <a:prstGeom prst="rect">
            <a:avLst/>
          </a:prstGeom>
        </p:spPr>
      </p:pic>
      <p:pic>
        <p:nvPicPr>
          <p:cNvPr id="7" name="Paveikslėlis 6"/>
          <p:cNvPicPr>
            <a:picLocks noChangeAspect="1"/>
          </p:cNvPicPr>
          <p:nvPr/>
        </p:nvPicPr>
        <p:blipFill>
          <a:blip r:embed="rId3"/>
          <a:stretch>
            <a:fillRect/>
          </a:stretch>
        </p:blipFill>
        <p:spPr>
          <a:xfrm>
            <a:off x="5471627" y="2211662"/>
            <a:ext cx="6298258" cy="1758171"/>
          </a:xfrm>
          <a:prstGeom prst="rect">
            <a:avLst/>
          </a:prstGeom>
        </p:spPr>
      </p:pic>
    </p:spTree>
    <p:extLst>
      <p:ext uri="{BB962C8B-B14F-4D97-AF65-F5344CB8AC3E}">
        <p14:creationId xmlns:p14="http://schemas.microsoft.com/office/powerpoint/2010/main" val="246664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lt-LT" b="1" dirty="0" smtClean="0"/>
              <a:t>Užduotys</a:t>
            </a:r>
            <a:r>
              <a:rPr lang="lt-LT" dirty="0" smtClean="0"/>
              <a:t/>
            </a:r>
            <a:br>
              <a:rPr lang="lt-LT" dirty="0" smtClean="0"/>
            </a:br>
            <a:endParaRPr lang="lt-LT" dirty="0"/>
          </a:p>
        </p:txBody>
      </p:sp>
      <p:sp>
        <p:nvSpPr>
          <p:cNvPr id="3" name="Turinio vietos rezervavimo ženklas 2"/>
          <p:cNvSpPr>
            <a:spLocks noGrp="1"/>
          </p:cNvSpPr>
          <p:nvPr>
            <p:ph type="subTitle" idx="1"/>
          </p:nvPr>
        </p:nvSpPr>
        <p:spPr>
          <a:xfrm>
            <a:off x="527387" y="1484783"/>
            <a:ext cx="11055016" cy="4590339"/>
          </a:xfrm>
        </p:spPr>
        <p:txBody>
          <a:bodyPr/>
          <a:lstStyle/>
          <a:p>
            <a:r>
              <a:rPr lang="lt-LT" dirty="0" smtClean="0"/>
              <a:t>Atrinkite asmenų pavardę ir gimimo datą, kurių vardas Tomas;</a:t>
            </a:r>
          </a:p>
          <a:p>
            <a:r>
              <a:rPr lang="lt-LT" dirty="0" smtClean="0"/>
              <a:t>Iš lentelės Asmenys atrinkite įrašus, kurie tenkina šias sąlygas:</a:t>
            </a:r>
          </a:p>
          <a:p>
            <a:pPr lvl="1"/>
            <a:r>
              <a:rPr lang="lt-LT" dirty="0"/>
              <a:t>a</a:t>
            </a:r>
            <a:r>
              <a:rPr lang="lt-LT" dirty="0" smtClean="0"/>
              <a:t>smens varde yra raidė a, nesvarbu didžioji ar mažoji;</a:t>
            </a:r>
          </a:p>
          <a:p>
            <a:pPr lvl="1"/>
            <a:r>
              <a:rPr lang="lt-LT" dirty="0" smtClean="0"/>
              <a:t>pavardėje yra raidė i;</a:t>
            </a:r>
          </a:p>
          <a:p>
            <a:pPr lvl="1"/>
            <a:r>
              <a:rPr lang="lt-LT" dirty="0" smtClean="0"/>
              <a:t>gimimo data tarp 1985-01-05 ir 1999-12-10;</a:t>
            </a:r>
          </a:p>
          <a:p>
            <a:r>
              <a:rPr lang="lt-LT" dirty="0" smtClean="0"/>
              <a:t>Atrinkite asmenis, kurių vardas Tomas arba jų pavardė prasideda raide G.</a:t>
            </a:r>
          </a:p>
          <a:p>
            <a:pPr lvl="1"/>
            <a:endParaRPr lang="en-US" dirty="0"/>
          </a:p>
        </p:txBody>
      </p:sp>
    </p:spTree>
    <p:extLst>
      <p:ext uri="{BB962C8B-B14F-4D97-AF65-F5344CB8AC3E}">
        <p14:creationId xmlns:p14="http://schemas.microsoft.com/office/powerpoint/2010/main" val="150574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a:t>Different</a:t>
            </a:r>
            <a:r>
              <a:rPr lang="lt-LT" b="1" dirty="0"/>
              <a:t> SQL </a:t>
            </a:r>
            <a:r>
              <a:rPr lang="lt-LT" b="1" dirty="0" err="1" smtClean="0"/>
              <a:t>Joins</a:t>
            </a:r>
            <a:endParaRPr lang="lt-LT" dirty="0"/>
          </a:p>
        </p:txBody>
      </p:sp>
      <p:sp>
        <p:nvSpPr>
          <p:cNvPr id="3" name="Turinio vietos rezervavimo ženklas 2"/>
          <p:cNvSpPr>
            <a:spLocks noGrp="1"/>
          </p:cNvSpPr>
          <p:nvPr>
            <p:ph type="subTitle" idx="1"/>
          </p:nvPr>
        </p:nvSpPr>
        <p:spPr>
          <a:xfrm>
            <a:off x="527387" y="1484784"/>
            <a:ext cx="11055016" cy="3660794"/>
          </a:xfrm>
        </p:spPr>
        <p:txBody>
          <a:bodyPr/>
          <a:lstStyle/>
          <a:p>
            <a:r>
              <a:rPr lang="en-US" dirty="0"/>
              <a:t>SQL joins are used to combine rows from two or more tables</a:t>
            </a:r>
            <a:r>
              <a:rPr lang="lt-LT" dirty="0" smtClean="0"/>
              <a:t>.</a:t>
            </a:r>
            <a:endParaRPr lang="lt-LT" b="1" dirty="0" smtClean="0"/>
          </a:p>
          <a:p>
            <a:r>
              <a:rPr lang="en-US" b="1" dirty="0" smtClean="0"/>
              <a:t>INNER </a:t>
            </a:r>
            <a:r>
              <a:rPr lang="en-US" b="1" dirty="0"/>
              <a:t>JOIN</a:t>
            </a:r>
            <a:r>
              <a:rPr lang="en-US" dirty="0"/>
              <a:t>: Returns all rows when there is at least one match in BOTH tables</a:t>
            </a:r>
          </a:p>
          <a:p>
            <a:r>
              <a:rPr lang="en-US" b="1" dirty="0"/>
              <a:t>LEFT JOIN</a:t>
            </a:r>
            <a:r>
              <a:rPr lang="en-US" dirty="0"/>
              <a:t>: Return all rows from the left table, and the matched rows from the right table</a:t>
            </a:r>
          </a:p>
          <a:p>
            <a:r>
              <a:rPr lang="en-US" b="1" dirty="0"/>
              <a:t>RIGHT JOIN</a:t>
            </a:r>
            <a:r>
              <a:rPr lang="en-US" dirty="0"/>
              <a:t>: Return all rows from the right table, and the matched rows from the left table</a:t>
            </a:r>
          </a:p>
          <a:p>
            <a:r>
              <a:rPr lang="en-US" b="1" dirty="0"/>
              <a:t>FULL JOIN</a:t>
            </a:r>
            <a:r>
              <a:rPr lang="en-US" dirty="0"/>
              <a:t>: Return all rows when there is a match in ONE of the </a:t>
            </a:r>
            <a:r>
              <a:rPr lang="en-US" dirty="0" smtClean="0"/>
              <a:t>tables</a:t>
            </a:r>
            <a:endParaRPr lang="en-US" dirty="0"/>
          </a:p>
        </p:txBody>
      </p:sp>
    </p:spTree>
    <p:extLst>
      <p:ext uri="{BB962C8B-B14F-4D97-AF65-F5344CB8AC3E}">
        <p14:creationId xmlns:p14="http://schemas.microsoft.com/office/powerpoint/2010/main" val="2036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INNER </a:t>
            </a:r>
            <a:r>
              <a:rPr lang="lt-LT" b="1" dirty="0" smtClean="0"/>
              <a:t>JOIN</a:t>
            </a:r>
            <a:endParaRPr lang="lt-LT" dirty="0"/>
          </a:p>
        </p:txBody>
      </p:sp>
      <p:sp>
        <p:nvSpPr>
          <p:cNvPr id="3" name="Turinio vietos rezervavimo ženklas 2"/>
          <p:cNvSpPr>
            <a:spLocks noGrp="1"/>
          </p:cNvSpPr>
          <p:nvPr>
            <p:ph type="subTitle" idx="1"/>
          </p:nvPr>
        </p:nvSpPr>
        <p:spPr>
          <a:xfrm>
            <a:off x="527387" y="1484784"/>
            <a:ext cx="11055016" cy="1216852"/>
          </a:xfrm>
        </p:spPr>
        <p:txBody>
          <a:bodyPr/>
          <a:lstStyle/>
          <a:p>
            <a:r>
              <a:rPr lang="en-US" dirty="0"/>
              <a:t>The INNER JOIN keyword selects all rows from both tables as long as there is a match between the columns in both tables.</a:t>
            </a:r>
          </a:p>
        </p:txBody>
      </p:sp>
      <p:pic>
        <p:nvPicPr>
          <p:cNvPr id="4" name="Paveikslėlis 3"/>
          <p:cNvPicPr>
            <a:picLocks noChangeAspect="1"/>
          </p:cNvPicPr>
          <p:nvPr/>
        </p:nvPicPr>
        <p:blipFill>
          <a:blip r:embed="rId2"/>
          <a:stretch>
            <a:fillRect/>
          </a:stretch>
        </p:blipFill>
        <p:spPr>
          <a:xfrm>
            <a:off x="527386" y="2701636"/>
            <a:ext cx="4875329" cy="1238597"/>
          </a:xfrm>
          <a:prstGeom prst="rect">
            <a:avLst/>
          </a:prstGeom>
        </p:spPr>
      </p:pic>
      <p:pic>
        <p:nvPicPr>
          <p:cNvPr id="5" name="Paveikslėlis 4"/>
          <p:cNvPicPr>
            <a:picLocks noChangeAspect="1"/>
          </p:cNvPicPr>
          <p:nvPr/>
        </p:nvPicPr>
        <p:blipFill>
          <a:blip r:embed="rId3"/>
          <a:stretch>
            <a:fillRect/>
          </a:stretch>
        </p:blipFill>
        <p:spPr>
          <a:xfrm>
            <a:off x="527385" y="4248437"/>
            <a:ext cx="4956597" cy="1163148"/>
          </a:xfrm>
          <a:prstGeom prst="rect">
            <a:avLst/>
          </a:prstGeom>
        </p:spPr>
      </p:pic>
      <p:pic>
        <p:nvPicPr>
          <p:cNvPr id="6" name="Paveikslėlis 5"/>
          <p:cNvPicPr>
            <a:picLocks noChangeAspect="1"/>
          </p:cNvPicPr>
          <p:nvPr/>
        </p:nvPicPr>
        <p:blipFill>
          <a:blip r:embed="rId4"/>
          <a:stretch>
            <a:fillRect/>
          </a:stretch>
        </p:blipFill>
        <p:spPr>
          <a:xfrm>
            <a:off x="6054895" y="2300918"/>
            <a:ext cx="5168426" cy="3425815"/>
          </a:xfrm>
          <a:prstGeom prst="rect">
            <a:avLst/>
          </a:prstGeom>
        </p:spPr>
      </p:pic>
    </p:spTree>
    <p:extLst>
      <p:ext uri="{BB962C8B-B14F-4D97-AF65-F5344CB8AC3E}">
        <p14:creationId xmlns:p14="http://schemas.microsoft.com/office/powerpoint/2010/main" val="262796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lt-LT" dirty="0" smtClean="0"/>
              <a:t>SQL – kas tai, ką galima daryti?</a:t>
            </a:r>
            <a:br>
              <a:rPr lang="lt-LT" dirty="0" smtClean="0"/>
            </a:br>
            <a:endParaRPr lang="lt-LT" dirty="0"/>
          </a:p>
        </p:txBody>
      </p:sp>
      <p:sp>
        <p:nvSpPr>
          <p:cNvPr id="3" name="Turinio vietos rezervavimo ženklas 2"/>
          <p:cNvSpPr>
            <a:spLocks noGrp="1"/>
          </p:cNvSpPr>
          <p:nvPr>
            <p:ph type="subTitle" idx="1"/>
          </p:nvPr>
        </p:nvSpPr>
        <p:spPr/>
        <p:txBody>
          <a:bodyPr/>
          <a:lstStyle/>
          <a:p>
            <a:r>
              <a:rPr lang="lt-LT" dirty="0" smtClean="0"/>
              <a:t>SQL - </a:t>
            </a:r>
            <a:r>
              <a:rPr lang="en-US" dirty="0"/>
              <a:t>stands for Structured Query </a:t>
            </a:r>
            <a:r>
              <a:rPr lang="en-US" dirty="0" smtClean="0"/>
              <a:t>Language</a:t>
            </a:r>
            <a:r>
              <a:rPr lang="lt-LT" dirty="0" smtClean="0"/>
              <a:t>;</a:t>
            </a:r>
          </a:p>
          <a:p>
            <a:r>
              <a:rPr lang="en-US" dirty="0"/>
              <a:t>SQL can execute queries against a database</a:t>
            </a:r>
          </a:p>
          <a:p>
            <a:r>
              <a:rPr lang="en-US" dirty="0"/>
              <a:t>SQL can retrieve data from a database</a:t>
            </a:r>
          </a:p>
          <a:p>
            <a:r>
              <a:rPr lang="en-US" dirty="0"/>
              <a:t>SQL can insert records in a database</a:t>
            </a:r>
          </a:p>
          <a:p>
            <a:r>
              <a:rPr lang="en-US" dirty="0"/>
              <a:t>SQL can update records in a database</a:t>
            </a:r>
          </a:p>
          <a:p>
            <a:r>
              <a:rPr lang="en-US" dirty="0"/>
              <a:t>SQL can delete records from a database</a:t>
            </a:r>
          </a:p>
          <a:p>
            <a:r>
              <a:rPr lang="en-US" dirty="0"/>
              <a:t>SQL can create new databases</a:t>
            </a:r>
          </a:p>
          <a:p>
            <a:r>
              <a:rPr lang="en-US" dirty="0"/>
              <a:t>SQL can create new tables in a database</a:t>
            </a:r>
          </a:p>
          <a:p>
            <a:r>
              <a:rPr lang="en-US" dirty="0"/>
              <a:t>SQL can create stored procedures in a database</a:t>
            </a:r>
          </a:p>
          <a:p>
            <a:r>
              <a:rPr lang="en-US" dirty="0"/>
              <a:t>SQL can create views in a database</a:t>
            </a:r>
          </a:p>
          <a:p>
            <a:r>
              <a:rPr lang="en-US" dirty="0"/>
              <a:t>SQL can set permissions on tables, procedures, and </a:t>
            </a:r>
            <a:r>
              <a:rPr lang="en-US" dirty="0" smtClean="0"/>
              <a:t>views</a:t>
            </a:r>
            <a:endParaRPr lang="en-US" dirty="0"/>
          </a:p>
        </p:txBody>
      </p:sp>
    </p:spTree>
    <p:extLst>
      <p:ext uri="{BB962C8B-B14F-4D97-AF65-F5344CB8AC3E}">
        <p14:creationId xmlns:p14="http://schemas.microsoft.com/office/powerpoint/2010/main" val="240370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LEFT </a:t>
            </a:r>
            <a:r>
              <a:rPr lang="lt-LT" b="1" dirty="0" smtClean="0"/>
              <a:t>JOIN</a:t>
            </a:r>
            <a:endParaRPr lang="lt-LT" dirty="0"/>
          </a:p>
        </p:txBody>
      </p:sp>
      <p:sp>
        <p:nvSpPr>
          <p:cNvPr id="3" name="Turinio vietos rezervavimo ženklas 2"/>
          <p:cNvSpPr>
            <a:spLocks noGrp="1"/>
          </p:cNvSpPr>
          <p:nvPr>
            <p:ph type="subTitle" idx="1"/>
          </p:nvPr>
        </p:nvSpPr>
        <p:spPr>
          <a:xfrm>
            <a:off x="527387" y="1484784"/>
            <a:ext cx="11055016" cy="1324918"/>
          </a:xfrm>
        </p:spPr>
        <p:txBody>
          <a:bodyPr/>
          <a:lstStyle/>
          <a:p>
            <a:r>
              <a:rPr lang="en-US" dirty="0"/>
              <a:t>The LEFT JOIN keyword returns all rows from the left table (table1), with the matching rows in the right table (table2). The result is NULL in the right side when there is no match.</a:t>
            </a:r>
          </a:p>
        </p:txBody>
      </p:sp>
      <p:pic>
        <p:nvPicPr>
          <p:cNvPr id="4" name="Paveikslėlis 3"/>
          <p:cNvPicPr>
            <a:picLocks noChangeAspect="1"/>
          </p:cNvPicPr>
          <p:nvPr/>
        </p:nvPicPr>
        <p:blipFill>
          <a:blip r:embed="rId2"/>
          <a:stretch>
            <a:fillRect/>
          </a:stretch>
        </p:blipFill>
        <p:spPr>
          <a:xfrm>
            <a:off x="527387" y="2953712"/>
            <a:ext cx="4795796" cy="1161087"/>
          </a:xfrm>
          <a:prstGeom prst="rect">
            <a:avLst/>
          </a:prstGeom>
        </p:spPr>
      </p:pic>
      <p:pic>
        <p:nvPicPr>
          <p:cNvPr id="5" name="Paveikslėlis 4"/>
          <p:cNvPicPr>
            <a:picLocks noChangeAspect="1"/>
          </p:cNvPicPr>
          <p:nvPr/>
        </p:nvPicPr>
        <p:blipFill>
          <a:blip r:embed="rId3"/>
          <a:stretch>
            <a:fillRect/>
          </a:stretch>
        </p:blipFill>
        <p:spPr>
          <a:xfrm>
            <a:off x="527387" y="4258809"/>
            <a:ext cx="4881317" cy="1210966"/>
          </a:xfrm>
          <a:prstGeom prst="rect">
            <a:avLst/>
          </a:prstGeom>
        </p:spPr>
      </p:pic>
      <p:pic>
        <p:nvPicPr>
          <p:cNvPr id="6" name="Paveikslėlis 5"/>
          <p:cNvPicPr>
            <a:picLocks noChangeAspect="1"/>
          </p:cNvPicPr>
          <p:nvPr/>
        </p:nvPicPr>
        <p:blipFill>
          <a:blip r:embed="rId4"/>
          <a:stretch>
            <a:fillRect/>
          </a:stretch>
        </p:blipFill>
        <p:spPr>
          <a:xfrm>
            <a:off x="5907844" y="2789258"/>
            <a:ext cx="4751842" cy="2939102"/>
          </a:xfrm>
          <a:prstGeom prst="rect">
            <a:avLst/>
          </a:prstGeom>
        </p:spPr>
      </p:pic>
    </p:spTree>
    <p:extLst>
      <p:ext uri="{BB962C8B-B14F-4D97-AF65-F5344CB8AC3E}">
        <p14:creationId xmlns:p14="http://schemas.microsoft.com/office/powerpoint/2010/main" val="176980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RIGHT </a:t>
            </a:r>
            <a:r>
              <a:rPr lang="lt-LT" b="1" dirty="0" smtClean="0"/>
              <a:t>JOIN</a:t>
            </a:r>
            <a:endParaRPr lang="lt-LT" dirty="0"/>
          </a:p>
        </p:txBody>
      </p:sp>
      <p:sp>
        <p:nvSpPr>
          <p:cNvPr id="3" name="Turinio vietos rezervavimo ženklas 2"/>
          <p:cNvSpPr>
            <a:spLocks noGrp="1"/>
          </p:cNvSpPr>
          <p:nvPr>
            <p:ph type="subTitle" idx="1"/>
          </p:nvPr>
        </p:nvSpPr>
        <p:spPr>
          <a:xfrm>
            <a:off x="527387" y="1484784"/>
            <a:ext cx="11055016" cy="1150351"/>
          </a:xfrm>
        </p:spPr>
        <p:txBody>
          <a:bodyPr/>
          <a:lstStyle/>
          <a:p>
            <a:r>
              <a:rPr lang="en-US" dirty="0"/>
              <a:t>The RIGHT JOIN keyword returns all rows from the right table (table2), with the matching rows in the left table (table1). The result is NULL in the left side when there is no match.</a:t>
            </a:r>
          </a:p>
        </p:txBody>
      </p:sp>
      <p:pic>
        <p:nvPicPr>
          <p:cNvPr id="4" name="Paveikslėlis 3"/>
          <p:cNvPicPr>
            <a:picLocks noChangeAspect="1"/>
          </p:cNvPicPr>
          <p:nvPr/>
        </p:nvPicPr>
        <p:blipFill>
          <a:blip r:embed="rId2"/>
          <a:stretch>
            <a:fillRect/>
          </a:stretch>
        </p:blipFill>
        <p:spPr>
          <a:xfrm>
            <a:off x="993126" y="3020399"/>
            <a:ext cx="5108472" cy="1360408"/>
          </a:xfrm>
          <a:prstGeom prst="rect">
            <a:avLst/>
          </a:prstGeom>
        </p:spPr>
      </p:pic>
      <p:pic>
        <p:nvPicPr>
          <p:cNvPr id="5" name="Paveikslėlis 4"/>
          <p:cNvPicPr>
            <a:picLocks noChangeAspect="1"/>
          </p:cNvPicPr>
          <p:nvPr/>
        </p:nvPicPr>
        <p:blipFill>
          <a:blip r:embed="rId3"/>
          <a:stretch>
            <a:fillRect/>
          </a:stretch>
        </p:blipFill>
        <p:spPr>
          <a:xfrm>
            <a:off x="918311" y="4380807"/>
            <a:ext cx="5641556" cy="1354569"/>
          </a:xfrm>
          <a:prstGeom prst="rect">
            <a:avLst/>
          </a:prstGeom>
        </p:spPr>
      </p:pic>
      <p:pic>
        <p:nvPicPr>
          <p:cNvPr id="6" name="Paveikslėlis 5"/>
          <p:cNvPicPr>
            <a:picLocks noChangeAspect="1"/>
          </p:cNvPicPr>
          <p:nvPr/>
        </p:nvPicPr>
        <p:blipFill>
          <a:blip r:embed="rId4"/>
          <a:stretch>
            <a:fillRect/>
          </a:stretch>
        </p:blipFill>
        <p:spPr>
          <a:xfrm>
            <a:off x="6634682" y="2779146"/>
            <a:ext cx="4939054" cy="2807462"/>
          </a:xfrm>
          <a:prstGeom prst="rect">
            <a:avLst/>
          </a:prstGeom>
        </p:spPr>
      </p:pic>
    </p:spTree>
    <p:extLst>
      <p:ext uri="{BB962C8B-B14F-4D97-AF65-F5344CB8AC3E}">
        <p14:creationId xmlns:p14="http://schemas.microsoft.com/office/powerpoint/2010/main" val="231652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FULL OUTER </a:t>
            </a:r>
            <a:r>
              <a:rPr lang="lt-LT" b="1" dirty="0" smtClean="0"/>
              <a:t>JOIN</a:t>
            </a:r>
            <a:endParaRPr lang="lt-LT" dirty="0"/>
          </a:p>
        </p:txBody>
      </p:sp>
      <p:sp>
        <p:nvSpPr>
          <p:cNvPr id="3" name="Turinio vietos rezervavimo ženklas 2"/>
          <p:cNvSpPr>
            <a:spLocks noGrp="1"/>
          </p:cNvSpPr>
          <p:nvPr>
            <p:ph type="subTitle" idx="1"/>
          </p:nvPr>
        </p:nvSpPr>
        <p:spPr>
          <a:xfrm>
            <a:off x="527387" y="1484784"/>
            <a:ext cx="11055016" cy="1250103"/>
          </a:xfrm>
        </p:spPr>
        <p:txBody>
          <a:bodyPr/>
          <a:lstStyle/>
          <a:p>
            <a:r>
              <a:rPr lang="en-US" dirty="0"/>
              <a:t>The FULL OUTER JOIN keyword returns all rows from the left table (table1) and from the right table (table2</a:t>
            </a:r>
            <a:r>
              <a:rPr lang="en-US" dirty="0" smtClean="0"/>
              <a:t>).</a:t>
            </a:r>
            <a:endParaRPr lang="lt-LT" dirty="0" smtClean="0"/>
          </a:p>
          <a:p>
            <a:r>
              <a:rPr lang="en-US" dirty="0"/>
              <a:t>The FULL OUTER JOIN keyword combines the result of both LEFT and RIGHT joins.</a:t>
            </a:r>
          </a:p>
        </p:txBody>
      </p:sp>
      <p:pic>
        <p:nvPicPr>
          <p:cNvPr id="4" name="Paveikslėlis 3"/>
          <p:cNvPicPr>
            <a:picLocks noChangeAspect="1"/>
          </p:cNvPicPr>
          <p:nvPr/>
        </p:nvPicPr>
        <p:blipFill>
          <a:blip r:embed="rId2"/>
          <a:stretch>
            <a:fillRect/>
          </a:stretch>
        </p:blipFill>
        <p:spPr>
          <a:xfrm>
            <a:off x="701953" y="3132104"/>
            <a:ext cx="5380386" cy="1323517"/>
          </a:xfrm>
          <a:prstGeom prst="rect">
            <a:avLst/>
          </a:prstGeom>
        </p:spPr>
      </p:pic>
      <p:pic>
        <p:nvPicPr>
          <p:cNvPr id="5" name="Paveikslėlis 4"/>
          <p:cNvPicPr>
            <a:picLocks noChangeAspect="1"/>
          </p:cNvPicPr>
          <p:nvPr/>
        </p:nvPicPr>
        <p:blipFill>
          <a:blip r:embed="rId3"/>
          <a:stretch>
            <a:fillRect/>
          </a:stretch>
        </p:blipFill>
        <p:spPr>
          <a:xfrm>
            <a:off x="6225436" y="2851285"/>
            <a:ext cx="4947780" cy="3345261"/>
          </a:xfrm>
          <a:prstGeom prst="rect">
            <a:avLst/>
          </a:prstGeom>
        </p:spPr>
      </p:pic>
    </p:spTree>
    <p:extLst>
      <p:ext uri="{BB962C8B-B14F-4D97-AF65-F5344CB8AC3E}">
        <p14:creationId xmlns:p14="http://schemas.microsoft.com/office/powerpoint/2010/main" val="338511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lt-LT" b="1" dirty="0" smtClean="0"/>
              <a:t>Užduotis</a:t>
            </a:r>
            <a:r>
              <a:rPr lang="lt-LT" dirty="0" smtClean="0"/>
              <a:t/>
            </a:r>
            <a:br>
              <a:rPr lang="lt-LT" dirty="0" smtClean="0"/>
            </a:br>
            <a:endParaRPr lang="lt-LT" dirty="0"/>
          </a:p>
        </p:txBody>
      </p:sp>
      <p:sp>
        <p:nvSpPr>
          <p:cNvPr id="3" name="Turinio vietos rezervavimo ženklas 2"/>
          <p:cNvSpPr>
            <a:spLocks noGrp="1"/>
          </p:cNvSpPr>
          <p:nvPr>
            <p:ph type="subTitle" idx="1"/>
          </p:nvPr>
        </p:nvSpPr>
        <p:spPr>
          <a:xfrm>
            <a:off x="527387" y="1484784"/>
            <a:ext cx="11055016" cy="1674052"/>
          </a:xfrm>
        </p:spPr>
        <p:txBody>
          <a:bodyPr/>
          <a:lstStyle/>
          <a:p>
            <a:r>
              <a:rPr lang="lt-LT" dirty="0" smtClean="0"/>
              <a:t>Atrinkite vardus asmenų, kurie nenurodė gyvenamosios vietos.</a:t>
            </a:r>
          </a:p>
          <a:p>
            <a:r>
              <a:rPr lang="lt-LT" dirty="0" smtClean="0"/>
              <a:t>Atrinkite asmenis, kurie gyvena Gėlių gatvėje ir turi kortelę.</a:t>
            </a:r>
          </a:p>
          <a:p>
            <a:r>
              <a:rPr lang="lt-LT" dirty="0" smtClean="0"/>
              <a:t>Atrinkite asmens dokumento  numerį, kuris neturi nurodytos gyvenamosios vietos.</a:t>
            </a:r>
            <a:endParaRPr lang="en-US" dirty="0"/>
          </a:p>
        </p:txBody>
      </p:sp>
    </p:spTree>
    <p:extLst>
      <p:ext uri="{BB962C8B-B14F-4D97-AF65-F5344CB8AC3E}">
        <p14:creationId xmlns:p14="http://schemas.microsoft.com/office/powerpoint/2010/main" val="261706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UNION </a:t>
            </a:r>
            <a:r>
              <a:rPr lang="lt-LT" b="1" dirty="0" err="1" smtClean="0"/>
              <a:t>Operator</a:t>
            </a:r>
            <a:endParaRPr lang="lt-LT" dirty="0"/>
          </a:p>
        </p:txBody>
      </p:sp>
      <p:sp>
        <p:nvSpPr>
          <p:cNvPr id="3" name="Turinio vietos rezervavimo ženklas 2"/>
          <p:cNvSpPr>
            <a:spLocks noGrp="1"/>
          </p:cNvSpPr>
          <p:nvPr>
            <p:ph type="subTitle" idx="1"/>
          </p:nvPr>
        </p:nvSpPr>
        <p:spPr>
          <a:xfrm>
            <a:off x="527387" y="1484784"/>
            <a:ext cx="11055016" cy="2879398"/>
          </a:xfrm>
        </p:spPr>
        <p:txBody>
          <a:bodyPr/>
          <a:lstStyle/>
          <a:p>
            <a:r>
              <a:rPr lang="en-US" dirty="0"/>
              <a:t>The </a:t>
            </a:r>
            <a:r>
              <a:rPr lang="en-US" dirty="0" smtClean="0"/>
              <a:t>SQL </a:t>
            </a:r>
            <a:r>
              <a:rPr lang="en-US" dirty="0"/>
              <a:t>UNION operator combines the result of two or more SELECT statements</a:t>
            </a:r>
            <a:r>
              <a:rPr lang="en-US" dirty="0" smtClean="0"/>
              <a:t>.</a:t>
            </a:r>
            <a:endParaRPr lang="lt-LT" dirty="0" smtClean="0"/>
          </a:p>
          <a:p>
            <a:r>
              <a:rPr lang="en-US" dirty="0"/>
              <a:t>Notice that each SELECT statement within the UNION must have the same number of columns. The columns must also have similar data types. Also, the columns in each SELECT statement must be in the same order</a:t>
            </a:r>
            <a:r>
              <a:rPr lang="en-US" dirty="0" smtClean="0"/>
              <a:t>.</a:t>
            </a:r>
            <a:endParaRPr lang="lt-LT" dirty="0" smtClean="0"/>
          </a:p>
          <a:p>
            <a:r>
              <a:rPr lang="en-US" dirty="0"/>
              <a:t>The UNION operator selects only distinct values by default. To allow duplicate values, use the ALL keyword with UNION.</a:t>
            </a:r>
            <a:endParaRPr lang="lt-LT" dirty="0" smtClean="0"/>
          </a:p>
          <a:p>
            <a:endParaRPr lang="en-US" dirty="0"/>
          </a:p>
        </p:txBody>
      </p:sp>
      <p:pic>
        <p:nvPicPr>
          <p:cNvPr id="4" name="Paveikslėlis 3"/>
          <p:cNvPicPr>
            <a:picLocks noChangeAspect="1"/>
          </p:cNvPicPr>
          <p:nvPr/>
        </p:nvPicPr>
        <p:blipFill>
          <a:blip r:embed="rId2"/>
          <a:stretch>
            <a:fillRect/>
          </a:stretch>
        </p:blipFill>
        <p:spPr>
          <a:xfrm>
            <a:off x="527387" y="4624570"/>
            <a:ext cx="4773608" cy="1094586"/>
          </a:xfrm>
          <a:prstGeom prst="rect">
            <a:avLst/>
          </a:prstGeom>
        </p:spPr>
      </p:pic>
      <p:pic>
        <p:nvPicPr>
          <p:cNvPr id="5" name="Paveikslėlis 4"/>
          <p:cNvPicPr>
            <a:picLocks noChangeAspect="1"/>
          </p:cNvPicPr>
          <p:nvPr/>
        </p:nvPicPr>
        <p:blipFill>
          <a:blip r:embed="rId3"/>
          <a:stretch>
            <a:fillRect/>
          </a:stretch>
        </p:blipFill>
        <p:spPr>
          <a:xfrm>
            <a:off x="6188947" y="4682759"/>
            <a:ext cx="5033929" cy="1036397"/>
          </a:xfrm>
          <a:prstGeom prst="rect">
            <a:avLst/>
          </a:prstGeom>
        </p:spPr>
      </p:pic>
    </p:spTree>
    <p:extLst>
      <p:ext uri="{BB962C8B-B14F-4D97-AF65-F5344CB8AC3E}">
        <p14:creationId xmlns:p14="http://schemas.microsoft.com/office/powerpoint/2010/main" val="167866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a:t>
            </a:r>
            <a:r>
              <a:rPr lang="lt-LT" b="1" dirty="0" smtClean="0"/>
              <a:t>INTERSECT </a:t>
            </a:r>
            <a:r>
              <a:rPr lang="lt-LT" b="1" dirty="0" err="1"/>
              <a:t>Operator</a:t>
            </a:r>
            <a:endParaRPr lang="lt-LT" dirty="0"/>
          </a:p>
        </p:txBody>
      </p:sp>
      <p:sp>
        <p:nvSpPr>
          <p:cNvPr id="3" name="Turinio vietos rezervavimo ženklas 2"/>
          <p:cNvSpPr>
            <a:spLocks noGrp="1"/>
          </p:cNvSpPr>
          <p:nvPr>
            <p:ph type="subTitle" idx="1"/>
          </p:nvPr>
        </p:nvSpPr>
        <p:spPr>
          <a:xfrm>
            <a:off x="527387" y="1484784"/>
            <a:ext cx="11055016" cy="1631278"/>
          </a:xfrm>
        </p:spPr>
        <p:txBody>
          <a:bodyPr/>
          <a:lstStyle/>
          <a:p>
            <a:r>
              <a:rPr lang="en-US" dirty="0"/>
              <a:t>The SQL </a:t>
            </a:r>
            <a:r>
              <a:rPr lang="en-US" b="1" dirty="0"/>
              <a:t>INTERSECT</a:t>
            </a:r>
            <a:r>
              <a:rPr lang="en-US" dirty="0"/>
              <a:t> clause/operator is used to combine two SELECT statements, but returns rows only from the first SELECT statement that are identical to a row in the second SELECT statement. This means INTERSECT returns only common rows returned by the two SELECT statements.</a:t>
            </a:r>
          </a:p>
        </p:txBody>
      </p:sp>
      <p:pic>
        <p:nvPicPr>
          <p:cNvPr id="5" name="Paveikslėlis 4"/>
          <p:cNvPicPr>
            <a:picLocks noChangeAspect="1"/>
          </p:cNvPicPr>
          <p:nvPr/>
        </p:nvPicPr>
        <p:blipFill>
          <a:blip r:embed="rId2"/>
          <a:stretch>
            <a:fillRect/>
          </a:stretch>
        </p:blipFill>
        <p:spPr>
          <a:xfrm>
            <a:off x="2688696" y="3818555"/>
            <a:ext cx="5404594" cy="1385211"/>
          </a:xfrm>
          <a:prstGeom prst="rect">
            <a:avLst/>
          </a:prstGeom>
        </p:spPr>
      </p:pic>
    </p:spTree>
    <p:extLst>
      <p:ext uri="{BB962C8B-B14F-4D97-AF65-F5344CB8AC3E}">
        <p14:creationId xmlns:p14="http://schemas.microsoft.com/office/powerpoint/2010/main" val="94704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a:t>
            </a:r>
            <a:r>
              <a:rPr lang="lt-LT" b="1" dirty="0" smtClean="0"/>
              <a:t>EXCEPT </a:t>
            </a:r>
            <a:r>
              <a:rPr lang="lt-LT" b="1" dirty="0" err="1"/>
              <a:t>Operator</a:t>
            </a:r>
            <a:endParaRPr lang="lt-LT" dirty="0"/>
          </a:p>
        </p:txBody>
      </p:sp>
      <p:sp>
        <p:nvSpPr>
          <p:cNvPr id="3" name="Turinio vietos rezervavimo ženklas 2"/>
          <p:cNvSpPr>
            <a:spLocks noGrp="1"/>
          </p:cNvSpPr>
          <p:nvPr>
            <p:ph type="subTitle" idx="1"/>
          </p:nvPr>
        </p:nvSpPr>
        <p:spPr>
          <a:xfrm>
            <a:off x="527387" y="1484784"/>
            <a:ext cx="11055016" cy="965453"/>
          </a:xfrm>
        </p:spPr>
        <p:txBody>
          <a:bodyPr/>
          <a:lstStyle/>
          <a:p>
            <a:r>
              <a:rPr lang="lt-LT" dirty="0" err="1" smtClean="0"/>
              <a:t>The</a:t>
            </a:r>
            <a:r>
              <a:rPr lang="lt-LT" dirty="0" smtClean="0"/>
              <a:t> q</a:t>
            </a:r>
            <a:r>
              <a:rPr lang="en-US" dirty="0" err="1" smtClean="0"/>
              <a:t>uery</a:t>
            </a:r>
            <a:r>
              <a:rPr lang="en-US" dirty="0" smtClean="0"/>
              <a:t> </a:t>
            </a:r>
            <a:r>
              <a:rPr lang="en-US" dirty="0"/>
              <a:t>returns all rows in the first query that are not returned in the second </a:t>
            </a:r>
            <a:r>
              <a:rPr lang="en-US" dirty="0" smtClean="0"/>
              <a:t>query</a:t>
            </a:r>
            <a:r>
              <a:rPr lang="lt-LT" dirty="0" smtClean="0"/>
              <a:t>.</a:t>
            </a:r>
            <a:endParaRPr lang="en-US" dirty="0"/>
          </a:p>
        </p:txBody>
      </p:sp>
      <p:pic>
        <p:nvPicPr>
          <p:cNvPr id="4" name="Paveikslėlis 3"/>
          <p:cNvPicPr>
            <a:picLocks noChangeAspect="1"/>
          </p:cNvPicPr>
          <p:nvPr/>
        </p:nvPicPr>
        <p:blipFill>
          <a:blip r:embed="rId2"/>
          <a:stretch>
            <a:fillRect/>
          </a:stretch>
        </p:blipFill>
        <p:spPr>
          <a:xfrm>
            <a:off x="2572319" y="2935765"/>
            <a:ext cx="6648438" cy="1602983"/>
          </a:xfrm>
          <a:prstGeom prst="rect">
            <a:avLst/>
          </a:prstGeom>
        </p:spPr>
      </p:pic>
    </p:spTree>
    <p:extLst>
      <p:ext uri="{BB962C8B-B14F-4D97-AF65-F5344CB8AC3E}">
        <p14:creationId xmlns:p14="http://schemas.microsoft.com/office/powerpoint/2010/main" val="42757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a:t>The</a:t>
            </a:r>
            <a:r>
              <a:rPr lang="lt-LT" b="1" dirty="0"/>
              <a:t> SQL SELECT </a:t>
            </a:r>
            <a:r>
              <a:rPr lang="lt-LT" b="1" dirty="0" smtClean="0"/>
              <a:t>INTO</a:t>
            </a:r>
            <a:endParaRPr lang="lt-LT" dirty="0"/>
          </a:p>
        </p:txBody>
      </p:sp>
      <p:sp>
        <p:nvSpPr>
          <p:cNvPr id="3" name="Turinio vietos rezervavimo ženklas 2"/>
          <p:cNvSpPr>
            <a:spLocks noGrp="1"/>
          </p:cNvSpPr>
          <p:nvPr>
            <p:ph type="subTitle" idx="1"/>
          </p:nvPr>
        </p:nvSpPr>
        <p:spPr>
          <a:xfrm>
            <a:off x="527387" y="1484784"/>
            <a:ext cx="11055016" cy="967471"/>
          </a:xfrm>
        </p:spPr>
        <p:txBody>
          <a:bodyPr/>
          <a:lstStyle/>
          <a:p>
            <a:r>
              <a:rPr lang="en-US" dirty="0"/>
              <a:t>The SELECT INTO statement selects data from one table and inserts it into a new table.</a:t>
            </a:r>
          </a:p>
        </p:txBody>
      </p:sp>
      <p:pic>
        <p:nvPicPr>
          <p:cNvPr id="4" name="Paveikslėlis 3"/>
          <p:cNvPicPr>
            <a:picLocks noChangeAspect="1"/>
          </p:cNvPicPr>
          <p:nvPr/>
        </p:nvPicPr>
        <p:blipFill>
          <a:blip r:embed="rId2"/>
          <a:stretch>
            <a:fillRect/>
          </a:stretch>
        </p:blipFill>
        <p:spPr>
          <a:xfrm>
            <a:off x="3201880" y="2959332"/>
            <a:ext cx="4646576" cy="1213658"/>
          </a:xfrm>
          <a:prstGeom prst="rect">
            <a:avLst/>
          </a:prstGeom>
        </p:spPr>
      </p:pic>
    </p:spTree>
    <p:extLst>
      <p:ext uri="{BB962C8B-B14F-4D97-AF65-F5344CB8AC3E}">
        <p14:creationId xmlns:p14="http://schemas.microsoft.com/office/powerpoint/2010/main" val="66993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DROP </a:t>
            </a:r>
            <a:r>
              <a:rPr lang="lt-LT" b="1" dirty="0" smtClean="0"/>
              <a:t>TABLE</a:t>
            </a:r>
            <a:endParaRPr lang="lt-LT" dirty="0"/>
          </a:p>
        </p:txBody>
      </p:sp>
      <p:sp>
        <p:nvSpPr>
          <p:cNvPr id="3" name="Turinio vietos rezervavimo ženklas 2"/>
          <p:cNvSpPr>
            <a:spLocks noGrp="1"/>
          </p:cNvSpPr>
          <p:nvPr>
            <p:ph type="subTitle" idx="1"/>
          </p:nvPr>
        </p:nvSpPr>
        <p:spPr>
          <a:xfrm>
            <a:off x="527387" y="1484784"/>
            <a:ext cx="11055016" cy="892656"/>
          </a:xfrm>
        </p:spPr>
        <p:txBody>
          <a:bodyPr/>
          <a:lstStyle/>
          <a:p>
            <a:r>
              <a:rPr lang="en-US" dirty="0"/>
              <a:t>The DROP TABLE statement is used to drop an existing table in a database.</a:t>
            </a:r>
          </a:p>
        </p:txBody>
      </p:sp>
      <p:pic>
        <p:nvPicPr>
          <p:cNvPr id="4" name="Paveikslėlis 3"/>
          <p:cNvPicPr>
            <a:picLocks noChangeAspect="1"/>
          </p:cNvPicPr>
          <p:nvPr/>
        </p:nvPicPr>
        <p:blipFill>
          <a:blip r:embed="rId2"/>
          <a:stretch>
            <a:fillRect/>
          </a:stretch>
        </p:blipFill>
        <p:spPr>
          <a:xfrm>
            <a:off x="3199785" y="3241964"/>
            <a:ext cx="5441433" cy="706340"/>
          </a:xfrm>
          <a:prstGeom prst="rect">
            <a:avLst/>
          </a:prstGeom>
        </p:spPr>
      </p:pic>
    </p:spTree>
    <p:extLst>
      <p:ext uri="{BB962C8B-B14F-4D97-AF65-F5344CB8AC3E}">
        <p14:creationId xmlns:p14="http://schemas.microsoft.com/office/powerpoint/2010/main" val="181416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TRUNCATE </a:t>
            </a:r>
            <a:r>
              <a:rPr lang="lt-LT" b="1" dirty="0" smtClean="0"/>
              <a:t>TABLE</a:t>
            </a:r>
            <a:endParaRPr lang="lt-LT" dirty="0"/>
          </a:p>
        </p:txBody>
      </p:sp>
      <p:sp>
        <p:nvSpPr>
          <p:cNvPr id="3" name="Turinio vietos rezervavimo ženklas 2"/>
          <p:cNvSpPr>
            <a:spLocks noGrp="1"/>
          </p:cNvSpPr>
          <p:nvPr>
            <p:ph type="subTitle" idx="1"/>
          </p:nvPr>
        </p:nvSpPr>
        <p:spPr>
          <a:xfrm>
            <a:off x="527387" y="1484784"/>
            <a:ext cx="11055016" cy="884343"/>
          </a:xfrm>
        </p:spPr>
        <p:txBody>
          <a:bodyPr/>
          <a:lstStyle/>
          <a:p>
            <a:r>
              <a:rPr lang="en-US" dirty="0"/>
              <a:t>The TRUNCATE TABLE statement is used to delete the data inside a table, but not the table itself.</a:t>
            </a:r>
          </a:p>
        </p:txBody>
      </p:sp>
      <p:pic>
        <p:nvPicPr>
          <p:cNvPr id="4" name="Paveikslėlis 3"/>
          <p:cNvPicPr>
            <a:picLocks noChangeAspect="1"/>
          </p:cNvPicPr>
          <p:nvPr/>
        </p:nvPicPr>
        <p:blipFill>
          <a:blip r:embed="rId2"/>
          <a:stretch>
            <a:fillRect/>
          </a:stretch>
        </p:blipFill>
        <p:spPr>
          <a:xfrm>
            <a:off x="2947188" y="3624349"/>
            <a:ext cx="6005971" cy="756307"/>
          </a:xfrm>
          <a:prstGeom prst="rect">
            <a:avLst/>
          </a:prstGeom>
        </p:spPr>
      </p:pic>
    </p:spTree>
    <p:extLst>
      <p:ext uri="{BB962C8B-B14F-4D97-AF65-F5344CB8AC3E}">
        <p14:creationId xmlns:p14="http://schemas.microsoft.com/office/powerpoint/2010/main" val="415595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128393"/>
            <a:ext cx="10518370" cy="1112172"/>
          </a:xfrm>
        </p:spPr>
        <p:txBody>
          <a:bodyPr>
            <a:normAutofit fontScale="90000"/>
          </a:bodyPr>
          <a:lstStyle/>
          <a:p>
            <a:pPr algn="ctr"/>
            <a:r>
              <a:rPr lang="lt-LT" dirty="0" err="1" smtClean="0"/>
              <a:t>Real</a:t>
            </a:r>
            <a:r>
              <a:rPr lang="lt-LT" dirty="0" smtClean="0"/>
              <a:t> DB</a:t>
            </a:r>
            <a:br>
              <a:rPr lang="lt-LT" dirty="0" smtClean="0"/>
            </a:br>
            <a:endParaRPr lang="lt-LT" dirty="0"/>
          </a:p>
        </p:txBody>
      </p:sp>
      <p:pic>
        <p:nvPicPr>
          <p:cNvPr id="4" name="Paveikslėlis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57" y="115091"/>
            <a:ext cx="2944729" cy="6001790"/>
          </a:xfrm>
          <a:prstGeom prst="rect">
            <a:avLst/>
          </a:prstGeom>
        </p:spPr>
      </p:pic>
      <p:pic>
        <p:nvPicPr>
          <p:cNvPr id="5" name="Paveikslėlis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053" y="329737"/>
            <a:ext cx="2772162" cy="5134692"/>
          </a:xfrm>
          <a:prstGeom prst="rect">
            <a:avLst/>
          </a:prstGeom>
        </p:spPr>
      </p:pic>
      <p:pic>
        <p:nvPicPr>
          <p:cNvPr id="6" name="Paveikslėlis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0032" y="539316"/>
            <a:ext cx="2810267" cy="4715533"/>
          </a:xfrm>
          <a:prstGeom prst="rect">
            <a:avLst/>
          </a:prstGeom>
        </p:spPr>
      </p:pic>
      <p:pic>
        <p:nvPicPr>
          <p:cNvPr id="9" name="Paveikslėlis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8842" y="350121"/>
            <a:ext cx="2562287" cy="6238993"/>
          </a:xfrm>
          <a:prstGeom prst="rect">
            <a:avLst/>
          </a:prstGeom>
        </p:spPr>
      </p:pic>
      <p:pic>
        <p:nvPicPr>
          <p:cNvPr id="7" name="Paveikslėlis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6286" y="663158"/>
            <a:ext cx="2791215" cy="5106113"/>
          </a:xfrm>
          <a:prstGeom prst="rect">
            <a:avLst/>
          </a:prstGeom>
        </p:spPr>
      </p:pic>
      <p:pic>
        <p:nvPicPr>
          <p:cNvPr id="8" name="Paveikslėlis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31129" y="663158"/>
            <a:ext cx="2715004" cy="6258798"/>
          </a:xfrm>
          <a:prstGeom prst="rect">
            <a:avLst/>
          </a:prstGeom>
        </p:spPr>
      </p:pic>
      <p:pic>
        <p:nvPicPr>
          <p:cNvPr id="10" name="Paveikslėlis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4502" y="539316"/>
            <a:ext cx="2772162" cy="6220693"/>
          </a:xfrm>
          <a:prstGeom prst="rect">
            <a:avLst/>
          </a:prstGeom>
        </p:spPr>
      </p:pic>
      <p:pic>
        <p:nvPicPr>
          <p:cNvPr id="11" name="Paveikslėlis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97391" y="1397264"/>
            <a:ext cx="2829320" cy="5191850"/>
          </a:xfrm>
          <a:prstGeom prst="rect">
            <a:avLst/>
          </a:prstGeom>
        </p:spPr>
      </p:pic>
    </p:spTree>
    <p:extLst>
      <p:ext uri="{BB962C8B-B14F-4D97-AF65-F5344CB8AC3E}">
        <p14:creationId xmlns:p14="http://schemas.microsoft.com/office/powerpoint/2010/main" val="334977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ALTER </a:t>
            </a:r>
            <a:r>
              <a:rPr lang="lt-LT" b="1" dirty="0" smtClean="0"/>
              <a:t>TABLE</a:t>
            </a:r>
            <a:endParaRPr lang="lt-LT" dirty="0"/>
          </a:p>
        </p:txBody>
      </p:sp>
      <p:sp>
        <p:nvSpPr>
          <p:cNvPr id="3" name="Turinio vietos rezervavimo ženklas 2"/>
          <p:cNvSpPr>
            <a:spLocks noGrp="1"/>
          </p:cNvSpPr>
          <p:nvPr>
            <p:ph type="subTitle" idx="1"/>
          </p:nvPr>
        </p:nvSpPr>
        <p:spPr>
          <a:xfrm>
            <a:off x="527387" y="1484784"/>
            <a:ext cx="11055016" cy="1507798"/>
          </a:xfrm>
        </p:spPr>
        <p:txBody>
          <a:bodyPr/>
          <a:lstStyle/>
          <a:p>
            <a:r>
              <a:rPr lang="en-US" dirty="0"/>
              <a:t>The ALTER TABLE statement is used to add, delete, or modify columns in an existing table</a:t>
            </a:r>
            <a:r>
              <a:rPr lang="en-US" dirty="0" smtClean="0"/>
              <a:t>.</a:t>
            </a:r>
            <a:endParaRPr lang="lt-LT" dirty="0" smtClean="0"/>
          </a:p>
          <a:p>
            <a:r>
              <a:rPr lang="en-US" dirty="0"/>
              <a:t>The ALTER TABLE statement is also used to add and drop various constraints on an existing table.</a:t>
            </a:r>
          </a:p>
        </p:txBody>
      </p:sp>
      <p:pic>
        <p:nvPicPr>
          <p:cNvPr id="4" name="Paveikslėlis 3"/>
          <p:cNvPicPr>
            <a:picLocks noChangeAspect="1"/>
          </p:cNvPicPr>
          <p:nvPr/>
        </p:nvPicPr>
        <p:blipFill>
          <a:blip r:embed="rId2"/>
          <a:stretch>
            <a:fillRect/>
          </a:stretch>
        </p:blipFill>
        <p:spPr>
          <a:xfrm>
            <a:off x="655160" y="3423361"/>
            <a:ext cx="4498835" cy="956003"/>
          </a:xfrm>
          <a:prstGeom prst="rect">
            <a:avLst/>
          </a:prstGeom>
        </p:spPr>
      </p:pic>
      <p:pic>
        <p:nvPicPr>
          <p:cNvPr id="5" name="Paveikslėlis 4"/>
          <p:cNvPicPr>
            <a:picLocks noChangeAspect="1"/>
          </p:cNvPicPr>
          <p:nvPr/>
        </p:nvPicPr>
        <p:blipFill>
          <a:blip r:embed="rId3"/>
          <a:stretch>
            <a:fillRect/>
          </a:stretch>
        </p:blipFill>
        <p:spPr>
          <a:xfrm>
            <a:off x="2776451" y="4884998"/>
            <a:ext cx="4351374" cy="983788"/>
          </a:xfrm>
          <a:prstGeom prst="rect">
            <a:avLst/>
          </a:prstGeom>
        </p:spPr>
      </p:pic>
      <p:pic>
        <p:nvPicPr>
          <p:cNvPr id="9" name="Paveikslėlis 8"/>
          <p:cNvPicPr>
            <a:picLocks noChangeAspect="1"/>
          </p:cNvPicPr>
          <p:nvPr/>
        </p:nvPicPr>
        <p:blipFill>
          <a:blip r:embed="rId4"/>
          <a:stretch>
            <a:fillRect/>
          </a:stretch>
        </p:blipFill>
        <p:spPr>
          <a:xfrm>
            <a:off x="5625622" y="3555683"/>
            <a:ext cx="5632713" cy="766214"/>
          </a:xfrm>
          <a:prstGeom prst="rect">
            <a:avLst/>
          </a:prstGeom>
        </p:spPr>
      </p:pic>
    </p:spTree>
    <p:extLst>
      <p:ext uri="{BB962C8B-B14F-4D97-AF65-F5344CB8AC3E}">
        <p14:creationId xmlns:p14="http://schemas.microsoft.com/office/powerpoint/2010/main" val="197897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lt-LT" b="1" dirty="0" smtClean="0"/>
              <a:t>Užduotis</a:t>
            </a:r>
            <a:r>
              <a:rPr lang="lt-LT" dirty="0" smtClean="0"/>
              <a:t/>
            </a:r>
            <a:br>
              <a:rPr lang="lt-LT" dirty="0" smtClean="0"/>
            </a:br>
            <a:endParaRPr lang="lt-LT" dirty="0"/>
          </a:p>
        </p:txBody>
      </p:sp>
      <p:sp>
        <p:nvSpPr>
          <p:cNvPr id="3" name="Turinio vietos rezervavimo ženklas 2"/>
          <p:cNvSpPr>
            <a:spLocks noGrp="1"/>
          </p:cNvSpPr>
          <p:nvPr>
            <p:ph type="subTitle" idx="1"/>
          </p:nvPr>
        </p:nvSpPr>
        <p:spPr>
          <a:xfrm>
            <a:off x="527387" y="1484784"/>
            <a:ext cx="11055016" cy="1674052"/>
          </a:xfrm>
        </p:spPr>
        <p:txBody>
          <a:bodyPr/>
          <a:lstStyle/>
          <a:p>
            <a:r>
              <a:rPr lang="lt-LT" dirty="0" smtClean="0"/>
              <a:t>Atrinkite asmens vardą ir pavardę, kurie turi ir pasą ir kortelę.</a:t>
            </a:r>
            <a:endParaRPr lang="en-US" dirty="0"/>
          </a:p>
        </p:txBody>
      </p:sp>
    </p:spTree>
    <p:extLst>
      <p:ext uri="{BB962C8B-B14F-4D97-AF65-F5344CB8AC3E}">
        <p14:creationId xmlns:p14="http://schemas.microsoft.com/office/powerpoint/2010/main" val="329894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a:t>
            </a:r>
            <a:r>
              <a:rPr lang="lt-LT" b="1" dirty="0" err="1" smtClean="0"/>
              <a:t>Constraints</a:t>
            </a:r>
            <a:endParaRPr lang="lt-LT" dirty="0"/>
          </a:p>
        </p:txBody>
      </p:sp>
      <p:sp>
        <p:nvSpPr>
          <p:cNvPr id="3" name="Turinio vietos rezervavimo ženklas 2"/>
          <p:cNvSpPr>
            <a:spLocks noGrp="1"/>
          </p:cNvSpPr>
          <p:nvPr>
            <p:ph type="subTitle" idx="1"/>
          </p:nvPr>
        </p:nvSpPr>
        <p:spPr>
          <a:xfrm>
            <a:off x="527387" y="1484784"/>
            <a:ext cx="11055016" cy="1117100"/>
          </a:xfrm>
        </p:spPr>
        <p:txBody>
          <a:bodyPr/>
          <a:lstStyle/>
          <a:p>
            <a:r>
              <a:rPr lang="en-US" dirty="0"/>
              <a:t>Constraints can be specified when the table is created with the CREATE TABLE statement, or after the table is created with the ALTER TABLE statement.</a:t>
            </a:r>
          </a:p>
        </p:txBody>
      </p:sp>
      <p:pic>
        <p:nvPicPr>
          <p:cNvPr id="4" name="Paveikslėlis 3"/>
          <p:cNvPicPr>
            <a:picLocks noChangeAspect="1"/>
          </p:cNvPicPr>
          <p:nvPr/>
        </p:nvPicPr>
        <p:blipFill>
          <a:blip r:embed="rId2"/>
          <a:stretch>
            <a:fillRect/>
          </a:stretch>
        </p:blipFill>
        <p:spPr>
          <a:xfrm>
            <a:off x="3067396" y="2747867"/>
            <a:ext cx="4414685" cy="2169415"/>
          </a:xfrm>
          <a:prstGeom prst="rect">
            <a:avLst/>
          </a:prstGeom>
        </p:spPr>
      </p:pic>
    </p:spTree>
    <p:extLst>
      <p:ext uri="{BB962C8B-B14F-4D97-AF65-F5344CB8AC3E}">
        <p14:creationId xmlns:p14="http://schemas.microsoft.com/office/powerpoint/2010/main" val="178449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a:t>
            </a:r>
            <a:r>
              <a:rPr lang="lt-LT" b="1" dirty="0" err="1"/>
              <a:t>Constraints</a:t>
            </a:r>
            <a:endParaRPr lang="lt-LT" dirty="0"/>
          </a:p>
        </p:txBody>
      </p:sp>
      <p:sp>
        <p:nvSpPr>
          <p:cNvPr id="3" name="Turinio vietos rezervavimo ženklas 2"/>
          <p:cNvSpPr>
            <a:spLocks noGrp="1"/>
          </p:cNvSpPr>
          <p:nvPr>
            <p:ph type="subTitle" idx="1"/>
          </p:nvPr>
        </p:nvSpPr>
        <p:spPr>
          <a:xfrm>
            <a:off x="527387" y="1484784"/>
            <a:ext cx="11055016" cy="2330758"/>
          </a:xfrm>
        </p:spPr>
        <p:txBody>
          <a:bodyPr/>
          <a:lstStyle/>
          <a:p>
            <a:r>
              <a:rPr lang="en-US" dirty="0"/>
              <a:t>SQL constraints are used to specify rules for the data in a table</a:t>
            </a:r>
            <a:r>
              <a:rPr lang="en-US" dirty="0" smtClean="0"/>
              <a:t>.</a:t>
            </a:r>
            <a:endParaRPr lang="lt-LT" dirty="0" smtClean="0"/>
          </a:p>
          <a:p>
            <a:r>
              <a:rPr lang="en-US" dirty="0"/>
              <a:t>Constraints are used to limit the type of data that can go into a table. This ensures the accuracy and reliability of the data in the table. If there is any violation between the constraint and the data action, the action is aborted</a:t>
            </a:r>
            <a:r>
              <a:rPr lang="en-US" dirty="0" smtClean="0"/>
              <a:t>.</a:t>
            </a:r>
            <a:endParaRPr lang="lt-LT" dirty="0" smtClean="0"/>
          </a:p>
          <a:p>
            <a:r>
              <a:rPr lang="en-US" dirty="0"/>
              <a:t>Constraints can be column level or table level. Column level constraints apply to a column, and table level constraints apply to the whole table.</a:t>
            </a:r>
          </a:p>
        </p:txBody>
      </p:sp>
      <p:pic>
        <p:nvPicPr>
          <p:cNvPr id="4" name="Paveikslėlis 3"/>
          <p:cNvPicPr>
            <a:picLocks noChangeAspect="1"/>
          </p:cNvPicPr>
          <p:nvPr/>
        </p:nvPicPr>
        <p:blipFill>
          <a:blip r:embed="rId2"/>
          <a:stretch>
            <a:fillRect/>
          </a:stretch>
        </p:blipFill>
        <p:spPr>
          <a:xfrm>
            <a:off x="1527313" y="3815541"/>
            <a:ext cx="9566028" cy="2161309"/>
          </a:xfrm>
          <a:prstGeom prst="rect">
            <a:avLst/>
          </a:prstGeom>
        </p:spPr>
      </p:pic>
    </p:spTree>
    <p:extLst>
      <p:ext uri="{BB962C8B-B14F-4D97-AF65-F5344CB8AC3E}">
        <p14:creationId xmlns:p14="http://schemas.microsoft.com/office/powerpoint/2010/main" val="227388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NOT NULL </a:t>
            </a:r>
            <a:r>
              <a:rPr lang="lt-LT" b="1" dirty="0" err="1" smtClean="0"/>
              <a:t>Constraint</a:t>
            </a:r>
            <a:endParaRPr lang="lt-LT" dirty="0"/>
          </a:p>
        </p:txBody>
      </p:sp>
      <p:sp>
        <p:nvSpPr>
          <p:cNvPr id="3" name="Turinio vietos rezervavimo ženklas 2"/>
          <p:cNvSpPr>
            <a:spLocks noGrp="1"/>
          </p:cNvSpPr>
          <p:nvPr>
            <p:ph type="subTitle" idx="1"/>
          </p:nvPr>
        </p:nvSpPr>
        <p:spPr>
          <a:xfrm>
            <a:off x="527387" y="1484784"/>
            <a:ext cx="11055016" cy="1906809"/>
          </a:xfrm>
        </p:spPr>
        <p:txBody>
          <a:bodyPr/>
          <a:lstStyle/>
          <a:p>
            <a:r>
              <a:rPr lang="en-US" dirty="0"/>
              <a:t>By default, a column can hold NULL values. The NOT NULL constraint enforces a column to NOT accept NULL values</a:t>
            </a:r>
            <a:r>
              <a:rPr lang="en-US" dirty="0" smtClean="0"/>
              <a:t>.</a:t>
            </a:r>
            <a:endParaRPr lang="lt-LT" dirty="0" smtClean="0"/>
          </a:p>
          <a:p>
            <a:r>
              <a:rPr lang="en-US" dirty="0"/>
              <a:t>The NOT NULL constraint enforces a field to always contain a value. This means that you cannot insert a new record, or update a record without adding a value to this field</a:t>
            </a:r>
            <a:r>
              <a:rPr lang="en-US" dirty="0" smtClean="0"/>
              <a:t>.</a:t>
            </a:r>
            <a:endParaRPr lang="lt-LT" dirty="0" smtClean="0"/>
          </a:p>
          <a:p>
            <a:endParaRPr lang="en-US" dirty="0"/>
          </a:p>
        </p:txBody>
      </p:sp>
      <p:pic>
        <p:nvPicPr>
          <p:cNvPr id="4" name="Paveikslėlis 3"/>
          <p:cNvPicPr>
            <a:picLocks noChangeAspect="1"/>
          </p:cNvPicPr>
          <p:nvPr/>
        </p:nvPicPr>
        <p:blipFill>
          <a:blip r:embed="rId2"/>
          <a:stretch>
            <a:fillRect/>
          </a:stretch>
        </p:blipFill>
        <p:spPr>
          <a:xfrm>
            <a:off x="527387" y="3554924"/>
            <a:ext cx="4583820" cy="1748596"/>
          </a:xfrm>
          <a:prstGeom prst="rect">
            <a:avLst/>
          </a:prstGeom>
        </p:spPr>
      </p:pic>
      <p:pic>
        <p:nvPicPr>
          <p:cNvPr id="7" name="Paveikslėlis 6"/>
          <p:cNvPicPr>
            <a:picLocks noChangeAspect="1"/>
          </p:cNvPicPr>
          <p:nvPr/>
        </p:nvPicPr>
        <p:blipFill>
          <a:blip r:embed="rId3"/>
          <a:stretch>
            <a:fillRect/>
          </a:stretch>
        </p:blipFill>
        <p:spPr>
          <a:xfrm>
            <a:off x="5787670" y="3554924"/>
            <a:ext cx="5300213" cy="830965"/>
          </a:xfrm>
          <a:prstGeom prst="rect">
            <a:avLst/>
          </a:prstGeom>
        </p:spPr>
      </p:pic>
    </p:spTree>
    <p:extLst>
      <p:ext uri="{BB962C8B-B14F-4D97-AF65-F5344CB8AC3E}">
        <p14:creationId xmlns:p14="http://schemas.microsoft.com/office/powerpoint/2010/main" val="176196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UNIQUE </a:t>
            </a:r>
            <a:r>
              <a:rPr lang="lt-LT" b="1" dirty="0" err="1" smtClean="0"/>
              <a:t>Constraint</a:t>
            </a:r>
            <a:endParaRPr lang="lt-LT" dirty="0"/>
          </a:p>
        </p:txBody>
      </p:sp>
      <p:sp>
        <p:nvSpPr>
          <p:cNvPr id="3" name="Turinio vietos rezervavimo ženklas 2"/>
          <p:cNvSpPr>
            <a:spLocks noGrp="1"/>
          </p:cNvSpPr>
          <p:nvPr>
            <p:ph type="subTitle" idx="1"/>
          </p:nvPr>
        </p:nvSpPr>
        <p:spPr>
          <a:xfrm>
            <a:off x="527387" y="1484784"/>
            <a:ext cx="11055016" cy="2231005"/>
          </a:xfrm>
        </p:spPr>
        <p:txBody>
          <a:bodyPr/>
          <a:lstStyle/>
          <a:p>
            <a:r>
              <a:rPr lang="en-US" dirty="0"/>
              <a:t>The UNIQUE constraint ensures that all values in a column are different</a:t>
            </a:r>
            <a:r>
              <a:rPr lang="en-US" dirty="0" smtClean="0"/>
              <a:t>.</a:t>
            </a:r>
            <a:endParaRPr lang="lt-LT" dirty="0" smtClean="0"/>
          </a:p>
          <a:p>
            <a:r>
              <a:rPr lang="en-US" dirty="0"/>
              <a:t>Both the UNIQUE and PRIMARY KEY constraints provide a guarantee for uniqueness for a column or set of columns</a:t>
            </a:r>
            <a:r>
              <a:rPr lang="en-US" dirty="0" smtClean="0"/>
              <a:t>.</a:t>
            </a:r>
            <a:endParaRPr lang="lt-LT" dirty="0" smtClean="0"/>
          </a:p>
          <a:p>
            <a:r>
              <a:rPr lang="en-US" dirty="0"/>
              <a:t>A PRIMARY KEY constraint automatically has a UNIQUE constraint</a:t>
            </a:r>
            <a:r>
              <a:rPr lang="en-US" dirty="0" smtClean="0"/>
              <a:t>.</a:t>
            </a:r>
            <a:endParaRPr lang="lt-LT" dirty="0" smtClean="0"/>
          </a:p>
          <a:p>
            <a:r>
              <a:rPr lang="en-US" dirty="0"/>
              <a:t>However, you can have many UNIQUE constraints per table, but only one PRIMARY KEY constraint per table</a:t>
            </a:r>
            <a:r>
              <a:rPr lang="en-US" dirty="0" smtClean="0"/>
              <a:t>.</a:t>
            </a:r>
            <a:endParaRPr lang="lt-LT" dirty="0" smtClean="0"/>
          </a:p>
          <a:p>
            <a:pPr marL="0" indent="0">
              <a:buNone/>
            </a:pPr>
            <a:endParaRPr lang="en-US" dirty="0"/>
          </a:p>
        </p:txBody>
      </p:sp>
      <p:pic>
        <p:nvPicPr>
          <p:cNvPr id="4" name="Paveikslėlis 3"/>
          <p:cNvPicPr>
            <a:picLocks noChangeAspect="1"/>
          </p:cNvPicPr>
          <p:nvPr/>
        </p:nvPicPr>
        <p:blipFill>
          <a:blip r:embed="rId2"/>
          <a:stretch>
            <a:fillRect/>
          </a:stretch>
        </p:blipFill>
        <p:spPr>
          <a:xfrm>
            <a:off x="993673" y="3859799"/>
            <a:ext cx="4458274" cy="1900921"/>
          </a:xfrm>
          <a:prstGeom prst="rect">
            <a:avLst/>
          </a:prstGeom>
        </p:spPr>
      </p:pic>
      <p:pic>
        <p:nvPicPr>
          <p:cNvPr id="5" name="Paveikslėlis 4"/>
          <p:cNvPicPr>
            <a:picLocks noChangeAspect="1"/>
          </p:cNvPicPr>
          <p:nvPr/>
        </p:nvPicPr>
        <p:blipFill>
          <a:blip r:embed="rId3"/>
          <a:stretch>
            <a:fillRect/>
          </a:stretch>
        </p:blipFill>
        <p:spPr>
          <a:xfrm>
            <a:off x="6126202" y="3859799"/>
            <a:ext cx="5036767" cy="1961433"/>
          </a:xfrm>
          <a:prstGeom prst="rect">
            <a:avLst/>
          </a:prstGeom>
        </p:spPr>
      </p:pic>
      <p:pic>
        <p:nvPicPr>
          <p:cNvPr id="6" name="Paveikslėlis 5"/>
          <p:cNvPicPr>
            <a:picLocks noChangeAspect="1"/>
          </p:cNvPicPr>
          <p:nvPr/>
        </p:nvPicPr>
        <p:blipFill>
          <a:blip r:embed="rId4"/>
          <a:stretch>
            <a:fillRect/>
          </a:stretch>
        </p:blipFill>
        <p:spPr>
          <a:xfrm>
            <a:off x="2495902" y="5544588"/>
            <a:ext cx="3314044" cy="895687"/>
          </a:xfrm>
          <a:prstGeom prst="rect">
            <a:avLst/>
          </a:prstGeom>
        </p:spPr>
      </p:pic>
    </p:spTree>
    <p:extLst>
      <p:ext uri="{BB962C8B-B14F-4D97-AF65-F5344CB8AC3E}">
        <p14:creationId xmlns:p14="http://schemas.microsoft.com/office/powerpoint/2010/main" val="169595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PRIMARY KEY </a:t>
            </a:r>
            <a:r>
              <a:rPr lang="lt-LT" b="1" dirty="0" err="1" smtClean="0"/>
              <a:t>Constraint</a:t>
            </a:r>
            <a:endParaRPr lang="lt-LT" dirty="0"/>
          </a:p>
        </p:txBody>
      </p:sp>
      <p:sp>
        <p:nvSpPr>
          <p:cNvPr id="3" name="Turinio vietos rezervavimo ženklas 2"/>
          <p:cNvSpPr>
            <a:spLocks noGrp="1"/>
          </p:cNvSpPr>
          <p:nvPr>
            <p:ph type="subTitle" idx="1"/>
          </p:nvPr>
        </p:nvSpPr>
        <p:spPr>
          <a:xfrm>
            <a:off x="527387" y="1484784"/>
            <a:ext cx="11055016" cy="1266729"/>
          </a:xfrm>
        </p:spPr>
        <p:txBody>
          <a:bodyPr/>
          <a:lstStyle/>
          <a:p>
            <a:r>
              <a:rPr lang="en-US" dirty="0"/>
              <a:t>The PRIMARY KEY constraint uniquely identifies each record in a database table</a:t>
            </a:r>
            <a:r>
              <a:rPr lang="en-US" dirty="0" smtClean="0"/>
              <a:t>.</a:t>
            </a:r>
            <a:endParaRPr lang="lt-LT" dirty="0" smtClean="0"/>
          </a:p>
          <a:p>
            <a:r>
              <a:rPr lang="en-US" dirty="0"/>
              <a:t>Primary keys must contain UNIQUE values, and cannot contain NULL values</a:t>
            </a:r>
            <a:r>
              <a:rPr lang="en-US" dirty="0" smtClean="0"/>
              <a:t>.</a:t>
            </a:r>
            <a:endParaRPr lang="lt-LT" dirty="0" smtClean="0"/>
          </a:p>
          <a:p>
            <a:r>
              <a:rPr lang="en-US" dirty="0"/>
              <a:t>A table can have only one primary key, which may consist of single or multiple fields</a:t>
            </a:r>
            <a:r>
              <a:rPr lang="en-US" dirty="0" smtClean="0"/>
              <a:t>.</a:t>
            </a:r>
            <a:endParaRPr lang="lt-LT" dirty="0" smtClean="0"/>
          </a:p>
          <a:p>
            <a:pPr marL="0" indent="0">
              <a:buNone/>
            </a:pPr>
            <a:endParaRPr lang="en-US" dirty="0"/>
          </a:p>
        </p:txBody>
      </p:sp>
      <p:pic>
        <p:nvPicPr>
          <p:cNvPr id="5" name="Paveikslėlis 4"/>
          <p:cNvPicPr>
            <a:picLocks noChangeAspect="1"/>
          </p:cNvPicPr>
          <p:nvPr/>
        </p:nvPicPr>
        <p:blipFill>
          <a:blip r:embed="rId2"/>
          <a:stretch>
            <a:fillRect/>
          </a:stretch>
        </p:blipFill>
        <p:spPr>
          <a:xfrm>
            <a:off x="527387" y="2751513"/>
            <a:ext cx="4838310" cy="1762298"/>
          </a:xfrm>
          <a:prstGeom prst="rect">
            <a:avLst/>
          </a:prstGeom>
        </p:spPr>
      </p:pic>
      <p:pic>
        <p:nvPicPr>
          <p:cNvPr id="6" name="Paveikslėlis 5"/>
          <p:cNvPicPr>
            <a:picLocks noChangeAspect="1"/>
          </p:cNvPicPr>
          <p:nvPr/>
        </p:nvPicPr>
        <p:blipFill>
          <a:blip r:embed="rId3"/>
          <a:stretch>
            <a:fillRect/>
          </a:stretch>
        </p:blipFill>
        <p:spPr>
          <a:xfrm>
            <a:off x="5587571" y="2751513"/>
            <a:ext cx="2873964" cy="739832"/>
          </a:xfrm>
          <a:prstGeom prst="rect">
            <a:avLst/>
          </a:prstGeom>
        </p:spPr>
      </p:pic>
      <p:pic>
        <p:nvPicPr>
          <p:cNvPr id="7" name="Paveikslėlis 6"/>
          <p:cNvPicPr>
            <a:picLocks noChangeAspect="1"/>
          </p:cNvPicPr>
          <p:nvPr/>
        </p:nvPicPr>
        <p:blipFill>
          <a:blip r:embed="rId4"/>
          <a:stretch>
            <a:fillRect/>
          </a:stretch>
        </p:blipFill>
        <p:spPr>
          <a:xfrm>
            <a:off x="527387" y="4513811"/>
            <a:ext cx="6823668" cy="733727"/>
          </a:xfrm>
          <a:prstGeom prst="rect">
            <a:avLst/>
          </a:prstGeom>
        </p:spPr>
      </p:pic>
      <p:pic>
        <p:nvPicPr>
          <p:cNvPr id="8" name="Paveikslėlis 7"/>
          <p:cNvPicPr>
            <a:picLocks noChangeAspect="1"/>
          </p:cNvPicPr>
          <p:nvPr/>
        </p:nvPicPr>
        <p:blipFill>
          <a:blip r:embed="rId5"/>
          <a:stretch>
            <a:fillRect/>
          </a:stretch>
        </p:blipFill>
        <p:spPr>
          <a:xfrm>
            <a:off x="2316036" y="5400475"/>
            <a:ext cx="3899183" cy="760130"/>
          </a:xfrm>
          <a:prstGeom prst="rect">
            <a:avLst/>
          </a:prstGeom>
        </p:spPr>
      </p:pic>
    </p:spTree>
    <p:extLst>
      <p:ext uri="{BB962C8B-B14F-4D97-AF65-F5344CB8AC3E}">
        <p14:creationId xmlns:p14="http://schemas.microsoft.com/office/powerpoint/2010/main" val="103617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FOREIGN KEY </a:t>
            </a:r>
            <a:r>
              <a:rPr lang="lt-LT" b="1" dirty="0" err="1" smtClean="0"/>
              <a:t>Constraint</a:t>
            </a:r>
            <a:endParaRPr lang="lt-LT" dirty="0"/>
          </a:p>
        </p:txBody>
      </p:sp>
      <p:sp>
        <p:nvSpPr>
          <p:cNvPr id="3" name="Turinio vietos rezervavimo ženklas 2"/>
          <p:cNvSpPr>
            <a:spLocks noGrp="1"/>
          </p:cNvSpPr>
          <p:nvPr>
            <p:ph type="subTitle" idx="1"/>
          </p:nvPr>
        </p:nvSpPr>
        <p:spPr>
          <a:xfrm>
            <a:off x="527387" y="1484784"/>
            <a:ext cx="11055016" cy="1033972"/>
          </a:xfrm>
        </p:spPr>
        <p:txBody>
          <a:bodyPr/>
          <a:lstStyle/>
          <a:p>
            <a:r>
              <a:rPr lang="en-US" dirty="0"/>
              <a:t>A FOREIGN KEY is a key used to link two tables together</a:t>
            </a:r>
            <a:r>
              <a:rPr lang="en-US" dirty="0" smtClean="0"/>
              <a:t>.</a:t>
            </a:r>
            <a:endParaRPr lang="lt-LT" dirty="0" smtClean="0"/>
          </a:p>
          <a:p>
            <a:r>
              <a:rPr lang="en-US" dirty="0"/>
              <a:t>A FOREIGN KEY in a table points to a PRIMARY KEY in another table</a:t>
            </a:r>
            <a:r>
              <a:rPr lang="en-US" dirty="0" smtClean="0"/>
              <a:t>.</a:t>
            </a:r>
            <a:endParaRPr lang="lt-LT" dirty="0" smtClean="0"/>
          </a:p>
        </p:txBody>
      </p:sp>
      <p:pic>
        <p:nvPicPr>
          <p:cNvPr id="4" name="Paveikslėlis 3"/>
          <p:cNvPicPr>
            <a:picLocks noChangeAspect="1"/>
          </p:cNvPicPr>
          <p:nvPr/>
        </p:nvPicPr>
        <p:blipFill>
          <a:blip r:embed="rId2"/>
          <a:stretch>
            <a:fillRect/>
          </a:stretch>
        </p:blipFill>
        <p:spPr>
          <a:xfrm>
            <a:off x="527387" y="2753844"/>
            <a:ext cx="3965796" cy="1934534"/>
          </a:xfrm>
          <a:prstGeom prst="rect">
            <a:avLst/>
          </a:prstGeom>
        </p:spPr>
      </p:pic>
      <p:pic>
        <p:nvPicPr>
          <p:cNvPr id="5" name="Paveikslėlis 4"/>
          <p:cNvPicPr>
            <a:picLocks noChangeAspect="1"/>
          </p:cNvPicPr>
          <p:nvPr/>
        </p:nvPicPr>
        <p:blipFill>
          <a:blip r:embed="rId3"/>
          <a:stretch>
            <a:fillRect/>
          </a:stretch>
        </p:blipFill>
        <p:spPr>
          <a:xfrm>
            <a:off x="4982323" y="2753844"/>
            <a:ext cx="5441590" cy="1776592"/>
          </a:xfrm>
          <a:prstGeom prst="rect">
            <a:avLst/>
          </a:prstGeom>
        </p:spPr>
      </p:pic>
      <p:pic>
        <p:nvPicPr>
          <p:cNvPr id="6" name="Paveikslėlis 5"/>
          <p:cNvPicPr>
            <a:picLocks noChangeAspect="1"/>
          </p:cNvPicPr>
          <p:nvPr/>
        </p:nvPicPr>
        <p:blipFill>
          <a:blip r:embed="rId4"/>
          <a:stretch>
            <a:fillRect/>
          </a:stretch>
        </p:blipFill>
        <p:spPr>
          <a:xfrm>
            <a:off x="1218442" y="4765524"/>
            <a:ext cx="7113642" cy="729189"/>
          </a:xfrm>
          <a:prstGeom prst="rect">
            <a:avLst/>
          </a:prstGeom>
        </p:spPr>
      </p:pic>
      <p:pic>
        <p:nvPicPr>
          <p:cNvPr id="7" name="Paveikslėlis 6"/>
          <p:cNvPicPr>
            <a:picLocks noChangeAspect="1"/>
          </p:cNvPicPr>
          <p:nvPr/>
        </p:nvPicPr>
        <p:blipFill>
          <a:blip r:embed="rId5"/>
          <a:stretch>
            <a:fillRect/>
          </a:stretch>
        </p:blipFill>
        <p:spPr>
          <a:xfrm>
            <a:off x="2103391" y="5571859"/>
            <a:ext cx="5858636" cy="986883"/>
          </a:xfrm>
          <a:prstGeom prst="rect">
            <a:avLst/>
          </a:prstGeom>
        </p:spPr>
      </p:pic>
    </p:spTree>
    <p:extLst>
      <p:ext uri="{BB962C8B-B14F-4D97-AF65-F5344CB8AC3E}">
        <p14:creationId xmlns:p14="http://schemas.microsoft.com/office/powerpoint/2010/main" val="328735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DROP a FOREIGN </a:t>
            </a:r>
            <a:r>
              <a:rPr lang="lt-LT" b="1" dirty="0" smtClean="0"/>
              <a:t>KEY</a:t>
            </a:r>
            <a:endParaRPr lang="lt-LT" dirty="0"/>
          </a:p>
        </p:txBody>
      </p:sp>
      <p:pic>
        <p:nvPicPr>
          <p:cNvPr id="4" name="Paveikslėlis 3"/>
          <p:cNvPicPr>
            <a:picLocks noChangeAspect="1"/>
          </p:cNvPicPr>
          <p:nvPr/>
        </p:nvPicPr>
        <p:blipFill>
          <a:blip r:embed="rId2"/>
          <a:stretch>
            <a:fillRect/>
          </a:stretch>
        </p:blipFill>
        <p:spPr>
          <a:xfrm>
            <a:off x="2939569" y="2332112"/>
            <a:ext cx="4921863" cy="1076106"/>
          </a:xfrm>
          <a:prstGeom prst="rect">
            <a:avLst/>
          </a:prstGeom>
        </p:spPr>
      </p:pic>
    </p:spTree>
    <p:extLst>
      <p:ext uri="{BB962C8B-B14F-4D97-AF65-F5344CB8AC3E}">
        <p14:creationId xmlns:p14="http://schemas.microsoft.com/office/powerpoint/2010/main" val="84059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CHECK </a:t>
            </a:r>
            <a:r>
              <a:rPr lang="lt-LT" b="1" dirty="0" err="1"/>
              <a:t>Constraint</a:t>
            </a:r>
            <a:endParaRPr lang="lt-LT" b="1" dirty="0"/>
          </a:p>
        </p:txBody>
      </p:sp>
      <p:sp>
        <p:nvSpPr>
          <p:cNvPr id="3" name="Turinio vietos rezervavimo ženklas 2"/>
          <p:cNvSpPr>
            <a:spLocks noGrp="1"/>
          </p:cNvSpPr>
          <p:nvPr>
            <p:ph type="subTitle" idx="1"/>
          </p:nvPr>
        </p:nvSpPr>
        <p:spPr>
          <a:xfrm>
            <a:off x="527387" y="1484784"/>
            <a:ext cx="11055016" cy="1989936"/>
          </a:xfrm>
        </p:spPr>
        <p:txBody>
          <a:bodyPr/>
          <a:lstStyle/>
          <a:p>
            <a:r>
              <a:rPr lang="en-US" dirty="0"/>
              <a:t>The CHECK constraint is used to limit the value range that can be placed in a column</a:t>
            </a:r>
            <a:r>
              <a:rPr lang="en-US" dirty="0" smtClean="0"/>
              <a:t>.</a:t>
            </a:r>
            <a:endParaRPr lang="lt-LT" dirty="0" smtClean="0"/>
          </a:p>
          <a:p>
            <a:r>
              <a:rPr lang="en-US" dirty="0"/>
              <a:t>If you define a CHECK constraint on a single column it allows only certain values for this column</a:t>
            </a:r>
            <a:r>
              <a:rPr lang="en-US" dirty="0" smtClean="0"/>
              <a:t>.</a:t>
            </a:r>
            <a:endParaRPr lang="lt-LT" dirty="0" smtClean="0"/>
          </a:p>
          <a:p>
            <a:r>
              <a:rPr lang="en-US" dirty="0"/>
              <a:t>If you define a CHECK constraint on a table it can limit the values in certain columns based on values in other columns in the row.</a:t>
            </a:r>
          </a:p>
        </p:txBody>
      </p:sp>
      <p:pic>
        <p:nvPicPr>
          <p:cNvPr id="4" name="Paveikslėlis 3"/>
          <p:cNvPicPr>
            <a:picLocks noChangeAspect="1"/>
          </p:cNvPicPr>
          <p:nvPr/>
        </p:nvPicPr>
        <p:blipFill>
          <a:blip r:embed="rId2"/>
          <a:stretch>
            <a:fillRect/>
          </a:stretch>
        </p:blipFill>
        <p:spPr>
          <a:xfrm>
            <a:off x="527386" y="3474720"/>
            <a:ext cx="3985691" cy="1961804"/>
          </a:xfrm>
          <a:prstGeom prst="rect">
            <a:avLst/>
          </a:prstGeom>
        </p:spPr>
      </p:pic>
      <p:pic>
        <p:nvPicPr>
          <p:cNvPr id="5" name="Paveikslėlis 4"/>
          <p:cNvPicPr>
            <a:picLocks noChangeAspect="1"/>
          </p:cNvPicPr>
          <p:nvPr/>
        </p:nvPicPr>
        <p:blipFill>
          <a:blip r:embed="rId3"/>
          <a:stretch>
            <a:fillRect/>
          </a:stretch>
        </p:blipFill>
        <p:spPr>
          <a:xfrm>
            <a:off x="5237526" y="3474720"/>
            <a:ext cx="5799178" cy="1961804"/>
          </a:xfrm>
          <a:prstGeom prst="rect">
            <a:avLst/>
          </a:prstGeom>
        </p:spPr>
      </p:pic>
      <p:pic>
        <p:nvPicPr>
          <p:cNvPr id="6" name="Paveikslėlis 5"/>
          <p:cNvPicPr>
            <a:picLocks noChangeAspect="1"/>
          </p:cNvPicPr>
          <p:nvPr/>
        </p:nvPicPr>
        <p:blipFill>
          <a:blip r:embed="rId4"/>
          <a:stretch>
            <a:fillRect/>
          </a:stretch>
        </p:blipFill>
        <p:spPr>
          <a:xfrm>
            <a:off x="527385" y="5464655"/>
            <a:ext cx="6209263" cy="537133"/>
          </a:xfrm>
          <a:prstGeom prst="rect">
            <a:avLst/>
          </a:prstGeom>
        </p:spPr>
      </p:pic>
      <p:pic>
        <p:nvPicPr>
          <p:cNvPr id="7" name="Paveikslėlis 6"/>
          <p:cNvPicPr>
            <a:picLocks noChangeAspect="1"/>
          </p:cNvPicPr>
          <p:nvPr/>
        </p:nvPicPr>
        <p:blipFill>
          <a:blip r:embed="rId5"/>
          <a:stretch>
            <a:fillRect/>
          </a:stretch>
        </p:blipFill>
        <p:spPr>
          <a:xfrm>
            <a:off x="6736648" y="5366631"/>
            <a:ext cx="5469425" cy="967667"/>
          </a:xfrm>
          <a:prstGeom prst="rect">
            <a:avLst/>
          </a:prstGeom>
        </p:spPr>
      </p:pic>
    </p:spTree>
    <p:extLst>
      <p:ext uri="{BB962C8B-B14F-4D97-AF65-F5344CB8AC3E}">
        <p14:creationId xmlns:p14="http://schemas.microsoft.com/office/powerpoint/2010/main" val="168405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lt-LT" dirty="0" err="1" smtClean="0"/>
              <a:t>Table</a:t>
            </a:r>
            <a:r>
              <a:rPr lang="lt-LT" dirty="0" smtClean="0"/>
              <a:t/>
            </a:r>
            <a:br>
              <a:rPr lang="lt-LT" dirty="0" smtClean="0"/>
            </a:br>
            <a:endParaRPr lang="lt-LT" dirty="0"/>
          </a:p>
        </p:txBody>
      </p:sp>
      <p:pic>
        <p:nvPicPr>
          <p:cNvPr id="3" name="Paveikslėlis 2"/>
          <p:cNvPicPr>
            <a:picLocks noChangeAspect="1"/>
          </p:cNvPicPr>
          <p:nvPr/>
        </p:nvPicPr>
        <p:blipFill>
          <a:blip r:embed="rId2"/>
          <a:stretch>
            <a:fillRect/>
          </a:stretch>
        </p:blipFill>
        <p:spPr>
          <a:xfrm>
            <a:off x="1871200" y="1098844"/>
            <a:ext cx="8328516" cy="4565705"/>
          </a:xfrm>
          <a:prstGeom prst="rect">
            <a:avLst/>
          </a:prstGeom>
        </p:spPr>
      </p:pic>
      <p:sp>
        <p:nvSpPr>
          <p:cNvPr id="13" name="Stačiakampis 12"/>
          <p:cNvSpPr/>
          <p:nvPr/>
        </p:nvSpPr>
        <p:spPr>
          <a:xfrm>
            <a:off x="2186248" y="1311279"/>
            <a:ext cx="773807" cy="43253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4" name="Stačiakampis 13"/>
          <p:cNvSpPr/>
          <p:nvPr/>
        </p:nvSpPr>
        <p:spPr>
          <a:xfrm>
            <a:off x="1871200" y="1330034"/>
            <a:ext cx="8328516" cy="20173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5" name="Stačiakampis 14"/>
          <p:cNvSpPr/>
          <p:nvPr/>
        </p:nvSpPr>
        <p:spPr>
          <a:xfrm>
            <a:off x="5885410" y="2552007"/>
            <a:ext cx="2227309" cy="20173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6" name="Rodyklė žemyn 15"/>
          <p:cNvSpPr/>
          <p:nvPr/>
        </p:nvSpPr>
        <p:spPr>
          <a:xfrm>
            <a:off x="3232727" y="530667"/>
            <a:ext cx="508000" cy="452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7" name="Rodyklė žemyn 16"/>
          <p:cNvSpPr/>
          <p:nvPr/>
        </p:nvSpPr>
        <p:spPr>
          <a:xfrm>
            <a:off x="4207163" y="530667"/>
            <a:ext cx="508000" cy="452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8" name="Rodyklė žemyn 17"/>
          <p:cNvSpPr/>
          <p:nvPr/>
        </p:nvSpPr>
        <p:spPr>
          <a:xfrm>
            <a:off x="6673272" y="530667"/>
            <a:ext cx="508000" cy="452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9" name="Rodyklė žemyn 18"/>
          <p:cNvSpPr/>
          <p:nvPr/>
        </p:nvSpPr>
        <p:spPr>
          <a:xfrm>
            <a:off x="8666479" y="530667"/>
            <a:ext cx="508000" cy="452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1" name="Rodyklė žemyn 10"/>
          <p:cNvSpPr/>
          <p:nvPr/>
        </p:nvSpPr>
        <p:spPr>
          <a:xfrm>
            <a:off x="2220209" y="532755"/>
            <a:ext cx="508000" cy="452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Tree>
    <p:extLst>
      <p:ext uri="{BB962C8B-B14F-4D97-AF65-F5344CB8AC3E}">
        <p14:creationId xmlns:p14="http://schemas.microsoft.com/office/powerpoint/2010/main" val="304320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arn(inVertical)">
                                      <p:cBhvr>
                                        <p:cTn id="34" dur="500"/>
                                        <p:tgtEl>
                                          <p:spTgt spid="1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arn(inVertical)">
                                      <p:cBhvr>
                                        <p:cTn id="37" dur="500"/>
                                        <p:tgtEl>
                                          <p:spTgt spid="18"/>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arn(inVertical)">
                                      <p:cBhvr>
                                        <p:cTn id="40" dur="500"/>
                                        <p:tgtEl>
                                          <p:spTgt spid="1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arn(inVertical)">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DEFAULT </a:t>
            </a:r>
            <a:r>
              <a:rPr lang="lt-LT" b="1" dirty="0" err="1" smtClean="0"/>
              <a:t>Constraint</a:t>
            </a:r>
            <a:endParaRPr lang="lt-LT" dirty="0"/>
          </a:p>
        </p:txBody>
      </p:sp>
      <p:sp>
        <p:nvSpPr>
          <p:cNvPr id="3" name="Turinio vietos rezervavimo ženklas 2"/>
          <p:cNvSpPr>
            <a:spLocks noGrp="1"/>
          </p:cNvSpPr>
          <p:nvPr>
            <p:ph type="subTitle" idx="1"/>
          </p:nvPr>
        </p:nvSpPr>
        <p:spPr>
          <a:xfrm>
            <a:off x="527387" y="1484784"/>
            <a:ext cx="11055016" cy="909281"/>
          </a:xfrm>
        </p:spPr>
        <p:txBody>
          <a:bodyPr/>
          <a:lstStyle/>
          <a:p>
            <a:r>
              <a:rPr lang="en-US" dirty="0"/>
              <a:t>The DEFAULT constraint is used to provide a default value for a column</a:t>
            </a:r>
            <a:r>
              <a:rPr lang="en-US" dirty="0" smtClean="0"/>
              <a:t>.</a:t>
            </a:r>
            <a:endParaRPr lang="lt-LT" dirty="0" smtClean="0"/>
          </a:p>
          <a:p>
            <a:r>
              <a:rPr lang="en-US" dirty="0"/>
              <a:t>The default value will be added to all new records IF no other value is specified.</a:t>
            </a:r>
          </a:p>
        </p:txBody>
      </p:sp>
      <p:pic>
        <p:nvPicPr>
          <p:cNvPr id="4" name="Paveikslėlis 3"/>
          <p:cNvPicPr>
            <a:picLocks noChangeAspect="1"/>
          </p:cNvPicPr>
          <p:nvPr/>
        </p:nvPicPr>
        <p:blipFill>
          <a:blip r:embed="rId2"/>
          <a:stretch>
            <a:fillRect/>
          </a:stretch>
        </p:blipFill>
        <p:spPr>
          <a:xfrm>
            <a:off x="527387" y="2394065"/>
            <a:ext cx="4149034" cy="1886990"/>
          </a:xfrm>
          <a:prstGeom prst="rect">
            <a:avLst/>
          </a:prstGeom>
        </p:spPr>
      </p:pic>
      <p:pic>
        <p:nvPicPr>
          <p:cNvPr id="5" name="Paveikslėlis 4"/>
          <p:cNvPicPr>
            <a:picLocks noChangeAspect="1"/>
          </p:cNvPicPr>
          <p:nvPr/>
        </p:nvPicPr>
        <p:blipFill>
          <a:blip r:embed="rId3"/>
          <a:stretch>
            <a:fillRect/>
          </a:stretch>
        </p:blipFill>
        <p:spPr>
          <a:xfrm>
            <a:off x="4899533" y="2394065"/>
            <a:ext cx="4620258" cy="1554480"/>
          </a:xfrm>
          <a:prstGeom prst="rect">
            <a:avLst/>
          </a:prstGeom>
        </p:spPr>
      </p:pic>
      <p:pic>
        <p:nvPicPr>
          <p:cNvPr id="8" name="Paveikslėlis 7"/>
          <p:cNvPicPr>
            <a:picLocks noChangeAspect="1"/>
          </p:cNvPicPr>
          <p:nvPr/>
        </p:nvPicPr>
        <p:blipFill>
          <a:blip r:embed="rId4"/>
          <a:stretch>
            <a:fillRect/>
          </a:stretch>
        </p:blipFill>
        <p:spPr>
          <a:xfrm>
            <a:off x="585578" y="4470709"/>
            <a:ext cx="5526572" cy="742917"/>
          </a:xfrm>
          <a:prstGeom prst="rect">
            <a:avLst/>
          </a:prstGeom>
        </p:spPr>
      </p:pic>
      <p:pic>
        <p:nvPicPr>
          <p:cNvPr id="9" name="Paveikslėlis 8"/>
          <p:cNvPicPr>
            <a:picLocks noChangeAspect="1"/>
          </p:cNvPicPr>
          <p:nvPr/>
        </p:nvPicPr>
        <p:blipFill>
          <a:blip r:embed="rId5"/>
          <a:stretch>
            <a:fillRect/>
          </a:stretch>
        </p:blipFill>
        <p:spPr>
          <a:xfrm>
            <a:off x="527387" y="5274407"/>
            <a:ext cx="6033734" cy="517747"/>
          </a:xfrm>
          <a:prstGeom prst="rect">
            <a:avLst/>
          </a:prstGeom>
        </p:spPr>
      </p:pic>
    </p:spTree>
    <p:extLst>
      <p:ext uri="{BB962C8B-B14F-4D97-AF65-F5344CB8AC3E}">
        <p14:creationId xmlns:p14="http://schemas.microsoft.com/office/powerpoint/2010/main" val="398008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CREATE INDEX </a:t>
            </a:r>
            <a:r>
              <a:rPr lang="lt-LT" b="1" dirty="0" err="1" smtClean="0"/>
              <a:t>Statement</a:t>
            </a:r>
            <a:endParaRPr lang="lt-LT" dirty="0"/>
          </a:p>
        </p:txBody>
      </p:sp>
      <p:sp>
        <p:nvSpPr>
          <p:cNvPr id="3" name="Turinio vietos rezervavimo ženklas 2"/>
          <p:cNvSpPr>
            <a:spLocks noGrp="1"/>
          </p:cNvSpPr>
          <p:nvPr>
            <p:ph type="subTitle" idx="1"/>
          </p:nvPr>
        </p:nvSpPr>
        <p:spPr>
          <a:xfrm>
            <a:off x="527387" y="1484784"/>
            <a:ext cx="11055016" cy="2380634"/>
          </a:xfrm>
        </p:spPr>
        <p:txBody>
          <a:bodyPr/>
          <a:lstStyle/>
          <a:p>
            <a:r>
              <a:rPr lang="en-US" dirty="0"/>
              <a:t>The CREATE INDEX statement is used to create indexes in tables</a:t>
            </a:r>
            <a:r>
              <a:rPr lang="en-US" dirty="0" smtClean="0"/>
              <a:t>.</a:t>
            </a:r>
            <a:endParaRPr lang="lt-LT" dirty="0" smtClean="0"/>
          </a:p>
          <a:p>
            <a:r>
              <a:rPr lang="en-US" dirty="0"/>
              <a:t>Indexes are used to retrieve data from the database very fast. The users cannot see the indexes, they are just used to speed up searches/queries</a:t>
            </a:r>
            <a:r>
              <a:rPr lang="en-US" dirty="0" smtClean="0"/>
              <a:t>.</a:t>
            </a:r>
            <a:endParaRPr lang="lt-LT" dirty="0" smtClean="0"/>
          </a:p>
          <a:p>
            <a:r>
              <a:rPr lang="en-US" dirty="0"/>
              <a:t>Updating a table with indexes takes more time than updating a table without (because the indexes also need an update). So, only create indexes on columns that will be frequently searched against.</a:t>
            </a:r>
          </a:p>
        </p:txBody>
      </p:sp>
      <p:pic>
        <p:nvPicPr>
          <p:cNvPr id="4" name="Paveikslėlis 3"/>
          <p:cNvPicPr>
            <a:picLocks noChangeAspect="1"/>
          </p:cNvPicPr>
          <p:nvPr/>
        </p:nvPicPr>
        <p:blipFill>
          <a:blip r:embed="rId2"/>
          <a:stretch>
            <a:fillRect/>
          </a:stretch>
        </p:blipFill>
        <p:spPr>
          <a:xfrm>
            <a:off x="527387" y="4009429"/>
            <a:ext cx="5226741" cy="703887"/>
          </a:xfrm>
          <a:prstGeom prst="rect">
            <a:avLst/>
          </a:prstGeom>
        </p:spPr>
      </p:pic>
      <p:pic>
        <p:nvPicPr>
          <p:cNvPr id="5" name="Paveikslėlis 4"/>
          <p:cNvPicPr>
            <a:picLocks noChangeAspect="1"/>
          </p:cNvPicPr>
          <p:nvPr/>
        </p:nvPicPr>
        <p:blipFill>
          <a:blip r:embed="rId3"/>
          <a:stretch>
            <a:fillRect/>
          </a:stretch>
        </p:blipFill>
        <p:spPr>
          <a:xfrm>
            <a:off x="527387" y="5107459"/>
            <a:ext cx="5065468" cy="394712"/>
          </a:xfrm>
          <a:prstGeom prst="rect">
            <a:avLst/>
          </a:prstGeom>
        </p:spPr>
      </p:pic>
    </p:spTree>
    <p:extLst>
      <p:ext uri="{BB962C8B-B14F-4D97-AF65-F5344CB8AC3E}">
        <p14:creationId xmlns:p14="http://schemas.microsoft.com/office/powerpoint/2010/main" val="175153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SQL CREATE VIEW </a:t>
            </a:r>
            <a:r>
              <a:rPr lang="lt-LT" b="1" dirty="0" err="1" smtClean="0"/>
              <a:t>Statement</a:t>
            </a:r>
            <a:endParaRPr lang="lt-LT" dirty="0"/>
          </a:p>
        </p:txBody>
      </p:sp>
      <p:sp>
        <p:nvSpPr>
          <p:cNvPr id="3" name="Turinio vietos rezervavimo ženklas 2"/>
          <p:cNvSpPr>
            <a:spLocks noGrp="1"/>
          </p:cNvSpPr>
          <p:nvPr>
            <p:ph type="subTitle" idx="1"/>
          </p:nvPr>
        </p:nvSpPr>
        <p:spPr>
          <a:xfrm>
            <a:off x="527387" y="1484784"/>
            <a:ext cx="11055016" cy="1890183"/>
          </a:xfrm>
        </p:spPr>
        <p:txBody>
          <a:bodyPr/>
          <a:lstStyle/>
          <a:p>
            <a:r>
              <a:rPr lang="en-US" dirty="0"/>
              <a:t>In SQL, a view is a virtual table based on the result-set of an SQL statement</a:t>
            </a:r>
            <a:r>
              <a:rPr lang="en-US" dirty="0" smtClean="0"/>
              <a:t>.</a:t>
            </a:r>
            <a:endParaRPr lang="lt-LT" dirty="0" smtClean="0"/>
          </a:p>
          <a:p>
            <a:r>
              <a:rPr lang="en-US" dirty="0"/>
              <a:t>A view contains rows and columns, just like a real table. The fields in a view are fields from one or more real tables in the database</a:t>
            </a:r>
            <a:r>
              <a:rPr lang="en-US" dirty="0" smtClean="0"/>
              <a:t>.</a:t>
            </a:r>
            <a:endParaRPr lang="lt-LT" dirty="0" smtClean="0"/>
          </a:p>
          <a:p>
            <a:r>
              <a:rPr lang="en-US" dirty="0"/>
              <a:t>You can add SQL functions, WHERE, and JOIN statements to a view and present the data as if the data were coming from one single table.</a:t>
            </a:r>
          </a:p>
        </p:txBody>
      </p:sp>
      <p:pic>
        <p:nvPicPr>
          <p:cNvPr id="8" name="Paveikslėlis 7"/>
          <p:cNvPicPr>
            <a:picLocks noChangeAspect="1"/>
          </p:cNvPicPr>
          <p:nvPr/>
        </p:nvPicPr>
        <p:blipFill>
          <a:blip r:embed="rId2"/>
          <a:stretch>
            <a:fillRect/>
          </a:stretch>
        </p:blipFill>
        <p:spPr>
          <a:xfrm>
            <a:off x="6389716" y="3854805"/>
            <a:ext cx="4875956" cy="791385"/>
          </a:xfrm>
          <a:prstGeom prst="rect">
            <a:avLst/>
          </a:prstGeom>
        </p:spPr>
      </p:pic>
      <p:pic>
        <p:nvPicPr>
          <p:cNvPr id="4" name="Paveikslėlis 3"/>
          <p:cNvPicPr>
            <a:picLocks noChangeAspect="1"/>
          </p:cNvPicPr>
          <p:nvPr/>
        </p:nvPicPr>
        <p:blipFill>
          <a:blip r:embed="rId3"/>
          <a:stretch>
            <a:fillRect/>
          </a:stretch>
        </p:blipFill>
        <p:spPr>
          <a:xfrm>
            <a:off x="896538" y="3756943"/>
            <a:ext cx="4706887" cy="1051539"/>
          </a:xfrm>
          <a:prstGeom prst="rect">
            <a:avLst/>
          </a:prstGeom>
        </p:spPr>
      </p:pic>
    </p:spTree>
    <p:extLst>
      <p:ext uri="{BB962C8B-B14F-4D97-AF65-F5344CB8AC3E}">
        <p14:creationId xmlns:p14="http://schemas.microsoft.com/office/powerpoint/2010/main" val="234837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p:txBody>
          <a:bodyPr/>
          <a:lstStyle/>
          <a:p>
            <a:pPr algn="ctr"/>
            <a:r>
              <a:rPr lang="lt-LT" dirty="0" smtClean="0"/>
              <a:t>Užduotis</a:t>
            </a:r>
            <a:endParaRPr lang="lt-LT" dirty="0"/>
          </a:p>
        </p:txBody>
      </p:sp>
      <p:sp>
        <p:nvSpPr>
          <p:cNvPr id="3" name="Skaidrės numerio vietos rezervavimo ženklas 2"/>
          <p:cNvSpPr>
            <a:spLocks noGrp="1"/>
          </p:cNvSpPr>
          <p:nvPr>
            <p:ph type="sldNum" sz="quarter" idx="4"/>
          </p:nvPr>
        </p:nvSpPr>
        <p:spPr/>
        <p:txBody>
          <a:bodyPr/>
          <a:lstStyle/>
          <a:p>
            <a:fld id="{99025E1A-1EE7-49CA-B537-56DC1EF16E2E}" type="slidenum">
              <a:rPr lang="lt-LT" smtClean="0"/>
              <a:pPr/>
              <a:t>53</a:t>
            </a:fld>
            <a:endParaRPr lang="lt-LT" dirty="0"/>
          </a:p>
        </p:txBody>
      </p:sp>
      <p:sp>
        <p:nvSpPr>
          <p:cNvPr id="4" name="TextBox 3"/>
          <p:cNvSpPr txBox="1"/>
          <p:nvPr/>
        </p:nvSpPr>
        <p:spPr>
          <a:xfrm>
            <a:off x="1148576" y="1683834"/>
            <a:ext cx="9612351" cy="3970318"/>
          </a:xfrm>
          <a:prstGeom prst="rect">
            <a:avLst/>
          </a:prstGeom>
          <a:noFill/>
        </p:spPr>
        <p:txBody>
          <a:bodyPr wrap="square" rtlCol="0">
            <a:spAutoFit/>
          </a:bodyPr>
          <a:lstStyle/>
          <a:p>
            <a:r>
              <a:rPr lang="lt-LT" dirty="0" smtClean="0"/>
              <a:t>1. Pateikite </a:t>
            </a:r>
            <a:r>
              <a:rPr lang="lt-LT" dirty="0" err="1" smtClean="0"/>
              <a:t>skriptą</a:t>
            </a:r>
            <a:r>
              <a:rPr lang="lt-LT" dirty="0" smtClean="0"/>
              <a:t>, kuris sukurtų trijų lentelių schemą pasirinkta tema. Kuriant schemą būtų panaudota:</a:t>
            </a:r>
          </a:p>
          <a:p>
            <a:pPr marL="342900" indent="-342900">
              <a:buAutoNum type="alphaLcParenR"/>
            </a:pPr>
            <a:r>
              <a:rPr lang="lt-LT" dirty="0" smtClean="0"/>
              <a:t>Trys </a:t>
            </a:r>
            <a:r>
              <a:rPr lang="lt-LT" dirty="0" err="1" smtClean="0"/>
              <a:t>Primary</a:t>
            </a:r>
            <a:r>
              <a:rPr lang="lt-LT" dirty="0" smtClean="0"/>
              <a:t> </a:t>
            </a:r>
            <a:r>
              <a:rPr lang="lt-LT" dirty="0" err="1" smtClean="0"/>
              <a:t>key</a:t>
            </a:r>
            <a:r>
              <a:rPr lang="lt-LT" dirty="0" smtClean="0"/>
              <a:t> 							3t.</a:t>
            </a:r>
          </a:p>
          <a:p>
            <a:pPr marL="342900" indent="-342900">
              <a:buAutoNum type="alphaLcParenR"/>
            </a:pPr>
            <a:r>
              <a:rPr lang="lt-LT" dirty="0" smtClean="0"/>
              <a:t>Du </a:t>
            </a:r>
            <a:r>
              <a:rPr lang="lt-LT" dirty="0" err="1" smtClean="0"/>
              <a:t>Foreign</a:t>
            </a:r>
            <a:r>
              <a:rPr lang="lt-LT" dirty="0" smtClean="0"/>
              <a:t> </a:t>
            </a:r>
            <a:r>
              <a:rPr lang="lt-LT" dirty="0" err="1" smtClean="0"/>
              <a:t>Key</a:t>
            </a:r>
            <a:r>
              <a:rPr lang="lt-LT" dirty="0" smtClean="0"/>
              <a:t> 								2t.</a:t>
            </a:r>
          </a:p>
          <a:p>
            <a:pPr marL="342900" indent="-342900">
              <a:buAutoNum type="alphaLcParenR"/>
            </a:pPr>
            <a:r>
              <a:rPr lang="lt-LT" dirty="0" err="1" smtClean="0"/>
              <a:t>Check</a:t>
            </a:r>
            <a:r>
              <a:rPr lang="lt-LT" dirty="0" smtClean="0"/>
              <a:t> </a:t>
            </a:r>
            <a:r>
              <a:rPr lang="lt-LT" dirty="0" err="1" smtClean="0"/>
              <a:t>constraint</a:t>
            </a:r>
            <a:r>
              <a:rPr lang="lt-LT" dirty="0" smtClean="0"/>
              <a:t>, po lentelės sukūrimo					1t.</a:t>
            </a:r>
          </a:p>
          <a:p>
            <a:pPr marL="342900" indent="-342900">
              <a:buAutoNum type="alphaLcParenR"/>
            </a:pPr>
            <a:r>
              <a:rPr lang="lt-LT" dirty="0" err="1" smtClean="0"/>
              <a:t>Default</a:t>
            </a:r>
            <a:r>
              <a:rPr lang="lt-LT" dirty="0" smtClean="0"/>
              <a:t> </a:t>
            </a:r>
            <a:r>
              <a:rPr lang="lt-LT" dirty="0" err="1" smtClean="0"/>
              <a:t>constraint</a:t>
            </a:r>
            <a:r>
              <a:rPr lang="lt-LT" dirty="0" smtClean="0"/>
              <a:t>							1t.</a:t>
            </a:r>
          </a:p>
          <a:p>
            <a:pPr marL="342900" indent="-342900">
              <a:buAutoNum type="alphaLcParenR"/>
            </a:pPr>
            <a:r>
              <a:rPr lang="lt-LT" dirty="0" err="1" smtClean="0"/>
              <a:t>Not</a:t>
            </a:r>
            <a:r>
              <a:rPr lang="lt-LT" dirty="0" smtClean="0"/>
              <a:t> </a:t>
            </a:r>
            <a:r>
              <a:rPr lang="lt-LT" dirty="0" err="1" smtClean="0"/>
              <a:t>null</a:t>
            </a:r>
            <a:r>
              <a:rPr lang="lt-LT" dirty="0" smtClean="0"/>
              <a:t> </a:t>
            </a:r>
            <a:r>
              <a:rPr lang="lt-LT" dirty="0" err="1" smtClean="0"/>
              <a:t>constraint</a:t>
            </a:r>
            <a:r>
              <a:rPr lang="lt-LT" dirty="0" smtClean="0"/>
              <a:t>, lentelės kūrimo metu					1t.</a:t>
            </a:r>
          </a:p>
          <a:p>
            <a:r>
              <a:rPr lang="lt-LT" dirty="0" smtClean="0"/>
              <a:t>2. Sukurtai schemai pateikti užklausas:</a:t>
            </a:r>
          </a:p>
          <a:p>
            <a:pPr marL="342900" indent="-342900">
              <a:buAutoNum type="alphaLcParenR"/>
            </a:pPr>
            <a:r>
              <a:rPr lang="lt-LT" dirty="0" smtClean="0"/>
              <a:t>Pateikti </a:t>
            </a:r>
            <a:r>
              <a:rPr lang="lt-LT" dirty="0" err="1" smtClean="0"/>
              <a:t>insert</a:t>
            </a:r>
            <a:r>
              <a:rPr lang="lt-LT" dirty="0" smtClean="0"/>
              <a:t> sakinių, pradinių duomenų užpildymui 				3t.</a:t>
            </a:r>
          </a:p>
          <a:p>
            <a:pPr marL="342900" indent="-342900">
              <a:buFontTx/>
              <a:buAutoNum type="alphaLcParenR"/>
            </a:pPr>
            <a:r>
              <a:rPr lang="lt-LT" dirty="0"/>
              <a:t>Užklausa su </a:t>
            </a:r>
            <a:r>
              <a:rPr lang="lt-LT" dirty="0" err="1"/>
              <a:t>where</a:t>
            </a:r>
            <a:r>
              <a:rPr lang="lt-LT" dirty="0"/>
              <a:t> sąlyga, kuri pademonstruotų AND, OR operatorių </a:t>
            </a:r>
            <a:r>
              <a:rPr lang="lt-LT" dirty="0" smtClean="0"/>
              <a:t>naudojimą 	2t.</a:t>
            </a:r>
            <a:endParaRPr lang="lt-LT" dirty="0"/>
          </a:p>
          <a:p>
            <a:pPr marL="342900" indent="-342900">
              <a:buAutoNum type="alphaLcParenR"/>
            </a:pPr>
            <a:r>
              <a:rPr lang="lt-LT" dirty="0" smtClean="0"/>
              <a:t>Užklausą, kuri demonstruotų &lt;&gt; ir IN naudojimą 				2t.</a:t>
            </a:r>
          </a:p>
          <a:p>
            <a:pPr marL="342900" indent="-342900">
              <a:buAutoNum type="alphaLcParenR"/>
            </a:pPr>
            <a:r>
              <a:rPr lang="lt-LT" dirty="0" smtClean="0"/>
              <a:t>Užklausą, kuri parodytų kaip veikia bet kuri iš </a:t>
            </a:r>
            <a:r>
              <a:rPr lang="lt-LT" dirty="0" err="1" smtClean="0"/>
              <a:t>join</a:t>
            </a:r>
            <a:r>
              <a:rPr lang="lt-LT" dirty="0" smtClean="0"/>
              <a:t> operacijų 			2t.</a:t>
            </a:r>
          </a:p>
          <a:p>
            <a:r>
              <a:rPr lang="lt-LT" dirty="0" smtClean="0"/>
              <a:t>3. Pasidomėti GROUP BY užklausa, pateikti pvz. savo sukurtai schemai.		5t.</a:t>
            </a:r>
          </a:p>
          <a:p>
            <a:r>
              <a:rPr lang="lt-LT" dirty="0" smtClean="0"/>
              <a:t>4. Pateikti sukurtų duomenų sunaikinimo </a:t>
            </a:r>
            <a:r>
              <a:rPr lang="lt-LT" dirty="0" err="1" smtClean="0"/>
              <a:t>skriptą</a:t>
            </a:r>
            <a:r>
              <a:rPr lang="lt-LT" dirty="0" smtClean="0"/>
              <a:t>.				5t.</a:t>
            </a:r>
            <a:endParaRPr lang="lt-LT" dirty="0"/>
          </a:p>
        </p:txBody>
      </p:sp>
    </p:spTree>
    <p:extLst>
      <p:ext uri="{BB962C8B-B14F-4D97-AF65-F5344CB8AC3E}">
        <p14:creationId xmlns:p14="http://schemas.microsoft.com/office/powerpoint/2010/main" val="1042649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p:txBody>
          <a:bodyPr/>
          <a:lstStyle/>
          <a:p>
            <a:r>
              <a:rPr lang="lt-LT" dirty="0"/>
              <a:t>https://www.w3schools.com/sql/sql_null_values.asp</a:t>
            </a:r>
          </a:p>
        </p:txBody>
      </p:sp>
      <p:sp>
        <p:nvSpPr>
          <p:cNvPr id="3" name="Skaidrės numerio vietos rezervavimo ženklas 2"/>
          <p:cNvSpPr>
            <a:spLocks noGrp="1"/>
          </p:cNvSpPr>
          <p:nvPr>
            <p:ph type="sldNum" sz="quarter" idx="4"/>
          </p:nvPr>
        </p:nvSpPr>
        <p:spPr/>
        <p:txBody>
          <a:bodyPr/>
          <a:lstStyle/>
          <a:p>
            <a:fld id="{99025E1A-1EE7-49CA-B537-56DC1EF16E2E}" type="slidenum">
              <a:rPr lang="lt-LT" smtClean="0"/>
              <a:pPr/>
              <a:t>54</a:t>
            </a:fld>
            <a:endParaRPr lang="lt-LT" dirty="0"/>
          </a:p>
        </p:txBody>
      </p:sp>
    </p:spTree>
    <p:extLst>
      <p:ext uri="{BB962C8B-B14F-4D97-AF65-F5344CB8AC3E}">
        <p14:creationId xmlns:p14="http://schemas.microsoft.com/office/powerpoint/2010/main" val="2262965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lt-LT" dirty="0" smtClean="0"/>
              <a:t>DB – SQL Server</a:t>
            </a:r>
            <a:br>
              <a:rPr lang="lt-LT" dirty="0" smtClean="0"/>
            </a:br>
            <a:endParaRPr lang="lt-LT" dirty="0"/>
          </a:p>
        </p:txBody>
      </p:sp>
      <p:sp>
        <p:nvSpPr>
          <p:cNvPr id="3" name="Turinio vietos rezervavimo ženklas 2"/>
          <p:cNvSpPr>
            <a:spLocks noGrp="1"/>
          </p:cNvSpPr>
          <p:nvPr>
            <p:ph type="subTitle" idx="1"/>
          </p:nvPr>
        </p:nvSpPr>
        <p:spPr/>
        <p:txBody>
          <a:bodyPr/>
          <a:lstStyle/>
          <a:p>
            <a:r>
              <a:rPr lang="lt-LT" dirty="0" smtClean="0"/>
              <a:t>Naudosimės Visual Studio dirbti su DB.</a:t>
            </a:r>
          </a:p>
          <a:p>
            <a:r>
              <a:rPr lang="lt-LT" dirty="0" smtClean="0"/>
              <a:t>Sukuriame </a:t>
            </a:r>
            <a:r>
              <a:rPr lang="lt-LT" smtClean="0"/>
              <a:t>duomenų </a:t>
            </a:r>
            <a:r>
              <a:rPr lang="lt-LT"/>
              <a:t>struktūrą: https://github.com/keidaas/Akademija_SQL.git</a:t>
            </a:r>
            <a:endParaRPr lang="en-US" dirty="0"/>
          </a:p>
        </p:txBody>
      </p:sp>
    </p:spTree>
    <p:extLst>
      <p:ext uri="{BB962C8B-B14F-4D97-AF65-F5344CB8AC3E}">
        <p14:creationId xmlns:p14="http://schemas.microsoft.com/office/powerpoint/2010/main" val="87184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lt-LT" dirty="0" smtClean="0"/>
              <a:t>SQL</a:t>
            </a:r>
            <a:br>
              <a:rPr lang="lt-LT" dirty="0" smtClean="0"/>
            </a:br>
            <a:endParaRPr lang="lt-LT" dirty="0"/>
          </a:p>
        </p:txBody>
      </p:sp>
      <p:sp>
        <p:nvSpPr>
          <p:cNvPr id="3" name="Turinio vietos rezervavimo ženklas 2"/>
          <p:cNvSpPr>
            <a:spLocks noGrp="1"/>
          </p:cNvSpPr>
          <p:nvPr>
            <p:ph type="subTitle" idx="1"/>
          </p:nvPr>
        </p:nvSpPr>
        <p:spPr/>
        <p:txBody>
          <a:bodyPr/>
          <a:lstStyle/>
          <a:p>
            <a:r>
              <a:rPr lang="en-US" dirty="0"/>
              <a:t>SQL </a:t>
            </a:r>
            <a:r>
              <a:rPr lang="en-US" dirty="0" smtClean="0"/>
              <a:t>keywords are NOT case sensitive: select is the same as SELECT</a:t>
            </a:r>
            <a:endParaRPr lang="lt-LT" dirty="0" smtClean="0"/>
          </a:p>
          <a:p>
            <a:r>
              <a:rPr lang="en-US" dirty="0"/>
              <a:t>Some database systems require a semicolon at the end of each SQL statement.</a:t>
            </a:r>
          </a:p>
          <a:p>
            <a:r>
              <a:rPr lang="en-US" dirty="0"/>
              <a:t>Semicolon is the standard way to separate each SQL statement in database systems that allow more than one SQL statement to be executed in the same call to the server</a:t>
            </a:r>
            <a:r>
              <a:rPr lang="en-US" dirty="0" smtClean="0"/>
              <a:t>.</a:t>
            </a:r>
            <a:endParaRPr lang="en-US" dirty="0"/>
          </a:p>
        </p:txBody>
      </p:sp>
    </p:spTree>
    <p:extLst>
      <p:ext uri="{BB962C8B-B14F-4D97-AF65-F5344CB8AC3E}">
        <p14:creationId xmlns:p14="http://schemas.microsoft.com/office/powerpoint/2010/main" val="261315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en-US" b="1" dirty="0"/>
              <a:t>Some of The Most Important SQL </a:t>
            </a:r>
            <a:r>
              <a:rPr lang="en-US" b="1" dirty="0" smtClean="0"/>
              <a:t>Commands</a:t>
            </a:r>
            <a:r>
              <a:rPr lang="lt-LT" dirty="0" smtClean="0"/>
              <a:t/>
            </a:r>
            <a:br>
              <a:rPr lang="lt-LT" dirty="0" smtClean="0"/>
            </a:br>
            <a:endParaRPr lang="lt-LT" dirty="0"/>
          </a:p>
        </p:txBody>
      </p:sp>
      <p:sp>
        <p:nvSpPr>
          <p:cNvPr id="3" name="Turinio vietos rezervavimo ženklas 2"/>
          <p:cNvSpPr>
            <a:spLocks noGrp="1"/>
          </p:cNvSpPr>
          <p:nvPr>
            <p:ph type="subTitle" idx="1"/>
          </p:nvPr>
        </p:nvSpPr>
        <p:spPr/>
        <p:txBody>
          <a:bodyPr/>
          <a:lstStyle/>
          <a:p>
            <a:r>
              <a:rPr lang="lt-LT" b="1" dirty="0"/>
              <a:t>SELECT</a:t>
            </a:r>
            <a:r>
              <a:rPr lang="lt-LT" dirty="0"/>
              <a:t> - </a:t>
            </a:r>
            <a:r>
              <a:rPr lang="lt-LT" dirty="0" err="1"/>
              <a:t>extracts</a:t>
            </a:r>
            <a:r>
              <a:rPr lang="lt-LT" dirty="0"/>
              <a:t> data </a:t>
            </a:r>
            <a:r>
              <a:rPr lang="lt-LT" dirty="0" err="1"/>
              <a:t>from</a:t>
            </a:r>
            <a:r>
              <a:rPr lang="lt-LT" dirty="0"/>
              <a:t> a </a:t>
            </a:r>
            <a:r>
              <a:rPr lang="lt-LT" dirty="0" err="1"/>
              <a:t>database</a:t>
            </a:r>
            <a:endParaRPr lang="lt-LT" dirty="0"/>
          </a:p>
          <a:p>
            <a:r>
              <a:rPr lang="lt-LT" b="1" dirty="0"/>
              <a:t>UPDATE</a:t>
            </a:r>
            <a:r>
              <a:rPr lang="lt-LT" dirty="0"/>
              <a:t> - </a:t>
            </a:r>
            <a:r>
              <a:rPr lang="lt-LT" dirty="0" err="1"/>
              <a:t>updates</a:t>
            </a:r>
            <a:r>
              <a:rPr lang="lt-LT" dirty="0"/>
              <a:t> data </a:t>
            </a:r>
            <a:r>
              <a:rPr lang="lt-LT" dirty="0" err="1"/>
              <a:t>in</a:t>
            </a:r>
            <a:r>
              <a:rPr lang="lt-LT" dirty="0"/>
              <a:t> a </a:t>
            </a:r>
            <a:r>
              <a:rPr lang="lt-LT" dirty="0" err="1"/>
              <a:t>database</a:t>
            </a:r>
            <a:endParaRPr lang="lt-LT" dirty="0"/>
          </a:p>
          <a:p>
            <a:r>
              <a:rPr lang="lt-LT" b="1" dirty="0"/>
              <a:t>DELETE</a:t>
            </a:r>
            <a:r>
              <a:rPr lang="lt-LT" dirty="0"/>
              <a:t> - </a:t>
            </a:r>
            <a:r>
              <a:rPr lang="lt-LT" dirty="0" err="1"/>
              <a:t>deletes</a:t>
            </a:r>
            <a:r>
              <a:rPr lang="lt-LT" dirty="0"/>
              <a:t> data </a:t>
            </a:r>
            <a:r>
              <a:rPr lang="lt-LT" dirty="0" err="1"/>
              <a:t>from</a:t>
            </a:r>
            <a:r>
              <a:rPr lang="lt-LT" dirty="0"/>
              <a:t> a </a:t>
            </a:r>
            <a:r>
              <a:rPr lang="lt-LT" dirty="0" err="1"/>
              <a:t>database</a:t>
            </a:r>
            <a:endParaRPr lang="lt-LT" dirty="0"/>
          </a:p>
          <a:p>
            <a:r>
              <a:rPr lang="lt-LT" b="1" dirty="0"/>
              <a:t>INSERT INTO</a:t>
            </a:r>
            <a:r>
              <a:rPr lang="lt-LT" dirty="0"/>
              <a:t> - </a:t>
            </a:r>
            <a:r>
              <a:rPr lang="lt-LT" dirty="0" err="1"/>
              <a:t>inserts</a:t>
            </a:r>
            <a:r>
              <a:rPr lang="lt-LT" dirty="0"/>
              <a:t> </a:t>
            </a:r>
            <a:r>
              <a:rPr lang="lt-LT" dirty="0" err="1"/>
              <a:t>new</a:t>
            </a:r>
            <a:r>
              <a:rPr lang="lt-LT" dirty="0"/>
              <a:t> data </a:t>
            </a:r>
            <a:r>
              <a:rPr lang="lt-LT" dirty="0" err="1"/>
              <a:t>into</a:t>
            </a:r>
            <a:r>
              <a:rPr lang="lt-LT" dirty="0"/>
              <a:t> a </a:t>
            </a:r>
            <a:r>
              <a:rPr lang="lt-LT" dirty="0" err="1"/>
              <a:t>database</a:t>
            </a:r>
            <a:endParaRPr lang="lt-LT" dirty="0"/>
          </a:p>
          <a:p>
            <a:r>
              <a:rPr lang="lt-LT" b="1" dirty="0"/>
              <a:t>CREATE DATABASE</a:t>
            </a:r>
            <a:r>
              <a:rPr lang="lt-LT" dirty="0"/>
              <a:t> - </a:t>
            </a:r>
            <a:r>
              <a:rPr lang="lt-LT" dirty="0" err="1"/>
              <a:t>creates</a:t>
            </a:r>
            <a:r>
              <a:rPr lang="lt-LT" dirty="0"/>
              <a:t> a </a:t>
            </a:r>
            <a:r>
              <a:rPr lang="lt-LT" dirty="0" err="1"/>
              <a:t>new</a:t>
            </a:r>
            <a:r>
              <a:rPr lang="lt-LT" dirty="0"/>
              <a:t> </a:t>
            </a:r>
            <a:r>
              <a:rPr lang="lt-LT" dirty="0" err="1"/>
              <a:t>database</a:t>
            </a:r>
            <a:endParaRPr lang="lt-LT" dirty="0"/>
          </a:p>
          <a:p>
            <a:r>
              <a:rPr lang="lt-LT" b="1" dirty="0"/>
              <a:t>ALTER DATABASE</a:t>
            </a:r>
            <a:r>
              <a:rPr lang="lt-LT" dirty="0"/>
              <a:t> - </a:t>
            </a:r>
            <a:r>
              <a:rPr lang="lt-LT" dirty="0" err="1"/>
              <a:t>modifies</a:t>
            </a:r>
            <a:r>
              <a:rPr lang="lt-LT" dirty="0"/>
              <a:t> a </a:t>
            </a:r>
            <a:r>
              <a:rPr lang="lt-LT" dirty="0" err="1"/>
              <a:t>database</a:t>
            </a:r>
            <a:endParaRPr lang="lt-LT" dirty="0"/>
          </a:p>
          <a:p>
            <a:r>
              <a:rPr lang="lt-LT" b="1" dirty="0"/>
              <a:t>CREATE TABLE</a:t>
            </a:r>
            <a:r>
              <a:rPr lang="lt-LT" dirty="0"/>
              <a:t> - </a:t>
            </a:r>
            <a:r>
              <a:rPr lang="lt-LT" dirty="0" err="1"/>
              <a:t>creates</a:t>
            </a:r>
            <a:r>
              <a:rPr lang="lt-LT" dirty="0"/>
              <a:t> a </a:t>
            </a:r>
            <a:r>
              <a:rPr lang="lt-LT" dirty="0" err="1"/>
              <a:t>new</a:t>
            </a:r>
            <a:r>
              <a:rPr lang="lt-LT" dirty="0"/>
              <a:t> </a:t>
            </a:r>
            <a:r>
              <a:rPr lang="lt-LT" dirty="0" err="1"/>
              <a:t>table</a:t>
            </a:r>
            <a:endParaRPr lang="lt-LT" dirty="0"/>
          </a:p>
          <a:p>
            <a:r>
              <a:rPr lang="lt-LT" b="1" dirty="0"/>
              <a:t>ALTER TABLE</a:t>
            </a:r>
            <a:r>
              <a:rPr lang="lt-LT" dirty="0"/>
              <a:t> - </a:t>
            </a:r>
            <a:r>
              <a:rPr lang="lt-LT" dirty="0" err="1"/>
              <a:t>modifies</a:t>
            </a:r>
            <a:r>
              <a:rPr lang="lt-LT" dirty="0"/>
              <a:t> a </a:t>
            </a:r>
            <a:r>
              <a:rPr lang="lt-LT" dirty="0" err="1"/>
              <a:t>table</a:t>
            </a:r>
            <a:endParaRPr lang="lt-LT" dirty="0"/>
          </a:p>
          <a:p>
            <a:r>
              <a:rPr lang="lt-LT" b="1" dirty="0"/>
              <a:t>DROP TABLE</a:t>
            </a:r>
            <a:r>
              <a:rPr lang="lt-LT" dirty="0"/>
              <a:t> - </a:t>
            </a:r>
            <a:r>
              <a:rPr lang="lt-LT" dirty="0" err="1"/>
              <a:t>deletes</a:t>
            </a:r>
            <a:r>
              <a:rPr lang="lt-LT" dirty="0"/>
              <a:t> a </a:t>
            </a:r>
            <a:r>
              <a:rPr lang="lt-LT" dirty="0" err="1"/>
              <a:t>table</a:t>
            </a:r>
            <a:endParaRPr lang="lt-LT" dirty="0"/>
          </a:p>
          <a:p>
            <a:r>
              <a:rPr lang="lt-LT" b="1" dirty="0"/>
              <a:t>CREATE INDEX</a:t>
            </a:r>
            <a:r>
              <a:rPr lang="lt-LT" dirty="0"/>
              <a:t> - </a:t>
            </a:r>
            <a:r>
              <a:rPr lang="lt-LT" dirty="0" err="1"/>
              <a:t>creates</a:t>
            </a:r>
            <a:r>
              <a:rPr lang="lt-LT" dirty="0"/>
              <a:t> </a:t>
            </a:r>
            <a:r>
              <a:rPr lang="lt-LT" dirty="0" err="1"/>
              <a:t>an</a:t>
            </a:r>
            <a:r>
              <a:rPr lang="lt-LT" dirty="0"/>
              <a:t> </a:t>
            </a:r>
            <a:r>
              <a:rPr lang="lt-LT" dirty="0" err="1"/>
              <a:t>index</a:t>
            </a:r>
            <a:r>
              <a:rPr lang="lt-LT" dirty="0"/>
              <a:t> (</a:t>
            </a:r>
            <a:r>
              <a:rPr lang="lt-LT" dirty="0" err="1"/>
              <a:t>search</a:t>
            </a:r>
            <a:r>
              <a:rPr lang="lt-LT" dirty="0"/>
              <a:t> </a:t>
            </a:r>
            <a:r>
              <a:rPr lang="lt-LT" dirty="0" err="1"/>
              <a:t>key</a:t>
            </a:r>
            <a:r>
              <a:rPr lang="lt-LT" dirty="0"/>
              <a:t>)</a:t>
            </a:r>
          </a:p>
          <a:p>
            <a:r>
              <a:rPr lang="lt-LT" b="1" dirty="0"/>
              <a:t>DROP INDEX</a:t>
            </a:r>
            <a:r>
              <a:rPr lang="lt-LT" dirty="0"/>
              <a:t> - </a:t>
            </a:r>
            <a:r>
              <a:rPr lang="lt-LT" dirty="0" err="1"/>
              <a:t>deletes</a:t>
            </a:r>
            <a:r>
              <a:rPr lang="lt-LT" dirty="0"/>
              <a:t> </a:t>
            </a:r>
            <a:r>
              <a:rPr lang="lt-LT" dirty="0" err="1"/>
              <a:t>an</a:t>
            </a:r>
            <a:r>
              <a:rPr lang="lt-LT" dirty="0"/>
              <a:t> </a:t>
            </a:r>
            <a:r>
              <a:rPr lang="lt-LT" dirty="0" err="1"/>
              <a:t>index</a:t>
            </a:r>
            <a:r>
              <a:rPr lang="lt-LT" dirty="0"/>
              <a:t> </a:t>
            </a:r>
          </a:p>
        </p:txBody>
      </p:sp>
    </p:spTree>
    <p:extLst>
      <p:ext uri="{BB962C8B-B14F-4D97-AF65-F5344CB8AC3E}">
        <p14:creationId xmlns:p14="http://schemas.microsoft.com/office/powerpoint/2010/main" val="78560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lt-LT" b="1" dirty="0"/>
              <a:t>SQL SELECT </a:t>
            </a:r>
            <a:r>
              <a:rPr lang="lt-LT" b="1" dirty="0" err="1" smtClean="0"/>
              <a:t>Statement</a:t>
            </a:r>
            <a:r>
              <a:rPr lang="lt-LT" dirty="0" smtClean="0"/>
              <a:t/>
            </a:r>
            <a:br>
              <a:rPr lang="lt-LT" dirty="0" smtClean="0"/>
            </a:br>
            <a:endParaRPr lang="lt-LT" dirty="0"/>
          </a:p>
        </p:txBody>
      </p:sp>
      <p:sp>
        <p:nvSpPr>
          <p:cNvPr id="3" name="Turinio vietos rezervavimo ženklas 2"/>
          <p:cNvSpPr>
            <a:spLocks noGrp="1"/>
          </p:cNvSpPr>
          <p:nvPr>
            <p:ph type="subTitle" idx="1"/>
          </p:nvPr>
        </p:nvSpPr>
        <p:spPr>
          <a:xfrm>
            <a:off x="527387" y="1484784"/>
            <a:ext cx="11055016" cy="834467"/>
          </a:xfrm>
        </p:spPr>
        <p:txBody>
          <a:bodyPr/>
          <a:lstStyle/>
          <a:p>
            <a:r>
              <a:rPr lang="en-US" dirty="0"/>
              <a:t>The SELECT statement is used to select data from a database.</a:t>
            </a:r>
          </a:p>
        </p:txBody>
      </p:sp>
      <p:pic>
        <p:nvPicPr>
          <p:cNvPr id="6" name="Paveikslėlis 5"/>
          <p:cNvPicPr>
            <a:picLocks noChangeAspect="1"/>
          </p:cNvPicPr>
          <p:nvPr/>
        </p:nvPicPr>
        <p:blipFill>
          <a:blip r:embed="rId2"/>
          <a:stretch>
            <a:fillRect/>
          </a:stretch>
        </p:blipFill>
        <p:spPr>
          <a:xfrm>
            <a:off x="748248" y="2463262"/>
            <a:ext cx="5306647" cy="1019029"/>
          </a:xfrm>
          <a:prstGeom prst="rect">
            <a:avLst/>
          </a:prstGeom>
        </p:spPr>
      </p:pic>
      <p:pic>
        <p:nvPicPr>
          <p:cNvPr id="7" name="Paveikslėlis 6"/>
          <p:cNvPicPr>
            <a:picLocks noChangeAspect="1"/>
          </p:cNvPicPr>
          <p:nvPr/>
        </p:nvPicPr>
        <p:blipFill>
          <a:blip r:embed="rId3"/>
          <a:stretch>
            <a:fillRect/>
          </a:stretch>
        </p:blipFill>
        <p:spPr>
          <a:xfrm>
            <a:off x="748248" y="3980153"/>
            <a:ext cx="5099584" cy="868014"/>
          </a:xfrm>
          <a:prstGeom prst="rect">
            <a:avLst/>
          </a:prstGeom>
        </p:spPr>
      </p:pic>
    </p:spTree>
    <p:extLst>
      <p:ext uri="{BB962C8B-B14F-4D97-AF65-F5344CB8AC3E}">
        <p14:creationId xmlns:p14="http://schemas.microsoft.com/office/powerpoint/2010/main" val="299372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 calcmode="lin" valueType="num">
                                      <p:cBhvr>
                                        <p:cTn id="13" dur="1000" fill="hold"/>
                                        <p:tgtEl>
                                          <p:spTgt spid="6"/>
                                        </p:tgtEl>
                                        <p:attrNameLst>
                                          <p:attrName>style.rotation</p:attrName>
                                        </p:attrNameLst>
                                      </p:cBhvr>
                                      <p:tavLst>
                                        <p:tav tm="0">
                                          <p:val>
                                            <p:fltVal val="90"/>
                                          </p:val>
                                        </p:tav>
                                        <p:tav tm="100000">
                                          <p:val>
                                            <p:fltVal val="0"/>
                                          </p:val>
                                        </p:tav>
                                      </p:tavLst>
                                    </p:anim>
                                    <p:animEffect transition="in" filter="fade">
                                      <p:cBhvr>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itulinė skaidrė">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lavika">
      <a:majorFont>
        <a:latin typeface="Klavika Md"/>
        <a:ea typeface=""/>
        <a:cs typeface=""/>
      </a:majorFont>
      <a:minorFont>
        <a:latin typeface="Klavik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Lt2.potx" id="{F469E350-357E-4801-9251-EA1A22DE38EF}" vid="{7918DE28-9CA1-47CC-8A63-FD7D298CDC10}"/>
    </a:ext>
  </a:extLst>
</a:theme>
</file>

<file path=ppt/theme/theme2.xml><?xml version="1.0" encoding="utf-8"?>
<a:theme xmlns:a="http://schemas.openxmlformats.org/drawingml/2006/main" name="Vidinė skaidrė">
  <a:themeElements>
    <a:clrScheme name="NRD grafikas">
      <a:dk1>
        <a:sysClr val="windowText" lastClr="000000"/>
      </a:dk1>
      <a:lt1>
        <a:sysClr val="window" lastClr="FFFFFF"/>
      </a:lt1>
      <a:dk2>
        <a:srgbClr val="1F497D"/>
      </a:dk2>
      <a:lt2>
        <a:srgbClr val="EEECE1"/>
      </a:lt2>
      <a:accent1>
        <a:srgbClr val="961E1E"/>
      </a:accent1>
      <a:accent2>
        <a:srgbClr val="E5785C"/>
      </a:accent2>
      <a:accent3>
        <a:srgbClr val="C14040"/>
      </a:accent3>
      <a:accent4>
        <a:srgbClr val="C0C1C2"/>
      </a:accent4>
      <a:accent5>
        <a:srgbClr val="414042"/>
      </a:accent5>
      <a:accent6>
        <a:srgbClr val="D88541"/>
      </a:accent6>
      <a:hlink>
        <a:srgbClr val="0000FF"/>
      </a:hlink>
      <a:folHlink>
        <a:srgbClr val="800080"/>
      </a:folHlink>
    </a:clrScheme>
    <a:fontScheme name="Klavika2">
      <a:majorFont>
        <a:latin typeface="Klavika Rg"/>
        <a:ea typeface=""/>
        <a:cs typeface=""/>
      </a:majorFont>
      <a:minorFont>
        <a:latin typeface="Klavika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Lt2.potx" id="{F469E350-357E-4801-9251-EA1A22DE38EF}" vid="{87319914-2BB7-4A04-8951-DEA2E974F744}"/>
    </a:ext>
  </a:extLst>
</a:theme>
</file>

<file path=ppt/theme/theme3.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23138</TotalTime>
  <Words>3802</Words>
  <Application>Microsoft Office PowerPoint</Application>
  <PresentationFormat>Plačiaekranė</PresentationFormat>
  <Paragraphs>514</Paragraphs>
  <Slides>54</Slides>
  <Notes>1</Notes>
  <HiddenSlides>0</HiddenSlides>
  <MMClips>0</MMClips>
  <ScaleCrop>false</ScaleCrop>
  <HeadingPairs>
    <vt:vector size="6" baseType="variant">
      <vt:variant>
        <vt:lpstr>Naudojami šriftai</vt:lpstr>
      </vt:variant>
      <vt:variant>
        <vt:i4>6</vt:i4>
      </vt:variant>
      <vt:variant>
        <vt:lpstr>Tema</vt:lpstr>
      </vt:variant>
      <vt:variant>
        <vt:i4>2</vt:i4>
      </vt:variant>
      <vt:variant>
        <vt:lpstr>Skaidrių pavadinimai</vt:lpstr>
      </vt:variant>
      <vt:variant>
        <vt:i4>54</vt:i4>
      </vt:variant>
    </vt:vector>
  </HeadingPairs>
  <TitlesOfParts>
    <vt:vector size="62" baseType="lpstr">
      <vt:lpstr>Arial</vt:lpstr>
      <vt:lpstr>Calibri</vt:lpstr>
      <vt:lpstr>Klavika Lt</vt:lpstr>
      <vt:lpstr>Klavika Rg</vt:lpstr>
      <vt:lpstr>Times New Roman</vt:lpstr>
      <vt:lpstr>Wingdings</vt:lpstr>
      <vt:lpstr>Titulinė skaidrė</vt:lpstr>
      <vt:lpstr>Vidinė skaidrė</vt:lpstr>
      <vt:lpstr>SQL</vt:lpstr>
      <vt:lpstr>SQL </vt:lpstr>
      <vt:lpstr>SQL – kas tai, ką galima daryti? </vt:lpstr>
      <vt:lpstr>Real DB </vt:lpstr>
      <vt:lpstr>Table </vt:lpstr>
      <vt:lpstr>DB – SQL Server </vt:lpstr>
      <vt:lpstr>SQL </vt:lpstr>
      <vt:lpstr>Some of The Most Important SQL Commands </vt:lpstr>
      <vt:lpstr>SQL SELECT Statement </vt:lpstr>
      <vt:lpstr>SQL SELECT DISTINCT Statement </vt:lpstr>
      <vt:lpstr>SQL WHERE Clause </vt:lpstr>
      <vt:lpstr>Operators in The WHERE Clause </vt:lpstr>
      <vt:lpstr>SQL AND and OR Operators </vt:lpstr>
      <vt:lpstr>Combining AND and OR </vt:lpstr>
      <vt:lpstr>SQL ORDER BY Keyword </vt:lpstr>
      <vt:lpstr>SQL INSERT INTO Statement </vt:lpstr>
      <vt:lpstr>SQL UPDATE Statement </vt:lpstr>
      <vt:lpstr>SQL DELETE Statement </vt:lpstr>
      <vt:lpstr>Delete All Data</vt:lpstr>
      <vt:lpstr>The SQL SELECT TOP Clause</vt:lpstr>
      <vt:lpstr>SQL LIKE Operator</vt:lpstr>
      <vt:lpstr>SQL Wildcard Characters</vt:lpstr>
      <vt:lpstr>SQL IN Operator</vt:lpstr>
      <vt:lpstr>SQL BETWEEN Operator</vt:lpstr>
      <vt:lpstr>SQL Aliases</vt:lpstr>
      <vt:lpstr>NULL</vt:lpstr>
      <vt:lpstr>Užduotys </vt:lpstr>
      <vt:lpstr>Different SQL Joins</vt:lpstr>
      <vt:lpstr>SQL INNER JOIN</vt:lpstr>
      <vt:lpstr>SQL LEFT JOIN</vt:lpstr>
      <vt:lpstr>SQL RIGHT JOIN</vt:lpstr>
      <vt:lpstr>SQL FULL OUTER JOIN</vt:lpstr>
      <vt:lpstr>Užduotis </vt:lpstr>
      <vt:lpstr>SQL UNION Operator</vt:lpstr>
      <vt:lpstr>SQL INTERSECT Operator</vt:lpstr>
      <vt:lpstr>SQL EXCEPT Operator</vt:lpstr>
      <vt:lpstr>The SQL SELECT INTO</vt:lpstr>
      <vt:lpstr>SQL DROP TABLE</vt:lpstr>
      <vt:lpstr>SQL TRUNCATE TABLE</vt:lpstr>
      <vt:lpstr>SQL ALTER TABLE</vt:lpstr>
      <vt:lpstr>Užduotis </vt:lpstr>
      <vt:lpstr>SQL Constraints</vt:lpstr>
      <vt:lpstr>SQL Constraints</vt:lpstr>
      <vt:lpstr>SQL NOT NULL Constraint</vt:lpstr>
      <vt:lpstr>SQL UNIQUE Constraint</vt:lpstr>
      <vt:lpstr>SQL PRIMARY KEY Constraint</vt:lpstr>
      <vt:lpstr>SQL FOREIGN KEY Constraint</vt:lpstr>
      <vt:lpstr>DROP a FOREIGN KEY</vt:lpstr>
      <vt:lpstr>SQL CHECK Constraint</vt:lpstr>
      <vt:lpstr>SQL DEFAULT Constraint</vt:lpstr>
      <vt:lpstr>SQL CREATE INDEX Statement</vt:lpstr>
      <vt:lpstr>SQL CREATE VIEW Statement</vt:lpstr>
      <vt:lpstr>Užduotis</vt:lpstr>
      <vt:lpstr>https://www.w3schools.com/sql/sql_null_values.asp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Elasticsearch</dc:title>
  <dc:creator>Kęstutis Matavičius</dc:creator>
  <cp:lastModifiedBy>Kęstutis Matavičius</cp:lastModifiedBy>
  <cp:revision>232</cp:revision>
  <dcterms:created xsi:type="dcterms:W3CDTF">2016-12-23T12:12:51Z</dcterms:created>
  <dcterms:modified xsi:type="dcterms:W3CDTF">2018-03-27T17:20:55Z</dcterms:modified>
</cp:coreProperties>
</file>