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4"/>
  </p:notesMasterIdLst>
  <p:sldIdLst>
    <p:sldId id="256" r:id="rId3"/>
    <p:sldId id="266" r:id="rId4"/>
    <p:sldId id="272" r:id="rId5"/>
    <p:sldId id="273" r:id="rId6"/>
    <p:sldId id="274" r:id="rId7"/>
    <p:sldId id="275" r:id="rId8"/>
    <p:sldId id="276" r:id="rId9"/>
    <p:sldId id="277" r:id="rId10"/>
    <p:sldId id="281" r:id="rId11"/>
    <p:sldId id="289" r:id="rId12"/>
    <p:sldId id="282" r:id="rId13"/>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Vidutinis stilius 2 – paryškinima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54884" autoAdjust="0"/>
  </p:normalViewPr>
  <p:slideViewPr>
    <p:cSldViewPr snapToGrid="0">
      <p:cViewPr varScale="1">
        <p:scale>
          <a:sx n="63" d="100"/>
          <a:sy n="63" d="100"/>
        </p:scale>
        <p:origin x="24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6E129-AACD-478E-B398-DE4A9C95C8F7}" type="datetimeFigureOut">
              <a:rPr lang="lt-LT" smtClean="0"/>
              <a:t>2018-04-01</a:t>
            </a:fld>
            <a:endParaRPr lang="lt-LT"/>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smtClean="0"/>
              <a:t>Redaguoti šablono teksto stilius</a:t>
            </a:r>
          </a:p>
          <a:p>
            <a:pPr lvl="1"/>
            <a:r>
              <a:rPr lang="lt-LT" smtClean="0"/>
              <a:t>Antras lygis</a:t>
            </a:r>
          </a:p>
          <a:p>
            <a:pPr lvl="2"/>
            <a:r>
              <a:rPr lang="lt-LT" smtClean="0"/>
              <a:t>Trečias lygis</a:t>
            </a:r>
          </a:p>
          <a:p>
            <a:pPr lvl="3"/>
            <a:r>
              <a:rPr lang="lt-LT" smtClean="0"/>
              <a:t>Ketvirtas lygis</a:t>
            </a:r>
          </a:p>
          <a:p>
            <a:pPr lvl="4"/>
            <a:r>
              <a:rPr lang="lt-LT" smtClean="0"/>
              <a:t>Penktas lygis</a:t>
            </a:r>
            <a:endParaRPr lang="lt-LT"/>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93429-AF35-4FD3-A240-E9874732C65F}" type="slidenum">
              <a:rPr lang="lt-LT" smtClean="0"/>
              <a:t>‹#›</a:t>
            </a:fld>
            <a:endParaRPr lang="lt-LT"/>
          </a:p>
        </p:txBody>
      </p:sp>
    </p:spTree>
    <p:extLst>
      <p:ext uri="{BB962C8B-B14F-4D97-AF65-F5344CB8AC3E}">
        <p14:creationId xmlns:p14="http://schemas.microsoft.com/office/powerpoint/2010/main" val="272223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a:t>
            </a:fld>
            <a:endParaRPr lang="lt-LT" dirty="0"/>
          </a:p>
        </p:txBody>
      </p:sp>
    </p:spTree>
    <p:extLst>
      <p:ext uri="{BB962C8B-B14F-4D97-AF65-F5344CB8AC3E}">
        <p14:creationId xmlns:p14="http://schemas.microsoft.com/office/powerpoint/2010/main" val="27571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228600" indent="-228600">
              <a:buAutoNum type="arabicPeriod"/>
            </a:pPr>
            <a:r>
              <a:rPr lang="lt-LT" sz="1200" b="1" dirty="0" smtClean="0"/>
              <a:t>ORM</a:t>
            </a:r>
            <a:r>
              <a:rPr lang="lt-LT" sz="1200" b="1" baseline="0" dirty="0" smtClean="0"/>
              <a:t> </a:t>
            </a:r>
            <a:r>
              <a:rPr lang="lt-LT" sz="1200" b="1" baseline="0" dirty="0" err="1" smtClean="0"/>
              <a:t>kom</a:t>
            </a:r>
            <a:r>
              <a:rPr lang="en-US" sz="1200" b="1" baseline="0" dirty="0" err="1" smtClean="0"/>
              <a:t>piuteri</a:t>
            </a:r>
            <a:r>
              <a:rPr lang="lt-LT" sz="1200" b="1" baseline="0" dirty="0" smtClean="0"/>
              <a:t>ų moksle yra programavimo technika skirta duomenų konvertavimui ir pritaikymui objektinėms programavimo kalboms.  Panaudojant ORM sukuriama iliuzija, kad programavimui naudojama ne reliacinė o virtuali objektų bazė. Šiam tikslui yra sukurta ne vienas įrankis, tiek mokamas, tiek nemokamas,  kuriuo pasinaudojus galima susikurti Virtualią Objektų bazę, arba kitaip tariant pasikurti modelį </a:t>
            </a:r>
            <a:r>
              <a:rPr lang="en-US" sz="1200" b="1" baseline="0" dirty="0" err="1" smtClean="0"/>
              <a:t>ir</a:t>
            </a:r>
            <a:r>
              <a:rPr lang="lt-LT" sz="1200" b="1" baseline="0" dirty="0" smtClean="0"/>
              <a:t> dar paprasčiau </a:t>
            </a:r>
            <a:r>
              <a:rPr lang="lt-LT" sz="1200" b="1" baseline="0" dirty="0" err="1" smtClean="0"/>
              <a:t>sumapinti</a:t>
            </a:r>
            <a:r>
              <a:rPr lang="lt-LT" sz="1200" b="1" baseline="0" dirty="0" smtClean="0"/>
              <a:t> esybes.</a:t>
            </a:r>
            <a:endParaRPr lang="en-US" sz="1200" b="1" baseline="0" dirty="0" smtClean="0"/>
          </a:p>
          <a:p>
            <a:pPr marL="228600" indent="-228600">
              <a:buAutoNum type="arabicPeriod"/>
            </a:pPr>
            <a:endParaRPr lang="en-US" sz="1200" b="1" baseline="0" dirty="0" smtClean="0"/>
          </a:p>
          <a:p>
            <a:pPr marL="228600" indent="-228600">
              <a:buAutoNum type="arabicPeriod"/>
            </a:pPr>
            <a:endParaRPr lang="lt-LT" sz="1200" b="1" baseline="0" dirty="0" smtClean="0"/>
          </a:p>
          <a:p>
            <a:pPr marL="228600" indent="-228600">
              <a:buAutoNum type="arabicPeriod"/>
            </a:pPr>
            <a:r>
              <a:rPr lang="lt-LT" sz="1200" b="1" dirty="0" err="1" smtClean="0"/>
              <a:t>Objektiškai</a:t>
            </a:r>
            <a:r>
              <a:rPr lang="lt-LT" sz="1200" b="1" dirty="0" smtClean="0"/>
              <a:t> orientuotame</a:t>
            </a:r>
            <a:r>
              <a:rPr lang="lt-LT" sz="1200" b="1" baseline="0" dirty="0" smtClean="0"/>
              <a:t> programavime, duomenų valdymo procesai vyksta per </a:t>
            </a:r>
            <a:r>
              <a:rPr lang="lt-LT" sz="1200" b="1" baseline="0" dirty="0" err="1" smtClean="0"/>
              <a:t>objektiškai</a:t>
            </a:r>
            <a:r>
              <a:rPr lang="lt-LT" sz="1200" b="1" baseline="0" dirty="0" smtClean="0"/>
              <a:t> orientuotus objektus, kurie beveik niekada nebūna skaliariniai. Pavyzdžiui: Turime adresų knygelės įrašą, kuris atvaizduoja vieną asmenį, asmuo gali turėti nulį ar daugiau telefono numerių ir neturėti nei vieno adreso, arba jų turėti kelis. Jeigu visa tai išreikštume </a:t>
            </a:r>
            <a:r>
              <a:rPr lang="lt-LT" sz="1200" b="1" baseline="0" dirty="0" err="1" smtClean="0"/>
              <a:t>objektiškai</a:t>
            </a:r>
            <a:r>
              <a:rPr lang="lt-LT" sz="1200" b="1" baseline="0" dirty="0" smtClean="0"/>
              <a:t> orientuotame modelyje – tai būtų: Objektas „Asmuo“ su savo atributais, kurie talpintų asmens informaciją, taip pat sąrašą telefono numerių – telefono numeris taip pat būtų objektas, ir sąrašą adresų – kurie taip pat būtų objektai. Turėdami tokį modelį – adresų knygelės įrašą – galime traktuoti kaip vieną objektą </a:t>
            </a:r>
            <a:r>
              <a:rPr lang="lt-LT" sz="1200" b="1" baseline="0" dirty="0" err="1" smtClean="0"/>
              <a:t>objektiškai</a:t>
            </a:r>
            <a:r>
              <a:rPr lang="lt-LT" sz="1200" b="1" baseline="0" dirty="0" smtClean="0"/>
              <a:t> orientuotoje programavimo kalboje. Toks objektas galėtų būti papildytas metodais, pavyzdžiai telefono numeris turintis didžiausią prioritetą, ar namų adresas, ar dar kokie kitokie.</a:t>
            </a:r>
            <a:endParaRPr lang="en-US" sz="1200" b="1" baseline="0" dirty="0" smtClean="0"/>
          </a:p>
          <a:p>
            <a:pPr marL="228600" indent="-228600">
              <a:buAutoNum type="arabicPeriod"/>
            </a:pPr>
            <a:endParaRPr lang="en-US" sz="1200" b="1" baseline="0" dirty="0" smtClean="0"/>
          </a:p>
          <a:p>
            <a:pPr marL="228600" indent="-228600">
              <a:buAutoNum type="arabicPeriod"/>
            </a:pPr>
            <a:endParaRPr lang="lt-LT" sz="1200" b="1" baseline="0" dirty="0" smtClean="0"/>
          </a:p>
          <a:p>
            <a:pPr marL="228600" indent="-228600">
              <a:buAutoNum type="arabicPeriod"/>
            </a:pPr>
            <a:r>
              <a:rPr lang="lt-LT" sz="1200" b="1" baseline="0" dirty="0" smtClean="0"/>
              <a:t>Dauguma populiariausių duomenų bazių valdymo sistemų yra skaliarinės ir į lenteles saugo tekstinę ir skaitinę informaciją. Programuotojai norėdami </a:t>
            </a:r>
            <a:r>
              <a:rPr lang="lt-LT" sz="1200" b="1" baseline="0" dirty="0" err="1" smtClean="0"/>
              <a:t>objektiškai</a:t>
            </a:r>
            <a:r>
              <a:rPr lang="lt-LT" sz="1200" b="1" baseline="0" dirty="0" smtClean="0"/>
              <a:t> orientuotose programavimo kalbose naudoti tokias duomenų bazes – turi patys atlikti konvertavimą į objektus norėdami panaudoti informaciją programose ir</a:t>
            </a:r>
            <a:r>
              <a:rPr lang="en-US" sz="1200" b="1" baseline="0" dirty="0" smtClean="0"/>
              <a:t> </a:t>
            </a:r>
            <a:r>
              <a:rPr lang="en-US" sz="1200" b="1" baseline="0" dirty="0" err="1" smtClean="0"/>
              <a:t>po</a:t>
            </a:r>
            <a:r>
              <a:rPr lang="en-US" sz="1200" b="1" baseline="0" dirty="0" smtClean="0"/>
              <a:t> to</a:t>
            </a:r>
            <a:r>
              <a:rPr lang="lt-LT" sz="1200" b="1" baseline="0" dirty="0" smtClean="0"/>
              <a:t> objektus transformuoti į skaliarines reikšmes norėdami duomenis išsaugoti atgal į duomenų bazes. Šiam tikslui puikiai pasitarnauja ORM. ORM dėka, konvertavimo veiksmai atliekami automatiškai, esybės ar objektai sukuriami automatiškai, remiantis duomenų bazės lentomis ir ryšiais tarp jų.</a:t>
            </a:r>
            <a:endParaRPr lang="lt-LT" sz="1200" b="1"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a:t>
            </a:fld>
            <a:endParaRPr lang="lt-LT"/>
          </a:p>
        </p:txBody>
      </p:sp>
    </p:spTree>
    <p:extLst>
      <p:ext uri="{BB962C8B-B14F-4D97-AF65-F5344CB8AC3E}">
        <p14:creationId xmlns:p14="http://schemas.microsoft.com/office/powerpoint/2010/main" val="1616646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3</a:t>
            </a:fld>
            <a:endParaRPr lang="lt-LT"/>
          </a:p>
        </p:txBody>
      </p:sp>
    </p:spTree>
    <p:extLst>
      <p:ext uri="{BB962C8B-B14F-4D97-AF65-F5344CB8AC3E}">
        <p14:creationId xmlns:p14="http://schemas.microsoft.com/office/powerpoint/2010/main" val="366548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228600" indent="-228600">
              <a:buAutoNum type="arabicPeriod"/>
            </a:pPr>
            <a:r>
              <a:rPr lang="lt-LT" baseline="0" dirty="0" smtClean="0"/>
              <a:t>Lyginant dvi tradicines duomenų apsikeitimo technikas. Kurios naudojamos duomenų apsikeitimui  tarp objektine programavimo kalba parašytos aplikacijos ir reliacinės duomenų bazės, matome, kad ORM sumažina reikalingo parašyti kodo kiekį. Vėliau panagrinėsime skirtumus tarp tiesioginio duomenų apsikeitimo ir ORM.</a:t>
            </a:r>
          </a:p>
          <a:p>
            <a:pPr marL="228600" indent="-228600">
              <a:buAutoNum type="arabicPeriod"/>
            </a:pPr>
            <a:r>
              <a:rPr lang="lt-LT" baseline="0" dirty="0" smtClean="0"/>
              <a:t>ORM trūkumai. Kaip ir visos technologijos – ORM taip pat nėra idealus. ORM įrankiai dažnai gana abstrakčiai realizuoja reikiamas procedūras, ir tiesiog paslepia tai, kas kode vyksta iš tikrųjų. Taip pat vienas iš neigiamų ORM veiksnių – yra pripratimas prie jų – dėl pripratimo prie ORM – atsiranda nekokybiškai suprojektuotos duomenų bazės.</a:t>
            </a:r>
          </a:p>
          <a:p>
            <a:pPr marL="228600" indent="-228600">
              <a:buAutoNum type="arabicPeriod"/>
            </a:pPr>
            <a:r>
              <a:rPr lang="lt-LT" baseline="0" dirty="0" smtClean="0"/>
              <a:t>Jeigu viską apibendrinant – ORM įrankiai yra mūsų pagalbininkai, Bet viskas kas yra automatizuota – turėtų būti patikrinta.</a:t>
            </a:r>
            <a:endParaRPr lang="lt-LT" dirty="0" smtClean="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4</a:t>
            </a:fld>
            <a:endParaRPr lang="lt-LT"/>
          </a:p>
        </p:txBody>
      </p:sp>
    </p:spTree>
    <p:extLst>
      <p:ext uri="{BB962C8B-B14F-4D97-AF65-F5344CB8AC3E}">
        <p14:creationId xmlns:p14="http://schemas.microsoft.com/office/powerpoint/2010/main" val="1098505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228600" indent="-228600">
              <a:buAutoNum type="arabicPeriod"/>
            </a:pPr>
            <a:r>
              <a:rPr lang="lt-LT" baseline="0" dirty="0" smtClean="0"/>
              <a:t>Taigi, geriausias būdas suprasti ORM – tai pamatyti kaip vykdomas duomenų apsikeitimas be jo.</a:t>
            </a:r>
          </a:p>
          <a:p>
            <a:pPr marL="228600" indent="-228600">
              <a:buAutoNum type="arabicPeriod"/>
            </a:pPr>
            <a:r>
              <a:rPr lang="lt-LT" baseline="0" dirty="0" smtClean="0"/>
              <a:t>Šiuo pavyzdžiu parodysiu kaip pasiekti duomenų bazę senuoju keliu, naudojant pliką ADO.NET</a:t>
            </a:r>
          </a:p>
          <a:p>
            <a:pPr marL="228600" indent="-228600">
              <a:buAutoNum type="arabicPeriod"/>
            </a:pPr>
            <a:endParaRPr lang="lt-LT" baseline="0" dirty="0" smtClean="0"/>
          </a:p>
          <a:p>
            <a:pPr marL="228600" indent="-228600">
              <a:buAutoNum type="arabicPeriod"/>
            </a:pPr>
            <a:r>
              <a:rPr lang="lt-LT" baseline="0" dirty="0" smtClean="0"/>
              <a:t>Pirmas žingsnis – reikia susikurti </a:t>
            </a:r>
            <a:r>
              <a:rPr lang="lt-LT" baseline="0" dirty="0" err="1" smtClean="0"/>
              <a:t>SqlConnection</a:t>
            </a:r>
            <a:r>
              <a:rPr lang="lt-LT" baseline="0" dirty="0" smtClean="0"/>
              <a:t> objektą (šis objektas naudoja </a:t>
            </a:r>
            <a:r>
              <a:rPr lang="lt-LT" baseline="0" dirty="0" err="1" smtClean="0"/>
              <a:t>connection</a:t>
            </a:r>
            <a:r>
              <a:rPr lang="lt-LT" baseline="0" dirty="0" smtClean="0"/>
              <a:t> </a:t>
            </a:r>
            <a:r>
              <a:rPr lang="lt-LT" baseline="0" dirty="0" err="1" smtClean="0"/>
              <a:t>string‘ą</a:t>
            </a:r>
            <a:r>
              <a:rPr lang="lt-LT" baseline="0" dirty="0" smtClean="0"/>
              <a:t>, kuriame yra visa reikalinga informacija pasijungti prie DB);</a:t>
            </a:r>
          </a:p>
          <a:p>
            <a:pPr marL="228600" indent="-228600">
              <a:buAutoNum type="arabicPeriod"/>
            </a:pPr>
            <a:r>
              <a:rPr lang="lt-LT" baseline="0" dirty="0" smtClean="0"/>
              <a:t>Kai jau pasijungiame prie DB – mus reikalinga </a:t>
            </a:r>
            <a:r>
              <a:rPr lang="lt-LT" baseline="0" dirty="0" err="1" smtClean="0"/>
              <a:t>SQLCommand‘ą</a:t>
            </a:r>
            <a:r>
              <a:rPr lang="lt-LT" baseline="0" dirty="0" smtClean="0"/>
              <a:t>, tiksliau </a:t>
            </a:r>
            <a:r>
              <a:rPr lang="lt-LT" baseline="0" dirty="0" err="1" smtClean="0"/>
              <a:t>sql</a:t>
            </a:r>
            <a:r>
              <a:rPr lang="lt-LT" baseline="0" dirty="0" smtClean="0"/>
              <a:t> komandos objektas.</a:t>
            </a:r>
          </a:p>
          <a:p>
            <a:pPr marL="228600" indent="-228600">
              <a:buAutoNum type="arabicPeriod"/>
            </a:pPr>
            <a:r>
              <a:rPr lang="lt-LT" baseline="0" dirty="0" smtClean="0"/>
              <a:t>Kai jau turime </a:t>
            </a:r>
            <a:r>
              <a:rPr lang="lt-LT" baseline="0" dirty="0" err="1" smtClean="0"/>
              <a:t>sql</a:t>
            </a:r>
            <a:r>
              <a:rPr lang="lt-LT" baseline="0" dirty="0" smtClean="0"/>
              <a:t> komandą – tada mums reikia į </a:t>
            </a:r>
            <a:r>
              <a:rPr lang="lt-LT" baseline="0" dirty="0" err="1" smtClean="0"/>
              <a:t>sql</a:t>
            </a:r>
            <a:r>
              <a:rPr lang="lt-LT" baseline="0" dirty="0" smtClean="0"/>
              <a:t> komandos objekto parametrų sąrašą sudėti parametrus.</a:t>
            </a:r>
          </a:p>
          <a:p>
            <a:pPr marL="228600" indent="-228600">
              <a:buAutoNum type="arabicPeriod"/>
            </a:pPr>
            <a:r>
              <a:rPr lang="lt-LT" baseline="0" dirty="0" smtClean="0"/>
              <a:t>Kitas žingsnis – atidaryti </a:t>
            </a:r>
            <a:r>
              <a:rPr lang="lt-LT" baseline="0" dirty="0" err="1" smtClean="0"/>
              <a:t>connection‘ą</a:t>
            </a:r>
            <a:r>
              <a:rPr lang="lt-LT" baseline="0" dirty="0" smtClean="0"/>
              <a:t>;</a:t>
            </a:r>
          </a:p>
          <a:p>
            <a:pPr marL="228600" indent="-228600">
              <a:buAutoNum type="arabicPeriod"/>
            </a:pPr>
            <a:r>
              <a:rPr lang="lt-LT" dirty="0" smtClean="0"/>
              <a:t>Įvykdyti komandą;</a:t>
            </a:r>
          </a:p>
          <a:p>
            <a:pPr marL="228600" indent="-228600">
              <a:buAutoNum type="arabicPeriod"/>
            </a:pPr>
            <a:r>
              <a:rPr lang="lt-LT" dirty="0" smtClean="0"/>
              <a:t>Ir paskutinis žingsnis – uždaryti </a:t>
            </a:r>
            <a:r>
              <a:rPr lang="lt-LT" dirty="0" err="1" smtClean="0"/>
              <a:t>connectioną</a:t>
            </a:r>
            <a:r>
              <a:rPr lang="lt-LT" dirty="0" smtClean="0"/>
              <a:t>.</a:t>
            </a:r>
          </a:p>
          <a:p>
            <a:pPr marL="228600" indent="-228600">
              <a:buAutoNum type="arabicPeriod"/>
            </a:pPr>
            <a:endParaRPr lang="lt-LT" dirty="0" smtClean="0"/>
          </a:p>
          <a:p>
            <a:pPr marL="228600" indent="-228600">
              <a:buAutoNum type="arabicPeriod"/>
            </a:pPr>
            <a:r>
              <a:rPr lang="lt-LT" dirty="0" smtClean="0"/>
              <a:t>Šiam pavyzdį mes matome ganėtinai supaprastintą procesą,</a:t>
            </a:r>
            <a:r>
              <a:rPr lang="lt-LT" baseline="0" dirty="0" smtClean="0"/>
              <a:t> nes</a:t>
            </a:r>
            <a:r>
              <a:rPr lang="lt-LT" dirty="0" smtClean="0"/>
              <a:t> ADO.NET</a:t>
            </a:r>
            <a:r>
              <a:rPr lang="lt-LT" baseline="0" dirty="0" smtClean="0"/>
              <a:t> mums padeda ir taip mes galime turėti objektus, su kuriais dirbame, jungiamės prie bazės, turime komandas, parametrų sąrašas, data adapterius, data </a:t>
            </a:r>
            <a:r>
              <a:rPr lang="lt-LT" baseline="0" dirty="0" err="1" smtClean="0"/>
              <a:t>tables‘us</a:t>
            </a:r>
            <a:r>
              <a:rPr lang="lt-LT" baseline="0" dirty="0" smtClean="0"/>
              <a:t> ir t.t.. Jeigu nusileisti į pačią priešistorę – tai ten reikėjo net </a:t>
            </a:r>
            <a:r>
              <a:rPr lang="lt-LT" baseline="0" dirty="0" err="1" smtClean="0"/>
              <a:t>sql</a:t>
            </a:r>
            <a:r>
              <a:rPr lang="lt-LT" baseline="0" dirty="0" smtClean="0"/>
              <a:t> </a:t>
            </a:r>
            <a:r>
              <a:rPr lang="lt-LT" baseline="0" dirty="0" err="1" smtClean="0"/>
              <a:t>querius</a:t>
            </a:r>
            <a:r>
              <a:rPr lang="lt-LT" baseline="0" dirty="0" smtClean="0"/>
              <a:t> rašyti ir formatuoti kaip </a:t>
            </a:r>
            <a:r>
              <a:rPr lang="lt-LT" baseline="0" dirty="0" err="1" smtClean="0"/>
              <a:t>string‘us</a:t>
            </a:r>
            <a:r>
              <a:rPr lang="lt-LT" baseline="0" dirty="0" smtClean="0"/>
              <a:t>.</a:t>
            </a:r>
          </a:p>
          <a:p>
            <a:pPr marL="228600" indent="-228600">
              <a:buAutoNum type="arabicPeriod"/>
            </a:pPr>
            <a:r>
              <a:rPr lang="lt-LT" baseline="0" dirty="0" smtClean="0"/>
              <a:t>Toliau Naujoji mokykla.</a:t>
            </a:r>
            <a:endParaRPr lang="lt-LT" dirty="0" smtClean="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5</a:t>
            </a:fld>
            <a:endParaRPr lang="lt-LT"/>
          </a:p>
        </p:txBody>
      </p:sp>
    </p:spTree>
    <p:extLst>
      <p:ext uri="{BB962C8B-B14F-4D97-AF65-F5344CB8AC3E}">
        <p14:creationId xmlns:p14="http://schemas.microsoft.com/office/powerpoint/2010/main" val="1362915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228600" indent="-228600">
              <a:buAutoNum type="arabicPeriod"/>
            </a:pPr>
            <a:r>
              <a:rPr lang="lt-LT" baseline="0" dirty="0" smtClean="0"/>
              <a:t>Microsoft </a:t>
            </a:r>
            <a:r>
              <a:rPr lang="lt-LT" baseline="0" dirty="0" err="1" smtClean="0"/>
              <a:t>entity</a:t>
            </a:r>
            <a:r>
              <a:rPr lang="lt-LT" baseline="0" dirty="0" smtClean="0"/>
              <a:t> </a:t>
            </a:r>
            <a:r>
              <a:rPr lang="lt-LT" baseline="0" dirty="0" err="1" smtClean="0"/>
              <a:t>framework‘as</a:t>
            </a:r>
            <a:r>
              <a:rPr lang="lt-LT" baseline="0" dirty="0" smtClean="0"/>
              <a:t> yra ORM </a:t>
            </a:r>
            <a:r>
              <a:rPr lang="lt-LT" baseline="0" dirty="0" err="1" smtClean="0"/>
              <a:t>frameworkas</a:t>
            </a:r>
            <a:r>
              <a:rPr lang="lt-LT" baseline="0" dirty="0" smtClean="0"/>
              <a:t>, kurio dėka su duomenimis galima dirbti kaip su objektais, išvengiant duomenų prieigos konfigūravimo kiekvienu kreipimusi. Sumažėja rašomo kodo kiekis. </a:t>
            </a:r>
          </a:p>
          <a:p>
            <a:pPr marL="228600" indent="-228600">
              <a:buAutoNum type="arabicPeriod"/>
            </a:pPr>
            <a:r>
              <a:rPr lang="lt-LT" baseline="0" dirty="0" smtClean="0"/>
              <a:t>Programuotojai, naudojantys </a:t>
            </a:r>
            <a:r>
              <a:rPr lang="lt-LT" baseline="0" dirty="0" err="1" smtClean="0"/>
              <a:t>Entity</a:t>
            </a:r>
            <a:r>
              <a:rPr lang="lt-LT" baseline="0" dirty="0" smtClean="0"/>
              <a:t> </a:t>
            </a:r>
            <a:r>
              <a:rPr lang="lt-LT" baseline="0" dirty="0" err="1" smtClean="0"/>
              <a:t>Frameworką</a:t>
            </a:r>
            <a:r>
              <a:rPr lang="lt-LT" baseline="0" dirty="0" smtClean="0"/>
              <a:t>, gali rašyti LINQ  užklausas, manipuliuoti duomenimis – kaip tipizuotais objektais.</a:t>
            </a:r>
          </a:p>
          <a:p>
            <a:pPr marL="228600" indent="-228600">
              <a:buAutoNum type="arabicPeriod"/>
            </a:pPr>
            <a:r>
              <a:rPr lang="lt-LT" baseline="0" dirty="0" err="1" smtClean="0"/>
              <a:t>Entity</a:t>
            </a:r>
            <a:r>
              <a:rPr lang="lt-LT" baseline="0" dirty="0" smtClean="0"/>
              <a:t> </a:t>
            </a:r>
            <a:r>
              <a:rPr lang="lt-LT" baseline="0" dirty="0" err="1" smtClean="0"/>
              <a:t>frameworko</a:t>
            </a:r>
            <a:r>
              <a:rPr lang="lt-LT" baseline="0" dirty="0" smtClean="0"/>
              <a:t> </a:t>
            </a:r>
            <a:r>
              <a:rPr lang="lt-LT" baseline="0" dirty="0" err="1" smtClean="0"/>
              <a:t>ORM‘as</a:t>
            </a:r>
            <a:r>
              <a:rPr lang="lt-LT" baseline="0" dirty="0" smtClean="0"/>
              <a:t> taip pat teikia tokias galimybes – kaip pasikeitimo sekimas, automatinis generavimas, „</a:t>
            </a:r>
            <a:r>
              <a:rPr lang="lt-LT" baseline="0" dirty="0" err="1" smtClean="0"/>
              <a:t>lazy</a:t>
            </a:r>
            <a:r>
              <a:rPr lang="lt-LT" baseline="0" dirty="0" smtClean="0"/>
              <a:t> </a:t>
            </a:r>
            <a:r>
              <a:rPr lang="lt-LT" baseline="0" dirty="0" err="1" smtClean="0"/>
              <a:t>loading</a:t>
            </a:r>
            <a:r>
              <a:rPr lang="lt-LT" baseline="0" dirty="0" smtClean="0"/>
              <a:t>“. Programuotojai </a:t>
            </a:r>
            <a:r>
              <a:rPr lang="lt-LT" baseline="0" dirty="0" err="1" smtClean="0"/>
              <a:t>pasinaudodamis</a:t>
            </a:r>
            <a:r>
              <a:rPr lang="lt-LT" baseline="0" dirty="0" smtClean="0"/>
              <a:t> </a:t>
            </a:r>
            <a:r>
              <a:rPr lang="lt-LT" baseline="0" dirty="0" err="1" smtClean="0"/>
              <a:t>entity</a:t>
            </a:r>
            <a:r>
              <a:rPr lang="lt-LT" baseline="0" dirty="0" smtClean="0"/>
              <a:t> </a:t>
            </a:r>
            <a:r>
              <a:rPr lang="lt-LT" baseline="0" dirty="0" err="1" smtClean="0"/>
              <a:t>frameworko</a:t>
            </a:r>
            <a:r>
              <a:rPr lang="lt-LT" baseline="0" dirty="0" smtClean="0"/>
              <a:t> galimybėmis – daugiau dėmesio skiria verslo logikai, o ne komandų ir prisijungimų valdymui.</a:t>
            </a:r>
          </a:p>
          <a:p>
            <a:pPr marL="228600" indent="-228600">
              <a:buAutoNum type="arabicPeriod"/>
            </a:pPr>
            <a:r>
              <a:rPr lang="lt-LT" baseline="0" dirty="0" err="1" smtClean="0"/>
              <a:t>Entity</a:t>
            </a:r>
            <a:r>
              <a:rPr lang="lt-LT" baseline="0" dirty="0" smtClean="0"/>
              <a:t> </a:t>
            </a:r>
            <a:r>
              <a:rPr lang="lt-LT" baseline="0" dirty="0" err="1" smtClean="0"/>
              <a:t>frameworkas</a:t>
            </a:r>
            <a:r>
              <a:rPr lang="lt-LT" baseline="0" dirty="0" smtClean="0"/>
              <a:t> yra ORM </a:t>
            </a:r>
            <a:r>
              <a:rPr lang="lt-LT" baseline="0" dirty="0" err="1" smtClean="0"/>
              <a:t>frameworkas</a:t>
            </a:r>
            <a:r>
              <a:rPr lang="lt-LT" baseline="0" dirty="0" smtClean="0"/>
              <a:t> Tai ADO.NET patobulinimas – kuris suteikia galimybę programuotojams naudotis automatizuotu duomenų paėmimo ir apdorojimo mechanizmu.</a:t>
            </a:r>
          </a:p>
          <a:p>
            <a:pPr marL="228600" indent="-228600">
              <a:buAutoNum type="arabicPeriod"/>
            </a:pPr>
            <a:endParaRPr lang="lt-LT" baseline="0" dirty="0" smtClean="0"/>
          </a:p>
          <a:p>
            <a:pPr marL="228600" indent="-228600">
              <a:buAutoNum type="arabicPeriod"/>
            </a:pPr>
            <a:r>
              <a:rPr lang="lt-LT" baseline="0" dirty="0" err="1" smtClean="0"/>
              <a:t>Entity</a:t>
            </a:r>
            <a:r>
              <a:rPr lang="lt-LT" baseline="0" dirty="0" smtClean="0"/>
              <a:t> </a:t>
            </a:r>
            <a:r>
              <a:rPr lang="lt-LT" baseline="0" dirty="0" err="1" smtClean="0"/>
              <a:t>frameworkas</a:t>
            </a:r>
            <a:r>
              <a:rPr lang="lt-LT" baseline="0" dirty="0" smtClean="0"/>
              <a:t> gali būti naudingas trimis atvejais:</a:t>
            </a:r>
          </a:p>
          <a:p>
            <a:pPr marL="685800" lvl="1" indent="-228600">
              <a:buAutoNum type="arabicPeriod"/>
            </a:pPr>
            <a:r>
              <a:rPr lang="lt-LT" baseline="0" dirty="0" smtClean="0"/>
              <a:t>Kai mes jau turime duomenų bazę ir kuriame aplikaciją;</a:t>
            </a:r>
          </a:p>
          <a:p>
            <a:pPr marL="685800" lvl="1" indent="-228600">
              <a:buAutoNum type="arabicPeriod"/>
            </a:pPr>
            <a:r>
              <a:rPr lang="lt-LT" baseline="0" dirty="0" smtClean="0"/>
              <a:t>Mes jau turime kodą ir objektų klases – iš kurių sugeneruojame bazę;</a:t>
            </a:r>
          </a:p>
          <a:p>
            <a:pPr marL="685800" lvl="1" indent="-228600">
              <a:buAutoNum type="arabicPeriod"/>
            </a:pPr>
            <a:r>
              <a:rPr lang="lt-LT" baseline="0" dirty="0" smtClean="0"/>
              <a:t>Kai norime susimodeliuoti duomenų bazę ir iš modelio sugeneruoti ir DB ir aplikacijos objektų klases.</a:t>
            </a:r>
          </a:p>
          <a:p>
            <a:pPr marL="685800" lvl="1" indent="-228600">
              <a:buAutoNum type="arabicPeriod"/>
            </a:pPr>
            <a:endParaRPr lang="lt-LT" baseline="0" dirty="0" smtClean="0"/>
          </a:p>
          <a:p>
            <a:pPr marL="685800" lvl="1" indent="-228600">
              <a:buAutoNum type="arabicPeriod"/>
            </a:pPr>
            <a:endParaRPr lang="lt-LT" baseline="0" dirty="0" smtClean="0"/>
          </a:p>
          <a:p>
            <a:pPr marL="685800" lvl="1" indent="-228600">
              <a:buAutoNum type="arabicPeriod"/>
            </a:pPr>
            <a:r>
              <a:rPr lang="lt-LT" baseline="0" dirty="0" smtClean="0"/>
              <a:t>Dar trumpai prisiminkime – kas yra ORM</a:t>
            </a:r>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8</a:t>
            </a:fld>
            <a:endParaRPr lang="lt-LT"/>
          </a:p>
        </p:txBody>
      </p:sp>
    </p:spTree>
    <p:extLst>
      <p:ext uri="{BB962C8B-B14F-4D97-AF65-F5344CB8AC3E}">
        <p14:creationId xmlns:p14="http://schemas.microsoft.com/office/powerpoint/2010/main" val="309297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10</a:t>
            </a:fld>
            <a:endParaRPr lang="lt-LT"/>
          </a:p>
        </p:txBody>
      </p:sp>
    </p:spTree>
    <p:extLst>
      <p:ext uri="{BB962C8B-B14F-4D97-AF65-F5344CB8AC3E}">
        <p14:creationId xmlns:p14="http://schemas.microsoft.com/office/powerpoint/2010/main" val="831427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err="1" smtClean="0"/>
              <a:t>Scaffold-DbContext</a:t>
            </a:r>
            <a:r>
              <a:rPr lang="lt-LT" dirty="0" smtClean="0"/>
              <a:t> "Server=(</a:t>
            </a:r>
            <a:r>
              <a:rPr lang="lt-LT" dirty="0" err="1" smtClean="0"/>
              <a:t>localdb</a:t>
            </a:r>
            <a:r>
              <a:rPr lang="lt-LT" dirty="0" smtClean="0"/>
              <a:t>)\ProjectsV12;Database=</a:t>
            </a:r>
            <a:r>
              <a:rPr lang="lt-LT" dirty="0" err="1" smtClean="0"/>
              <a:t>NrdAkademijaDb;Trusted_Connection</a:t>
            </a:r>
            <a:r>
              <a:rPr lang="lt-LT" dirty="0" smtClean="0"/>
              <a:t>=</a:t>
            </a:r>
            <a:r>
              <a:rPr lang="lt-LT" dirty="0" err="1" smtClean="0"/>
              <a:t>True</a:t>
            </a:r>
            <a:r>
              <a:rPr lang="lt-LT" dirty="0" smtClean="0"/>
              <a:t>;" </a:t>
            </a:r>
            <a:r>
              <a:rPr lang="lt-LT" dirty="0" err="1" smtClean="0"/>
              <a:t>Microsoft.EntityFrameworkCore.SqlServer</a:t>
            </a:r>
            <a:endParaRPr lang="lt-LT"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11</a:t>
            </a:fld>
            <a:endParaRPr lang="lt-LT"/>
          </a:p>
        </p:txBody>
      </p:sp>
    </p:spTree>
    <p:extLst>
      <p:ext uri="{BB962C8B-B14F-4D97-AF65-F5344CB8AC3E}">
        <p14:creationId xmlns:p14="http://schemas.microsoft.com/office/powerpoint/2010/main" val="315552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6" y="2331720"/>
            <a:ext cx="11338559" cy="2103120"/>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Pristatymo </a:t>
            </a:r>
            <a:br>
              <a:rPr lang="lt-LT" dirty="0"/>
            </a:br>
            <a:r>
              <a:rPr lang="lt-LT" dirty="0"/>
              <a:t>pavadinimas</a:t>
            </a:r>
          </a:p>
        </p:txBody>
      </p:sp>
      <p:sp>
        <p:nvSpPr>
          <p:cNvPr id="3" name="Subtitle 2"/>
          <p:cNvSpPr>
            <a:spLocks noGrp="1"/>
          </p:cNvSpPr>
          <p:nvPr>
            <p:ph type="subTitle" idx="1" hasCustomPrompt="1"/>
          </p:nvPr>
        </p:nvSpPr>
        <p:spPr>
          <a:xfrm>
            <a:off x="426726" y="4709160"/>
            <a:ext cx="11338559" cy="822960"/>
          </a:xfrm>
          <a:prstGeom prst="rect">
            <a:avLst/>
          </a:prstGeom>
        </p:spPr>
        <p:txBody>
          <a:bodyPr anchor="ctr" anchorCtr="0">
            <a:normAutofit/>
          </a:bodyPr>
          <a:lstStyle>
            <a:lvl1pPr marL="0" indent="0" algn="ctr">
              <a:buNone/>
              <a:defRPr sz="2133" baseline="0">
                <a:solidFill>
                  <a:srgbClr val="6D6E71"/>
                </a:solidFill>
                <a:latin typeface="Klavika Lt" panose="02000000000000000000" pitchFamily="50" charset="0"/>
                <a:cs typeface="Arial" pitchFamily="34" charset="0"/>
              </a:defRPr>
            </a:lvl1pPr>
            <a:lvl2pPr marL="609557" indent="0" algn="ctr">
              <a:buNone/>
              <a:defRPr>
                <a:solidFill>
                  <a:schemeClr val="tx1">
                    <a:tint val="75000"/>
                  </a:schemeClr>
                </a:solidFill>
              </a:defRPr>
            </a:lvl2pPr>
            <a:lvl3pPr marL="1219116" indent="0" algn="ctr">
              <a:buNone/>
              <a:defRPr>
                <a:solidFill>
                  <a:schemeClr val="tx1">
                    <a:tint val="75000"/>
                  </a:schemeClr>
                </a:solidFill>
              </a:defRPr>
            </a:lvl3pPr>
            <a:lvl4pPr marL="1828672" indent="0" algn="ctr">
              <a:buNone/>
              <a:defRPr>
                <a:solidFill>
                  <a:schemeClr val="tx1">
                    <a:tint val="75000"/>
                  </a:schemeClr>
                </a:solidFill>
              </a:defRPr>
            </a:lvl4pPr>
            <a:lvl5pPr marL="2438230" indent="0" algn="ctr">
              <a:buNone/>
              <a:defRPr>
                <a:solidFill>
                  <a:schemeClr val="tx1">
                    <a:tint val="75000"/>
                  </a:schemeClr>
                </a:solidFill>
              </a:defRPr>
            </a:lvl5pPr>
            <a:lvl6pPr marL="3047786" indent="0" algn="ctr">
              <a:buNone/>
              <a:defRPr>
                <a:solidFill>
                  <a:schemeClr val="tx1">
                    <a:tint val="75000"/>
                  </a:schemeClr>
                </a:solidFill>
              </a:defRPr>
            </a:lvl6pPr>
            <a:lvl7pPr marL="3657346" indent="0" algn="ctr">
              <a:buNone/>
              <a:defRPr>
                <a:solidFill>
                  <a:schemeClr val="tx1">
                    <a:tint val="75000"/>
                  </a:schemeClr>
                </a:solidFill>
              </a:defRPr>
            </a:lvl7pPr>
            <a:lvl8pPr marL="4266901" indent="0" algn="ctr">
              <a:buNone/>
              <a:defRPr>
                <a:solidFill>
                  <a:schemeClr val="tx1">
                    <a:tint val="75000"/>
                  </a:schemeClr>
                </a:solidFill>
              </a:defRPr>
            </a:lvl8pPr>
            <a:lvl9pPr marL="4876457" indent="0" algn="ctr">
              <a:buNone/>
              <a:defRPr>
                <a:solidFill>
                  <a:schemeClr val="tx1">
                    <a:tint val="75000"/>
                  </a:schemeClr>
                </a:solidFill>
              </a:defRPr>
            </a:lvl9pPr>
          </a:lstStyle>
          <a:p>
            <a:r>
              <a:rPr lang="lt-LT" dirty="0"/>
              <a:t>Pranešėjas: </a:t>
            </a:r>
            <a:r>
              <a:rPr lang="lt-LT" dirty="0" err="1"/>
              <a:t>Vardenis</a:t>
            </a:r>
            <a:r>
              <a:rPr lang="lt-LT" dirty="0"/>
              <a:t> </a:t>
            </a:r>
            <a:r>
              <a:rPr lang="lt-LT" dirty="0" err="1"/>
              <a:t>Pavardenis</a:t>
            </a:r>
            <a:endParaRPr lang="lt-LT" dirty="0"/>
          </a:p>
        </p:txBody>
      </p:sp>
    </p:spTree>
    <p:extLst>
      <p:ext uri="{BB962C8B-B14F-4D97-AF65-F5344CB8AC3E}">
        <p14:creationId xmlns:p14="http://schemas.microsoft.com/office/powerpoint/2010/main" val="35262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Redaguoti šablono teksto stilius</a:t>
            </a:r>
          </a:p>
          <a:p>
            <a:pPr lvl="1"/>
            <a:r>
              <a:rPr lang="lt-LT" smtClean="0"/>
              <a:t>Antras lygis</a:t>
            </a:r>
          </a:p>
          <a:p>
            <a:pPr lvl="2"/>
            <a:r>
              <a:rPr lang="lt-LT" smtClean="0"/>
              <a:t>Trečias lygis</a:t>
            </a:r>
          </a:p>
          <a:p>
            <a:pPr lvl="3"/>
            <a:r>
              <a:rPr lang="lt-LT" smtClean="0"/>
              <a:t>Ketvirtas lygis</a:t>
            </a:r>
          </a:p>
          <a:p>
            <a:pPr lvl="4"/>
            <a:r>
              <a:rPr lang="lt-LT" smtClean="0"/>
              <a:t>Penktas lygis</a:t>
            </a:r>
            <a:endParaRPr lang="lt-LT"/>
          </a:p>
        </p:txBody>
      </p:sp>
      <p:sp>
        <p:nvSpPr>
          <p:cNvPr id="4" name="Datos vietos rezervavimo ženklas 3"/>
          <p:cNvSpPr>
            <a:spLocks noGrp="1"/>
          </p:cNvSpPr>
          <p:nvPr>
            <p:ph type="dt" sz="half" idx="10"/>
          </p:nvPr>
        </p:nvSpPr>
        <p:spPr/>
        <p:txBody>
          <a:bodyPr/>
          <a:lstStyle/>
          <a:p>
            <a:fld id="{30579259-0C81-4A32-A708-F66BB5C8C95A}" type="datetimeFigureOut">
              <a:rPr lang="lt-LT" smtClean="0"/>
              <a:t>2018-04-01</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292AAAA0-BA88-422F-9038-A0A5CDFBB809}" type="slidenum">
              <a:rPr lang="lt-LT" smtClean="0"/>
              <a:t>‹#›</a:t>
            </a:fld>
            <a:endParaRPr lang="lt-LT"/>
          </a:p>
        </p:txBody>
      </p:sp>
    </p:spTree>
    <p:extLst>
      <p:ext uri="{BB962C8B-B14F-4D97-AF65-F5344CB8AC3E}">
        <p14:creationId xmlns:p14="http://schemas.microsoft.com/office/powerpoint/2010/main" val="427261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tsisveikinimo skaidrė">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26726" y="3063241"/>
            <a:ext cx="11338559" cy="817385"/>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Ačiū už dėmesį!</a:t>
            </a:r>
          </a:p>
        </p:txBody>
      </p:sp>
    </p:spTree>
    <p:extLst>
      <p:ext uri="{BB962C8B-B14F-4D97-AF65-F5344CB8AC3E}">
        <p14:creationId xmlns:p14="http://schemas.microsoft.com/office/powerpoint/2010/main" val="386753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Vidinė skaidrė su tekst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3" name="Subtitle 2"/>
          <p:cNvSpPr>
            <a:spLocks noGrp="1"/>
          </p:cNvSpPr>
          <p:nvPr>
            <p:ph type="subTitle" idx="1" hasCustomPrompt="1"/>
          </p:nvPr>
        </p:nvSpPr>
        <p:spPr>
          <a:xfrm>
            <a:off x="527387" y="1484784"/>
            <a:ext cx="11055016" cy="4595976"/>
          </a:xfrm>
          <a:prstGeom prst="rect">
            <a:avLst/>
          </a:prstGeom>
        </p:spPr>
        <p:txBody>
          <a:bodyPr>
            <a:normAutofit/>
          </a:bodyPr>
          <a:lstStyle>
            <a:lvl1pPr marL="0" indent="0" algn="l">
              <a:spcBef>
                <a:spcPts val="0"/>
              </a:spcBef>
              <a:buNone/>
              <a:defRPr sz="2400" baseline="0">
                <a:solidFill>
                  <a:srgbClr val="6D6E71"/>
                </a:solidFill>
                <a:latin typeface="Klavika Lt" panose="02000000000000000000" pitchFamily="50" charset="0"/>
                <a:cs typeface="Arial" pitchFamily="34" charset="0"/>
              </a:defRPr>
            </a:lvl1pPr>
            <a:lvl2pPr marL="0" indent="0" algn="l">
              <a:spcBef>
                <a:spcPts val="0"/>
              </a:spcBef>
              <a:buNone/>
              <a:defRPr sz="2400">
                <a:solidFill>
                  <a:srgbClr val="6D6E71"/>
                </a:solidFill>
              </a:defRPr>
            </a:lvl2pPr>
            <a:lvl3pPr marL="0" indent="0" algn="l">
              <a:spcBef>
                <a:spcPts val="0"/>
              </a:spcBef>
              <a:buNone/>
              <a:defRPr sz="2400">
                <a:solidFill>
                  <a:srgbClr val="6D6E71"/>
                </a:solidFill>
              </a:defRPr>
            </a:lvl3pPr>
            <a:lvl4pPr marL="0" indent="0" algn="l">
              <a:spcBef>
                <a:spcPts val="0"/>
              </a:spcBef>
              <a:buNone/>
              <a:defRPr sz="2400">
                <a:solidFill>
                  <a:srgbClr val="6D6E71"/>
                </a:solidFill>
              </a:defRPr>
            </a:lvl4pPr>
            <a:lvl5pPr marL="0" indent="0" algn="l">
              <a:spcBef>
                <a:spcPts val="0"/>
              </a:spcBef>
              <a:buNone/>
              <a:defRPr sz="2400">
                <a:solidFill>
                  <a:srgbClr val="6D6E71"/>
                </a:solidFill>
              </a:defRPr>
            </a:lvl5pPr>
            <a:lvl6pPr marL="0" indent="0" algn="l">
              <a:spcBef>
                <a:spcPts val="0"/>
              </a:spcBef>
              <a:buNone/>
              <a:defRPr sz="2400">
                <a:solidFill>
                  <a:srgbClr val="6D6E71"/>
                </a:solidFill>
              </a:defRPr>
            </a:lvl6pPr>
            <a:lvl7pPr marL="0" indent="0" algn="l">
              <a:spcBef>
                <a:spcPts val="0"/>
              </a:spcBef>
              <a:buNone/>
              <a:defRPr sz="2400">
                <a:solidFill>
                  <a:srgbClr val="6D6E71"/>
                </a:solidFill>
              </a:defRPr>
            </a:lvl7pPr>
            <a:lvl8pPr marL="0" indent="0" algn="l">
              <a:spcBef>
                <a:spcPts val="0"/>
              </a:spcBef>
              <a:buNone/>
              <a:defRPr sz="2400">
                <a:solidFill>
                  <a:srgbClr val="6D6E71"/>
                </a:solidFill>
              </a:defRPr>
            </a:lvl8pPr>
            <a:lvl9pPr marL="0" indent="0" algn="l">
              <a:spcBef>
                <a:spcPts val="0"/>
              </a:spcBef>
              <a:buNone/>
              <a:defRPr sz="2400">
                <a:solidFill>
                  <a:srgbClr val="6D6E71"/>
                </a:solidFill>
              </a:defRPr>
            </a:lvl9pPr>
          </a:lstStyle>
          <a:p>
            <a:r>
              <a:rPr lang="en-US" dirty="0"/>
              <a:t>American Beauty captures the aridity of the American Dream at century’s end with rapier wit and an arresting visual style. The dark satire swept the Academy Awards in 2000, winning five — Best Picture, Best Director, Best Actor, Screenplay and Cinematography — and marked auspicious debuts.</a:t>
            </a:r>
            <a:endParaRPr lang="lt-LT" dirty="0"/>
          </a:p>
        </p:txBody>
      </p:sp>
      <p:sp>
        <p:nvSpPr>
          <p:cNvPr id="10"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2018-04-01</a:t>
            </a:fld>
            <a:endParaRPr lang="lt-LT" dirty="0"/>
          </a:p>
        </p:txBody>
      </p:sp>
      <p:sp>
        <p:nvSpPr>
          <p:cNvPr id="11"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2"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58472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inė skaidrė su punktai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2018-04-01</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216757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inė skaidrė su numeracij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2018-04-01</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100000"/>
              <a:buFont typeface="+mj-lt"/>
              <a:buAutoNum type="arabicPeriod"/>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2676" algn="l" defTabSz="1219170" rtl="0" eaLnBrk="1" latinLnBrk="0" hangingPunct="1">
              <a:lnSpc>
                <a:spcPct val="100000"/>
              </a:lnSpc>
              <a:spcBef>
                <a:spcPts val="0"/>
              </a:spcBef>
              <a:spcAft>
                <a:spcPts val="0"/>
              </a:spcAft>
              <a:buClr>
                <a:srgbClr val="C83927"/>
              </a:buClr>
              <a:buSzPct val="100000"/>
              <a:buFont typeface="+mj-lt"/>
              <a:buAutoNum type="alphaLcPeriod"/>
              <a:defRPr lang="en-US" sz="2400" kern="1200" dirty="0" smtClean="0">
                <a:solidFill>
                  <a:srgbClr val="6D6E71"/>
                </a:solidFill>
                <a:latin typeface="Klavika Lt" panose="02000000000000000000" pitchFamily="50" charset="0"/>
                <a:ea typeface="+mn-ea"/>
                <a:cs typeface="+mn-cs"/>
              </a:defRPr>
            </a:lvl2pPr>
            <a:lvl3pPr marL="1219170" indent="-302676" algn="l" defTabSz="1219170" rtl="0" eaLnBrk="1" latinLnBrk="0" hangingPunct="1">
              <a:lnSpc>
                <a:spcPct val="100000"/>
              </a:lnSpc>
              <a:spcBef>
                <a:spcPts val="0"/>
              </a:spcBef>
              <a:spcAft>
                <a:spcPts val="0"/>
              </a:spcAft>
              <a:buClr>
                <a:srgbClr val="C83927"/>
              </a:buClr>
              <a:buSzPct val="100000"/>
              <a:buFont typeface="+mj-lt"/>
              <a:buAutoNum type="romanLcPeriod"/>
              <a:defRPr lang="en-US" sz="2400" kern="1200" dirty="0" smtClean="0">
                <a:solidFill>
                  <a:srgbClr val="6D6E71"/>
                </a:solidFill>
                <a:latin typeface="Klavika Lt" panose="02000000000000000000" pitchFamily="50" charset="0"/>
                <a:ea typeface="+mn-ea"/>
                <a:cs typeface="+mn-cs"/>
              </a:defRPr>
            </a:lvl3pPr>
            <a:lvl4pPr marL="1680591"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4pPr>
            <a:lvl5pPr marL="2131431" indent="-2963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Pct val="100000"/>
              <a:buFont typeface="Wingdings" panose="05000000000000000000" pitchFamily="2" charset="2"/>
              <a:buChar char="§"/>
              <a:tabLst/>
              <a:defRPr lang="lt-LT" sz="2400" kern="1200" dirty="0" smtClean="0">
                <a:solidFill>
                  <a:srgbClr val="6D6E71"/>
                </a:solidFill>
                <a:latin typeface="Klavika Lt" panose="02000000000000000000" pitchFamily="50" charset="0"/>
                <a:ea typeface="+mn-ea"/>
                <a:cs typeface="+mn-cs"/>
              </a:defRPr>
            </a:lvl6pPr>
            <a:lvl7pPr marL="3054274" indent="-3090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267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09986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inė skaidrė su Int turiniu">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27380" y="5759332"/>
            <a:ext cx="11061115" cy="360040"/>
          </a:xfrm>
          <a:prstGeom prst="rect">
            <a:avLst/>
          </a:prstGeom>
        </p:spPr>
        <p:txBody>
          <a:bodyPr>
            <a:noAutofit/>
          </a:bodyPr>
          <a:lstStyle>
            <a:lvl1pPr marL="0" indent="0" algn="ctr">
              <a:buNone/>
              <a:defRPr sz="1920">
                <a:solidFill>
                  <a:srgbClr val="6D6E71"/>
                </a:solidFill>
                <a:latin typeface="Klavika Lt" panose="02000000000000000000" pitchFamily="50" charset="0"/>
                <a:cs typeface="Arial" pitchFamily="34" charset="0"/>
              </a:defRPr>
            </a:lvl1pPr>
            <a:lvl2pPr marL="609557" indent="0">
              <a:buNone/>
              <a:defRPr sz="1600"/>
            </a:lvl2pPr>
            <a:lvl3pPr marL="1219116" indent="0">
              <a:buNone/>
              <a:defRPr sz="1333"/>
            </a:lvl3pPr>
            <a:lvl4pPr marL="1828672" indent="0">
              <a:buNone/>
              <a:defRPr sz="1200"/>
            </a:lvl4pPr>
            <a:lvl5pPr marL="2438230" indent="0">
              <a:buNone/>
              <a:defRPr sz="1200"/>
            </a:lvl5pPr>
            <a:lvl6pPr marL="3047786" indent="0">
              <a:buNone/>
              <a:defRPr sz="1200"/>
            </a:lvl6pPr>
            <a:lvl7pPr marL="3657346" indent="0">
              <a:buNone/>
              <a:defRPr sz="1200"/>
            </a:lvl7pPr>
            <a:lvl8pPr marL="4266901" indent="0">
              <a:buNone/>
              <a:defRPr sz="1200"/>
            </a:lvl8pPr>
            <a:lvl9pPr marL="4876457" indent="0">
              <a:buNone/>
              <a:defRPr sz="1200"/>
            </a:lvl9pPr>
          </a:lstStyle>
          <a:p>
            <a:pPr lvl="0"/>
            <a:r>
              <a:rPr lang="lt-LT" dirty="0"/>
              <a:t>Pavadinimas</a:t>
            </a:r>
            <a:endParaRPr lang="en-US" dirty="0"/>
          </a:p>
        </p:txBody>
      </p:sp>
      <p:sp>
        <p:nvSpPr>
          <p:cNvPr id="10" name="ClipArt Placeholder 9"/>
          <p:cNvSpPr>
            <a:spLocks noGrp="1"/>
          </p:cNvSpPr>
          <p:nvPr>
            <p:ph type="clipArt" sz="quarter" idx="13"/>
          </p:nvPr>
        </p:nvSpPr>
        <p:spPr>
          <a:xfrm>
            <a:off x="527380" y="1503880"/>
            <a:ext cx="11055019" cy="4119681"/>
          </a:xfrm>
          <a:prstGeom prst="rect">
            <a:avLst/>
          </a:prstGeom>
        </p:spPr>
        <p:txBody>
          <a:bodyPr/>
          <a:lstStyle>
            <a:lvl1pPr marL="0" indent="0">
              <a:buNone/>
              <a:defRPr sz="2400">
                <a:solidFill>
                  <a:srgbClr val="6D6E71"/>
                </a:solidFill>
                <a:latin typeface="Klavika Lt" panose="02000000000000000000" pitchFamily="50" charset="0"/>
              </a:defRPr>
            </a:lvl1pPr>
          </a:lstStyle>
          <a:p>
            <a:endParaRPr lang="lt-LT" dirty="0"/>
          </a:p>
        </p:txBody>
      </p:sp>
      <p:sp>
        <p:nvSpPr>
          <p:cNvPr id="9"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11" name="Date Placeholder 3"/>
          <p:cNvSpPr>
            <a:spLocks noGrp="1"/>
          </p:cNvSpPr>
          <p:nvPr>
            <p:ph type="dt" sz="half" idx="14"/>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2018-04-01</a:t>
            </a:fld>
            <a:endParaRPr lang="lt-LT" dirty="0"/>
          </a:p>
        </p:txBody>
      </p:sp>
      <p:sp>
        <p:nvSpPr>
          <p:cNvPr id="12"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3"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397153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inė skaidrė su turiniu">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0" y="1498601"/>
            <a:ext cx="11055019" cy="4582164"/>
          </a:xfrm>
          <a:prstGeom prst="rect">
            <a:avLst/>
          </a:prstGeom>
        </p:spPr>
        <p:txBody>
          <a:bodyPr/>
          <a:lstStyle>
            <a:lvl2pPr marL="0" indent="0">
              <a:buNone/>
              <a:defRPr sz="2400">
                <a:solidFill>
                  <a:srgbClr val="6D6E71"/>
                </a:solidFill>
                <a:latin typeface="Klavika Lt" panose="02000000000000000000" pitchFamily="50" charset="0"/>
              </a:defRPr>
            </a:lvl2pPr>
          </a:lstStyle>
          <a:p>
            <a:pPr lvl="1"/>
            <a:endParaRPr lang="lt-LT" dirty="0"/>
          </a:p>
        </p:txBody>
      </p:sp>
      <p:sp>
        <p:nvSpPr>
          <p:cNvPr id="8"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7"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2018-04-01</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316480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0"/>
            <a:ext cx="11055019" cy="660400"/>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2018-04-01</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6" name="Round Diagonal Corner Rectangle 4"/>
          <p:cNvSpPr/>
          <p:nvPr userDrawn="1"/>
        </p:nvSpPr>
        <p:spPr>
          <a:xfrm>
            <a:off x="7620000" y="1193800"/>
            <a:ext cx="1727200" cy="14224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baseline="0" dirty="0">
                <a:solidFill>
                  <a:srgbClr val="414042"/>
                </a:solidFill>
                <a:latin typeface="Klavika Rg" panose="02000000000000000000" pitchFamily="50" charset="0"/>
                <a:cs typeface="Arial" pitchFamily="34" charset="0"/>
              </a:rPr>
              <a:t>A</a:t>
            </a:r>
            <a:r>
              <a:rPr lang="lt-LT" sz="1333" b="0" baseline="0" dirty="0" err="1">
                <a:solidFill>
                  <a:srgbClr val="414042"/>
                </a:solidFill>
                <a:latin typeface="Klavika Rg" panose="02000000000000000000" pitchFamily="50" charset="0"/>
                <a:cs typeface="Arial" pitchFamily="34" charset="0"/>
              </a:rPr>
              <a:t>si</a:t>
            </a:r>
            <a:r>
              <a:rPr lang="en-US" sz="1333" b="0" baseline="0" dirty="0">
                <a:solidFill>
                  <a:srgbClr val="414042"/>
                </a:solidFill>
                <a:latin typeface="Klavika Rg" panose="02000000000000000000" pitchFamily="50" charset="0"/>
                <a:cs typeface="Arial" pitchFamily="34" charset="0"/>
              </a:rPr>
              <a:t>a:</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Vietnam</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a:t>
            </a:r>
            <a:r>
              <a:rPr lang="lt-LT" sz="1333" dirty="0" err="1">
                <a:solidFill>
                  <a:srgbClr val="414042"/>
                </a:solidFill>
                <a:latin typeface="Klavika Lt" panose="02000000000000000000" pitchFamily="50" charset="0"/>
                <a:cs typeface="Arial" pitchFamily="34" charset="0"/>
              </a:rPr>
              <a:t>Bhutan</a:t>
            </a:r>
            <a:endParaRPr lang="en-US" sz="1333"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Laos</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a:t>
            </a:r>
            <a:r>
              <a:rPr lang="lt-LT" sz="1333" dirty="0">
                <a:solidFill>
                  <a:srgbClr val="414042"/>
                </a:solidFill>
                <a:latin typeface="Klavika Lt" panose="02000000000000000000" pitchFamily="50" charset="0"/>
                <a:cs typeface="Arial" pitchFamily="34" charset="0"/>
              </a:rPr>
              <a:t> </a:t>
            </a:r>
            <a:r>
              <a:rPr lang="en-US" sz="1333" dirty="0">
                <a:solidFill>
                  <a:srgbClr val="414042"/>
                </a:solidFill>
                <a:latin typeface="Klavika Lt" panose="02000000000000000000" pitchFamily="50" charset="0"/>
                <a:cs typeface="Arial" pitchFamily="34" charset="0"/>
              </a:rPr>
              <a:t>Azerbaijan</a:t>
            </a:r>
            <a:endParaRPr lang="lt-LT" sz="1333"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dirty="0">
                <a:solidFill>
                  <a:srgbClr val="414042"/>
                </a:solidFill>
                <a:latin typeface="Klavika Lt" panose="02000000000000000000" pitchFamily="50" charset="0"/>
                <a:cs typeface="Arial" pitchFamily="34" charset="0"/>
              </a:rPr>
              <a:t>  </a:t>
            </a:r>
            <a:r>
              <a:rPr lang="lt-LT" sz="1333" dirty="0" err="1">
                <a:solidFill>
                  <a:srgbClr val="414042"/>
                </a:solidFill>
                <a:latin typeface="Klavika Lt" panose="02000000000000000000" pitchFamily="50" charset="0"/>
                <a:cs typeface="Arial" pitchFamily="34" charset="0"/>
              </a:rPr>
              <a:t>Cambodia</a:t>
            </a:r>
            <a:r>
              <a:rPr lang="en-US" sz="1333" dirty="0">
                <a:solidFill>
                  <a:srgbClr val="414042"/>
                </a:solidFill>
                <a:latin typeface="Klavika Lt" panose="02000000000000000000" pitchFamily="50" charset="0"/>
                <a:cs typeface="Arial" pitchFamily="34" charset="0"/>
              </a:rPr>
              <a:t> </a:t>
            </a:r>
          </a:p>
        </p:txBody>
      </p:sp>
      <p:sp>
        <p:nvSpPr>
          <p:cNvPr id="11" name="Round Diagonal Corner Rectangle 5"/>
          <p:cNvSpPr/>
          <p:nvPr userDrawn="1"/>
        </p:nvSpPr>
        <p:spPr>
          <a:xfrm>
            <a:off x="3850585" y="4038601"/>
            <a:ext cx="2641600" cy="1690409"/>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numCol="2" anchor="ctr"/>
          <a:lstStyle/>
          <a:p>
            <a:pPr>
              <a:lnSpc>
                <a:spcPct val="100000"/>
              </a:lnSpc>
              <a:defRPr/>
            </a:pPr>
            <a:r>
              <a:rPr lang="en-US" sz="1333" b="0" baseline="0" dirty="0" err="1">
                <a:solidFill>
                  <a:srgbClr val="414042"/>
                </a:solidFill>
                <a:latin typeface="Klavika Rg" panose="02000000000000000000" pitchFamily="50" charset="0"/>
                <a:cs typeface="Arial" pitchFamily="34" charset="0"/>
              </a:rPr>
              <a:t>Afri</a:t>
            </a:r>
            <a:r>
              <a:rPr lang="lt-LT" sz="1333" b="0" baseline="0" dirty="0" err="1">
                <a:solidFill>
                  <a:srgbClr val="414042"/>
                </a:solidFill>
                <a:latin typeface="Klavika Rg" panose="02000000000000000000" pitchFamily="50" charset="0"/>
                <a:cs typeface="Arial" pitchFamily="34" charset="0"/>
              </a:rPr>
              <a:t>ca</a:t>
            </a:r>
            <a:r>
              <a:rPr lang="en-US" sz="1333" b="0" baseline="0" dirty="0">
                <a:solidFill>
                  <a:srgbClr val="414042"/>
                </a:solidFill>
                <a:latin typeface="Klavika Rg" panose="02000000000000000000" pitchFamily="50" charset="0"/>
                <a:cs typeface="Arial" pitchFamily="34" charset="0"/>
              </a:rPr>
              <a:t>:</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Liberia</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R</a:t>
            </a:r>
            <a:r>
              <a:rPr lang="lt-LT" sz="1333" baseline="0" dirty="0">
                <a:solidFill>
                  <a:srgbClr val="414042"/>
                </a:solidFill>
                <a:latin typeface="Klavika Lt" panose="02000000000000000000" pitchFamily="50" charset="0"/>
                <a:cs typeface="Arial" pitchFamily="34" charset="0"/>
              </a:rPr>
              <a:t>w</a:t>
            </a:r>
            <a:r>
              <a:rPr lang="en-US" sz="1333" baseline="0" dirty="0" err="1">
                <a:solidFill>
                  <a:srgbClr val="414042"/>
                </a:solidFill>
                <a:latin typeface="Klavika Lt" panose="02000000000000000000" pitchFamily="50" charset="0"/>
                <a:cs typeface="Arial" pitchFamily="34" charset="0"/>
              </a:rPr>
              <a:t>anda</a:t>
            </a:r>
            <a:r>
              <a:rPr lang="en-US" sz="1333" baseline="0" dirty="0">
                <a:solidFill>
                  <a:srgbClr val="414042"/>
                </a:solidFill>
                <a:latin typeface="Klavika Lt" panose="02000000000000000000" pitchFamily="50" charset="0"/>
                <a:cs typeface="Arial" pitchFamily="34" charset="0"/>
              </a:rPr>
              <a:t> </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Mala</a:t>
            </a:r>
            <a:r>
              <a:rPr lang="lt-LT" sz="1333" baseline="0" dirty="0">
                <a:solidFill>
                  <a:srgbClr val="414042"/>
                </a:solidFill>
                <a:latin typeface="Klavika Lt" panose="02000000000000000000" pitchFamily="50" charset="0"/>
                <a:cs typeface="Arial" pitchFamily="34" charset="0"/>
              </a:rPr>
              <a:t>v</a:t>
            </a:r>
            <a:r>
              <a:rPr lang="en-US" sz="1333" baseline="0" dirty="0" err="1">
                <a:solidFill>
                  <a:srgbClr val="414042"/>
                </a:solidFill>
                <a:latin typeface="Klavika Lt" panose="02000000000000000000" pitchFamily="50" charset="0"/>
                <a:cs typeface="Arial" pitchFamily="34" charset="0"/>
              </a:rPr>
              <a:t>i</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Zanzibar</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Ken</a:t>
            </a:r>
            <a:r>
              <a:rPr lang="lt-LT" sz="1333" baseline="0" dirty="0">
                <a:solidFill>
                  <a:srgbClr val="414042"/>
                </a:solidFill>
                <a:latin typeface="Klavika Lt" panose="02000000000000000000" pitchFamily="50" charset="0"/>
                <a:cs typeface="Arial" pitchFamily="34" charset="0"/>
              </a:rPr>
              <a:t>y</a:t>
            </a:r>
            <a:r>
              <a:rPr lang="en-US" sz="1333" baseline="0" dirty="0">
                <a:solidFill>
                  <a:srgbClr val="414042"/>
                </a:solidFill>
                <a:latin typeface="Klavika Lt" panose="02000000000000000000" pitchFamily="50" charset="0"/>
                <a:cs typeface="Arial" pitchFamily="34" charset="0"/>
              </a:rPr>
              <a:t>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Lesoto</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lt-LT"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Mozambi</a:t>
            </a:r>
            <a:r>
              <a:rPr lang="lt-LT" sz="1333" baseline="0" dirty="0" err="1">
                <a:solidFill>
                  <a:srgbClr val="414042"/>
                </a:solidFill>
                <a:latin typeface="Klavika Lt" panose="02000000000000000000" pitchFamily="50" charset="0"/>
                <a:cs typeface="Arial" pitchFamily="34" charset="0"/>
              </a:rPr>
              <a:t>que</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South</a:t>
            </a:r>
            <a:r>
              <a:rPr lang="lt-LT" sz="1333" baseline="0" dirty="0">
                <a:solidFill>
                  <a:srgbClr val="414042"/>
                </a:solidFill>
                <a:latin typeface="Klavika Lt" panose="02000000000000000000" pitchFamily="50" charset="0"/>
                <a:cs typeface="Arial" pitchFamily="34" charset="0"/>
              </a:rPr>
              <a:t> </a:t>
            </a:r>
            <a:r>
              <a:rPr lang="en-US" sz="1333" baseline="0" dirty="0">
                <a:solidFill>
                  <a:srgbClr val="414042"/>
                </a:solidFill>
                <a:latin typeface="Klavika Lt" panose="02000000000000000000" pitchFamily="50" charset="0"/>
                <a:cs typeface="Arial" pitchFamily="34" charset="0"/>
              </a:rPr>
              <a:t>Sudan</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Mauri</a:t>
            </a:r>
            <a:r>
              <a:rPr lang="lt-LT" sz="1333" baseline="0" dirty="0">
                <a:solidFill>
                  <a:srgbClr val="414042"/>
                </a:solidFill>
                <a:latin typeface="Klavika Lt" panose="02000000000000000000" pitchFamily="50" charset="0"/>
                <a:cs typeface="Arial" pitchFamily="34" charset="0"/>
              </a:rPr>
              <a:t>t</a:t>
            </a:r>
            <a:r>
              <a:rPr lang="en-US" sz="1333" baseline="0" dirty="0" err="1">
                <a:solidFill>
                  <a:srgbClr val="414042"/>
                </a:solidFill>
                <a:latin typeface="Klavika Lt" panose="02000000000000000000" pitchFamily="50" charset="0"/>
                <a:cs typeface="Arial" pitchFamily="34" charset="0"/>
              </a:rPr>
              <a:t>ius</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Madagas</a:t>
            </a:r>
            <a:r>
              <a:rPr lang="lt-LT" sz="1333" baseline="0" dirty="0">
                <a:solidFill>
                  <a:srgbClr val="414042"/>
                </a:solidFill>
                <a:latin typeface="Klavika Lt" panose="02000000000000000000" pitchFamily="50" charset="0"/>
                <a:cs typeface="Arial" pitchFamily="34" charset="0"/>
              </a:rPr>
              <a:t>c</a:t>
            </a:r>
            <a:r>
              <a:rPr lang="en-US" sz="1333" baseline="0" dirty="0" err="1">
                <a:solidFill>
                  <a:srgbClr val="414042"/>
                </a:solidFill>
                <a:latin typeface="Klavika Lt" panose="02000000000000000000" pitchFamily="50" charset="0"/>
                <a:cs typeface="Arial" pitchFamily="34" charset="0"/>
              </a:rPr>
              <a:t>ar</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Nigeria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Tanzania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Uganda</a:t>
            </a:r>
          </a:p>
        </p:txBody>
      </p:sp>
      <p:sp>
        <p:nvSpPr>
          <p:cNvPr id="12" name="Round Diagonal Corner Rectangle 7"/>
          <p:cNvSpPr/>
          <p:nvPr userDrawn="1"/>
        </p:nvSpPr>
        <p:spPr>
          <a:xfrm>
            <a:off x="914401" y="3530600"/>
            <a:ext cx="1780913" cy="23368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baseline="0" dirty="0" err="1">
                <a:solidFill>
                  <a:srgbClr val="414042"/>
                </a:solidFill>
                <a:latin typeface="Klavika Rg" panose="02000000000000000000" pitchFamily="50" charset="0"/>
                <a:cs typeface="Arial" pitchFamily="34" charset="0"/>
              </a:rPr>
              <a:t>Centr</a:t>
            </a:r>
            <a:r>
              <a:rPr lang="lt-LT" sz="1333" b="0" baseline="0" dirty="0">
                <a:solidFill>
                  <a:srgbClr val="414042"/>
                </a:solidFill>
                <a:latin typeface="Klavika Rg" panose="02000000000000000000" pitchFamily="50" charset="0"/>
                <a:cs typeface="Arial" pitchFamily="34" charset="0"/>
              </a:rPr>
              <a:t>al</a:t>
            </a:r>
            <a:r>
              <a:rPr lang="en-US" sz="1333" b="0" baseline="0" dirty="0">
                <a:solidFill>
                  <a:srgbClr val="414042"/>
                </a:solidFill>
                <a:latin typeface="Klavika Rg" panose="02000000000000000000" pitchFamily="50" charset="0"/>
                <a:cs typeface="Arial" pitchFamily="34" charset="0"/>
              </a:rPr>
              <a:t> </a:t>
            </a:r>
            <a:r>
              <a:rPr lang="en-US" sz="1333" b="0" baseline="0" dirty="0" err="1">
                <a:solidFill>
                  <a:srgbClr val="414042"/>
                </a:solidFill>
                <a:latin typeface="Klavika Rg" panose="02000000000000000000" pitchFamily="50" charset="0"/>
                <a:cs typeface="Arial" pitchFamily="34" charset="0"/>
              </a:rPr>
              <a:t>Ameri</a:t>
            </a:r>
            <a:r>
              <a:rPr lang="lt-LT" sz="1333" b="0" baseline="0" dirty="0">
                <a:solidFill>
                  <a:srgbClr val="414042"/>
                </a:solidFill>
                <a:latin typeface="Klavika Rg" panose="02000000000000000000" pitchFamily="50" charset="0"/>
                <a:cs typeface="Arial" pitchFamily="34" charset="0"/>
              </a:rPr>
              <a:t>c</a:t>
            </a:r>
            <a:r>
              <a:rPr lang="en-US" sz="1333" b="0" baseline="0" dirty="0">
                <a:solidFill>
                  <a:srgbClr val="414042"/>
                </a:solidFill>
                <a:latin typeface="Klavika Rg" panose="02000000000000000000" pitchFamily="50" charset="0"/>
                <a:cs typeface="Arial" pitchFamily="34" charset="0"/>
              </a:rPr>
              <a:t>a:</a:t>
            </a:r>
          </a:p>
          <a:p>
            <a:pPr marL="234945" indent="-234945">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Guatemala</a:t>
            </a:r>
          </a:p>
          <a:p>
            <a:pPr marL="234945" indent="-234945">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Domini</a:t>
            </a:r>
            <a:r>
              <a:rPr lang="lt-LT" sz="1333" baseline="0" dirty="0" err="1">
                <a:solidFill>
                  <a:srgbClr val="414042"/>
                </a:solidFill>
                <a:latin typeface="Klavika Lt" panose="02000000000000000000" pitchFamily="50" charset="0"/>
                <a:cs typeface="Arial" pitchFamily="34" charset="0"/>
              </a:rPr>
              <a:t>can</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Republic</a:t>
            </a:r>
            <a:endParaRPr lang="lt-LT" sz="1333" baseline="0" dirty="0">
              <a:solidFill>
                <a:srgbClr val="414042"/>
              </a:solidFill>
              <a:latin typeface="Klavika Lt" panose="02000000000000000000" pitchFamily="50" charset="0"/>
              <a:cs typeface="Arial" pitchFamily="34" charset="0"/>
            </a:endParaRP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Grenada</a:t>
            </a: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St. Lucia</a:t>
            </a: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St. </a:t>
            </a:r>
            <a:r>
              <a:rPr lang="lt-LT" sz="1333" baseline="0" dirty="0" err="1">
                <a:solidFill>
                  <a:srgbClr val="414042"/>
                </a:solidFill>
                <a:latin typeface="Klavika Lt" panose="02000000000000000000" pitchFamily="50" charset="0"/>
                <a:cs typeface="Arial" pitchFamily="34" charset="0"/>
              </a:rPr>
              <a:t>Vincent</a:t>
            </a:r>
            <a:r>
              <a:rPr lang="lt-LT" sz="1333" baseline="0" dirty="0">
                <a:solidFill>
                  <a:srgbClr val="414042"/>
                </a:solidFill>
                <a:latin typeface="Klavika Lt" panose="02000000000000000000" pitchFamily="50" charset="0"/>
                <a:cs typeface="Arial" pitchFamily="34" charset="0"/>
              </a:rPr>
              <a:t> &amp; </a:t>
            </a:r>
            <a:r>
              <a:rPr lang="lt-LT" sz="1333" baseline="0" dirty="0" err="1">
                <a:solidFill>
                  <a:srgbClr val="414042"/>
                </a:solidFill>
                <a:latin typeface="Klavika Lt" panose="02000000000000000000" pitchFamily="50" charset="0"/>
                <a:cs typeface="Arial" pitchFamily="34" charset="0"/>
              </a:rPr>
              <a:t>the</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Grenadines</a:t>
            </a:r>
            <a:endParaRPr lang="lt-LT" sz="1333" baseline="0" dirty="0">
              <a:solidFill>
                <a:srgbClr val="414042"/>
              </a:solidFill>
              <a:latin typeface="Klavika Lt" panose="02000000000000000000" pitchFamily="50" charset="0"/>
              <a:cs typeface="Arial" pitchFamily="34" charset="0"/>
            </a:endParaRPr>
          </a:p>
          <a:p>
            <a:pPr marL="234945" indent="-234945">
              <a:lnSpc>
                <a:spcPct val="100000"/>
              </a:lnSpc>
              <a:buBlip>
                <a:blip r:embed="rId2"/>
              </a:buBlip>
              <a:defRPr/>
            </a:pPr>
            <a:r>
              <a:rPr lang="lt-LT" sz="1333" baseline="0" dirty="0" err="1">
                <a:solidFill>
                  <a:srgbClr val="414042"/>
                </a:solidFill>
                <a:latin typeface="Klavika Lt" panose="02000000000000000000" pitchFamily="50" charset="0"/>
                <a:cs typeface="Arial" pitchFamily="34" charset="0"/>
              </a:rPr>
              <a:t>Commonwelth</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of</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Dominica</a:t>
            </a:r>
            <a:endParaRPr lang="lt-LT" sz="1333" baseline="0" dirty="0">
              <a:solidFill>
                <a:srgbClr val="414042"/>
              </a:solidFill>
              <a:latin typeface="Klavika Lt" panose="02000000000000000000" pitchFamily="50" charset="0"/>
              <a:cs typeface="Arial" pitchFamily="34" charset="0"/>
            </a:endParaRPr>
          </a:p>
        </p:txBody>
      </p:sp>
      <p:sp>
        <p:nvSpPr>
          <p:cNvPr id="13" name="Round Diagonal Corner Rectangle 9"/>
          <p:cNvSpPr/>
          <p:nvPr userDrawn="1"/>
        </p:nvSpPr>
        <p:spPr>
          <a:xfrm>
            <a:off x="10289059" y="2514601"/>
            <a:ext cx="1320800" cy="1187167"/>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dirty="0">
                <a:solidFill>
                  <a:srgbClr val="414042"/>
                </a:solidFill>
                <a:latin typeface="Klavika Rg" panose="02000000000000000000" pitchFamily="50" charset="0"/>
                <a:cs typeface="Arial" pitchFamily="34" charset="0"/>
              </a:rPr>
              <a:t>Australia </a:t>
            </a:r>
            <a:r>
              <a:rPr lang="lt-LT" sz="1333" b="0" dirty="0">
                <a:solidFill>
                  <a:srgbClr val="414042"/>
                </a:solidFill>
                <a:latin typeface="Klavika Rg" panose="02000000000000000000" pitchFamily="50" charset="0"/>
                <a:cs typeface="Arial" pitchFamily="34" charset="0"/>
              </a:rPr>
              <a:t>&amp;</a:t>
            </a:r>
            <a:r>
              <a:rPr lang="en-US" sz="1333" b="0" dirty="0">
                <a:solidFill>
                  <a:srgbClr val="414042"/>
                </a:solidFill>
                <a:latin typeface="Klavika Rg" panose="02000000000000000000" pitchFamily="50" charset="0"/>
                <a:cs typeface="Arial" pitchFamily="34" charset="0"/>
              </a:rPr>
              <a:t> O</a:t>
            </a:r>
            <a:r>
              <a:rPr lang="lt-LT" sz="1333" b="0" dirty="0">
                <a:solidFill>
                  <a:srgbClr val="414042"/>
                </a:solidFill>
                <a:latin typeface="Klavika Rg" panose="02000000000000000000" pitchFamily="50" charset="0"/>
                <a:cs typeface="Arial" pitchFamily="34" charset="0"/>
              </a:rPr>
              <a:t>c</a:t>
            </a:r>
            <a:r>
              <a:rPr lang="en-US" sz="1333" b="0" dirty="0" err="1">
                <a:solidFill>
                  <a:srgbClr val="414042"/>
                </a:solidFill>
                <a:latin typeface="Klavika Rg" panose="02000000000000000000" pitchFamily="50" charset="0"/>
                <a:cs typeface="Arial" pitchFamily="34" charset="0"/>
              </a:rPr>
              <a:t>eania</a:t>
            </a:r>
            <a:r>
              <a:rPr lang="en-US" sz="1333" b="0" dirty="0">
                <a:solidFill>
                  <a:srgbClr val="414042"/>
                </a:solidFill>
                <a:latin typeface="Klavika Rg" panose="02000000000000000000" pitchFamily="50" charset="0"/>
                <a:cs typeface="Arial" pitchFamily="34" charset="0"/>
              </a:rPr>
              <a:t>:</a:t>
            </a:r>
          </a:p>
          <a:p>
            <a:pPr marL="234945" indent="-234945">
              <a:lnSpc>
                <a:spcPct val="100000"/>
              </a:lnSpc>
              <a:buBlip>
                <a:blip r:embed="rId2"/>
              </a:buBlip>
              <a:defRPr/>
            </a:pPr>
            <a:r>
              <a:rPr lang="en-US" sz="1333" dirty="0">
                <a:solidFill>
                  <a:srgbClr val="414042"/>
                </a:solidFill>
                <a:latin typeface="Klavika Lt" panose="02000000000000000000" pitchFamily="50" charset="0"/>
                <a:cs typeface="Arial" pitchFamily="34" charset="0"/>
              </a:rPr>
              <a:t>Vanuatu</a:t>
            </a:r>
          </a:p>
          <a:p>
            <a:pPr marL="234945" indent="-234945">
              <a:lnSpc>
                <a:spcPct val="100000"/>
              </a:lnSpc>
              <a:buBlip>
                <a:blip r:embed="rId2"/>
              </a:buBlip>
              <a:defRPr/>
            </a:pPr>
            <a:r>
              <a:rPr lang="en-US" sz="1333" dirty="0">
                <a:solidFill>
                  <a:srgbClr val="414042"/>
                </a:solidFill>
                <a:latin typeface="Klavika Lt" panose="02000000000000000000" pitchFamily="50" charset="0"/>
                <a:cs typeface="Arial" pitchFamily="34" charset="0"/>
              </a:rPr>
              <a:t>Sol</a:t>
            </a:r>
            <a:r>
              <a:rPr lang="lt-LT" sz="1333" dirty="0">
                <a:solidFill>
                  <a:srgbClr val="414042"/>
                </a:solidFill>
                <a:latin typeface="Klavika Lt" panose="02000000000000000000" pitchFamily="50" charset="0"/>
                <a:cs typeface="Arial" pitchFamily="34" charset="0"/>
              </a:rPr>
              <a:t>o</a:t>
            </a:r>
            <a:r>
              <a:rPr lang="en-US" sz="1333" dirty="0">
                <a:solidFill>
                  <a:srgbClr val="414042"/>
                </a:solidFill>
                <a:latin typeface="Klavika Lt" panose="02000000000000000000" pitchFamily="50" charset="0"/>
                <a:cs typeface="Arial" pitchFamily="34" charset="0"/>
              </a:rPr>
              <a:t>mon </a:t>
            </a:r>
            <a:r>
              <a:rPr lang="lt-LT" sz="1333" dirty="0" err="1">
                <a:solidFill>
                  <a:srgbClr val="414042"/>
                </a:solidFill>
                <a:latin typeface="Klavika Lt" panose="02000000000000000000" pitchFamily="50" charset="0"/>
                <a:cs typeface="Arial" pitchFamily="34" charset="0"/>
              </a:rPr>
              <a:t>islands</a:t>
            </a:r>
            <a:endParaRPr lang="en-US" sz="1333" dirty="0">
              <a:solidFill>
                <a:srgbClr val="414042"/>
              </a:solidFill>
              <a:latin typeface="Klavika Lt" panose="02000000000000000000" pitchFamily="50" charset="0"/>
              <a:cs typeface="Arial" pitchFamily="34" charset="0"/>
            </a:endParaRPr>
          </a:p>
        </p:txBody>
      </p:sp>
      <p:sp>
        <p:nvSpPr>
          <p:cNvPr id="14" name="Round Diagonal Corner Rectangle 11"/>
          <p:cNvSpPr/>
          <p:nvPr userDrawn="1"/>
        </p:nvSpPr>
        <p:spPr>
          <a:xfrm>
            <a:off x="4267200" y="1092200"/>
            <a:ext cx="1320800" cy="16256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defRPr/>
            </a:pPr>
            <a:endParaRPr lang="lt-LT" sz="1733" b="1" dirty="0">
              <a:solidFill>
                <a:srgbClr val="414042"/>
              </a:solidFill>
              <a:latin typeface="Arial" pitchFamily="34" charset="0"/>
              <a:cs typeface="Arial" pitchFamily="34" charset="0"/>
            </a:endParaRPr>
          </a:p>
          <a:p>
            <a:pPr>
              <a:lnSpc>
                <a:spcPct val="100000"/>
              </a:lnSpc>
              <a:defRPr/>
            </a:pPr>
            <a:r>
              <a:rPr lang="en-US" sz="1333" b="0" baseline="0" dirty="0" err="1">
                <a:solidFill>
                  <a:srgbClr val="414042"/>
                </a:solidFill>
                <a:latin typeface="Klavika Rg" panose="02000000000000000000" pitchFamily="50" charset="0"/>
                <a:cs typeface="Arial" pitchFamily="34" charset="0"/>
              </a:rPr>
              <a:t>Europ</a:t>
            </a:r>
            <a:r>
              <a:rPr lang="lt-LT" sz="1333" b="0" baseline="0" dirty="0">
                <a:solidFill>
                  <a:srgbClr val="414042"/>
                </a:solidFill>
                <a:latin typeface="Klavika Rg" panose="02000000000000000000" pitchFamily="50" charset="0"/>
                <a:cs typeface="Arial" pitchFamily="34" charset="0"/>
              </a:rPr>
              <a:t>e</a:t>
            </a:r>
            <a:r>
              <a:rPr lang="en-US" sz="1333" b="0" baseline="0" dirty="0">
                <a:solidFill>
                  <a:srgbClr val="414042"/>
                </a:solidFill>
                <a:latin typeface="Klavika Rg" panose="02000000000000000000" pitchFamily="50" charset="0"/>
                <a:cs typeface="Arial" pitchFamily="34" charset="0"/>
              </a:rPr>
              <a:t>:</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Nor</a:t>
            </a:r>
            <a:r>
              <a:rPr lang="lt-LT" sz="1333" baseline="0" dirty="0" err="1">
                <a:solidFill>
                  <a:srgbClr val="414042"/>
                </a:solidFill>
                <a:latin typeface="Klavika Lt" panose="02000000000000000000" pitchFamily="50" charset="0"/>
                <a:cs typeface="Arial" pitchFamily="34" charset="0"/>
              </a:rPr>
              <a:t>way</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Lithuania</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lt-LT" sz="1333" baseline="0" dirty="0">
                <a:solidFill>
                  <a:srgbClr val="414042"/>
                </a:solidFill>
                <a:latin typeface="Klavika Lt" panose="02000000000000000000" pitchFamily="50" charset="0"/>
                <a:cs typeface="Arial" pitchFamily="34" charset="0"/>
              </a:rPr>
              <a:t>C</a:t>
            </a:r>
            <a:r>
              <a:rPr lang="en-US" sz="1333" baseline="0" dirty="0" err="1">
                <a:solidFill>
                  <a:srgbClr val="414042"/>
                </a:solidFill>
                <a:latin typeface="Klavika Lt" panose="02000000000000000000" pitchFamily="50" charset="0"/>
                <a:cs typeface="Arial" pitchFamily="34" charset="0"/>
              </a:rPr>
              <a:t>roatia</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Kosov</a:t>
            </a:r>
            <a:r>
              <a:rPr lang="lt-LT" sz="1333" baseline="0" dirty="0">
                <a:solidFill>
                  <a:srgbClr val="414042"/>
                </a:solidFill>
                <a:latin typeface="Klavika Lt" panose="02000000000000000000" pitchFamily="50" charset="0"/>
                <a:cs typeface="Arial" pitchFamily="34" charset="0"/>
              </a:rPr>
              <a:t>o</a:t>
            </a: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Russia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Belorussia</a:t>
            </a:r>
            <a:endParaRPr lang="lt-LT" sz="1333" baseline="0" dirty="0">
              <a:solidFill>
                <a:srgbClr val="414042"/>
              </a:solidFill>
              <a:latin typeface="Klavika Lt" panose="02000000000000000000" pitchFamily="50" charset="0"/>
              <a:cs typeface="Arial" pitchFamily="34" charset="0"/>
            </a:endParaRPr>
          </a:p>
          <a:p>
            <a:pPr>
              <a:lnSpc>
                <a:spcPts val="2400"/>
              </a:lnSpc>
              <a:buBlip>
                <a:blip r:embed="rId2"/>
              </a:buBlip>
              <a:defRPr/>
            </a:pPr>
            <a:endParaRPr lang="en-US" sz="1733" dirty="0">
              <a:solidFill>
                <a:srgbClr val="414042"/>
              </a:solidFill>
              <a:latin typeface="Arial" pitchFamily="34" charset="0"/>
              <a:cs typeface="Arial" pitchFamily="34" charset="0"/>
            </a:endParaRPr>
          </a:p>
        </p:txBody>
      </p:sp>
    </p:spTree>
    <p:extLst>
      <p:ext uri="{BB962C8B-B14F-4D97-AF65-F5344CB8AC3E}">
        <p14:creationId xmlns:p14="http://schemas.microsoft.com/office/powerpoint/2010/main" val="204569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None/>
              <a:defRPr/>
            </a:lvl2pPr>
          </a:lstStyle>
          <a:p>
            <a:pPr lvl="1"/>
            <a:endParaRPr lang="lt-LT" dirty="0"/>
          </a:p>
        </p:txBody>
      </p:sp>
      <p:sp>
        <p:nvSpPr>
          <p:cNvPr id="4" name="Date Placeholder 3"/>
          <p:cNvSpPr>
            <a:spLocks noGrp="1"/>
          </p:cNvSpPr>
          <p:nvPr>
            <p:ph type="dt" sz="half" idx="10"/>
          </p:nvPr>
        </p:nvSpPr>
        <p:spPr/>
        <p:txBody>
          <a:bodyPr/>
          <a:lstStyle/>
          <a:p>
            <a:fld id="{99E75C0A-F1A1-4D0F-83FF-E4C5074DED59}" type="datetime1">
              <a:rPr lang="lt-LT" smtClean="0"/>
              <a:pPr/>
              <a:t>2018-04-01</a:t>
            </a:fld>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99025E1A-1EE7-49CA-B537-56DC1EF16E2E}" type="slidenum">
              <a:rPr lang="lt-LT" smtClean="0"/>
              <a:pPr/>
              <a:t>‹#›</a:t>
            </a:fld>
            <a:endParaRPr lang="lt-LT" dirty="0"/>
          </a:p>
        </p:txBody>
      </p:sp>
      <p:sp>
        <p:nvSpPr>
          <p:cNvPr id="7" name="Title 1"/>
          <p:cNvSpPr>
            <a:spLocks noGrp="1"/>
          </p:cNvSpPr>
          <p:nvPr>
            <p:ph type="ctrTitle" hasCustomPrompt="1"/>
          </p:nvPr>
        </p:nvSpPr>
        <p:spPr>
          <a:xfrm>
            <a:off x="527381" y="0"/>
            <a:ext cx="10363200" cy="1340768"/>
          </a:xfrm>
        </p:spPr>
        <p:txBody>
          <a:bodyPr>
            <a:normAutofit/>
          </a:bodyPr>
          <a:lstStyle>
            <a:lvl1pPr algn="l">
              <a:defRPr sz="3000" b="1">
                <a:solidFill>
                  <a:srgbClr val="C62E30"/>
                </a:solidFill>
                <a:latin typeface="Arial" pitchFamily="34" charset="0"/>
                <a:cs typeface="Arial" pitchFamily="34" charset="0"/>
              </a:defRPr>
            </a:lvl1pPr>
          </a:lstStyle>
          <a:p>
            <a:r>
              <a:rPr lang="lt-LT" dirty="0"/>
              <a:t>Antraštė</a:t>
            </a:r>
          </a:p>
        </p:txBody>
      </p:sp>
    </p:spTree>
    <p:extLst>
      <p:ext uri="{BB962C8B-B14F-4D97-AF65-F5344CB8AC3E}">
        <p14:creationId xmlns:p14="http://schemas.microsoft.com/office/powerpoint/2010/main" val="3470173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jpe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7" descr="ppt-01.jpg"/>
          <p:cNvPicPr>
            <a:picLocks noChangeAspect="1"/>
          </p:cNvPicPr>
          <p:nvPr userDrawn="1"/>
        </p:nvPicPr>
        <p:blipFill rotWithShape="1">
          <a:blip r:embed="rId4" cstate="print"/>
          <a:srcRect l="3707" t="75333" r="69293" b="4000"/>
          <a:stretch/>
        </p:blipFill>
        <p:spPr>
          <a:xfrm>
            <a:off x="152407" y="5733253"/>
            <a:ext cx="1879595" cy="1079027"/>
          </a:xfrm>
          <a:prstGeom prst="rect">
            <a:avLst/>
          </a:prstGeom>
          <a:solidFill>
            <a:schemeClr val="bg1"/>
          </a:solidFill>
        </p:spPr>
      </p:pic>
      <p:pic>
        <p:nvPicPr>
          <p:cNvPr id="8" name="Picture 7" descr="ppt-01.jpg"/>
          <p:cNvPicPr>
            <a:picLocks noChangeAspect="1"/>
          </p:cNvPicPr>
          <p:nvPr/>
        </p:nvPicPr>
        <p:blipFill rotWithShape="1">
          <a:blip r:embed="rId4" cstate="print"/>
          <a:srcRect l="22334" b="20926"/>
          <a:stretch/>
        </p:blipFill>
        <p:spPr>
          <a:xfrm>
            <a:off x="4978400" y="0"/>
            <a:ext cx="7213600" cy="5508299"/>
          </a:xfrm>
          <a:prstGeom prst="rect">
            <a:avLst/>
          </a:prstGeom>
        </p:spPr>
      </p:pic>
    </p:spTree>
    <p:extLst>
      <p:ext uri="{BB962C8B-B14F-4D97-AF65-F5344CB8AC3E}">
        <p14:creationId xmlns:p14="http://schemas.microsoft.com/office/powerpoint/2010/main" val="1004585236"/>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ppt nrd-02.jpg"/>
          <p:cNvPicPr>
            <a:picLocks noChangeAspect="1"/>
          </p:cNvPicPr>
          <p:nvPr/>
        </p:nvPicPr>
        <p:blipFill rotWithShape="1">
          <a:blip r:embed="rId10" cstate="print"/>
          <a:srcRect b="17222"/>
          <a:stretch/>
        </p:blipFill>
        <p:spPr>
          <a:xfrm>
            <a:off x="1219200" y="0"/>
            <a:ext cx="10972800" cy="6812280"/>
          </a:xfrm>
          <a:prstGeom prst="rect">
            <a:avLst/>
          </a:prstGeom>
        </p:spPr>
      </p:pic>
      <p:pic>
        <p:nvPicPr>
          <p:cNvPr id="8" name="Picture 9" descr="ppt nrd-02.jpg"/>
          <p:cNvPicPr>
            <a:picLocks noChangeAspect="1"/>
          </p:cNvPicPr>
          <p:nvPr userDrawn="1"/>
        </p:nvPicPr>
        <p:blipFill rotWithShape="1">
          <a:blip r:embed="rId10" cstate="print"/>
          <a:srcRect l="3611" t="86111" r="80556" b="2223"/>
          <a:stretch/>
        </p:blipFill>
        <p:spPr>
          <a:xfrm>
            <a:off x="335280" y="5806440"/>
            <a:ext cx="1737360" cy="960120"/>
          </a:xfrm>
          <a:prstGeom prst="rect">
            <a:avLst/>
          </a:prstGeom>
        </p:spPr>
      </p:pic>
    </p:spTree>
    <p:extLst>
      <p:ext uri="{BB962C8B-B14F-4D97-AF65-F5344CB8AC3E}">
        <p14:creationId xmlns:p14="http://schemas.microsoft.com/office/powerpoint/2010/main" val="268642527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spnet/core/tutorials/first-web-api"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docs.microsoft.com/en-us/ef/core/saving/basic" TargetMode="External"/><Relationship Id="rId5" Type="http://schemas.openxmlformats.org/officeDocument/2006/relationships/hyperlink" Target="https://docs.microsoft.com/en-us/ef/core/querying/basic" TargetMode="External"/><Relationship Id="rId4" Type="http://schemas.openxmlformats.org/officeDocument/2006/relationships/hyperlink" Target="https://docs.microsoft.com/en-us/ef/core/get-started/aspnetcore/existing-d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609606" y="448887"/>
            <a:ext cx="8792089" cy="4168833"/>
          </a:xfrm>
        </p:spPr>
        <p:txBody>
          <a:bodyPr>
            <a:normAutofit/>
          </a:bodyPr>
          <a:lstStyle/>
          <a:p>
            <a:r>
              <a:rPr lang="en-US" sz="4400" dirty="0" smtClean="0">
                <a:latin typeface="+mn-lt"/>
                <a:cs typeface="Times New Roman" panose="02020603050405020304" pitchFamily="18" charset="0"/>
              </a:rPr>
              <a:t>Entity Framework</a:t>
            </a:r>
            <a:endParaRPr lang="en-US" sz="4400" dirty="0">
              <a:latin typeface="+mn-lt"/>
              <a:cs typeface="Times New Roman" panose="02020603050405020304" pitchFamily="18" charset="0"/>
            </a:endParaRPr>
          </a:p>
        </p:txBody>
      </p:sp>
      <p:sp>
        <p:nvSpPr>
          <p:cNvPr id="4" name="AutoShape 2" descr="Vaizdo rezultatas pagal u&amp;zcaron;klaus&amp;aogon; „elasticsearch“"/>
          <p:cNvSpPr>
            <a:spLocks noGrp="1" noChangeAspect="1" noChangeArrowheads="1"/>
          </p:cNvSpPr>
          <p:nvPr>
            <p:ph type="subTitle" idx="1"/>
          </p:nvPr>
        </p:nvSpPr>
        <p:spPr bwMode="auto">
          <a:xfrm>
            <a:off x="127468" y="4617720"/>
            <a:ext cx="11338559" cy="8229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77500" lnSpcReduction="20000"/>
          </a:bodyPr>
          <a:lstStyle/>
          <a:p>
            <a:endParaRPr lang="lt-LT" dirty="0" smtClean="0"/>
          </a:p>
          <a:p>
            <a:r>
              <a:rPr lang="lt-LT" dirty="0" smtClean="0"/>
              <a:t>Pranešėjas: Kęstutis Matavičius</a:t>
            </a:r>
          </a:p>
          <a:p>
            <a:r>
              <a:rPr lang="lt-LT" smtClean="0"/>
              <a:t>2018 </a:t>
            </a:r>
            <a:r>
              <a:rPr lang="lt-LT" smtClean="0"/>
              <a:t>balandis</a:t>
            </a:r>
            <a:endParaRPr lang="lt-LT" dirty="0"/>
          </a:p>
        </p:txBody>
      </p:sp>
    </p:spTree>
    <p:extLst>
      <p:ext uri="{BB962C8B-B14F-4D97-AF65-F5344CB8AC3E}">
        <p14:creationId xmlns:p14="http://schemas.microsoft.com/office/powerpoint/2010/main" val="4022738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527386" y="228601"/>
            <a:ext cx="10132299" cy="1112172"/>
          </a:xfrm>
        </p:spPr>
        <p:txBody>
          <a:bodyPr>
            <a:normAutofit/>
          </a:bodyPr>
          <a:lstStyle/>
          <a:p>
            <a:pPr algn="ctr"/>
            <a:r>
              <a:rPr lang="en-US" dirty="0" smtClean="0"/>
              <a:t>Database Name</a:t>
            </a:r>
            <a:endParaRPr lang="en-US" dirty="0"/>
          </a:p>
        </p:txBody>
      </p:sp>
      <p:pic>
        <p:nvPicPr>
          <p:cNvPr id="4" name="Paveikslėlis 3"/>
          <p:cNvPicPr>
            <a:picLocks noChangeAspect="1"/>
          </p:cNvPicPr>
          <p:nvPr/>
        </p:nvPicPr>
        <p:blipFill>
          <a:blip r:embed="rId3"/>
          <a:stretch>
            <a:fillRect/>
          </a:stretch>
        </p:blipFill>
        <p:spPr>
          <a:xfrm>
            <a:off x="2071992" y="2758048"/>
            <a:ext cx="4466423" cy="2916312"/>
          </a:xfrm>
          <a:prstGeom prst="rect">
            <a:avLst/>
          </a:prstGeom>
        </p:spPr>
      </p:pic>
      <p:sp>
        <p:nvSpPr>
          <p:cNvPr id="5" name="Turinio vietos rezervavimo ženklas 2"/>
          <p:cNvSpPr>
            <a:spLocks noGrp="1"/>
          </p:cNvSpPr>
          <p:nvPr>
            <p:ph type="subTitle" idx="1"/>
          </p:nvPr>
        </p:nvSpPr>
        <p:spPr>
          <a:xfrm>
            <a:off x="527387" y="1484784"/>
            <a:ext cx="11055016" cy="740256"/>
          </a:xfrm>
        </p:spPr>
        <p:txBody>
          <a:bodyPr/>
          <a:lstStyle/>
          <a:p>
            <a:r>
              <a:rPr lang="lt-LT" dirty="0" smtClean="0"/>
              <a:t>Sukuriame duomenų bazę:</a:t>
            </a:r>
          </a:p>
        </p:txBody>
      </p:sp>
    </p:spTree>
    <p:extLst>
      <p:ext uri="{BB962C8B-B14F-4D97-AF65-F5344CB8AC3E}">
        <p14:creationId xmlns:p14="http://schemas.microsoft.com/office/powerpoint/2010/main" val="31067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err="1" smtClean="0"/>
              <a:t>Database</a:t>
            </a:r>
            <a:r>
              <a:rPr lang="en-US" b="1" dirty="0" smtClean="0"/>
              <a:t> </a:t>
            </a:r>
            <a:r>
              <a:rPr lang="en-US" b="1" dirty="0"/>
              <a:t>First development with </a:t>
            </a:r>
            <a:r>
              <a:rPr lang="lt-LT" b="1" dirty="0"/>
              <a:t/>
            </a:r>
            <a:br>
              <a:rPr lang="lt-LT" b="1" dirty="0"/>
            </a:br>
            <a:r>
              <a:rPr lang="en-US" b="1" dirty="0"/>
              <a:t>Entity Framework</a:t>
            </a:r>
            <a:endParaRPr lang="lt-LT" dirty="0"/>
          </a:p>
        </p:txBody>
      </p:sp>
      <p:sp>
        <p:nvSpPr>
          <p:cNvPr id="3" name="Turinio vietos rezervavimo ženklas 2"/>
          <p:cNvSpPr>
            <a:spLocks noGrp="1"/>
          </p:cNvSpPr>
          <p:nvPr>
            <p:ph type="subTitle" idx="1"/>
          </p:nvPr>
        </p:nvSpPr>
        <p:spPr/>
        <p:txBody>
          <a:bodyPr/>
          <a:lstStyle/>
          <a:p>
            <a:r>
              <a:rPr lang="lt-LT" dirty="0" err="1" smtClean="0"/>
              <a:t>Skriptas</a:t>
            </a:r>
            <a:r>
              <a:rPr lang="lt-LT" dirty="0" smtClean="0"/>
              <a:t> </a:t>
            </a:r>
            <a:r>
              <a:rPr lang="lt-LT" dirty="0" err="1" smtClean="0"/>
              <a:t>sql</a:t>
            </a:r>
            <a:endParaRPr lang="lt-LT" dirty="0" smtClean="0"/>
          </a:p>
          <a:p>
            <a:r>
              <a:rPr lang="lt-LT" dirty="0" smtClean="0"/>
              <a:t>Kuriame </a:t>
            </a:r>
            <a:r>
              <a:rPr lang="lt-LT" dirty="0" err="1" smtClean="0"/>
              <a:t>WebApi</a:t>
            </a:r>
            <a:r>
              <a:rPr lang="lt-LT" dirty="0" smtClean="0"/>
              <a:t> projektą</a:t>
            </a:r>
          </a:p>
          <a:p>
            <a:pPr lvl="1"/>
            <a:r>
              <a:rPr lang="lt-LT" dirty="0">
                <a:hlinkClick r:id="rId3"/>
              </a:rPr>
              <a:t>https://</a:t>
            </a:r>
            <a:r>
              <a:rPr lang="lt-LT" dirty="0" smtClean="0">
                <a:hlinkClick r:id="rId3"/>
              </a:rPr>
              <a:t>docs.microsoft.com/en-us/aspnet/core/tutorials/first-web-api</a:t>
            </a:r>
            <a:endParaRPr lang="lt-LT" dirty="0"/>
          </a:p>
          <a:p>
            <a:r>
              <a:rPr lang="lt-LT" dirty="0" smtClean="0"/>
              <a:t>Generuojame klases</a:t>
            </a:r>
          </a:p>
          <a:p>
            <a:pPr lvl="1"/>
            <a:r>
              <a:rPr lang="lt-LT" dirty="0" smtClean="0">
                <a:hlinkClick r:id="rId4"/>
              </a:rPr>
              <a:t>https</a:t>
            </a:r>
            <a:r>
              <a:rPr lang="lt-LT" dirty="0">
                <a:hlinkClick r:id="rId4"/>
              </a:rPr>
              <a:t>://</a:t>
            </a:r>
            <a:r>
              <a:rPr lang="lt-LT" dirty="0" smtClean="0">
                <a:hlinkClick r:id="rId4"/>
              </a:rPr>
              <a:t>docs.microsoft.com/en-us/ef/core/get-started/aspnetcore/existing-db</a:t>
            </a:r>
            <a:endParaRPr lang="lt-LT" dirty="0" smtClean="0"/>
          </a:p>
          <a:p>
            <a:r>
              <a:rPr lang="lt-LT" dirty="0" smtClean="0"/>
              <a:t>Pasibandome išsaugoti, pakelti duomenų:</a:t>
            </a:r>
          </a:p>
          <a:p>
            <a:pPr lvl="1"/>
            <a:r>
              <a:rPr lang="lt-LT" dirty="0">
                <a:hlinkClick r:id="rId5"/>
              </a:rPr>
              <a:t>https://</a:t>
            </a:r>
            <a:r>
              <a:rPr lang="lt-LT" dirty="0" smtClean="0">
                <a:hlinkClick r:id="rId5"/>
              </a:rPr>
              <a:t>docs.microsoft.com/en-us/ef/core/querying/basic</a:t>
            </a:r>
            <a:endParaRPr lang="lt-LT" dirty="0" smtClean="0"/>
          </a:p>
          <a:p>
            <a:r>
              <a:rPr lang="lt-LT" dirty="0" smtClean="0"/>
              <a:t>Duomenų rašymas:</a:t>
            </a:r>
          </a:p>
          <a:p>
            <a:pPr lvl="1"/>
            <a:r>
              <a:rPr lang="lt-LT" dirty="0">
                <a:hlinkClick r:id="rId6"/>
              </a:rPr>
              <a:t>https</a:t>
            </a:r>
            <a:r>
              <a:rPr lang="lt-LT">
                <a:hlinkClick r:id="rId6"/>
              </a:rPr>
              <a:t>://</a:t>
            </a:r>
            <a:r>
              <a:rPr lang="lt-LT" smtClean="0">
                <a:hlinkClick r:id="rId6"/>
              </a:rPr>
              <a:t>docs.microsoft.com/en-us/ef/core/saving/basic</a:t>
            </a:r>
            <a:endParaRPr lang="lt-LT" smtClean="0"/>
          </a:p>
          <a:p>
            <a:endParaRPr lang="lt-LT" dirty="0" smtClean="0"/>
          </a:p>
        </p:txBody>
      </p:sp>
    </p:spTree>
    <p:extLst>
      <p:ext uri="{BB962C8B-B14F-4D97-AF65-F5344CB8AC3E}">
        <p14:creationId xmlns:p14="http://schemas.microsoft.com/office/powerpoint/2010/main" val="241796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dirty="0" smtClean="0"/>
              <a:t>ORM</a:t>
            </a:r>
            <a:endParaRPr lang="lt-LT" dirty="0"/>
          </a:p>
        </p:txBody>
      </p:sp>
      <p:sp>
        <p:nvSpPr>
          <p:cNvPr id="3" name="Turinio vietos rezervavimo ženklas 2"/>
          <p:cNvSpPr>
            <a:spLocks noGrp="1"/>
          </p:cNvSpPr>
          <p:nvPr>
            <p:ph type="subTitle" idx="1"/>
          </p:nvPr>
        </p:nvSpPr>
        <p:spPr>
          <a:xfrm>
            <a:off x="362287" y="1433984"/>
            <a:ext cx="11055016" cy="4595976"/>
          </a:xfrm>
        </p:spPr>
        <p:txBody>
          <a:bodyPr/>
          <a:lstStyle/>
          <a:p>
            <a:r>
              <a:rPr lang="en-US" b="1" dirty="0" smtClean="0"/>
              <a:t>Object-relational mapping (ORM, O/RM)</a:t>
            </a:r>
            <a:r>
              <a:rPr lang="en-US" dirty="0" smtClean="0"/>
              <a:t> in computer science is a programming technique for converting data between </a:t>
            </a:r>
            <a:r>
              <a:rPr lang="en-US" dirty="0" err="1" smtClean="0"/>
              <a:t>incopatible</a:t>
            </a:r>
            <a:r>
              <a:rPr lang="en-US" dirty="0" smtClean="0"/>
              <a:t> type in object oriented programming languages.</a:t>
            </a:r>
          </a:p>
          <a:p>
            <a:r>
              <a:rPr lang="en-US" b="1" dirty="0" smtClean="0"/>
              <a:t>In object-oriented programming, data-management</a:t>
            </a:r>
            <a:r>
              <a:rPr lang="en-US" dirty="0" smtClean="0"/>
              <a:t> tasks act on </a:t>
            </a:r>
            <a:r>
              <a:rPr lang="en-US" b="1" dirty="0" smtClean="0"/>
              <a:t>object-oriented (OO) objects</a:t>
            </a:r>
            <a:r>
              <a:rPr lang="en-US" dirty="0" smtClean="0"/>
              <a:t> that are almost always non-scalar values.</a:t>
            </a:r>
          </a:p>
          <a:p>
            <a:r>
              <a:rPr lang="en-US" dirty="0" smtClean="0"/>
              <a:t>However, many popular database products such as </a:t>
            </a:r>
            <a:r>
              <a:rPr lang="en-US" b="1" dirty="0" smtClean="0"/>
              <a:t>SQL database management systems (DBMS) can only store and man</a:t>
            </a:r>
            <a:r>
              <a:rPr lang="lt-LT" b="1" dirty="0" smtClean="0"/>
              <a:t>i</a:t>
            </a:r>
            <a:r>
              <a:rPr lang="en-US" b="1" dirty="0" smtClean="0"/>
              <a:t>p</a:t>
            </a:r>
            <a:r>
              <a:rPr lang="lt-LT" b="1" dirty="0" smtClean="0"/>
              <a:t>u</a:t>
            </a:r>
            <a:r>
              <a:rPr lang="en-US" b="1" dirty="0" smtClean="0"/>
              <a:t>late scalar values</a:t>
            </a:r>
            <a:r>
              <a:rPr lang="en-US" dirty="0" smtClean="0"/>
              <a:t> as integers and strings organized within tables. The programmers must either convert the object values into groups of similar values for storage in the database or use simple scalar values within the program. </a:t>
            </a:r>
            <a:r>
              <a:rPr lang="en-US" b="1" dirty="0" smtClean="0"/>
              <a:t>Object-relational mapping implements this approach</a:t>
            </a:r>
            <a:r>
              <a:rPr lang="en-US" dirty="0" smtClean="0"/>
              <a:t>.</a:t>
            </a:r>
          </a:p>
          <a:p>
            <a:endParaRPr lang="lt-LT" dirty="0" smtClean="0"/>
          </a:p>
        </p:txBody>
      </p:sp>
    </p:spTree>
    <p:extLst>
      <p:ext uri="{BB962C8B-B14F-4D97-AF65-F5344CB8AC3E}">
        <p14:creationId xmlns:p14="http://schemas.microsoft.com/office/powerpoint/2010/main" val="320546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smtClean="0"/>
              <a:t>Where ORM is placed</a:t>
            </a:r>
            <a:r>
              <a:rPr lang="lt-LT" b="1" dirty="0" smtClean="0"/>
              <a:t>?</a:t>
            </a:r>
            <a:endParaRPr lang="lt-LT" dirty="0"/>
          </a:p>
        </p:txBody>
      </p:sp>
      <p:sp>
        <p:nvSpPr>
          <p:cNvPr id="3" name="Turinio vietos rezervavimo ženklas 2"/>
          <p:cNvSpPr>
            <a:spLocks noGrp="1"/>
          </p:cNvSpPr>
          <p:nvPr>
            <p:ph type="subTitle" idx="1"/>
          </p:nvPr>
        </p:nvSpPr>
        <p:spPr>
          <a:xfrm>
            <a:off x="527387" y="1484784"/>
            <a:ext cx="5587663" cy="4595976"/>
          </a:xfrm>
        </p:spPr>
        <p:txBody>
          <a:bodyPr/>
          <a:lstStyle/>
          <a:p>
            <a:r>
              <a:rPr lang="lt-LT" b="1" dirty="0"/>
              <a:t>ORM </a:t>
            </a:r>
            <a:r>
              <a:rPr lang="lt-LT" dirty="0"/>
              <a:t>(</a:t>
            </a:r>
            <a:r>
              <a:rPr lang="lt-LT" dirty="0" err="1"/>
              <a:t>in</a:t>
            </a:r>
            <a:r>
              <a:rPr lang="lt-LT" dirty="0"/>
              <a:t> </a:t>
            </a:r>
            <a:r>
              <a:rPr lang="lt-LT" dirty="0" err="1"/>
              <a:t>this</a:t>
            </a:r>
            <a:r>
              <a:rPr lang="lt-LT" dirty="0"/>
              <a:t> </a:t>
            </a:r>
            <a:r>
              <a:rPr lang="lt-LT" dirty="0" err="1"/>
              <a:t>picture</a:t>
            </a:r>
            <a:r>
              <a:rPr lang="lt-LT" dirty="0"/>
              <a:t> ENTITY FRAMEWORK) </a:t>
            </a:r>
            <a:r>
              <a:rPr lang="lt-LT" dirty="0" err="1"/>
              <a:t>allways</a:t>
            </a:r>
            <a:r>
              <a:rPr lang="lt-LT" dirty="0"/>
              <a:t> „</a:t>
            </a:r>
            <a:r>
              <a:rPr lang="lt-LT" dirty="0" err="1"/>
              <a:t>lives</a:t>
            </a:r>
            <a:r>
              <a:rPr lang="lt-LT" dirty="0"/>
              <a:t>“ </a:t>
            </a:r>
            <a:r>
              <a:rPr lang="lt-LT" dirty="0" err="1"/>
              <a:t>between</a:t>
            </a:r>
            <a:r>
              <a:rPr lang="lt-LT" dirty="0"/>
              <a:t> </a:t>
            </a:r>
            <a:r>
              <a:rPr lang="lt-LT" dirty="0" err="1"/>
              <a:t>database</a:t>
            </a:r>
            <a:r>
              <a:rPr lang="lt-LT" dirty="0"/>
              <a:t> </a:t>
            </a:r>
            <a:r>
              <a:rPr lang="lt-LT" dirty="0" err="1"/>
              <a:t>and</a:t>
            </a:r>
            <a:r>
              <a:rPr lang="lt-LT" dirty="0"/>
              <a:t> </a:t>
            </a:r>
            <a:r>
              <a:rPr lang="lt-LT" dirty="0" err="1"/>
              <a:t>application</a:t>
            </a:r>
            <a:r>
              <a:rPr lang="lt-LT" dirty="0"/>
              <a:t>.</a:t>
            </a:r>
          </a:p>
        </p:txBody>
      </p:sp>
      <p:pic>
        <p:nvPicPr>
          <p:cNvPr id="4" name="Picture 4"/>
          <p:cNvPicPr>
            <a:picLocks noChangeAspect="1"/>
          </p:cNvPicPr>
          <p:nvPr/>
        </p:nvPicPr>
        <p:blipFill>
          <a:blip r:embed="rId3"/>
          <a:stretch>
            <a:fillRect/>
          </a:stretch>
        </p:blipFill>
        <p:spPr>
          <a:xfrm>
            <a:off x="7859285" y="1340773"/>
            <a:ext cx="2989690" cy="3844968"/>
          </a:xfrm>
          <a:prstGeom prst="rect">
            <a:avLst/>
          </a:prstGeom>
        </p:spPr>
      </p:pic>
    </p:spTree>
    <p:extLst>
      <p:ext uri="{BB962C8B-B14F-4D97-AF65-F5344CB8AC3E}">
        <p14:creationId xmlns:p14="http://schemas.microsoft.com/office/powerpoint/2010/main" val="305480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OLD SCHOOL VS NEW SCHOOL</a:t>
            </a:r>
            <a:endParaRPr lang="lt-LT" dirty="0"/>
          </a:p>
        </p:txBody>
      </p:sp>
      <p:sp>
        <p:nvSpPr>
          <p:cNvPr id="3" name="Turinio vietos rezervavimo ženklas 2"/>
          <p:cNvSpPr>
            <a:spLocks noGrp="1"/>
          </p:cNvSpPr>
          <p:nvPr>
            <p:ph type="subTitle" idx="1"/>
          </p:nvPr>
        </p:nvSpPr>
        <p:spPr/>
        <p:txBody>
          <a:bodyPr/>
          <a:lstStyle/>
          <a:p>
            <a:r>
              <a:rPr lang="en-US" dirty="0"/>
              <a:t>Compared to traditional techniques of exchange between an object-oriented language and a relational database, </a:t>
            </a:r>
            <a:r>
              <a:rPr lang="en-US" b="1" dirty="0"/>
              <a:t>ORM</a:t>
            </a:r>
            <a:r>
              <a:rPr lang="en-US" dirty="0"/>
              <a:t> </a:t>
            </a:r>
            <a:r>
              <a:rPr lang="en-US" b="1" dirty="0"/>
              <a:t>often reduces the amount of code</a:t>
            </a:r>
            <a:r>
              <a:rPr lang="en-US" dirty="0"/>
              <a:t> that needs to be written.</a:t>
            </a:r>
          </a:p>
          <a:p>
            <a:r>
              <a:rPr lang="en-US" dirty="0"/>
              <a:t>Disadvantages of </a:t>
            </a:r>
            <a:r>
              <a:rPr lang="en-US" b="1" dirty="0"/>
              <a:t>ORM</a:t>
            </a:r>
            <a:r>
              <a:rPr lang="en-US" dirty="0"/>
              <a:t> tools generally stem from the high level of abstraction obscuring what is actually happening in the implementation code. Also, heavy reliance on ORM software has been cited as a major factor in producing poorly designed databases</a:t>
            </a:r>
            <a:r>
              <a:rPr lang="en-US" dirty="0" smtClean="0"/>
              <a:t>.</a:t>
            </a:r>
            <a:endParaRPr lang="en-US" dirty="0"/>
          </a:p>
        </p:txBody>
      </p:sp>
    </p:spTree>
    <p:extLst>
      <p:ext uri="{BB962C8B-B14F-4D97-AF65-F5344CB8AC3E}">
        <p14:creationId xmlns:p14="http://schemas.microsoft.com/office/powerpoint/2010/main" val="110532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OLD SCHOOL</a:t>
            </a:r>
            <a:endParaRPr lang="lt-LT" dirty="0"/>
          </a:p>
        </p:txBody>
      </p:sp>
      <p:sp>
        <p:nvSpPr>
          <p:cNvPr id="4" name="Rectangle 1"/>
          <p:cNvSpPr>
            <a:spLocks noChangeArrowheads="1"/>
          </p:cNvSpPr>
          <p:nvPr/>
        </p:nvSpPr>
        <p:spPr bwMode="auto">
          <a:xfrm>
            <a:off x="1008745" y="1045644"/>
            <a:ext cx="9251245" cy="437249"/>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b="0" i="0" u="none" strike="noStrike" cap="none" normalizeH="0" baseline="0" dirty="0" smtClean="0">
                <a:ln>
                  <a:noFill/>
                </a:ln>
                <a:solidFill>
                  <a:srgbClr val="FFFFFF"/>
                </a:solidFill>
                <a:effectLst/>
                <a:cs typeface="Consolas" panose="020B0609020204030204" pitchFamily="49" charset="0"/>
              </a:rPr>
              <a:t>SqlConnection connection </a:t>
            </a:r>
            <a:r>
              <a:rPr kumimoji="0" lang="lt-LT" altLang="lt-LT" b="0" i="0" u="none" strike="noStrike" cap="none" normalizeH="0" baseline="0" dirty="0" smtClean="0">
                <a:ln>
                  <a:noFill/>
                </a:ln>
                <a:solidFill>
                  <a:srgbClr val="919E6B"/>
                </a:solidFill>
                <a:effectLst/>
                <a:cs typeface="Consolas" panose="020B0609020204030204" pitchFamily="49" charset="0"/>
              </a:rPr>
              <a:t>=</a:t>
            </a:r>
            <a:r>
              <a:rPr kumimoji="0" lang="lt-LT" altLang="lt-LT" b="0" i="0" u="none" strike="noStrike" cap="none" normalizeH="0" baseline="0" dirty="0" smtClean="0">
                <a:ln>
                  <a:noFill/>
                </a:ln>
                <a:solidFill>
                  <a:srgbClr val="FFFFFF"/>
                </a:solidFill>
                <a:effectLst/>
                <a:cs typeface="Consolas" panose="020B0609020204030204" pitchFamily="49" charset="0"/>
              </a:rPr>
              <a:t> </a:t>
            </a:r>
            <a:r>
              <a:rPr kumimoji="0" lang="lt-LT" altLang="lt-LT" b="0" i="0" u="none" strike="noStrike" cap="none" normalizeH="0" baseline="0" dirty="0" smtClean="0">
                <a:ln>
                  <a:noFill/>
                </a:ln>
                <a:solidFill>
                  <a:srgbClr val="FAEE9A"/>
                </a:solidFill>
                <a:effectLst/>
                <a:cs typeface="Consolas" panose="020B0609020204030204" pitchFamily="49" charset="0"/>
              </a:rPr>
              <a:t>new</a:t>
            </a:r>
            <a:r>
              <a:rPr kumimoji="0" lang="lt-LT" altLang="lt-LT" b="0" i="0" u="none" strike="noStrike" cap="none" normalizeH="0" baseline="0" dirty="0" smtClean="0">
                <a:ln>
                  <a:noFill/>
                </a:ln>
                <a:solidFill>
                  <a:srgbClr val="FFFFFF"/>
                </a:solidFill>
                <a:effectLst/>
                <a:cs typeface="Consolas" panose="020B0609020204030204" pitchFamily="49" charset="0"/>
              </a:rPr>
              <a:t> SqlConnection(connectionString);</a:t>
            </a:r>
            <a:r>
              <a:rPr kumimoji="0" lang="lt-LT" altLang="lt-LT" b="0" i="0" u="none" strike="noStrike" cap="none" normalizeH="0" baseline="0" dirty="0" smtClean="0">
                <a:ln>
                  <a:noFill/>
                </a:ln>
                <a:solidFill>
                  <a:schemeClr val="tx1"/>
                </a:solidFill>
                <a:effectLst/>
              </a:rPr>
              <a:t> </a:t>
            </a:r>
          </a:p>
        </p:txBody>
      </p:sp>
      <p:sp>
        <p:nvSpPr>
          <p:cNvPr id="5" name="Rectangle 2"/>
          <p:cNvSpPr>
            <a:spLocks noChangeArrowheads="1"/>
          </p:cNvSpPr>
          <p:nvPr/>
        </p:nvSpPr>
        <p:spPr bwMode="auto">
          <a:xfrm>
            <a:off x="1052285" y="1709507"/>
            <a:ext cx="9251245" cy="929691"/>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SqlCommand </a:t>
            </a:r>
            <a:r>
              <a:rPr kumimoji="0" lang="lt-LT" altLang="lt-LT" b="0" i="0" u="none" strike="noStrike" cap="none" normalizeH="0" baseline="0" dirty="0" smtClean="0">
                <a:ln>
                  <a:noFill/>
                </a:ln>
                <a:solidFill>
                  <a:srgbClr val="FFFFFF"/>
                </a:solidFill>
                <a:effectLst/>
                <a:cs typeface="Consolas" panose="020B0609020204030204" pitchFamily="49" charset="0"/>
              </a:rPr>
              <a:t>command</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FAEE9A"/>
                </a:solidFill>
                <a:effectLst/>
                <a:cs typeface="Consolas" panose="020B0609020204030204" pitchFamily="49" charset="0"/>
              </a:rPr>
              <a:t>new</a:t>
            </a:r>
            <a:r>
              <a:rPr kumimoji="0" lang="lt-LT" altLang="lt-LT" sz="1600" b="0" i="0" u="none" strike="noStrike" cap="none" normalizeH="0" baseline="0" dirty="0" smtClean="0">
                <a:ln>
                  <a:noFill/>
                </a:ln>
                <a:solidFill>
                  <a:srgbClr val="FFFFFF"/>
                </a:solidFill>
                <a:effectLst/>
                <a:cs typeface="Consolas" panose="020B0609020204030204" pitchFamily="49" charset="0"/>
              </a:rPr>
              <a:t> SqlCommand(@"INSERT INTO [CodeTunnel].[Users] </a:t>
            </a:r>
          </a:p>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VALUES (@Username, @Password, @Administrator)", connection); </a:t>
            </a:r>
            <a:r>
              <a:rPr kumimoji="0" lang="lt-LT" altLang="lt-LT" sz="1600" b="0" i="0" u="none" strike="noStrike" cap="none" normalizeH="0" baseline="0" dirty="0" smtClean="0">
                <a:ln>
                  <a:noFill/>
                </a:ln>
                <a:solidFill>
                  <a:schemeClr val="tx1"/>
                </a:solidFill>
                <a:effectLst/>
              </a:rPr>
              <a:t/>
            </a:r>
            <a:br>
              <a:rPr kumimoji="0" lang="lt-LT" altLang="lt-LT" sz="1600" b="0" i="0" u="none" strike="noStrike" cap="none" normalizeH="0" baseline="0" dirty="0" smtClean="0">
                <a:ln>
                  <a:noFill/>
                </a:ln>
                <a:solidFill>
                  <a:schemeClr val="tx1"/>
                </a:solidFill>
                <a:effectLst/>
              </a:rPr>
            </a:br>
            <a:endParaRPr kumimoji="0" lang="lt-LT" altLang="lt-LT" sz="1600" b="0" i="0" u="none" strike="noStrike" cap="none" normalizeH="0" baseline="0" dirty="0" smtClean="0">
              <a:ln>
                <a:noFill/>
              </a:ln>
              <a:solidFill>
                <a:schemeClr val="tx1"/>
              </a:solidFill>
              <a:effectLst/>
            </a:endParaRPr>
          </a:p>
        </p:txBody>
      </p:sp>
      <p:sp>
        <p:nvSpPr>
          <p:cNvPr id="6" name="Rectangle 3"/>
          <p:cNvSpPr>
            <a:spLocks noChangeArrowheads="1"/>
          </p:cNvSpPr>
          <p:nvPr/>
        </p:nvSpPr>
        <p:spPr bwMode="auto">
          <a:xfrm>
            <a:off x="1052285" y="2806302"/>
            <a:ext cx="9251245" cy="898914"/>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command.Parameters.Add(</a:t>
            </a:r>
            <a:r>
              <a:rPr kumimoji="0" lang="lt-LT" altLang="lt-LT" sz="1600" b="0" i="0" u="none" strike="noStrike" cap="none" normalizeH="0" baseline="0" dirty="0" smtClean="0">
                <a:ln>
                  <a:noFill/>
                </a:ln>
                <a:solidFill>
                  <a:srgbClr val="FAEE9A"/>
                </a:solidFill>
                <a:effectLst/>
                <a:cs typeface="Consolas" panose="020B0609020204030204" pitchFamily="49" charset="0"/>
              </a:rPr>
              <a:t>new</a:t>
            </a:r>
            <a:r>
              <a:rPr kumimoji="0" lang="lt-LT" altLang="lt-LT" sz="1600" b="0" i="0" u="none" strike="noStrike" cap="none" normalizeH="0" baseline="0" dirty="0" smtClean="0">
                <a:ln>
                  <a:noFill/>
                </a:ln>
                <a:solidFill>
                  <a:srgbClr val="FFFFFF"/>
                </a:solidFill>
                <a:effectLst/>
                <a:cs typeface="Consolas" panose="020B0609020204030204" pitchFamily="49" charset="0"/>
              </a:rPr>
              <a:t> SqlParameter(</a:t>
            </a:r>
            <a:r>
              <a:rPr kumimoji="0" lang="lt-LT" altLang="lt-LT" sz="1600" b="0" i="0" u="none" strike="noStrike" cap="none" normalizeH="0" baseline="0" dirty="0" smtClean="0">
                <a:ln>
                  <a:noFill/>
                </a:ln>
                <a:solidFill>
                  <a:srgbClr val="919E6B"/>
                </a:solidFill>
                <a:effectLst/>
                <a:cs typeface="Consolas" panose="020B0609020204030204" pitchFamily="49" charset="0"/>
              </a:rPr>
              <a:t>"Username"</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919E6B"/>
                </a:solidFill>
                <a:effectLst/>
                <a:cs typeface="Consolas" panose="020B0609020204030204" pitchFamily="49" charset="0"/>
              </a:rPr>
              <a:t>"Alex"</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command.Parameters.Add(</a:t>
            </a:r>
            <a:r>
              <a:rPr kumimoji="0" lang="lt-LT" altLang="lt-LT" sz="1600" b="0" i="0" u="none" strike="noStrike" cap="none" normalizeH="0" baseline="0" dirty="0" smtClean="0">
                <a:ln>
                  <a:noFill/>
                </a:ln>
                <a:solidFill>
                  <a:srgbClr val="FAEE9A"/>
                </a:solidFill>
                <a:effectLst/>
                <a:cs typeface="Consolas" panose="020B0609020204030204" pitchFamily="49" charset="0"/>
              </a:rPr>
              <a:t>new</a:t>
            </a:r>
            <a:r>
              <a:rPr kumimoji="0" lang="lt-LT" altLang="lt-LT" sz="1600" b="0" i="0" u="none" strike="noStrike" cap="none" normalizeH="0" baseline="0" dirty="0" smtClean="0">
                <a:ln>
                  <a:noFill/>
                </a:ln>
                <a:solidFill>
                  <a:srgbClr val="FFFFFF"/>
                </a:solidFill>
                <a:effectLst/>
                <a:cs typeface="Consolas" panose="020B0609020204030204" pitchFamily="49" charset="0"/>
              </a:rPr>
              <a:t> SqlParameter(</a:t>
            </a:r>
            <a:r>
              <a:rPr kumimoji="0" lang="lt-LT" altLang="lt-LT" sz="1600" b="0" i="0" u="none" strike="noStrike" cap="none" normalizeH="0" baseline="0" dirty="0" smtClean="0">
                <a:ln>
                  <a:noFill/>
                </a:ln>
                <a:solidFill>
                  <a:srgbClr val="919E6B"/>
                </a:solidFill>
                <a:effectLst/>
                <a:cs typeface="Consolas" panose="020B0609020204030204" pitchFamily="49" charset="0"/>
              </a:rPr>
              <a:t>"Password"</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919E6B"/>
                </a:solidFill>
                <a:effectLst/>
                <a:cs typeface="Consolas" panose="020B0609020204030204" pitchFamily="49" charset="0"/>
              </a:rPr>
              <a:t>"Exp3rtC0d3r1"</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command.Parameters.Add(</a:t>
            </a:r>
            <a:r>
              <a:rPr kumimoji="0" lang="lt-LT" altLang="lt-LT" sz="1600" b="0" i="0" u="none" strike="noStrike" cap="none" normalizeH="0" baseline="0" dirty="0" smtClean="0">
                <a:ln>
                  <a:noFill/>
                </a:ln>
                <a:solidFill>
                  <a:srgbClr val="FAEE9A"/>
                </a:solidFill>
                <a:effectLst/>
                <a:cs typeface="Consolas" panose="020B0609020204030204" pitchFamily="49" charset="0"/>
              </a:rPr>
              <a:t>new</a:t>
            </a:r>
            <a:r>
              <a:rPr kumimoji="0" lang="lt-LT" altLang="lt-LT" sz="1600" b="0" i="0" u="none" strike="noStrike" cap="none" normalizeH="0" baseline="0" dirty="0" smtClean="0">
                <a:ln>
                  <a:noFill/>
                </a:ln>
                <a:solidFill>
                  <a:srgbClr val="FFFFFF"/>
                </a:solidFill>
                <a:effectLst/>
                <a:cs typeface="Consolas" panose="020B0609020204030204" pitchFamily="49" charset="0"/>
              </a:rPr>
              <a:t> SqlParameter(</a:t>
            </a:r>
            <a:r>
              <a:rPr kumimoji="0" lang="lt-LT" altLang="lt-LT" sz="1600" b="0" i="0" u="none" strike="noStrike" cap="none" normalizeH="0" baseline="0" dirty="0" smtClean="0">
                <a:ln>
                  <a:noFill/>
                </a:ln>
                <a:solidFill>
                  <a:srgbClr val="919E6B"/>
                </a:solidFill>
                <a:effectLst/>
                <a:cs typeface="Consolas" panose="020B0609020204030204" pitchFamily="49" charset="0"/>
              </a:rPr>
              <a:t>"Administrator"</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FAEE9A"/>
                </a:solidFill>
                <a:effectLst/>
                <a:cs typeface="Consolas" panose="020B0609020204030204" pitchFamily="49" charset="0"/>
              </a:rPr>
              <a:t>true</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endParaRPr kumimoji="0" lang="lt-LT" altLang="lt-LT" sz="1600" b="0" i="0" u="none" strike="noStrike" cap="none" normalizeH="0" baseline="0" dirty="0" smtClean="0">
              <a:ln>
                <a:noFill/>
              </a:ln>
              <a:solidFill>
                <a:schemeClr val="tx1"/>
              </a:solidFill>
              <a:effectLst/>
            </a:endParaRPr>
          </a:p>
        </p:txBody>
      </p:sp>
      <p:sp>
        <p:nvSpPr>
          <p:cNvPr id="7" name="Rectangle 4"/>
          <p:cNvSpPr>
            <a:spLocks noChangeArrowheads="1"/>
          </p:cNvSpPr>
          <p:nvPr/>
        </p:nvSpPr>
        <p:spPr bwMode="auto">
          <a:xfrm>
            <a:off x="1052285" y="3819812"/>
            <a:ext cx="9251245" cy="406471"/>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smtClean="0">
                <a:ln>
                  <a:noFill/>
                </a:ln>
                <a:solidFill>
                  <a:srgbClr val="FFFFFF"/>
                </a:solidFill>
                <a:effectLst/>
                <a:cs typeface="Consolas" panose="020B0609020204030204" pitchFamily="49" charset="0"/>
              </a:rPr>
              <a:t>connection.Open(); </a:t>
            </a:r>
            <a:endParaRPr kumimoji="0" lang="lt-LT" altLang="lt-LT" sz="1600" b="0" i="0" u="none" strike="noStrike" cap="none" normalizeH="0" baseline="0" smtClean="0">
              <a:ln>
                <a:noFill/>
              </a:ln>
              <a:solidFill>
                <a:schemeClr val="tx1"/>
              </a:solidFill>
              <a:effectLst/>
            </a:endParaRPr>
          </a:p>
        </p:txBody>
      </p:sp>
      <p:sp>
        <p:nvSpPr>
          <p:cNvPr id="8" name="Rectangle 5"/>
          <p:cNvSpPr>
            <a:spLocks noChangeArrowheads="1"/>
          </p:cNvSpPr>
          <p:nvPr/>
        </p:nvSpPr>
        <p:spPr bwMode="auto">
          <a:xfrm>
            <a:off x="1052285" y="4414688"/>
            <a:ext cx="9251245" cy="652692"/>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AEE9A"/>
                </a:solidFill>
                <a:effectLst/>
                <a:cs typeface="Consolas" panose="020B0609020204030204" pitchFamily="49" charset="0"/>
              </a:rPr>
              <a:t>int</a:t>
            </a:r>
            <a:r>
              <a:rPr kumimoji="0" lang="lt-LT" altLang="lt-LT" sz="1600" b="0" i="0" u="none" strike="noStrike" cap="none" normalizeH="0" baseline="0" dirty="0" smtClean="0">
                <a:ln>
                  <a:noFill/>
                </a:ln>
                <a:solidFill>
                  <a:srgbClr val="FFFFFF"/>
                </a:solidFill>
                <a:effectLst/>
                <a:cs typeface="Consolas" panose="020B0609020204030204" pitchFamily="49" charset="0"/>
              </a:rPr>
              <a:t> rowsAdded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command.ExecuteNonQuery(); </a:t>
            </a:r>
          </a:p>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Console.WriteLine(</a:t>
            </a:r>
            <a:r>
              <a:rPr kumimoji="0" lang="lt-LT" altLang="lt-LT" sz="1600" b="0" i="0" u="none" strike="noStrike" cap="none" normalizeH="0" baseline="0" dirty="0" smtClean="0">
                <a:ln>
                  <a:noFill/>
                </a:ln>
                <a:solidFill>
                  <a:srgbClr val="919E6B"/>
                </a:solidFill>
                <a:effectLst/>
                <a:cs typeface="Consolas" panose="020B0609020204030204" pitchFamily="49" charset="0"/>
              </a:rPr>
              <a:t>"{0} rows were added."</a:t>
            </a:r>
            <a:r>
              <a:rPr kumimoji="0" lang="lt-LT" altLang="lt-LT" sz="1600" b="0" i="0" u="none" strike="noStrike" cap="none" normalizeH="0" baseline="0" dirty="0" smtClean="0">
                <a:ln>
                  <a:noFill/>
                </a:ln>
                <a:solidFill>
                  <a:srgbClr val="FFFFFF"/>
                </a:solidFill>
                <a:effectLst/>
                <a:cs typeface="Consolas" panose="020B0609020204030204" pitchFamily="49" charset="0"/>
              </a:rPr>
              <a:t>, rowsAdded);</a:t>
            </a:r>
            <a:r>
              <a:rPr kumimoji="0" lang="lt-LT" altLang="lt-LT" sz="1600" b="0" i="0" u="none" strike="noStrike" cap="none" normalizeH="0" baseline="0" dirty="0" smtClean="0">
                <a:ln>
                  <a:noFill/>
                </a:ln>
                <a:solidFill>
                  <a:schemeClr val="tx1"/>
                </a:solidFill>
                <a:effectLst/>
              </a:rPr>
              <a:t> </a:t>
            </a:r>
          </a:p>
        </p:txBody>
      </p:sp>
      <p:sp>
        <p:nvSpPr>
          <p:cNvPr id="9" name="Rectangle 6"/>
          <p:cNvSpPr>
            <a:spLocks noChangeArrowheads="1"/>
          </p:cNvSpPr>
          <p:nvPr/>
        </p:nvSpPr>
        <p:spPr bwMode="auto">
          <a:xfrm>
            <a:off x="1052285" y="5260233"/>
            <a:ext cx="9251245" cy="406471"/>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smtClean="0">
                <a:ln>
                  <a:noFill/>
                </a:ln>
                <a:solidFill>
                  <a:srgbClr val="FFFFFF"/>
                </a:solidFill>
                <a:effectLst/>
                <a:cs typeface="Consolas" panose="020B0609020204030204" pitchFamily="49" charset="0"/>
              </a:rPr>
              <a:t>connection.Close(); </a:t>
            </a:r>
            <a:endParaRPr kumimoji="0" lang="lt-LT" altLang="lt-LT"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74251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NEW SCHOOL </a:t>
            </a:r>
            <a:r>
              <a:rPr lang="en-US" b="1" dirty="0" smtClean="0"/>
              <a:t>with</a:t>
            </a:r>
            <a:r>
              <a:rPr lang="lt-LT" b="1" dirty="0" smtClean="0"/>
              <a:t> ORM</a:t>
            </a:r>
            <a:endParaRPr lang="lt-LT" dirty="0"/>
          </a:p>
        </p:txBody>
      </p:sp>
      <p:sp>
        <p:nvSpPr>
          <p:cNvPr id="4" name="Rectangle 1"/>
          <p:cNvSpPr>
            <a:spLocks noChangeArrowheads="1"/>
          </p:cNvSpPr>
          <p:nvPr/>
        </p:nvSpPr>
        <p:spPr bwMode="auto">
          <a:xfrm>
            <a:off x="676370" y="1520773"/>
            <a:ext cx="10706457" cy="652692"/>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latin typeface="Consolas" panose="020B0609020204030204" pitchFamily="49" charset="0"/>
                <a:cs typeface="Consolas" panose="020B0609020204030204" pitchFamily="49" charset="0"/>
              </a:rPr>
              <a:t>CodeTunnelEntities dataContext </a:t>
            </a:r>
            <a:r>
              <a:rPr kumimoji="0" lang="lt-LT" altLang="lt-LT" sz="1600" b="0" i="0" u="none" strike="noStrike" cap="none" normalizeH="0" baseline="0" dirty="0" smtClean="0">
                <a:ln>
                  <a:noFill/>
                </a:ln>
                <a:solidFill>
                  <a:srgbClr val="919E6B"/>
                </a:solidFill>
                <a:effectLst/>
                <a:latin typeface="Consolas" panose="020B0609020204030204" pitchFamily="49" charset="0"/>
                <a:cs typeface="Consolas" panose="020B0609020204030204" pitchFamily="49" charset="0"/>
              </a:rPr>
              <a:t>=</a:t>
            </a:r>
            <a:r>
              <a:rPr kumimoji="0" lang="lt-LT" altLang="lt-LT" sz="1600" b="0" i="0" u="none" strike="noStrike" cap="none" normalizeH="0" baseline="0" dirty="0" smtClean="0">
                <a:ln>
                  <a:noFill/>
                </a:ln>
                <a:solidFill>
                  <a:srgbClr val="FFFFFF"/>
                </a:solidFill>
                <a:effectLst/>
                <a:latin typeface="Consolas" panose="020B0609020204030204" pitchFamily="49" charset="0"/>
                <a:cs typeface="Consolas" panose="020B0609020204030204" pitchFamily="49" charset="0"/>
              </a:rPr>
              <a:t> </a:t>
            </a:r>
            <a:r>
              <a:rPr kumimoji="0" lang="lt-LT" altLang="lt-LT" sz="1600" b="0" i="0" u="none" strike="noStrike" cap="none" normalizeH="0" baseline="0" dirty="0" smtClean="0">
                <a:ln>
                  <a:noFill/>
                </a:ln>
                <a:solidFill>
                  <a:srgbClr val="FAEE9A"/>
                </a:solidFill>
                <a:effectLst/>
                <a:latin typeface="Consolas" panose="020B0609020204030204" pitchFamily="49" charset="0"/>
                <a:cs typeface="Consolas" panose="020B0609020204030204" pitchFamily="49" charset="0"/>
              </a:rPr>
              <a:t>new</a:t>
            </a:r>
            <a:r>
              <a:rPr kumimoji="0" lang="lt-LT" altLang="lt-LT" sz="1600" b="0" i="0" u="none" strike="noStrike" cap="none" normalizeH="0" baseline="0" dirty="0" smtClean="0">
                <a:ln>
                  <a:noFill/>
                </a:ln>
                <a:solidFill>
                  <a:srgbClr val="FFFFFF"/>
                </a:solidFill>
                <a:effectLst/>
                <a:latin typeface="Consolas" panose="020B0609020204030204" pitchFamily="49" charset="0"/>
                <a:cs typeface="Consolas" panose="020B0609020204030204" pitchFamily="49" charset="0"/>
              </a:rPr>
              <a:t> CodeTunnelEntities();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787878"/>
                </a:solidFill>
                <a:effectLst/>
                <a:latin typeface="Consolas" panose="020B0609020204030204" pitchFamily="49" charset="0"/>
                <a:cs typeface="Consolas" panose="020B0609020204030204" pitchFamily="49" charset="0"/>
              </a:rPr>
              <a:t>// EF will automatically read the connection string from your application configuration file :)</a:t>
            </a:r>
            <a:r>
              <a:rPr kumimoji="0" lang="lt-LT" altLang="lt-LT" sz="1600" b="0" i="0" u="none" strike="noStrike" cap="none" normalizeH="0" baseline="0" dirty="0" smtClean="0">
                <a:ln>
                  <a:noFill/>
                </a:ln>
                <a:solidFill>
                  <a:schemeClr val="tx1"/>
                </a:solidFill>
                <a:effectLst/>
              </a:rPr>
              <a:t> </a:t>
            </a:r>
            <a:endParaRPr kumimoji="0" lang="lt-LT" altLang="lt-LT"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76370" y="2255826"/>
            <a:ext cx="10706457" cy="1637577"/>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User newUser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FAEE9A"/>
                </a:solidFill>
                <a:effectLst/>
                <a:cs typeface="Consolas" panose="020B0609020204030204" pitchFamily="49" charset="0"/>
              </a:rPr>
              <a:t>new</a:t>
            </a:r>
            <a:r>
              <a:rPr kumimoji="0" lang="lt-LT" altLang="lt-LT" sz="1600" b="0" i="0" u="none" strike="noStrike" cap="none" normalizeH="0" baseline="0" dirty="0" smtClean="0">
                <a:ln>
                  <a:noFill/>
                </a:ln>
                <a:solidFill>
                  <a:srgbClr val="FFFFFF"/>
                </a:solidFill>
                <a:effectLst/>
                <a:cs typeface="Consolas" panose="020B0609020204030204" pitchFamily="49" charset="0"/>
              </a:rPr>
              <a:t>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lvl="1" eaLnBrk="0" fontAlgn="base" hangingPunct="0">
              <a:spcBef>
                <a:spcPct val="0"/>
              </a:spcBef>
              <a:spcAft>
                <a:spcPct val="0"/>
              </a:spcAft>
            </a:pPr>
            <a:r>
              <a:rPr kumimoji="0" lang="lt-LT" altLang="lt-LT" sz="1600" b="0" i="0" u="none" strike="noStrike" cap="none" normalizeH="0" baseline="0" dirty="0" smtClean="0">
                <a:ln>
                  <a:noFill/>
                </a:ln>
                <a:solidFill>
                  <a:srgbClr val="FFFFFF"/>
                </a:solidFill>
                <a:effectLst/>
                <a:cs typeface="Consolas" panose="020B0609020204030204" pitchFamily="49" charset="0"/>
              </a:rPr>
              <a:t>Username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919E6B"/>
                </a:solidFill>
                <a:effectLst/>
                <a:cs typeface="Consolas" panose="020B0609020204030204" pitchFamily="49" charset="0"/>
              </a:rPr>
              <a:t>"Alex"</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lvl="1" eaLnBrk="0" fontAlgn="base" hangingPunct="0">
              <a:spcBef>
                <a:spcPct val="0"/>
              </a:spcBef>
              <a:spcAft>
                <a:spcPct val="0"/>
              </a:spcAft>
            </a:pPr>
            <a:r>
              <a:rPr kumimoji="0" lang="lt-LT" altLang="lt-LT" sz="1600" b="0" i="0" u="none" strike="noStrike" cap="none" normalizeH="0" baseline="0" dirty="0" smtClean="0">
                <a:ln>
                  <a:noFill/>
                </a:ln>
                <a:solidFill>
                  <a:srgbClr val="FFFFFF"/>
                </a:solidFill>
                <a:effectLst/>
                <a:cs typeface="Consolas" panose="020B0609020204030204" pitchFamily="49" charset="0"/>
              </a:rPr>
              <a:t>Password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919E6B"/>
                </a:solidFill>
                <a:effectLst/>
                <a:cs typeface="Consolas" panose="020B0609020204030204" pitchFamily="49" charset="0"/>
              </a:rPr>
              <a:t>"Exp3rtC0d3r1"</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lvl="1" eaLnBrk="0" fontAlgn="base" hangingPunct="0">
              <a:spcBef>
                <a:spcPct val="0"/>
              </a:spcBef>
              <a:spcAft>
                <a:spcPct val="0"/>
              </a:spcAft>
            </a:pPr>
            <a:r>
              <a:rPr kumimoji="0" lang="lt-LT" altLang="lt-LT" sz="1600" b="0" i="0" u="none" strike="noStrike" cap="none" normalizeH="0" baseline="0" dirty="0" smtClean="0">
                <a:ln>
                  <a:noFill/>
                </a:ln>
                <a:solidFill>
                  <a:srgbClr val="FFFFFF"/>
                </a:solidFill>
                <a:effectLst/>
                <a:cs typeface="Consolas" panose="020B0609020204030204" pitchFamily="49" charset="0"/>
              </a:rPr>
              <a:t>Administrator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FAEE9A"/>
                </a:solidFill>
                <a:effectLst/>
                <a:cs typeface="Consolas" panose="020B0609020204030204" pitchFamily="49" charset="0"/>
              </a:rPr>
              <a:t>true</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a:t>
            </a:r>
            <a:r>
              <a:rPr kumimoji="0" lang="lt-LT" altLang="lt-LT" sz="1600" b="0" i="0" u="none" strike="noStrike" cap="none" normalizeH="0" baseline="0" dirty="0" smtClean="0">
                <a:ln>
                  <a:noFill/>
                </a:ln>
                <a:solidFill>
                  <a:schemeClr val="tx1"/>
                </a:solidFill>
                <a:effectLst/>
              </a:rPr>
              <a:t> </a:t>
            </a:r>
          </a:p>
        </p:txBody>
      </p:sp>
      <p:sp>
        <p:nvSpPr>
          <p:cNvPr id="6" name="Rectangle 3"/>
          <p:cNvSpPr>
            <a:spLocks noChangeArrowheads="1"/>
          </p:cNvSpPr>
          <p:nvPr/>
        </p:nvSpPr>
        <p:spPr bwMode="auto">
          <a:xfrm>
            <a:off x="676370" y="4003816"/>
            <a:ext cx="10706457" cy="406471"/>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err="1" smtClean="0">
                <a:ln>
                  <a:noFill/>
                </a:ln>
                <a:solidFill>
                  <a:srgbClr val="FFFFFF"/>
                </a:solidFill>
                <a:effectLst/>
                <a:cs typeface="Consolas" panose="020B0609020204030204" pitchFamily="49" charset="0"/>
              </a:rPr>
              <a:t>dataContext.Users.AddObject</a:t>
            </a:r>
            <a:r>
              <a:rPr kumimoji="0" lang="lt-LT" altLang="lt-LT" sz="1600" b="0" i="0" u="none" strike="noStrike" cap="none" normalizeH="0" baseline="0" dirty="0" smtClean="0">
                <a:ln>
                  <a:noFill/>
                </a:ln>
                <a:solidFill>
                  <a:srgbClr val="FFFFFF"/>
                </a:solidFill>
                <a:effectLst/>
                <a:cs typeface="Consolas" panose="020B0609020204030204" pitchFamily="49" charset="0"/>
              </a:rPr>
              <a:t>(</a:t>
            </a:r>
            <a:r>
              <a:rPr kumimoji="0" lang="lt-LT" altLang="lt-LT" sz="1600" b="0" i="0" u="none" strike="noStrike" cap="none" normalizeH="0" baseline="0" dirty="0" err="1" smtClean="0">
                <a:ln>
                  <a:noFill/>
                </a:ln>
                <a:solidFill>
                  <a:srgbClr val="FFFFFF"/>
                </a:solidFill>
                <a:effectLst/>
                <a:cs typeface="Consolas" panose="020B0609020204030204" pitchFamily="49" charset="0"/>
              </a:rPr>
              <a:t>newUser</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endParaRPr kumimoji="0" lang="lt-LT" altLang="lt-LT" sz="1600" b="0" i="0" u="none" strike="noStrike" cap="none" normalizeH="0" baseline="0" dirty="0" smtClean="0">
              <a:ln>
                <a:noFill/>
              </a:ln>
              <a:solidFill>
                <a:schemeClr val="tx1"/>
              </a:solidFill>
              <a:effectLst/>
            </a:endParaRPr>
          </a:p>
        </p:txBody>
      </p:sp>
      <p:sp>
        <p:nvSpPr>
          <p:cNvPr id="7" name="Rectangle 4"/>
          <p:cNvSpPr>
            <a:spLocks noChangeArrowheads="1"/>
          </p:cNvSpPr>
          <p:nvPr/>
        </p:nvSpPr>
        <p:spPr bwMode="auto">
          <a:xfrm>
            <a:off x="676370" y="4485348"/>
            <a:ext cx="10706456" cy="406471"/>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smtClean="0">
                <a:ln>
                  <a:noFill/>
                </a:ln>
                <a:solidFill>
                  <a:srgbClr val="FFFFFF"/>
                </a:solidFill>
                <a:effectLst/>
                <a:cs typeface="Consolas" panose="020B0609020204030204" pitchFamily="49" charset="0"/>
              </a:rPr>
              <a:t>dataContext.SaveChanges(); </a:t>
            </a:r>
            <a:endParaRPr kumimoji="0" lang="lt-LT" altLang="lt-LT" sz="1600" b="0" i="0" u="none" strike="noStrike" cap="none" normalizeH="0" baseline="0" smtClean="0">
              <a:ln>
                <a:noFill/>
              </a:ln>
              <a:solidFill>
                <a:schemeClr val="tx1"/>
              </a:solidFill>
              <a:effectLst/>
              <a:cs typeface="Consolas" panose="020B0609020204030204" pitchFamily="49" charset="0"/>
            </a:endParaRPr>
          </a:p>
        </p:txBody>
      </p:sp>
    </p:spTree>
    <p:extLst>
      <p:ext uri="{BB962C8B-B14F-4D97-AF65-F5344CB8AC3E}">
        <p14:creationId xmlns:p14="http://schemas.microsoft.com/office/powerpoint/2010/main" val="275316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ORM </a:t>
            </a:r>
            <a:r>
              <a:rPr lang="lt-LT" b="1" dirty="0" err="1"/>
              <a:t>software</a:t>
            </a:r>
            <a:endParaRPr lang="lt-LT" dirty="0"/>
          </a:p>
        </p:txBody>
      </p:sp>
      <p:graphicFrame>
        <p:nvGraphicFramePr>
          <p:cNvPr id="4" name="Content Placeholder 5"/>
          <p:cNvGraphicFramePr>
            <a:graphicFrameLocks/>
          </p:cNvGraphicFramePr>
          <p:nvPr>
            <p:extLst>
              <p:ext uri="{D42A27DB-BD31-4B8C-83A1-F6EECF244321}">
                <p14:modId xmlns:p14="http://schemas.microsoft.com/office/powerpoint/2010/main" val="2801418931"/>
              </p:ext>
            </p:extLst>
          </p:nvPr>
        </p:nvGraphicFramePr>
        <p:xfrm>
          <a:off x="838200" y="1027289"/>
          <a:ext cx="10515600" cy="4754880"/>
        </p:xfrm>
        <a:graphic>
          <a:graphicData uri="http://schemas.openxmlformats.org/drawingml/2006/table">
            <a:tbl>
              <a:tblPr firstRow="1" bandRow="1">
                <a:tableStyleId>{5C22544A-7EE6-4342-B048-85BDC9FD1C3A}</a:tableStyleId>
              </a:tblPr>
              <a:tblGrid>
                <a:gridCol w="1193800">
                  <a:extLst>
                    <a:ext uri="{9D8B030D-6E8A-4147-A177-3AD203B41FA5}">
                      <a16:colId xmlns:a16="http://schemas.microsoft.com/office/drawing/2014/main" val="20000"/>
                    </a:ext>
                  </a:extLst>
                </a:gridCol>
                <a:gridCol w="9321800">
                  <a:extLst>
                    <a:ext uri="{9D8B030D-6E8A-4147-A177-3AD203B41FA5}">
                      <a16:colId xmlns:a16="http://schemas.microsoft.com/office/drawing/2014/main" val="20001"/>
                    </a:ext>
                  </a:extLst>
                </a:gridCol>
              </a:tblGrid>
              <a:tr h="370840">
                <a:tc>
                  <a:txBody>
                    <a:bodyPr/>
                    <a:lstStyle/>
                    <a:p>
                      <a:r>
                        <a:rPr lang="lt-LT" sz="1800" b="1" dirty="0" smtClean="0">
                          <a:solidFill>
                            <a:schemeClr val="tx1"/>
                          </a:solidFill>
                        </a:rPr>
                        <a:t>JAVA</a:t>
                      </a:r>
                      <a:endParaRPr lang="lt-LT" sz="1800" b="1" dirty="0">
                        <a:solidFill>
                          <a:schemeClr val="tx1"/>
                        </a:solidFill>
                      </a:endParaRPr>
                    </a:p>
                  </a:txBody>
                  <a:tcPr>
                    <a:solidFill>
                      <a:schemeClr val="accent2">
                        <a:lumMod val="40000"/>
                        <a:lumOff val="60000"/>
                      </a:schemeClr>
                    </a:solidFill>
                  </a:tcPr>
                </a:tc>
                <a:tc>
                  <a:txBody>
                    <a:bodyPr/>
                    <a:lstStyle/>
                    <a:p>
                      <a:r>
                        <a:rPr lang="en-US" sz="1800" dirty="0" smtClean="0">
                          <a:solidFill>
                            <a:schemeClr val="tx1"/>
                          </a:solidFill>
                        </a:rPr>
                        <a:t>Hibernate, </a:t>
                      </a:r>
                      <a:r>
                        <a:rPr lang="en-US" sz="1800" b="0" dirty="0" smtClean="0">
                          <a:solidFill>
                            <a:schemeClr val="tx1"/>
                          </a:solidFill>
                        </a:rPr>
                        <a:t>open-source ORM framework, widely used</a:t>
                      </a:r>
                      <a:r>
                        <a:rPr lang="lt-LT" sz="1800" b="0" dirty="0" smtClean="0">
                          <a:solidFill>
                            <a:schemeClr val="tx1"/>
                          </a:solidFill>
                        </a:rPr>
                        <a:t>;</a:t>
                      </a:r>
                    </a:p>
                    <a:p>
                      <a:r>
                        <a:rPr lang="lt-LT" sz="1800" dirty="0" smtClean="0">
                          <a:solidFill>
                            <a:schemeClr val="tx1"/>
                          </a:solidFill>
                        </a:rPr>
                        <a:t>Apache Cayenne, </a:t>
                      </a:r>
                      <a:r>
                        <a:rPr lang="lt-LT" sz="1800" b="0" dirty="0" smtClean="0">
                          <a:solidFill>
                            <a:schemeClr val="tx1"/>
                          </a:solidFill>
                        </a:rPr>
                        <a:t>open-source for Java;</a:t>
                      </a:r>
                    </a:p>
                    <a:p>
                      <a:r>
                        <a:rPr lang="en-US" sz="1800" dirty="0" smtClean="0">
                          <a:solidFill>
                            <a:schemeClr val="tx1"/>
                          </a:solidFill>
                        </a:rPr>
                        <a:t>Apache Gora, </a:t>
                      </a:r>
                      <a:r>
                        <a:rPr lang="en-US" sz="1800" b="0" dirty="0" smtClean="0">
                          <a:solidFill>
                            <a:schemeClr val="tx1"/>
                          </a:solidFill>
                        </a:rPr>
                        <a:t>open-source software framework provides an in-memory data model and persistence for big data focused on NoSQL and SQL stores</a:t>
                      </a:r>
                      <a:r>
                        <a:rPr lang="lt-LT" sz="1800" b="0" dirty="0" smtClean="0">
                          <a:solidFill>
                            <a:schemeClr val="tx1"/>
                          </a:solidFill>
                        </a:rPr>
                        <a:t>;</a:t>
                      </a:r>
                    </a:p>
                    <a:p>
                      <a:r>
                        <a:rPr lang="en-US" sz="1800" b="1" dirty="0" smtClean="0">
                          <a:solidFill>
                            <a:schemeClr val="tx1"/>
                          </a:solidFill>
                        </a:rPr>
                        <a:t>Athena Framework</a:t>
                      </a:r>
                      <a:r>
                        <a:rPr lang="en-US" sz="1800" b="0" dirty="0" smtClean="0">
                          <a:solidFill>
                            <a:schemeClr val="tx1"/>
                          </a:solidFill>
                        </a:rPr>
                        <a:t>, open-source Java ORM, native support for multitenancy SaaS and remoting to Adobe Flex</a:t>
                      </a:r>
                      <a:r>
                        <a:rPr lang="lt-LT" sz="1800" b="0" dirty="0" smtClean="0">
                          <a:solidFill>
                            <a:schemeClr val="tx1"/>
                          </a:solidFill>
                        </a:rPr>
                        <a:t>;</a:t>
                      </a:r>
                      <a:endParaRPr lang="lt-LT" sz="1800" b="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r>
                        <a:rPr lang="lt-LT" sz="1800" b="1" dirty="0" smtClean="0"/>
                        <a:t>iOS</a:t>
                      </a:r>
                      <a:endParaRPr lang="lt-LT" sz="1800" b="1" dirty="0"/>
                    </a:p>
                  </a:txBody>
                  <a:tcPr/>
                </a:tc>
                <a:tc>
                  <a:txBody>
                    <a:bodyPr/>
                    <a:lstStyle/>
                    <a:p>
                      <a:r>
                        <a:rPr lang="en-US" sz="1800" b="1" dirty="0" err="1" smtClean="0"/>
                        <a:t>DatabaseObjects</a:t>
                      </a:r>
                      <a:r>
                        <a:rPr lang="en-US" sz="1800" dirty="0" smtClean="0"/>
                        <a:t> .NET, open source (via </a:t>
                      </a:r>
                      <a:r>
                        <a:rPr lang="en-US" sz="1800" dirty="0" err="1" smtClean="0"/>
                        <a:t>MonoTouch</a:t>
                      </a:r>
                      <a:r>
                        <a:rPr lang="en-US" sz="1800" dirty="0" smtClean="0"/>
                        <a:t>)</a:t>
                      </a:r>
                      <a:r>
                        <a:rPr lang="lt-LT" sz="1800" dirty="0" smtClean="0"/>
                        <a:t>;</a:t>
                      </a:r>
                      <a:endParaRPr lang="en-US" sz="1800" dirty="0" smtClean="0"/>
                    </a:p>
                    <a:p>
                      <a:r>
                        <a:rPr lang="en-US" sz="1800" b="1" dirty="0" smtClean="0"/>
                        <a:t>Core Data</a:t>
                      </a:r>
                      <a:r>
                        <a:rPr lang="en-US" sz="1800" dirty="0" smtClean="0"/>
                        <a:t> by Apple for Mac OS X and iOS</a:t>
                      </a:r>
                      <a:r>
                        <a:rPr lang="lt-LT" sz="1800" dirty="0" smtClean="0"/>
                        <a:t>;</a:t>
                      </a:r>
                      <a:endParaRPr lang="lt-LT" sz="1800" dirty="0"/>
                    </a:p>
                  </a:txBody>
                  <a:tcPr/>
                </a:tc>
                <a:extLst>
                  <a:ext uri="{0D108BD9-81ED-4DB2-BD59-A6C34878D82A}">
                    <a16:rowId xmlns:a16="http://schemas.microsoft.com/office/drawing/2014/main" val="10001"/>
                  </a:ext>
                </a:extLst>
              </a:tr>
              <a:tr h="370840">
                <a:tc>
                  <a:txBody>
                    <a:bodyPr/>
                    <a:lstStyle/>
                    <a:p>
                      <a:r>
                        <a:rPr lang="lt-LT" sz="1800" b="1" dirty="0" smtClean="0"/>
                        <a:t>.NET</a:t>
                      </a:r>
                      <a:endParaRPr lang="lt-LT" sz="1800" b="1" dirty="0"/>
                    </a:p>
                  </a:txBody>
                  <a:tcPr/>
                </a:tc>
                <a:tc>
                  <a:txBody>
                    <a:bodyPr/>
                    <a:lstStyle/>
                    <a:p>
                      <a:r>
                        <a:rPr lang="en-US" sz="1800" b="1" u="sng" dirty="0" smtClean="0"/>
                        <a:t>Entity Framework</a:t>
                      </a:r>
                      <a:r>
                        <a:rPr lang="en-US" sz="1800" u="sng" dirty="0" smtClean="0"/>
                        <a:t>, included in .NET Framework 3.5 SP1 and above</a:t>
                      </a:r>
                      <a:r>
                        <a:rPr lang="lt-LT" sz="1800" u="sng" dirty="0" smtClean="0"/>
                        <a:t>;</a:t>
                      </a:r>
                    </a:p>
                    <a:p>
                      <a:r>
                        <a:rPr lang="en-US" sz="1800" b="1" u="none" dirty="0" smtClean="0"/>
                        <a:t>LINQ to SQL</a:t>
                      </a:r>
                      <a:r>
                        <a:rPr lang="en-US" sz="1800" u="none" dirty="0" smtClean="0"/>
                        <a:t>, included in .NET Framework 3.5</a:t>
                      </a:r>
                      <a:r>
                        <a:rPr lang="lt-LT" sz="1800" u="none" dirty="0" smtClean="0"/>
                        <a:t>;</a:t>
                      </a:r>
                    </a:p>
                    <a:p>
                      <a:r>
                        <a:rPr lang="en-US" sz="1800" b="1" dirty="0" smtClean="0"/>
                        <a:t>NHibernate</a:t>
                      </a:r>
                      <a:r>
                        <a:rPr lang="en-US" sz="1800" dirty="0" smtClean="0"/>
                        <a:t>, open source</a:t>
                      </a:r>
                      <a:r>
                        <a:rPr lang="lt-LT" sz="1800" dirty="0" smtClean="0"/>
                        <a:t>;</a:t>
                      </a:r>
                      <a:endParaRPr lang="en-US" sz="1800" dirty="0" smtClean="0"/>
                    </a:p>
                    <a:p>
                      <a:r>
                        <a:rPr lang="en-US" sz="1800" b="1" dirty="0" err="1" smtClean="0"/>
                        <a:t>nHydrate</a:t>
                      </a:r>
                      <a:r>
                        <a:rPr lang="en-US" sz="1800" dirty="0" smtClean="0"/>
                        <a:t>, open source</a:t>
                      </a:r>
                      <a:r>
                        <a:rPr lang="lt-LT" sz="1800" dirty="0" smtClean="0"/>
                        <a:t>;</a:t>
                      </a:r>
                      <a:endParaRPr lang="lt-LT" sz="1800" dirty="0"/>
                    </a:p>
                  </a:txBody>
                  <a:tcPr/>
                </a:tc>
                <a:extLst>
                  <a:ext uri="{0D108BD9-81ED-4DB2-BD59-A6C34878D82A}">
                    <a16:rowId xmlns:a16="http://schemas.microsoft.com/office/drawing/2014/main" val="10002"/>
                  </a:ext>
                </a:extLst>
              </a:tr>
              <a:tr h="370840">
                <a:tc>
                  <a:txBody>
                    <a:bodyPr/>
                    <a:lstStyle/>
                    <a:p>
                      <a:r>
                        <a:rPr lang="lt-LT" sz="1800" b="1" i="0" kern="1200" dirty="0" smtClean="0">
                          <a:solidFill>
                            <a:schemeClr val="dk1"/>
                          </a:solidFill>
                          <a:effectLst/>
                          <a:latin typeface="+mn-lt"/>
                          <a:ea typeface="+mn-ea"/>
                          <a:cs typeface="+mn-cs"/>
                        </a:rPr>
                        <a:t>PHP</a:t>
                      </a:r>
                      <a:endParaRPr lang="lt-LT" sz="1800" b="1" i="0" kern="1200" dirty="0">
                        <a:solidFill>
                          <a:schemeClr val="dk1"/>
                        </a:solidFill>
                        <a:effectLst/>
                        <a:latin typeface="+mn-lt"/>
                        <a:ea typeface="+mn-ea"/>
                        <a:cs typeface="+mn-cs"/>
                      </a:endParaRPr>
                    </a:p>
                  </a:txBody>
                  <a:tcPr/>
                </a:tc>
                <a:tc>
                  <a:txBody>
                    <a:bodyPr/>
                    <a:lstStyle/>
                    <a:p>
                      <a:r>
                        <a:rPr lang="en-US" sz="1800" b="1" dirty="0" err="1" smtClean="0"/>
                        <a:t>Laravel</a:t>
                      </a:r>
                      <a:r>
                        <a:rPr lang="en-US" sz="1800" dirty="0" smtClean="0"/>
                        <a:t>, framework that contains an ORM called "</a:t>
                      </a:r>
                      <a:r>
                        <a:rPr lang="en-US" sz="1800" b="1" dirty="0" smtClean="0"/>
                        <a:t>Eloquent</a:t>
                      </a:r>
                      <a:r>
                        <a:rPr lang="en-US" sz="1800" dirty="0" smtClean="0"/>
                        <a:t>" an </a:t>
                      </a:r>
                      <a:r>
                        <a:rPr lang="en-US" sz="1800" dirty="0" err="1" smtClean="0"/>
                        <a:t>ActiveRecord</a:t>
                      </a:r>
                      <a:r>
                        <a:rPr lang="en-US" sz="1800" dirty="0" smtClean="0"/>
                        <a:t> implementation</a:t>
                      </a:r>
                      <a:r>
                        <a:rPr lang="lt-LT" sz="1800" dirty="0" smtClean="0"/>
                        <a:t>;</a:t>
                      </a:r>
                    </a:p>
                    <a:p>
                      <a:r>
                        <a:rPr lang="en-US" sz="1800" b="1" dirty="0" err="1" smtClean="0"/>
                        <a:t>FuelPHP</a:t>
                      </a:r>
                      <a:r>
                        <a:rPr lang="en-US" sz="1800" dirty="0" smtClean="0"/>
                        <a:t>, ORM and framework for PHP 5.3, released under the MIT license. Based on the </a:t>
                      </a:r>
                      <a:r>
                        <a:rPr lang="en-US" sz="1800" dirty="0" err="1" smtClean="0"/>
                        <a:t>ActiveRecord</a:t>
                      </a:r>
                      <a:r>
                        <a:rPr lang="en-US" sz="1800" dirty="0" smtClean="0"/>
                        <a:t> pattern</a:t>
                      </a:r>
                      <a:r>
                        <a:rPr lang="lt-LT" sz="1800" dirty="0" smtClean="0"/>
                        <a:t>;</a:t>
                      </a:r>
                    </a:p>
                    <a:p>
                      <a:r>
                        <a:rPr lang="en-US" sz="1800" b="1" dirty="0" smtClean="0"/>
                        <a:t>Skipper</a:t>
                      </a:r>
                      <a:r>
                        <a:rPr lang="en-US" sz="1800" dirty="0" smtClean="0"/>
                        <a:t>, visualization tool and a code/schema generator for PHP ORM frameworks, commercial</a:t>
                      </a:r>
                      <a:r>
                        <a:rPr lang="lt-LT" sz="1800" dirty="0" smtClean="0"/>
                        <a:t>;</a:t>
                      </a:r>
                      <a:endParaRPr lang="lt-LT"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32315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smtClean="0"/>
              <a:t>What is Entity Framework</a:t>
            </a:r>
            <a:r>
              <a:rPr lang="lt-LT" b="1" dirty="0" smtClean="0"/>
              <a:t>?</a:t>
            </a:r>
            <a:endParaRPr lang="lt-LT" dirty="0"/>
          </a:p>
        </p:txBody>
      </p:sp>
      <p:sp>
        <p:nvSpPr>
          <p:cNvPr id="3" name="Turinio vietos rezervavimo ženklas 2"/>
          <p:cNvSpPr>
            <a:spLocks noGrp="1"/>
          </p:cNvSpPr>
          <p:nvPr>
            <p:ph type="subTitle" idx="1"/>
          </p:nvPr>
        </p:nvSpPr>
        <p:spPr>
          <a:xfrm>
            <a:off x="527387" y="1209016"/>
            <a:ext cx="7020042" cy="4727330"/>
          </a:xfrm>
        </p:spPr>
        <p:txBody>
          <a:bodyPr/>
          <a:lstStyle/>
          <a:p>
            <a:r>
              <a:rPr lang="en-US" sz="1800" dirty="0"/>
              <a:t>The </a:t>
            </a:r>
            <a:r>
              <a:rPr lang="en-US" sz="1800" b="1" dirty="0"/>
              <a:t>Microsoft ADO.NET Entity Framework</a:t>
            </a:r>
            <a:r>
              <a:rPr lang="en-US" sz="1800" dirty="0"/>
              <a:t> is an Object/Relational Mapping (ORM) framework that enables developers to work with relational data as domain-specific objects. </a:t>
            </a:r>
            <a:endParaRPr lang="lt-LT" sz="1800" dirty="0"/>
          </a:p>
          <a:p>
            <a:r>
              <a:rPr lang="en-US" sz="1800" dirty="0"/>
              <a:t>The </a:t>
            </a:r>
            <a:r>
              <a:rPr lang="en-US" sz="1800" b="1" dirty="0"/>
              <a:t>Entity Framework's ORM </a:t>
            </a:r>
            <a:r>
              <a:rPr lang="en-US" sz="1800" dirty="0"/>
              <a:t>implementation provides services like change tracking, identity resolution, lazy loading, and query translation</a:t>
            </a:r>
            <a:r>
              <a:rPr lang="lt-LT" sz="1800" dirty="0"/>
              <a:t>.</a:t>
            </a:r>
            <a:endParaRPr lang="en-US" sz="1800" dirty="0"/>
          </a:p>
          <a:p>
            <a:r>
              <a:rPr lang="en-US" sz="1800" dirty="0"/>
              <a:t>Entity framework is an Object/Relational Mapping (O/RM) framework. It is an enhancement to ADO.NET that gives developers an automated mechanism for accessing &amp; storing the data in the database.</a:t>
            </a:r>
            <a:endParaRPr lang="lt-LT" sz="1800" dirty="0"/>
          </a:p>
          <a:p>
            <a:endParaRPr lang="en-US" dirty="0"/>
          </a:p>
          <a:p>
            <a:r>
              <a:rPr lang="en-US" sz="1800" b="1" dirty="0"/>
              <a:t>Entity framework is useful in three scenarios</a:t>
            </a:r>
            <a:r>
              <a:rPr lang="lt-LT" sz="1800" b="1" dirty="0"/>
              <a:t>:</a:t>
            </a:r>
          </a:p>
          <a:p>
            <a:r>
              <a:rPr lang="en-US" sz="1800" b="1" dirty="0"/>
              <a:t>First</a:t>
            </a:r>
            <a:r>
              <a:rPr lang="en-US" sz="1800" dirty="0"/>
              <a:t>, if you already have existing database</a:t>
            </a:r>
            <a:r>
              <a:rPr lang="lt-LT" sz="1800" dirty="0"/>
              <a:t>;</a:t>
            </a:r>
          </a:p>
          <a:p>
            <a:r>
              <a:rPr lang="en-US" sz="1800" b="1" dirty="0"/>
              <a:t>Second</a:t>
            </a:r>
            <a:r>
              <a:rPr lang="en-US" sz="1800" dirty="0"/>
              <a:t>, your domain classes</a:t>
            </a:r>
            <a:r>
              <a:rPr lang="lt-LT" sz="1800" dirty="0"/>
              <a:t> </a:t>
            </a:r>
            <a:r>
              <a:rPr lang="lt-LT" sz="1800" dirty="0" err="1"/>
              <a:t>exists</a:t>
            </a:r>
            <a:r>
              <a:rPr lang="en-US" sz="1800" dirty="0"/>
              <a:t> and then create</a:t>
            </a:r>
            <a:r>
              <a:rPr lang="lt-LT" sz="1800" dirty="0"/>
              <a:t> </a:t>
            </a:r>
            <a:r>
              <a:rPr lang="en-US" sz="1800" dirty="0"/>
              <a:t>the database from your domain classes</a:t>
            </a:r>
            <a:r>
              <a:rPr lang="lt-LT" sz="1800" dirty="0"/>
              <a:t>;</a:t>
            </a:r>
          </a:p>
          <a:p>
            <a:r>
              <a:rPr lang="en-US" sz="1800" b="1" dirty="0"/>
              <a:t>Third</a:t>
            </a:r>
            <a:r>
              <a:rPr lang="en-US" sz="1800" dirty="0"/>
              <a:t>, you want to design your database schema on the visual designer and then create the database and classes.</a:t>
            </a:r>
          </a:p>
          <a:p>
            <a:endParaRPr lang="lt-LT" dirty="0" smtClean="0"/>
          </a:p>
        </p:txBody>
      </p:sp>
      <p:pic>
        <p:nvPicPr>
          <p:cNvPr id="4" name="Picture 3" descr="http://www.entityframeworktutorial.net/Images/EF-over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429" y="1600549"/>
            <a:ext cx="4194628"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98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smtClean="0"/>
              <a:t>Entity </a:t>
            </a:r>
            <a:r>
              <a:rPr lang="en-US" b="1" dirty="0"/>
              <a:t>Framework</a:t>
            </a:r>
            <a:endParaRPr lang="lt-LT" dirty="0"/>
          </a:p>
        </p:txBody>
      </p:sp>
      <p:sp>
        <p:nvSpPr>
          <p:cNvPr id="3" name="Turinio vietos rezervavimo ženklas 2"/>
          <p:cNvSpPr>
            <a:spLocks noGrp="1"/>
          </p:cNvSpPr>
          <p:nvPr>
            <p:ph type="subTitle" idx="1"/>
          </p:nvPr>
        </p:nvSpPr>
        <p:spPr>
          <a:xfrm>
            <a:off x="527387" y="1484784"/>
            <a:ext cx="11055016" cy="910073"/>
          </a:xfrm>
        </p:spPr>
        <p:txBody>
          <a:bodyPr/>
          <a:lstStyle/>
          <a:p>
            <a:r>
              <a:rPr lang="en-US" dirty="0"/>
              <a:t>Entity Framework supports three different development approaches to use entity framework in your application.</a:t>
            </a:r>
          </a:p>
        </p:txBody>
      </p:sp>
      <p:sp>
        <p:nvSpPr>
          <p:cNvPr id="4" name="Rectangle 2"/>
          <p:cNvSpPr/>
          <p:nvPr/>
        </p:nvSpPr>
        <p:spPr>
          <a:xfrm>
            <a:off x="924782" y="2321154"/>
            <a:ext cx="2340932" cy="1015663"/>
          </a:xfrm>
          <a:prstGeom prst="rect">
            <a:avLst/>
          </a:prstGeom>
        </p:spPr>
        <p:txBody>
          <a:bodyPr wrap="square">
            <a:spAutoFit/>
          </a:bodyPr>
          <a:lstStyle/>
          <a:p>
            <a:r>
              <a:rPr lang="en-US" sz="2000" b="1" dirty="0"/>
              <a:t>Code First</a:t>
            </a:r>
          </a:p>
          <a:p>
            <a:r>
              <a:rPr lang="en-US" sz="2000" i="1" dirty="0"/>
              <a:t>Model First</a:t>
            </a:r>
          </a:p>
          <a:p>
            <a:r>
              <a:rPr lang="en-US" sz="2000" i="1" dirty="0"/>
              <a:t>Database first</a:t>
            </a:r>
          </a:p>
        </p:txBody>
      </p:sp>
      <p:pic>
        <p:nvPicPr>
          <p:cNvPr id="5" name="Paveikslėlis 4"/>
          <p:cNvPicPr>
            <a:picLocks noChangeAspect="1"/>
          </p:cNvPicPr>
          <p:nvPr/>
        </p:nvPicPr>
        <p:blipFill>
          <a:blip r:embed="rId2"/>
          <a:stretch>
            <a:fillRect/>
          </a:stretch>
        </p:blipFill>
        <p:spPr>
          <a:xfrm>
            <a:off x="2681162" y="3795730"/>
            <a:ext cx="7393111" cy="1792269"/>
          </a:xfrm>
          <a:prstGeom prst="rect">
            <a:avLst/>
          </a:prstGeom>
        </p:spPr>
      </p:pic>
    </p:spTree>
    <p:extLst>
      <p:ext uri="{BB962C8B-B14F-4D97-AF65-F5344CB8AC3E}">
        <p14:creationId xmlns:p14="http://schemas.microsoft.com/office/powerpoint/2010/main" val="241291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theme/theme1.xml><?xml version="1.0" encoding="utf-8"?>
<a:theme xmlns:a="http://schemas.openxmlformats.org/drawingml/2006/main" name="Titulinė skaidr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vika">
      <a:majorFont>
        <a:latin typeface="Klavika Md"/>
        <a:ea typeface=""/>
        <a:cs typeface=""/>
      </a:majorFont>
      <a:minorFont>
        <a:latin typeface="Klavik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7918DE28-9CA1-47CC-8A63-FD7D298CDC10}"/>
    </a:ext>
  </a:extLst>
</a:theme>
</file>

<file path=ppt/theme/theme2.xml><?xml version="1.0" encoding="utf-8"?>
<a:theme xmlns:a="http://schemas.openxmlformats.org/drawingml/2006/main" name="Vidinė skaidrė">
  <a:themeElements>
    <a:clrScheme name="NRD grafikas">
      <a:dk1>
        <a:sysClr val="windowText" lastClr="000000"/>
      </a:dk1>
      <a:lt1>
        <a:sysClr val="window" lastClr="FFFFFF"/>
      </a:lt1>
      <a:dk2>
        <a:srgbClr val="1F497D"/>
      </a:dk2>
      <a:lt2>
        <a:srgbClr val="EEECE1"/>
      </a:lt2>
      <a:accent1>
        <a:srgbClr val="961E1E"/>
      </a:accent1>
      <a:accent2>
        <a:srgbClr val="E5785C"/>
      </a:accent2>
      <a:accent3>
        <a:srgbClr val="C14040"/>
      </a:accent3>
      <a:accent4>
        <a:srgbClr val="C0C1C2"/>
      </a:accent4>
      <a:accent5>
        <a:srgbClr val="414042"/>
      </a:accent5>
      <a:accent6>
        <a:srgbClr val="D88541"/>
      </a:accent6>
      <a:hlink>
        <a:srgbClr val="0000FF"/>
      </a:hlink>
      <a:folHlink>
        <a:srgbClr val="800080"/>
      </a:folHlink>
    </a:clrScheme>
    <a:fontScheme name="Klavika2">
      <a:majorFont>
        <a:latin typeface="Klavika Rg"/>
        <a:ea typeface=""/>
        <a:cs typeface=""/>
      </a:majorFont>
      <a:minorFont>
        <a:latin typeface="Klavika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87319914-2BB7-4A04-8951-DEA2E974F744}"/>
    </a:ext>
  </a:extLst>
</a:theme>
</file>

<file path=ppt/theme/theme3.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33637</TotalTime>
  <Words>1460</Words>
  <Application>Microsoft Office PowerPoint</Application>
  <PresentationFormat>Plačiaekranė</PresentationFormat>
  <Paragraphs>122</Paragraphs>
  <Slides>11</Slides>
  <Notes>8</Notes>
  <HiddenSlides>0</HiddenSlides>
  <MMClips>0</MMClips>
  <ScaleCrop>false</ScaleCrop>
  <HeadingPairs>
    <vt:vector size="6" baseType="variant">
      <vt:variant>
        <vt:lpstr>Naudojami šriftai</vt:lpstr>
      </vt:variant>
      <vt:variant>
        <vt:i4>7</vt:i4>
      </vt:variant>
      <vt:variant>
        <vt:lpstr>Tema</vt:lpstr>
      </vt:variant>
      <vt:variant>
        <vt:i4>2</vt:i4>
      </vt:variant>
      <vt:variant>
        <vt:lpstr>Skaidrių pavadinimai</vt:lpstr>
      </vt:variant>
      <vt:variant>
        <vt:i4>11</vt:i4>
      </vt:variant>
    </vt:vector>
  </HeadingPairs>
  <TitlesOfParts>
    <vt:vector size="20" baseType="lpstr">
      <vt:lpstr>Arial</vt:lpstr>
      <vt:lpstr>Calibri</vt:lpstr>
      <vt:lpstr>Consolas</vt:lpstr>
      <vt:lpstr>Klavika Lt</vt:lpstr>
      <vt:lpstr>Klavika Rg</vt:lpstr>
      <vt:lpstr>Times New Roman</vt:lpstr>
      <vt:lpstr>Wingdings</vt:lpstr>
      <vt:lpstr>Titulinė skaidrė</vt:lpstr>
      <vt:lpstr>Vidinė skaidrė</vt:lpstr>
      <vt:lpstr>Entity Framework</vt:lpstr>
      <vt:lpstr>ORM</vt:lpstr>
      <vt:lpstr>Where ORM is placed?</vt:lpstr>
      <vt:lpstr>OLD SCHOOL VS NEW SCHOOL</vt:lpstr>
      <vt:lpstr>OLD SCHOOL</vt:lpstr>
      <vt:lpstr>NEW SCHOOL with ORM</vt:lpstr>
      <vt:lpstr>ORM software</vt:lpstr>
      <vt:lpstr>What is Entity Framework?</vt:lpstr>
      <vt:lpstr>Entity Framework</vt:lpstr>
      <vt:lpstr>Database Name</vt:lpstr>
      <vt:lpstr>Database First development with  Entity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dc:creator>Kęstutis Matavičius</dc:creator>
  <cp:lastModifiedBy>Kęstutis Matavičius</cp:lastModifiedBy>
  <cp:revision>339</cp:revision>
  <dcterms:created xsi:type="dcterms:W3CDTF">2016-12-23T12:12:51Z</dcterms:created>
  <dcterms:modified xsi:type="dcterms:W3CDTF">2018-04-01T07:13:41Z</dcterms:modified>
</cp:coreProperties>
</file>