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notesMasterIdLst>
    <p:notesMasterId r:id="rId31"/>
  </p:notesMasterIdLst>
  <p:sldIdLst>
    <p:sldId id="256" r:id="rId3"/>
    <p:sldId id="295" r:id="rId4"/>
    <p:sldId id="266" r:id="rId5"/>
    <p:sldId id="267" r:id="rId6"/>
    <p:sldId id="268" r:id="rId7"/>
    <p:sldId id="274" r:id="rId8"/>
    <p:sldId id="275" r:id="rId9"/>
    <p:sldId id="273" r:id="rId10"/>
    <p:sldId id="276" r:id="rId11"/>
    <p:sldId id="277" r:id="rId12"/>
    <p:sldId id="278" r:id="rId13"/>
    <p:sldId id="283" r:id="rId14"/>
    <p:sldId id="289" r:id="rId15"/>
    <p:sldId id="291" r:id="rId16"/>
    <p:sldId id="292" r:id="rId17"/>
    <p:sldId id="293" r:id="rId18"/>
    <p:sldId id="294" r:id="rId19"/>
    <p:sldId id="296" r:id="rId20"/>
    <p:sldId id="297" r:id="rId21"/>
    <p:sldId id="298" r:id="rId22"/>
    <p:sldId id="299" r:id="rId23"/>
    <p:sldId id="300" r:id="rId24"/>
    <p:sldId id="301" r:id="rId25"/>
    <p:sldId id="302" r:id="rId26"/>
    <p:sldId id="303" r:id="rId27"/>
    <p:sldId id="304" r:id="rId28"/>
    <p:sldId id="305" r:id="rId29"/>
    <p:sldId id="306" r:id="rId30"/>
  </p:sldIdLst>
  <p:sldSz cx="12192000" cy="6858000"/>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Vidutinis stilius 2 – paryškinima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eminis stilius 1 – paryškinima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eminis stilius 1 – paryškinima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eminis stilius 1 – paryškinima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86512" autoAdjust="0"/>
  </p:normalViewPr>
  <p:slideViewPr>
    <p:cSldViewPr snapToGrid="0">
      <p:cViewPr varScale="1">
        <p:scale>
          <a:sx n="100" d="100"/>
          <a:sy n="100" d="100"/>
        </p:scale>
        <p:origin x="10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Antraštės vietos rezervavimo ženklas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t-LT"/>
          </a:p>
        </p:txBody>
      </p:sp>
      <p:sp>
        <p:nvSpPr>
          <p:cNvPr id="3" name="Datos vietos rezervavimo ženklas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6E129-AACD-478E-B398-DE4A9C95C8F7}" type="datetimeFigureOut">
              <a:rPr lang="lt-LT" smtClean="0"/>
              <a:t>2018-04-03</a:t>
            </a:fld>
            <a:endParaRPr lang="lt-LT"/>
          </a:p>
        </p:txBody>
      </p:sp>
      <p:sp>
        <p:nvSpPr>
          <p:cNvPr id="4" name="Skaidrės vaizdo vietos rezervavimo ženkla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t-LT"/>
          </a:p>
        </p:txBody>
      </p:sp>
      <p:sp>
        <p:nvSpPr>
          <p:cNvPr id="5" name="Pastabų vietos rezervavimo ženkl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lt-LT" smtClean="0"/>
              <a:t>Redaguoti šablono teksto stilius</a:t>
            </a:r>
          </a:p>
          <a:p>
            <a:pPr lvl="1"/>
            <a:r>
              <a:rPr lang="lt-LT" smtClean="0"/>
              <a:t>Antras lygis</a:t>
            </a:r>
          </a:p>
          <a:p>
            <a:pPr lvl="2"/>
            <a:r>
              <a:rPr lang="lt-LT" smtClean="0"/>
              <a:t>Trečias lygis</a:t>
            </a:r>
          </a:p>
          <a:p>
            <a:pPr lvl="3"/>
            <a:r>
              <a:rPr lang="lt-LT" smtClean="0"/>
              <a:t>Ketvirtas lygis</a:t>
            </a:r>
          </a:p>
          <a:p>
            <a:pPr lvl="4"/>
            <a:r>
              <a:rPr lang="lt-LT" smtClean="0"/>
              <a:t>Penktas lygis</a:t>
            </a:r>
            <a:endParaRPr lang="lt-LT"/>
          </a:p>
        </p:txBody>
      </p:sp>
      <p:sp>
        <p:nvSpPr>
          <p:cNvPr id="6" name="Poraštės vietos rezervavimo ženklas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t-LT"/>
          </a:p>
        </p:txBody>
      </p:sp>
      <p:sp>
        <p:nvSpPr>
          <p:cNvPr id="7" name="Skaidrės numerio vietos rezervavimo ženklas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A93429-AF35-4FD3-A240-E9874732C65F}" type="slidenum">
              <a:rPr lang="lt-LT" smtClean="0"/>
              <a:t>‹#›</a:t>
            </a:fld>
            <a:endParaRPr lang="lt-LT"/>
          </a:p>
        </p:txBody>
      </p:sp>
    </p:spTree>
    <p:extLst>
      <p:ext uri="{BB962C8B-B14F-4D97-AF65-F5344CB8AC3E}">
        <p14:creationId xmlns:p14="http://schemas.microsoft.com/office/powerpoint/2010/main" val="2722235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a:t>
            </a:fld>
            <a:endParaRPr lang="lt-LT"/>
          </a:p>
        </p:txBody>
      </p:sp>
    </p:spTree>
    <p:extLst>
      <p:ext uri="{BB962C8B-B14F-4D97-AF65-F5344CB8AC3E}">
        <p14:creationId xmlns:p14="http://schemas.microsoft.com/office/powerpoint/2010/main" val="275715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10</a:t>
            </a:fld>
            <a:endParaRPr lang="lt-LT"/>
          </a:p>
        </p:txBody>
      </p:sp>
    </p:spTree>
    <p:extLst>
      <p:ext uri="{BB962C8B-B14F-4D97-AF65-F5344CB8AC3E}">
        <p14:creationId xmlns:p14="http://schemas.microsoft.com/office/powerpoint/2010/main" val="819354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smtClean="0"/>
              <a:t>Gali būti ir kitaip      </a:t>
            </a:r>
          </a:p>
          <a:p>
            <a:endParaRPr lang="lt-LT" dirty="0" smtClean="0"/>
          </a:p>
          <a:p>
            <a:r>
              <a:rPr lang="en-US" dirty="0" smtClean="0"/>
              <a:t>otherwise apply http verbs attribute</a:t>
            </a:r>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11</a:t>
            </a:fld>
            <a:endParaRPr lang="lt-LT"/>
          </a:p>
        </p:txBody>
      </p:sp>
    </p:spTree>
    <p:extLst>
      <p:ext uri="{BB962C8B-B14F-4D97-AF65-F5344CB8AC3E}">
        <p14:creationId xmlns:p14="http://schemas.microsoft.com/office/powerpoint/2010/main" val="715109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12</a:t>
            </a:fld>
            <a:endParaRPr lang="lt-LT"/>
          </a:p>
        </p:txBody>
      </p:sp>
    </p:spTree>
    <p:extLst>
      <p:ext uri="{BB962C8B-B14F-4D97-AF65-F5344CB8AC3E}">
        <p14:creationId xmlns:p14="http://schemas.microsoft.com/office/powerpoint/2010/main" val="1072633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en-US" dirty="0" smtClean="0"/>
              <a:t>In the above example, the Route attribute defines new route "</a:t>
            </a:r>
            <a:r>
              <a:rPr lang="en-US" dirty="0" err="1" smtClean="0"/>
              <a:t>api</a:t>
            </a:r>
            <a:r>
              <a:rPr lang="en-US" dirty="0" smtClean="0"/>
              <a:t>/student/names" which will be handled by the Get() action method of </a:t>
            </a:r>
            <a:r>
              <a:rPr lang="en-US" dirty="0" err="1" smtClean="0"/>
              <a:t>StudentController</a:t>
            </a:r>
            <a:r>
              <a:rPr lang="en-US" dirty="0" smtClean="0"/>
              <a:t>. Thus, an HTTP GET request http://localhost:1234/api/student/names will return list of student names.</a:t>
            </a:r>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13</a:t>
            </a:fld>
            <a:endParaRPr lang="lt-LT"/>
          </a:p>
        </p:txBody>
      </p:sp>
    </p:spTree>
    <p:extLst>
      <p:ext uri="{BB962C8B-B14F-4D97-AF65-F5344CB8AC3E}">
        <p14:creationId xmlns:p14="http://schemas.microsoft.com/office/powerpoint/2010/main" val="3102241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en-US" dirty="0" smtClean="0"/>
              <a:t>As you can see above Get action method includes id parameter of </a:t>
            </a:r>
            <a:r>
              <a:rPr lang="en-US" dirty="0" err="1" smtClean="0"/>
              <a:t>int</a:t>
            </a:r>
            <a:r>
              <a:rPr lang="en-US" dirty="0" smtClean="0"/>
              <a:t> type. So, Web API will try to extract the value of id from the query string of requested URL, convert it into </a:t>
            </a:r>
            <a:r>
              <a:rPr lang="en-US" dirty="0" err="1" smtClean="0"/>
              <a:t>int</a:t>
            </a:r>
            <a:r>
              <a:rPr lang="en-US" dirty="0" smtClean="0"/>
              <a:t> and assign it to id parameter of Get action method. For example, if an HTTP request is http://localhost/api/student?id=1 then value of id parameter will be 1. </a:t>
            </a:r>
          </a:p>
          <a:p>
            <a:r>
              <a:rPr lang="en-US" dirty="0" smtClean="0"/>
              <a:t>Followings are valid HTTP GET Requests for the above action method. </a:t>
            </a:r>
          </a:p>
          <a:p>
            <a:r>
              <a:rPr lang="en-US" dirty="0" smtClean="0"/>
              <a:t>http://localhost/api/student?id=1 </a:t>
            </a:r>
          </a:p>
          <a:p>
            <a:r>
              <a:rPr lang="en-US" dirty="0" smtClean="0"/>
              <a:t>http://localhost/api/student?ID=1 </a:t>
            </a:r>
          </a:p>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14</a:t>
            </a:fld>
            <a:endParaRPr lang="lt-LT"/>
          </a:p>
        </p:txBody>
      </p:sp>
    </p:spTree>
    <p:extLst>
      <p:ext uri="{BB962C8B-B14F-4D97-AF65-F5344CB8AC3E}">
        <p14:creationId xmlns:p14="http://schemas.microsoft.com/office/powerpoint/2010/main" val="2768919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en-US" dirty="0" smtClean="0"/>
              <a:t>As you can see above, Get method includes multiple primitive type parameters. So, Web API will try to extract the values from the query string of request URL. For example, if an HTTP request is http://localhost/api/student?id=1&amp;name=steve then value of id parameter will be 1 and name will be "</a:t>
            </a:r>
            <a:r>
              <a:rPr lang="en-US" dirty="0" err="1" smtClean="0"/>
              <a:t>steve</a:t>
            </a:r>
            <a:r>
              <a:rPr lang="en-US" dirty="0" smtClean="0"/>
              <a:t>". </a:t>
            </a:r>
          </a:p>
          <a:p>
            <a:r>
              <a:rPr lang="en-US" dirty="0" smtClean="0"/>
              <a:t>Followings are valid HTTP GET Requests for the above action method. </a:t>
            </a:r>
          </a:p>
          <a:p>
            <a:r>
              <a:rPr lang="en-US" dirty="0" smtClean="0"/>
              <a:t>http://localhost/api/student?id=1&amp;name=steve </a:t>
            </a:r>
          </a:p>
          <a:p>
            <a:r>
              <a:rPr lang="en-US" dirty="0" smtClean="0"/>
              <a:t>http://localhost/api/student?ID=1&amp;NAME=steve </a:t>
            </a:r>
          </a:p>
          <a:p>
            <a:r>
              <a:rPr lang="en-US" dirty="0" smtClean="0"/>
              <a:t>http://localhost/api/student?name=steve&amp;id=1 </a:t>
            </a:r>
          </a:p>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15</a:t>
            </a:fld>
            <a:endParaRPr lang="lt-LT"/>
          </a:p>
        </p:txBody>
      </p:sp>
    </p:spTree>
    <p:extLst>
      <p:ext uri="{BB962C8B-B14F-4D97-AF65-F5344CB8AC3E}">
        <p14:creationId xmlns:p14="http://schemas.microsoft.com/office/powerpoint/2010/main" val="3408695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en-US" dirty="0" smtClean="0"/>
              <a:t>As you can see above, Post() action method includes primitive type parameters id and name. So, by default, Web API will get values from the query string. For example, if an HTTP POST request is http://localhost/api/student?id=1&amp;name=steve then the value of id will be 1 and name will be "</a:t>
            </a:r>
            <a:r>
              <a:rPr lang="en-US" dirty="0" err="1" smtClean="0"/>
              <a:t>steve</a:t>
            </a:r>
            <a:r>
              <a:rPr lang="en-US" dirty="0" smtClean="0"/>
              <a:t>" in the above Post() method.</a:t>
            </a:r>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16</a:t>
            </a:fld>
            <a:endParaRPr lang="lt-LT"/>
          </a:p>
        </p:txBody>
      </p:sp>
    </p:spTree>
    <p:extLst>
      <p:ext uri="{BB962C8B-B14F-4D97-AF65-F5344CB8AC3E}">
        <p14:creationId xmlns:p14="http://schemas.microsoft.com/office/powerpoint/2010/main" val="1571386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17</a:t>
            </a:fld>
            <a:endParaRPr lang="lt-LT"/>
          </a:p>
        </p:txBody>
      </p:sp>
    </p:spTree>
    <p:extLst>
      <p:ext uri="{BB962C8B-B14F-4D97-AF65-F5344CB8AC3E}">
        <p14:creationId xmlns:p14="http://schemas.microsoft.com/office/powerpoint/2010/main" val="3657244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en-US" dirty="0" smtClean="0"/>
              <a:t>Web API will extract the JSON object from the Request body above and convert it into Student object automatically because names of JSON object properties matches with the name of Student class properties (case-insensitive).</a:t>
            </a:r>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18</a:t>
            </a:fld>
            <a:endParaRPr lang="lt-LT"/>
          </a:p>
        </p:txBody>
      </p:sp>
    </p:spTree>
    <p:extLst>
      <p:ext uri="{BB962C8B-B14F-4D97-AF65-F5344CB8AC3E}">
        <p14:creationId xmlns:p14="http://schemas.microsoft.com/office/powerpoint/2010/main" val="42513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err="1" smtClean="0"/>
              <a:t>Consider</a:t>
            </a:r>
            <a:r>
              <a:rPr lang="lt-LT" dirty="0" smtClean="0"/>
              <a:t> </a:t>
            </a:r>
            <a:r>
              <a:rPr lang="lt-LT" dirty="0" err="1" smtClean="0"/>
              <a:t>the</a:t>
            </a:r>
            <a:r>
              <a:rPr lang="lt-LT" dirty="0" smtClean="0"/>
              <a:t> </a:t>
            </a:r>
            <a:r>
              <a:rPr lang="lt-LT" dirty="0" err="1" smtClean="0"/>
              <a:t>following</a:t>
            </a:r>
            <a:r>
              <a:rPr lang="lt-LT" dirty="0" smtClean="0"/>
              <a:t> </a:t>
            </a:r>
            <a:r>
              <a:rPr lang="lt-LT" dirty="0" err="1" smtClean="0"/>
              <a:t>example</a:t>
            </a:r>
            <a:r>
              <a:rPr lang="lt-LT" dirty="0" smtClean="0"/>
              <a:t>. </a:t>
            </a:r>
          </a:p>
          <a:p>
            <a:endParaRPr lang="lt-LT" dirty="0" smtClean="0"/>
          </a:p>
          <a:p>
            <a:endParaRPr lang="lt-LT" dirty="0" smtClean="0"/>
          </a:p>
          <a:p>
            <a:endParaRPr lang="lt-LT" dirty="0" smtClean="0"/>
          </a:p>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19</a:t>
            </a:fld>
            <a:endParaRPr lang="lt-LT"/>
          </a:p>
        </p:txBody>
      </p:sp>
    </p:spTree>
    <p:extLst>
      <p:ext uri="{BB962C8B-B14F-4D97-AF65-F5344CB8AC3E}">
        <p14:creationId xmlns:p14="http://schemas.microsoft.com/office/powerpoint/2010/main" val="1200806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en-US" i="1" dirty="0" smtClean="0"/>
              <a:t>REST</a:t>
            </a:r>
            <a:r>
              <a:rPr lang="en-US" dirty="0" smtClean="0"/>
              <a:t> is the underlying architectural principle of the web.</a:t>
            </a:r>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2</a:t>
            </a:fld>
            <a:endParaRPr lang="lt-LT"/>
          </a:p>
        </p:txBody>
      </p:sp>
    </p:spTree>
    <p:extLst>
      <p:ext uri="{BB962C8B-B14F-4D97-AF65-F5344CB8AC3E}">
        <p14:creationId xmlns:p14="http://schemas.microsoft.com/office/powerpoint/2010/main" val="2633062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en-US" dirty="0" smtClean="0"/>
              <a:t>The above Post method includes both primitive and complex type parameter. So, by default , Web API will get the id parameter from query string and student parameter from the request body. </a:t>
            </a:r>
          </a:p>
          <a:p>
            <a:r>
              <a:rPr lang="en-US" dirty="0" smtClean="0"/>
              <a:t>Following is a valid HTTP POST request in the fiddler for the above action method. </a:t>
            </a:r>
          </a:p>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20</a:t>
            </a:fld>
            <a:endParaRPr lang="lt-LT"/>
          </a:p>
        </p:txBody>
      </p:sp>
    </p:spTree>
    <p:extLst>
      <p:ext uri="{BB962C8B-B14F-4D97-AF65-F5344CB8AC3E}">
        <p14:creationId xmlns:p14="http://schemas.microsoft.com/office/powerpoint/2010/main" val="2812891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en-US" dirty="0" smtClean="0"/>
              <a:t>In the above example, Get method includes complex type parameter with [</a:t>
            </a:r>
            <a:r>
              <a:rPr lang="en-US" dirty="0" err="1" smtClean="0"/>
              <a:t>FromUri</a:t>
            </a:r>
            <a:r>
              <a:rPr lang="en-US" dirty="0" smtClean="0"/>
              <a:t>] attribute. So, Web API will try to get the value of Student type parameter from the query string. For example, if an HTTP GET request http://localhost:xxxx/api/student?id=1&amp;name=steve then Web API will create Student object and set its id and name property values to the value of id and name query string. </a:t>
            </a:r>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21</a:t>
            </a:fld>
            <a:endParaRPr lang="lt-LT"/>
          </a:p>
        </p:txBody>
      </p:sp>
    </p:spTree>
    <p:extLst>
      <p:ext uri="{BB962C8B-B14F-4D97-AF65-F5344CB8AC3E}">
        <p14:creationId xmlns:p14="http://schemas.microsoft.com/office/powerpoint/2010/main" val="1967225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22</a:t>
            </a:fld>
            <a:endParaRPr lang="lt-LT"/>
          </a:p>
        </p:txBody>
      </p:sp>
    </p:spTree>
    <p:extLst>
      <p:ext uri="{BB962C8B-B14F-4D97-AF65-F5344CB8AC3E}">
        <p14:creationId xmlns:p14="http://schemas.microsoft.com/office/powerpoint/2010/main" val="21216610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23</a:t>
            </a:fld>
            <a:endParaRPr lang="lt-LT"/>
          </a:p>
        </p:txBody>
      </p:sp>
    </p:spTree>
    <p:extLst>
      <p:ext uri="{BB962C8B-B14F-4D97-AF65-F5344CB8AC3E}">
        <p14:creationId xmlns:p14="http://schemas.microsoft.com/office/powerpoint/2010/main" val="618443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en-US" dirty="0" smtClean="0"/>
              <a:t>As you can see above Delete action method returns void. It will send 204 "No Content" status code as a response when you send HTTP DELETE request as shown below.</a:t>
            </a:r>
            <a:endParaRPr lang="lt-LT" dirty="0" smtClean="0"/>
          </a:p>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24</a:t>
            </a:fld>
            <a:endParaRPr lang="lt-LT"/>
          </a:p>
        </p:txBody>
      </p:sp>
    </p:spTree>
    <p:extLst>
      <p:ext uri="{BB962C8B-B14F-4D97-AF65-F5344CB8AC3E}">
        <p14:creationId xmlns:p14="http://schemas.microsoft.com/office/powerpoint/2010/main" val="35951480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sz="1200" kern="1200" dirty="0" smtClean="0">
                <a:solidFill>
                  <a:schemeClr val="tx1"/>
                </a:solidFill>
                <a:latin typeface="+mn-lt"/>
                <a:ea typeface="+mn-ea"/>
                <a:cs typeface="+mn-cs"/>
              </a:rPr>
              <a:t>// GET </a:t>
            </a:r>
            <a:r>
              <a:rPr lang="lt-LT" sz="1200" kern="1200" dirty="0" err="1" smtClean="0">
                <a:solidFill>
                  <a:schemeClr val="tx1"/>
                </a:solidFill>
                <a:latin typeface="+mn-lt"/>
                <a:ea typeface="+mn-ea"/>
                <a:cs typeface="+mn-cs"/>
              </a:rPr>
              <a:t>api</a:t>
            </a:r>
            <a:r>
              <a:rPr lang="lt-LT" sz="1200" kern="1200" dirty="0" smtClean="0">
                <a:solidFill>
                  <a:schemeClr val="tx1"/>
                </a:solidFill>
                <a:latin typeface="+mn-lt"/>
                <a:ea typeface="+mn-ea"/>
                <a:cs typeface="+mn-cs"/>
              </a:rPr>
              <a:t>/</a:t>
            </a:r>
            <a:r>
              <a:rPr lang="lt-LT" sz="1200" kern="1200" dirty="0" err="1" smtClean="0">
                <a:solidFill>
                  <a:schemeClr val="tx1"/>
                </a:solidFill>
                <a:latin typeface="+mn-lt"/>
                <a:ea typeface="+mn-ea"/>
                <a:cs typeface="+mn-cs"/>
              </a:rPr>
              <a:t>values</a:t>
            </a:r>
            <a:endParaRPr lang="lt-LT" sz="1200" kern="1200" dirty="0" smtClean="0">
              <a:solidFill>
                <a:schemeClr val="tx1"/>
              </a:solidFill>
              <a:latin typeface="+mn-lt"/>
              <a:ea typeface="+mn-ea"/>
              <a:cs typeface="+mn-cs"/>
            </a:endParaRPr>
          </a:p>
          <a:p>
            <a:r>
              <a:rPr lang="lt-LT" sz="1200" kern="1200" dirty="0" smtClean="0">
                <a:solidFill>
                  <a:schemeClr val="tx1"/>
                </a:solidFill>
                <a:latin typeface="+mn-lt"/>
                <a:ea typeface="+mn-ea"/>
                <a:cs typeface="+mn-cs"/>
              </a:rPr>
              <a:t>        </a:t>
            </a:r>
            <a:r>
              <a:rPr lang="lt-LT" sz="1200" kern="1200" dirty="0" err="1" smtClean="0">
                <a:solidFill>
                  <a:schemeClr val="tx1"/>
                </a:solidFill>
                <a:latin typeface="+mn-lt"/>
                <a:ea typeface="+mn-ea"/>
                <a:cs typeface="+mn-cs"/>
              </a:rPr>
              <a:t>public</a:t>
            </a:r>
            <a:r>
              <a:rPr lang="lt-LT" sz="1200" kern="1200" dirty="0" smtClean="0">
                <a:solidFill>
                  <a:schemeClr val="tx1"/>
                </a:solidFill>
                <a:latin typeface="+mn-lt"/>
                <a:ea typeface="+mn-ea"/>
                <a:cs typeface="+mn-cs"/>
              </a:rPr>
              <a:t> </a:t>
            </a:r>
            <a:r>
              <a:rPr lang="lt-LT" sz="1200" kern="1200" dirty="0" err="1" smtClean="0">
                <a:solidFill>
                  <a:schemeClr val="tx1"/>
                </a:solidFill>
                <a:latin typeface="+mn-lt"/>
                <a:ea typeface="+mn-ea"/>
                <a:cs typeface="+mn-cs"/>
              </a:rPr>
              <a:t>string</a:t>
            </a:r>
            <a:r>
              <a:rPr lang="lt-LT" sz="1200" kern="1200" dirty="0" smtClean="0">
                <a:solidFill>
                  <a:schemeClr val="tx1"/>
                </a:solidFill>
                <a:latin typeface="+mn-lt"/>
                <a:ea typeface="+mn-ea"/>
                <a:cs typeface="+mn-cs"/>
              </a:rPr>
              <a:t> </a:t>
            </a:r>
            <a:r>
              <a:rPr lang="lt-LT" sz="1200" kern="1200" dirty="0" err="1" smtClean="0">
                <a:solidFill>
                  <a:schemeClr val="tx1"/>
                </a:solidFill>
                <a:latin typeface="+mn-lt"/>
                <a:ea typeface="+mn-ea"/>
                <a:cs typeface="+mn-cs"/>
              </a:rPr>
              <a:t>GetId</a:t>
            </a:r>
            <a:r>
              <a:rPr lang="lt-LT" sz="1200" kern="1200" dirty="0" smtClean="0">
                <a:solidFill>
                  <a:schemeClr val="tx1"/>
                </a:solidFill>
                <a:latin typeface="+mn-lt"/>
                <a:ea typeface="+mn-ea"/>
                <a:cs typeface="+mn-cs"/>
              </a:rPr>
              <a:t>( </a:t>
            </a:r>
            <a:r>
              <a:rPr lang="lt-LT" sz="1200" kern="1200" dirty="0" err="1" smtClean="0">
                <a:solidFill>
                  <a:schemeClr val="tx1"/>
                </a:solidFill>
                <a:latin typeface="+mn-lt"/>
                <a:ea typeface="+mn-ea"/>
                <a:cs typeface="+mn-cs"/>
              </a:rPr>
              <a:t>int</a:t>
            </a:r>
            <a:r>
              <a:rPr lang="lt-LT" sz="1200" kern="1200" dirty="0" smtClean="0">
                <a:solidFill>
                  <a:schemeClr val="tx1"/>
                </a:solidFill>
                <a:latin typeface="+mn-lt"/>
                <a:ea typeface="+mn-ea"/>
                <a:cs typeface="+mn-cs"/>
              </a:rPr>
              <a:t> </a:t>
            </a:r>
            <a:r>
              <a:rPr lang="lt-LT" sz="1200" kern="1200" dirty="0" err="1" smtClean="0">
                <a:solidFill>
                  <a:schemeClr val="tx1"/>
                </a:solidFill>
                <a:latin typeface="+mn-lt"/>
                <a:ea typeface="+mn-ea"/>
                <a:cs typeface="+mn-cs"/>
              </a:rPr>
              <a:t>Id</a:t>
            </a:r>
            <a:r>
              <a:rPr lang="lt-LT" sz="1200" kern="1200" dirty="0" smtClean="0">
                <a:solidFill>
                  <a:schemeClr val="tx1"/>
                </a:solidFill>
                <a:latin typeface="+mn-lt"/>
                <a:ea typeface="+mn-ea"/>
                <a:cs typeface="+mn-cs"/>
              </a:rPr>
              <a:t>)</a:t>
            </a:r>
          </a:p>
          <a:p>
            <a:r>
              <a:rPr lang="lt-LT" sz="1200" kern="1200" dirty="0" smtClean="0">
                <a:solidFill>
                  <a:schemeClr val="tx1"/>
                </a:solidFill>
                <a:latin typeface="+mn-lt"/>
                <a:ea typeface="+mn-ea"/>
                <a:cs typeface="+mn-cs"/>
              </a:rPr>
              <a:t>        {</a:t>
            </a:r>
          </a:p>
          <a:p>
            <a:r>
              <a:rPr lang="lt-LT" sz="1200" kern="1200" dirty="0" smtClean="0">
                <a:solidFill>
                  <a:schemeClr val="tx1"/>
                </a:solidFill>
                <a:latin typeface="+mn-lt"/>
                <a:ea typeface="+mn-ea"/>
                <a:cs typeface="+mn-cs"/>
              </a:rPr>
              <a:t>            </a:t>
            </a:r>
            <a:r>
              <a:rPr lang="lt-LT" sz="1200" kern="1200" dirty="0" err="1" smtClean="0">
                <a:solidFill>
                  <a:schemeClr val="tx1"/>
                </a:solidFill>
                <a:latin typeface="+mn-lt"/>
                <a:ea typeface="+mn-ea"/>
                <a:cs typeface="+mn-cs"/>
              </a:rPr>
              <a:t>return</a:t>
            </a:r>
            <a:r>
              <a:rPr lang="lt-LT" sz="1200" kern="1200" dirty="0" smtClean="0">
                <a:solidFill>
                  <a:schemeClr val="tx1"/>
                </a:solidFill>
                <a:latin typeface="+mn-lt"/>
                <a:ea typeface="+mn-ea"/>
                <a:cs typeface="+mn-cs"/>
              </a:rPr>
              <a:t> "Kęstas";</a:t>
            </a:r>
          </a:p>
          <a:p>
            <a:r>
              <a:rPr lang="en-US" sz="1200" kern="1200" dirty="0" smtClean="0">
                <a:solidFill>
                  <a:schemeClr val="tx1"/>
                </a:solidFill>
                <a:latin typeface="+mn-lt"/>
                <a:ea typeface="+mn-ea"/>
                <a:cs typeface="+mn-cs"/>
              </a:rPr>
              <a:t>            //return new string[] { "value1", "value2" };</a:t>
            </a:r>
          </a:p>
          <a:p>
            <a:r>
              <a:rPr lang="lt-LT" sz="1200" kern="1200" dirty="0" smtClean="0">
                <a:solidFill>
                  <a:schemeClr val="tx1"/>
                </a:solidFill>
                <a:latin typeface="+mn-lt"/>
                <a:ea typeface="+mn-ea"/>
                <a:cs typeface="+mn-cs"/>
              </a:rPr>
              <a:t>        }</a:t>
            </a:r>
          </a:p>
          <a:p>
            <a:endParaRPr lang="lt-LT" sz="1200" kern="1200" dirty="0" smtClean="0">
              <a:solidFill>
                <a:schemeClr val="tx1"/>
              </a:solidFill>
              <a:latin typeface="+mn-lt"/>
              <a:ea typeface="+mn-ea"/>
              <a:cs typeface="+mn-cs"/>
            </a:endParaRPr>
          </a:p>
          <a:p>
            <a:r>
              <a:rPr lang="lt-LT" sz="1200" kern="1200" dirty="0" smtClean="0">
                <a:solidFill>
                  <a:schemeClr val="tx1"/>
                </a:solidFill>
                <a:latin typeface="+mn-lt"/>
                <a:ea typeface="+mn-ea"/>
                <a:cs typeface="+mn-cs"/>
              </a:rPr>
              <a:t>        </a:t>
            </a:r>
            <a:r>
              <a:rPr lang="lt-LT" sz="1200" kern="1200" dirty="0" err="1" smtClean="0">
                <a:solidFill>
                  <a:schemeClr val="tx1"/>
                </a:solidFill>
                <a:latin typeface="+mn-lt"/>
                <a:ea typeface="+mn-ea"/>
                <a:cs typeface="+mn-cs"/>
              </a:rPr>
              <a:t>public</a:t>
            </a:r>
            <a:r>
              <a:rPr lang="lt-LT" sz="1200" kern="1200" dirty="0" smtClean="0">
                <a:solidFill>
                  <a:schemeClr val="tx1"/>
                </a:solidFill>
                <a:latin typeface="+mn-lt"/>
                <a:ea typeface="+mn-ea"/>
                <a:cs typeface="+mn-cs"/>
              </a:rPr>
              <a:t> </a:t>
            </a:r>
            <a:r>
              <a:rPr lang="lt-LT" sz="1200" kern="1200" dirty="0" err="1" smtClean="0">
                <a:solidFill>
                  <a:schemeClr val="tx1"/>
                </a:solidFill>
                <a:latin typeface="+mn-lt"/>
                <a:ea typeface="+mn-ea"/>
                <a:cs typeface="+mn-cs"/>
              </a:rPr>
              <a:t>Types.Student</a:t>
            </a:r>
            <a:r>
              <a:rPr lang="lt-LT" sz="1200" kern="1200" dirty="0" smtClean="0">
                <a:solidFill>
                  <a:schemeClr val="tx1"/>
                </a:solidFill>
                <a:latin typeface="+mn-lt"/>
                <a:ea typeface="+mn-ea"/>
                <a:cs typeface="+mn-cs"/>
              </a:rPr>
              <a:t> </a:t>
            </a:r>
            <a:r>
              <a:rPr lang="lt-LT" sz="1200" kern="1200" dirty="0" err="1" smtClean="0">
                <a:solidFill>
                  <a:schemeClr val="tx1"/>
                </a:solidFill>
                <a:latin typeface="+mn-lt"/>
                <a:ea typeface="+mn-ea"/>
                <a:cs typeface="+mn-cs"/>
              </a:rPr>
              <a:t>GetStudent</a:t>
            </a:r>
            <a:r>
              <a:rPr lang="lt-LT" sz="1200" kern="1200" dirty="0" smtClean="0">
                <a:solidFill>
                  <a:schemeClr val="tx1"/>
                </a:solidFill>
                <a:latin typeface="+mn-lt"/>
                <a:ea typeface="+mn-ea"/>
                <a:cs typeface="+mn-cs"/>
              </a:rPr>
              <a:t>( </a:t>
            </a:r>
            <a:r>
              <a:rPr lang="lt-LT" sz="1200" kern="1200" dirty="0" err="1" smtClean="0">
                <a:solidFill>
                  <a:schemeClr val="tx1"/>
                </a:solidFill>
                <a:latin typeface="+mn-lt"/>
                <a:ea typeface="+mn-ea"/>
                <a:cs typeface="+mn-cs"/>
              </a:rPr>
              <a:t>string</a:t>
            </a:r>
            <a:r>
              <a:rPr lang="lt-LT" sz="1200" kern="1200" dirty="0" smtClean="0">
                <a:solidFill>
                  <a:schemeClr val="tx1"/>
                </a:solidFill>
                <a:latin typeface="+mn-lt"/>
                <a:ea typeface="+mn-ea"/>
                <a:cs typeface="+mn-cs"/>
              </a:rPr>
              <a:t> name)</a:t>
            </a:r>
          </a:p>
          <a:p>
            <a:r>
              <a:rPr lang="lt-LT"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return new </a:t>
            </a:r>
            <a:r>
              <a:rPr lang="en-US" sz="1200" kern="1200" dirty="0" err="1" smtClean="0">
                <a:solidFill>
                  <a:schemeClr val="tx1"/>
                </a:solidFill>
                <a:latin typeface="+mn-lt"/>
                <a:ea typeface="+mn-ea"/>
                <a:cs typeface="+mn-cs"/>
              </a:rPr>
              <a:t>Types.Student</a:t>
            </a:r>
            <a:r>
              <a:rPr lang="en-US" sz="1200" kern="1200" dirty="0" smtClean="0">
                <a:solidFill>
                  <a:schemeClr val="tx1"/>
                </a:solidFill>
                <a:latin typeface="+mn-lt"/>
                <a:ea typeface="+mn-ea"/>
                <a:cs typeface="+mn-cs"/>
              </a:rPr>
              <a:t> {Id = 2, </a:t>
            </a:r>
            <a:r>
              <a:rPr lang="en-US" sz="1200" kern="1200" dirty="0" err="1" smtClean="0">
                <a:solidFill>
                  <a:schemeClr val="tx1"/>
                </a:solidFill>
                <a:latin typeface="+mn-lt"/>
                <a:ea typeface="+mn-ea"/>
                <a:cs typeface="+mn-cs"/>
              </a:rPr>
              <a:t>Vardas</a:t>
            </a:r>
            <a:r>
              <a:rPr lang="en-US" sz="1200" kern="1200" dirty="0" smtClean="0">
                <a:solidFill>
                  <a:schemeClr val="tx1"/>
                </a:solidFill>
                <a:latin typeface="+mn-lt"/>
                <a:ea typeface="+mn-ea"/>
                <a:cs typeface="+mn-cs"/>
              </a:rPr>
              <a:t> = "KMA" };</a:t>
            </a:r>
          </a:p>
          <a:p>
            <a:r>
              <a:rPr lang="en-US" sz="1200" kern="1200" dirty="0" smtClean="0">
                <a:solidFill>
                  <a:schemeClr val="tx1"/>
                </a:solidFill>
                <a:latin typeface="+mn-lt"/>
                <a:ea typeface="+mn-ea"/>
                <a:cs typeface="+mn-cs"/>
              </a:rPr>
              <a:t>            //return new string[] { "value1", "value2" };</a:t>
            </a:r>
          </a:p>
          <a:p>
            <a:r>
              <a:rPr lang="lt-LT" sz="1200" kern="1200" dirty="0" smtClean="0">
                <a:solidFill>
                  <a:schemeClr val="tx1"/>
                </a:solidFill>
                <a:latin typeface="+mn-lt"/>
                <a:ea typeface="+mn-ea"/>
                <a:cs typeface="+mn-cs"/>
              </a:rPr>
              <a:t>        }</a:t>
            </a:r>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25</a:t>
            </a:fld>
            <a:endParaRPr lang="lt-LT"/>
          </a:p>
        </p:txBody>
      </p:sp>
    </p:spTree>
    <p:extLst>
      <p:ext uri="{BB962C8B-B14F-4D97-AF65-F5344CB8AC3E}">
        <p14:creationId xmlns:p14="http://schemas.microsoft.com/office/powerpoint/2010/main" val="42082275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en-US" dirty="0" smtClean="0"/>
              <a:t>In the above action method, if there is no student with specified id in the DB then it will return HTTP 404 Not Found status code, otherwise it will return 200 OK status with student data. </a:t>
            </a:r>
            <a:endParaRPr lang="lt-LT" dirty="0" smtClean="0"/>
          </a:p>
          <a:p>
            <a:endParaRPr lang="lt-LT" dirty="0" smtClean="0"/>
          </a:p>
          <a:p>
            <a:endParaRPr lang="lt-LT" dirty="0" smtClean="0"/>
          </a:p>
          <a:p>
            <a:r>
              <a:rPr lang="lt-LT" dirty="0" err="1" smtClean="0"/>
              <a:t>public</a:t>
            </a:r>
            <a:r>
              <a:rPr lang="lt-LT" dirty="0" smtClean="0"/>
              <a:t> </a:t>
            </a:r>
            <a:r>
              <a:rPr lang="lt-LT" dirty="0" err="1" smtClean="0"/>
              <a:t>HttpResponseMessage</a:t>
            </a:r>
            <a:r>
              <a:rPr lang="lt-LT" dirty="0" smtClean="0"/>
              <a:t> </a:t>
            </a:r>
            <a:r>
              <a:rPr lang="lt-LT" dirty="0" err="1" smtClean="0"/>
              <a:t>Get</a:t>
            </a:r>
            <a:r>
              <a:rPr lang="lt-LT" dirty="0" smtClean="0"/>
              <a:t>(</a:t>
            </a:r>
            <a:r>
              <a:rPr lang="lt-LT" dirty="0" err="1" smtClean="0"/>
              <a:t>int</a:t>
            </a:r>
            <a:r>
              <a:rPr lang="lt-LT" dirty="0" smtClean="0"/>
              <a:t> </a:t>
            </a:r>
            <a:r>
              <a:rPr lang="lt-LT" dirty="0" err="1" smtClean="0"/>
              <a:t>id</a:t>
            </a:r>
            <a:r>
              <a:rPr lang="lt-LT" dirty="0" smtClean="0"/>
              <a:t>) { </a:t>
            </a:r>
            <a:r>
              <a:rPr lang="lt-LT" dirty="0" err="1" smtClean="0"/>
              <a:t>Student</a:t>
            </a:r>
            <a:r>
              <a:rPr lang="lt-LT" dirty="0" smtClean="0"/>
              <a:t> </a:t>
            </a:r>
            <a:r>
              <a:rPr lang="lt-LT" dirty="0" err="1" smtClean="0"/>
              <a:t>stud</a:t>
            </a:r>
            <a:r>
              <a:rPr lang="lt-LT" dirty="0" smtClean="0"/>
              <a:t> = </a:t>
            </a:r>
            <a:r>
              <a:rPr lang="lt-LT" dirty="0" err="1" smtClean="0"/>
              <a:t>GetStudentFromDB</a:t>
            </a:r>
            <a:r>
              <a:rPr lang="lt-LT" dirty="0" smtClean="0"/>
              <a:t>(</a:t>
            </a:r>
            <a:r>
              <a:rPr lang="lt-LT" dirty="0" err="1" smtClean="0"/>
              <a:t>id</a:t>
            </a:r>
            <a:r>
              <a:rPr lang="lt-LT" dirty="0" smtClean="0"/>
              <a:t>); </a:t>
            </a:r>
            <a:r>
              <a:rPr lang="lt-LT" dirty="0" err="1" smtClean="0"/>
              <a:t>if</a:t>
            </a:r>
            <a:r>
              <a:rPr lang="lt-LT" dirty="0" smtClean="0"/>
              <a:t> (</a:t>
            </a:r>
            <a:r>
              <a:rPr lang="lt-LT" dirty="0" err="1" smtClean="0"/>
              <a:t>stud</a:t>
            </a:r>
            <a:r>
              <a:rPr lang="lt-LT" dirty="0" smtClean="0"/>
              <a:t> == </a:t>
            </a:r>
            <a:r>
              <a:rPr lang="lt-LT" dirty="0" err="1" smtClean="0"/>
              <a:t>null</a:t>
            </a:r>
            <a:r>
              <a:rPr lang="lt-LT" dirty="0" smtClean="0"/>
              <a:t>) { </a:t>
            </a:r>
            <a:r>
              <a:rPr lang="lt-LT" dirty="0" err="1" smtClean="0"/>
              <a:t>return</a:t>
            </a:r>
            <a:r>
              <a:rPr lang="lt-LT" dirty="0" smtClean="0"/>
              <a:t> </a:t>
            </a:r>
            <a:r>
              <a:rPr lang="lt-LT" dirty="0" err="1" smtClean="0"/>
              <a:t>Request.CreateResponse</a:t>
            </a:r>
            <a:r>
              <a:rPr lang="lt-LT" dirty="0" smtClean="0"/>
              <a:t>(</a:t>
            </a:r>
            <a:r>
              <a:rPr lang="lt-LT" dirty="0" err="1" smtClean="0"/>
              <a:t>HttpStatusCode.NotFound</a:t>
            </a:r>
            <a:r>
              <a:rPr lang="lt-LT" dirty="0" smtClean="0"/>
              <a:t>, </a:t>
            </a:r>
            <a:r>
              <a:rPr lang="lt-LT" dirty="0" err="1" smtClean="0"/>
              <a:t>id</a:t>
            </a:r>
            <a:r>
              <a:rPr lang="lt-LT" dirty="0" smtClean="0"/>
              <a:t>); } </a:t>
            </a:r>
            <a:r>
              <a:rPr lang="lt-LT" dirty="0" err="1" smtClean="0"/>
              <a:t>return</a:t>
            </a:r>
            <a:r>
              <a:rPr lang="lt-LT" dirty="0" smtClean="0"/>
              <a:t> </a:t>
            </a:r>
            <a:r>
              <a:rPr lang="lt-LT" dirty="0" err="1" smtClean="0"/>
              <a:t>Request.CreateResponse</a:t>
            </a:r>
            <a:r>
              <a:rPr lang="lt-LT" dirty="0" smtClean="0"/>
              <a:t>(</a:t>
            </a:r>
            <a:r>
              <a:rPr lang="lt-LT" dirty="0" err="1" smtClean="0"/>
              <a:t>HttpStatusCode.OK</a:t>
            </a:r>
            <a:r>
              <a:rPr lang="lt-LT" dirty="0" smtClean="0"/>
              <a:t>, </a:t>
            </a:r>
            <a:r>
              <a:rPr lang="lt-LT" dirty="0" err="1" smtClean="0"/>
              <a:t>stud</a:t>
            </a:r>
            <a:r>
              <a:rPr lang="lt-LT" dirty="0" smtClean="0"/>
              <a:t>); } </a:t>
            </a:r>
          </a:p>
          <a:p>
            <a:endParaRPr lang="lt-LT" dirty="0" smtClean="0"/>
          </a:p>
          <a:p>
            <a:endParaRPr lang="lt-LT" dirty="0" smtClean="0"/>
          </a:p>
          <a:p>
            <a:endParaRPr lang="lt-LT" dirty="0" smtClean="0"/>
          </a:p>
          <a:p>
            <a:r>
              <a:rPr lang="lt-LT" sz="1200" kern="1200" dirty="0" smtClean="0">
                <a:solidFill>
                  <a:schemeClr val="tx1"/>
                </a:solidFill>
                <a:latin typeface="+mn-lt"/>
                <a:ea typeface="+mn-ea"/>
                <a:cs typeface="+mn-cs"/>
              </a:rPr>
              <a:t>[</a:t>
            </a:r>
            <a:r>
              <a:rPr lang="lt-LT" sz="1200" kern="1200" dirty="0" err="1" smtClean="0">
                <a:solidFill>
                  <a:schemeClr val="tx1"/>
                </a:solidFill>
                <a:latin typeface="+mn-lt"/>
                <a:ea typeface="+mn-ea"/>
                <a:cs typeface="+mn-cs"/>
              </a:rPr>
              <a:t>HttpGet</a:t>
            </a:r>
            <a:r>
              <a:rPr lang="lt-LT" sz="1200" kern="1200" dirty="0" smtClean="0">
                <a:solidFill>
                  <a:schemeClr val="tx1"/>
                </a:solidFill>
                <a:latin typeface="+mn-lt"/>
                <a:ea typeface="+mn-ea"/>
                <a:cs typeface="+mn-cs"/>
              </a:rPr>
              <a:t>]</a:t>
            </a:r>
          </a:p>
          <a:p>
            <a:r>
              <a:rPr lang="lt-LT" sz="1200" kern="1200" dirty="0" smtClean="0">
                <a:solidFill>
                  <a:schemeClr val="tx1"/>
                </a:solidFill>
                <a:latin typeface="+mn-lt"/>
                <a:ea typeface="+mn-ea"/>
                <a:cs typeface="+mn-cs"/>
              </a:rPr>
              <a:t>        </a:t>
            </a:r>
            <a:r>
              <a:rPr lang="lt-LT" sz="1200" kern="1200" dirty="0" err="1" smtClean="0">
                <a:solidFill>
                  <a:schemeClr val="tx1"/>
                </a:solidFill>
                <a:latin typeface="+mn-lt"/>
                <a:ea typeface="+mn-ea"/>
                <a:cs typeface="+mn-cs"/>
              </a:rPr>
              <a:t>public</a:t>
            </a:r>
            <a:r>
              <a:rPr lang="lt-LT" sz="1200" kern="1200" dirty="0" smtClean="0">
                <a:solidFill>
                  <a:schemeClr val="tx1"/>
                </a:solidFill>
                <a:latin typeface="+mn-lt"/>
                <a:ea typeface="+mn-ea"/>
                <a:cs typeface="+mn-cs"/>
              </a:rPr>
              <a:t> </a:t>
            </a:r>
            <a:r>
              <a:rPr lang="lt-LT" sz="1200" kern="1200" dirty="0" err="1" smtClean="0">
                <a:solidFill>
                  <a:schemeClr val="tx1"/>
                </a:solidFill>
                <a:latin typeface="+mn-lt"/>
                <a:ea typeface="+mn-ea"/>
                <a:cs typeface="+mn-cs"/>
              </a:rPr>
              <a:t>HttpResponseMessage</a:t>
            </a:r>
            <a:r>
              <a:rPr lang="lt-LT" sz="1200" kern="1200" dirty="0" smtClean="0">
                <a:solidFill>
                  <a:schemeClr val="tx1"/>
                </a:solidFill>
                <a:latin typeface="+mn-lt"/>
                <a:ea typeface="+mn-ea"/>
                <a:cs typeface="+mn-cs"/>
              </a:rPr>
              <a:t> </a:t>
            </a:r>
            <a:r>
              <a:rPr lang="lt-LT" sz="1200" kern="1200" dirty="0" err="1" smtClean="0">
                <a:solidFill>
                  <a:schemeClr val="tx1"/>
                </a:solidFill>
                <a:latin typeface="+mn-lt"/>
                <a:ea typeface="+mn-ea"/>
                <a:cs typeface="+mn-cs"/>
              </a:rPr>
              <a:t>kmaApi</a:t>
            </a:r>
            <a:r>
              <a:rPr lang="lt-LT" sz="1200" kern="1200" dirty="0" smtClean="0">
                <a:solidFill>
                  <a:schemeClr val="tx1"/>
                </a:solidFill>
                <a:latin typeface="+mn-lt"/>
                <a:ea typeface="+mn-ea"/>
                <a:cs typeface="+mn-cs"/>
              </a:rPr>
              <a:t>(</a:t>
            </a:r>
            <a:r>
              <a:rPr lang="lt-LT" sz="1200" kern="1200" dirty="0" err="1" smtClean="0">
                <a:solidFill>
                  <a:schemeClr val="tx1"/>
                </a:solidFill>
                <a:latin typeface="+mn-lt"/>
                <a:ea typeface="+mn-ea"/>
                <a:cs typeface="+mn-cs"/>
              </a:rPr>
              <a:t>int</a:t>
            </a:r>
            <a:r>
              <a:rPr lang="lt-LT" sz="1200" kern="1200" dirty="0" smtClean="0">
                <a:solidFill>
                  <a:schemeClr val="tx1"/>
                </a:solidFill>
                <a:latin typeface="+mn-lt"/>
                <a:ea typeface="+mn-ea"/>
                <a:cs typeface="+mn-cs"/>
              </a:rPr>
              <a:t> </a:t>
            </a:r>
            <a:r>
              <a:rPr lang="lt-LT" sz="1200" kern="1200" dirty="0" err="1" smtClean="0">
                <a:solidFill>
                  <a:schemeClr val="tx1"/>
                </a:solidFill>
                <a:latin typeface="+mn-lt"/>
                <a:ea typeface="+mn-ea"/>
                <a:cs typeface="+mn-cs"/>
              </a:rPr>
              <a:t>id</a:t>
            </a:r>
            <a:r>
              <a:rPr lang="lt-LT" sz="1200" kern="1200" dirty="0" smtClean="0">
                <a:solidFill>
                  <a:schemeClr val="tx1"/>
                </a:solidFill>
                <a:latin typeface="+mn-lt"/>
                <a:ea typeface="+mn-ea"/>
                <a:cs typeface="+mn-cs"/>
              </a:rPr>
              <a:t>) {</a:t>
            </a:r>
          </a:p>
          <a:p>
            <a:r>
              <a:rPr lang="lt-LT" sz="1200" kern="1200" dirty="0" smtClean="0">
                <a:solidFill>
                  <a:schemeClr val="tx1"/>
                </a:solidFill>
                <a:latin typeface="+mn-lt"/>
                <a:ea typeface="+mn-ea"/>
                <a:cs typeface="+mn-cs"/>
              </a:rPr>
              <a:t>            </a:t>
            </a:r>
            <a:r>
              <a:rPr lang="lt-LT" sz="1200" kern="1200" dirty="0" err="1" smtClean="0">
                <a:solidFill>
                  <a:schemeClr val="tx1"/>
                </a:solidFill>
                <a:latin typeface="+mn-lt"/>
                <a:ea typeface="+mn-ea"/>
                <a:cs typeface="+mn-cs"/>
              </a:rPr>
              <a:t>if</a:t>
            </a:r>
            <a:r>
              <a:rPr lang="lt-LT" sz="1200" kern="1200" dirty="0" smtClean="0">
                <a:solidFill>
                  <a:schemeClr val="tx1"/>
                </a:solidFill>
                <a:latin typeface="+mn-lt"/>
                <a:ea typeface="+mn-ea"/>
                <a:cs typeface="+mn-cs"/>
              </a:rPr>
              <a:t> (</a:t>
            </a:r>
            <a:r>
              <a:rPr lang="lt-LT" sz="1200" kern="1200" dirty="0" err="1" smtClean="0">
                <a:solidFill>
                  <a:schemeClr val="tx1"/>
                </a:solidFill>
                <a:latin typeface="+mn-lt"/>
                <a:ea typeface="+mn-ea"/>
                <a:cs typeface="+mn-cs"/>
              </a:rPr>
              <a:t>id</a:t>
            </a:r>
            <a:r>
              <a:rPr lang="lt-LT" sz="1200" kern="1200" dirty="0" smtClean="0">
                <a:solidFill>
                  <a:schemeClr val="tx1"/>
                </a:solidFill>
                <a:latin typeface="+mn-lt"/>
                <a:ea typeface="+mn-ea"/>
                <a:cs typeface="+mn-cs"/>
              </a:rPr>
              <a:t> == 1)</a:t>
            </a:r>
          </a:p>
          <a:p>
            <a:r>
              <a:rPr lang="lt-LT" sz="1200" kern="1200" dirty="0" smtClean="0">
                <a:solidFill>
                  <a:schemeClr val="tx1"/>
                </a:solidFill>
                <a:latin typeface="+mn-lt"/>
                <a:ea typeface="+mn-ea"/>
                <a:cs typeface="+mn-cs"/>
              </a:rPr>
              <a:t>            {</a:t>
            </a:r>
          </a:p>
          <a:p>
            <a:r>
              <a:rPr lang="lt-LT" sz="1200" kern="1200" dirty="0" smtClean="0">
                <a:solidFill>
                  <a:schemeClr val="tx1"/>
                </a:solidFill>
                <a:latin typeface="+mn-lt"/>
                <a:ea typeface="+mn-ea"/>
                <a:cs typeface="+mn-cs"/>
              </a:rPr>
              <a:t>                </a:t>
            </a:r>
            <a:r>
              <a:rPr lang="lt-LT" sz="1200" kern="1200" dirty="0" err="1" smtClean="0">
                <a:solidFill>
                  <a:schemeClr val="tx1"/>
                </a:solidFill>
                <a:latin typeface="+mn-lt"/>
                <a:ea typeface="+mn-ea"/>
                <a:cs typeface="+mn-cs"/>
              </a:rPr>
              <a:t>return</a:t>
            </a:r>
            <a:r>
              <a:rPr lang="lt-LT" sz="1200" kern="1200" dirty="0" smtClean="0">
                <a:solidFill>
                  <a:schemeClr val="tx1"/>
                </a:solidFill>
                <a:latin typeface="+mn-lt"/>
                <a:ea typeface="+mn-ea"/>
                <a:cs typeface="+mn-cs"/>
              </a:rPr>
              <a:t> </a:t>
            </a:r>
            <a:r>
              <a:rPr lang="lt-LT" sz="1200" kern="1200" dirty="0" err="1" smtClean="0">
                <a:solidFill>
                  <a:schemeClr val="tx1"/>
                </a:solidFill>
                <a:latin typeface="+mn-lt"/>
                <a:ea typeface="+mn-ea"/>
                <a:cs typeface="+mn-cs"/>
              </a:rPr>
              <a:t>Request.CreateResponse</a:t>
            </a:r>
            <a:r>
              <a:rPr lang="lt-LT" sz="1200" kern="1200" dirty="0" smtClean="0">
                <a:solidFill>
                  <a:schemeClr val="tx1"/>
                </a:solidFill>
                <a:latin typeface="+mn-lt"/>
                <a:ea typeface="+mn-ea"/>
                <a:cs typeface="+mn-cs"/>
              </a:rPr>
              <a:t>(</a:t>
            </a:r>
            <a:r>
              <a:rPr lang="lt-LT" sz="1200" kern="1200" dirty="0" err="1" smtClean="0">
                <a:solidFill>
                  <a:schemeClr val="tx1"/>
                </a:solidFill>
                <a:latin typeface="+mn-lt"/>
                <a:ea typeface="+mn-ea"/>
                <a:cs typeface="+mn-cs"/>
              </a:rPr>
              <a:t>HttpStatusCode.NotFound</a:t>
            </a:r>
            <a:r>
              <a:rPr lang="lt-LT" sz="1200" kern="1200" dirty="0" smtClean="0">
                <a:solidFill>
                  <a:schemeClr val="tx1"/>
                </a:solidFill>
                <a:latin typeface="+mn-lt"/>
                <a:ea typeface="+mn-ea"/>
                <a:cs typeface="+mn-cs"/>
              </a:rPr>
              <a:t>, </a:t>
            </a:r>
            <a:r>
              <a:rPr lang="lt-LT" sz="1200" kern="1200" dirty="0" err="1" smtClean="0">
                <a:solidFill>
                  <a:schemeClr val="tx1"/>
                </a:solidFill>
                <a:latin typeface="+mn-lt"/>
                <a:ea typeface="+mn-ea"/>
                <a:cs typeface="+mn-cs"/>
              </a:rPr>
              <a:t>id</a:t>
            </a:r>
            <a:r>
              <a:rPr lang="lt-LT" sz="1200" kern="1200" dirty="0" smtClean="0">
                <a:solidFill>
                  <a:schemeClr val="tx1"/>
                </a:solidFill>
                <a:latin typeface="+mn-lt"/>
                <a:ea typeface="+mn-ea"/>
                <a:cs typeface="+mn-cs"/>
              </a:rPr>
              <a:t>);</a:t>
            </a:r>
          </a:p>
          <a:p>
            <a:r>
              <a:rPr lang="lt-LT" sz="1200" kern="1200" dirty="0" smtClean="0">
                <a:solidFill>
                  <a:schemeClr val="tx1"/>
                </a:solidFill>
                <a:latin typeface="+mn-lt"/>
                <a:ea typeface="+mn-ea"/>
                <a:cs typeface="+mn-cs"/>
              </a:rPr>
              <a:t>            }</a:t>
            </a:r>
          </a:p>
          <a:p>
            <a:r>
              <a:rPr lang="lt-LT" sz="1200" kern="1200" dirty="0" smtClean="0">
                <a:solidFill>
                  <a:schemeClr val="tx1"/>
                </a:solidFill>
                <a:latin typeface="+mn-lt"/>
                <a:ea typeface="+mn-ea"/>
                <a:cs typeface="+mn-cs"/>
              </a:rPr>
              <a:t>            </a:t>
            </a:r>
            <a:r>
              <a:rPr lang="lt-LT" sz="1200" kern="1200" dirty="0" err="1" smtClean="0">
                <a:solidFill>
                  <a:schemeClr val="tx1"/>
                </a:solidFill>
                <a:latin typeface="+mn-lt"/>
                <a:ea typeface="+mn-ea"/>
                <a:cs typeface="+mn-cs"/>
              </a:rPr>
              <a:t>else</a:t>
            </a:r>
            <a:endParaRPr lang="lt-LT" sz="1200" kern="1200" dirty="0" smtClean="0">
              <a:solidFill>
                <a:schemeClr val="tx1"/>
              </a:solidFill>
              <a:latin typeface="+mn-lt"/>
              <a:ea typeface="+mn-ea"/>
              <a:cs typeface="+mn-cs"/>
            </a:endParaRPr>
          </a:p>
          <a:p>
            <a:r>
              <a:rPr lang="lt-LT" sz="1200" kern="1200" dirty="0" smtClean="0">
                <a:solidFill>
                  <a:schemeClr val="tx1"/>
                </a:solidFill>
                <a:latin typeface="+mn-lt"/>
                <a:ea typeface="+mn-ea"/>
                <a:cs typeface="+mn-cs"/>
              </a:rPr>
              <a:t>            {</a:t>
            </a:r>
          </a:p>
          <a:p>
            <a:r>
              <a:rPr lang="lt-LT" sz="1200" kern="1200" dirty="0" smtClean="0">
                <a:solidFill>
                  <a:schemeClr val="tx1"/>
                </a:solidFill>
                <a:latin typeface="+mn-lt"/>
                <a:ea typeface="+mn-ea"/>
                <a:cs typeface="+mn-cs"/>
              </a:rPr>
              <a:t>                </a:t>
            </a:r>
            <a:r>
              <a:rPr lang="lt-LT" sz="1200" kern="1200" dirty="0" err="1" smtClean="0">
                <a:solidFill>
                  <a:schemeClr val="tx1"/>
                </a:solidFill>
                <a:latin typeface="+mn-lt"/>
                <a:ea typeface="+mn-ea"/>
                <a:cs typeface="+mn-cs"/>
              </a:rPr>
              <a:t>return</a:t>
            </a:r>
            <a:r>
              <a:rPr lang="lt-LT" sz="1200" kern="1200" dirty="0" smtClean="0">
                <a:solidFill>
                  <a:schemeClr val="tx1"/>
                </a:solidFill>
                <a:latin typeface="+mn-lt"/>
                <a:ea typeface="+mn-ea"/>
                <a:cs typeface="+mn-cs"/>
              </a:rPr>
              <a:t> </a:t>
            </a:r>
            <a:r>
              <a:rPr lang="lt-LT" sz="1200" kern="1200" dirty="0" err="1" smtClean="0">
                <a:solidFill>
                  <a:schemeClr val="tx1"/>
                </a:solidFill>
                <a:latin typeface="+mn-lt"/>
                <a:ea typeface="+mn-ea"/>
                <a:cs typeface="+mn-cs"/>
              </a:rPr>
              <a:t>Request.CreateResponse</a:t>
            </a:r>
            <a:r>
              <a:rPr lang="lt-LT" sz="1200" kern="1200" dirty="0" smtClean="0">
                <a:solidFill>
                  <a:schemeClr val="tx1"/>
                </a:solidFill>
                <a:latin typeface="+mn-lt"/>
                <a:ea typeface="+mn-ea"/>
                <a:cs typeface="+mn-cs"/>
              </a:rPr>
              <a:t>(</a:t>
            </a:r>
            <a:r>
              <a:rPr lang="lt-LT" sz="1200" kern="1200" dirty="0" err="1" smtClean="0">
                <a:solidFill>
                  <a:schemeClr val="tx1"/>
                </a:solidFill>
                <a:latin typeface="+mn-lt"/>
                <a:ea typeface="+mn-ea"/>
                <a:cs typeface="+mn-cs"/>
              </a:rPr>
              <a:t>HttpStatusCode.OK</a:t>
            </a:r>
            <a:r>
              <a:rPr lang="lt-LT" sz="1200" kern="1200" dirty="0" smtClean="0">
                <a:solidFill>
                  <a:schemeClr val="tx1"/>
                </a:solidFill>
                <a:latin typeface="+mn-lt"/>
                <a:ea typeface="+mn-ea"/>
                <a:cs typeface="+mn-cs"/>
              </a:rPr>
              <a:t>, </a:t>
            </a:r>
            <a:r>
              <a:rPr lang="lt-LT" sz="1200" kern="1200" dirty="0" err="1" smtClean="0">
                <a:solidFill>
                  <a:schemeClr val="tx1"/>
                </a:solidFill>
                <a:latin typeface="+mn-lt"/>
                <a:ea typeface="+mn-ea"/>
                <a:cs typeface="+mn-cs"/>
              </a:rPr>
              <a:t>new</a:t>
            </a:r>
            <a:r>
              <a:rPr lang="lt-LT" sz="1200" kern="1200" dirty="0" smtClean="0">
                <a:solidFill>
                  <a:schemeClr val="tx1"/>
                </a:solidFill>
                <a:latin typeface="+mn-lt"/>
                <a:ea typeface="+mn-ea"/>
                <a:cs typeface="+mn-cs"/>
              </a:rPr>
              <a:t> </a:t>
            </a:r>
            <a:r>
              <a:rPr lang="lt-LT" sz="1200" kern="1200" dirty="0" err="1" smtClean="0">
                <a:solidFill>
                  <a:schemeClr val="tx1"/>
                </a:solidFill>
                <a:latin typeface="+mn-lt"/>
                <a:ea typeface="+mn-ea"/>
                <a:cs typeface="+mn-cs"/>
              </a:rPr>
              <a:t>Person</a:t>
            </a:r>
            <a:r>
              <a:rPr lang="lt-LT" sz="1200" kern="1200" dirty="0" smtClean="0">
                <a:solidFill>
                  <a:schemeClr val="tx1"/>
                </a:solidFill>
                <a:latin typeface="+mn-lt"/>
                <a:ea typeface="+mn-ea"/>
                <a:cs typeface="+mn-cs"/>
              </a:rPr>
              <a:t> { Vardas = "Kęstutis", Pavarde = "Matavičius"});</a:t>
            </a:r>
          </a:p>
          <a:p>
            <a:r>
              <a:rPr lang="lt-LT" sz="1200" kern="1200" dirty="0" smtClean="0">
                <a:solidFill>
                  <a:schemeClr val="tx1"/>
                </a:solidFill>
                <a:latin typeface="+mn-lt"/>
                <a:ea typeface="+mn-ea"/>
                <a:cs typeface="+mn-cs"/>
              </a:rPr>
              <a:t>            }</a:t>
            </a:r>
          </a:p>
          <a:p>
            <a:r>
              <a:rPr lang="lt-LT" sz="1200" kern="1200" dirty="0" smtClean="0">
                <a:solidFill>
                  <a:schemeClr val="tx1"/>
                </a:solidFill>
                <a:latin typeface="+mn-lt"/>
                <a:ea typeface="+mn-ea"/>
                <a:cs typeface="+mn-cs"/>
              </a:rPr>
              <a:t>        }</a:t>
            </a:r>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26</a:t>
            </a:fld>
            <a:endParaRPr lang="lt-LT"/>
          </a:p>
        </p:txBody>
      </p:sp>
    </p:spTree>
    <p:extLst>
      <p:ext uri="{BB962C8B-B14F-4D97-AF65-F5344CB8AC3E}">
        <p14:creationId xmlns:p14="http://schemas.microsoft.com/office/powerpoint/2010/main" val="40040650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err="1" smtClean="0"/>
              <a:t>public</a:t>
            </a:r>
            <a:r>
              <a:rPr lang="lt-LT" dirty="0" smtClean="0"/>
              <a:t> </a:t>
            </a:r>
            <a:r>
              <a:rPr lang="lt-LT" dirty="0" err="1" smtClean="0"/>
              <a:t>IHttpActionResult</a:t>
            </a:r>
            <a:r>
              <a:rPr lang="lt-LT" dirty="0" smtClean="0"/>
              <a:t> </a:t>
            </a:r>
            <a:r>
              <a:rPr lang="lt-LT" dirty="0" err="1" smtClean="0"/>
              <a:t>Get</a:t>
            </a:r>
            <a:r>
              <a:rPr lang="lt-LT" dirty="0" smtClean="0"/>
              <a:t>(</a:t>
            </a:r>
            <a:r>
              <a:rPr lang="lt-LT" dirty="0" err="1" smtClean="0"/>
              <a:t>int</a:t>
            </a:r>
            <a:r>
              <a:rPr lang="lt-LT" dirty="0" smtClean="0"/>
              <a:t> </a:t>
            </a:r>
            <a:r>
              <a:rPr lang="lt-LT" dirty="0" err="1" smtClean="0"/>
              <a:t>id</a:t>
            </a:r>
            <a:r>
              <a:rPr lang="lt-LT" dirty="0" smtClean="0"/>
              <a:t>) { </a:t>
            </a:r>
            <a:r>
              <a:rPr lang="lt-LT" dirty="0" err="1" smtClean="0"/>
              <a:t>Student</a:t>
            </a:r>
            <a:r>
              <a:rPr lang="lt-LT" dirty="0" smtClean="0"/>
              <a:t> </a:t>
            </a:r>
            <a:r>
              <a:rPr lang="lt-LT" dirty="0" err="1" smtClean="0"/>
              <a:t>stud</a:t>
            </a:r>
            <a:r>
              <a:rPr lang="lt-LT" dirty="0" smtClean="0"/>
              <a:t> = </a:t>
            </a:r>
            <a:r>
              <a:rPr lang="lt-LT" dirty="0" err="1" smtClean="0"/>
              <a:t>GetStudentFromDB</a:t>
            </a:r>
            <a:r>
              <a:rPr lang="lt-LT" dirty="0" smtClean="0"/>
              <a:t>(</a:t>
            </a:r>
            <a:r>
              <a:rPr lang="lt-LT" dirty="0" err="1" smtClean="0"/>
              <a:t>id</a:t>
            </a:r>
            <a:r>
              <a:rPr lang="lt-LT" dirty="0" smtClean="0"/>
              <a:t>); </a:t>
            </a:r>
            <a:r>
              <a:rPr lang="lt-LT" dirty="0" err="1" smtClean="0"/>
              <a:t>if</a:t>
            </a:r>
            <a:r>
              <a:rPr lang="lt-LT" dirty="0" smtClean="0"/>
              <a:t> (</a:t>
            </a:r>
            <a:r>
              <a:rPr lang="lt-LT" dirty="0" err="1" smtClean="0"/>
              <a:t>stud</a:t>
            </a:r>
            <a:r>
              <a:rPr lang="lt-LT" dirty="0" smtClean="0"/>
              <a:t> == </a:t>
            </a:r>
            <a:r>
              <a:rPr lang="lt-LT" dirty="0" err="1" smtClean="0"/>
              <a:t>null</a:t>
            </a:r>
            <a:r>
              <a:rPr lang="lt-LT" dirty="0" smtClean="0"/>
              <a:t>) { </a:t>
            </a:r>
            <a:r>
              <a:rPr lang="lt-LT" dirty="0" err="1" smtClean="0"/>
              <a:t>return</a:t>
            </a:r>
            <a:r>
              <a:rPr lang="lt-LT" dirty="0" smtClean="0"/>
              <a:t> </a:t>
            </a:r>
            <a:r>
              <a:rPr lang="lt-LT" dirty="0" err="1" smtClean="0"/>
              <a:t>NotFound</a:t>
            </a:r>
            <a:r>
              <a:rPr lang="lt-LT" dirty="0" smtClean="0"/>
              <a:t>(); } </a:t>
            </a:r>
            <a:r>
              <a:rPr lang="lt-LT" dirty="0" err="1" smtClean="0"/>
              <a:t>return</a:t>
            </a:r>
            <a:r>
              <a:rPr lang="lt-LT" dirty="0" smtClean="0"/>
              <a:t> </a:t>
            </a:r>
            <a:r>
              <a:rPr lang="lt-LT" dirty="0" err="1" smtClean="0"/>
              <a:t>Ok</a:t>
            </a:r>
            <a:r>
              <a:rPr lang="lt-LT" dirty="0" smtClean="0"/>
              <a:t>(</a:t>
            </a:r>
            <a:r>
              <a:rPr lang="lt-LT" dirty="0" err="1" smtClean="0"/>
              <a:t>stud</a:t>
            </a:r>
            <a:r>
              <a:rPr lang="lt-LT" dirty="0" smtClean="0"/>
              <a:t>); }</a:t>
            </a:r>
          </a:p>
          <a:p>
            <a:endParaRPr lang="lt-LT" dirty="0" smtClean="0"/>
          </a:p>
          <a:p>
            <a:endParaRPr lang="lt-LT" dirty="0" smtClean="0"/>
          </a:p>
          <a:p>
            <a:endParaRPr lang="lt-LT" dirty="0" smtClean="0"/>
          </a:p>
          <a:p>
            <a:r>
              <a:rPr lang="en-US" dirty="0" smtClean="0"/>
              <a:t>In the above example, if student with specified id does not exists in the database then it will return response with the status code 404 otherwise it sends student data with status code 200 as a response. As you can see, we don't have to write much code because </a:t>
            </a:r>
            <a:r>
              <a:rPr lang="en-US" dirty="0" err="1" smtClean="0"/>
              <a:t>NotFound</a:t>
            </a:r>
            <a:r>
              <a:rPr lang="en-US" dirty="0" smtClean="0"/>
              <a:t>() and Ok() method does it all for us. </a:t>
            </a:r>
            <a:endParaRPr lang="lt-LT" dirty="0" smtClean="0"/>
          </a:p>
          <a:p>
            <a:endParaRPr lang="lt-LT" dirty="0" smtClean="0"/>
          </a:p>
          <a:p>
            <a:endParaRPr lang="lt-LT" dirty="0" smtClean="0"/>
          </a:p>
          <a:p>
            <a:r>
              <a:rPr lang="en-US" dirty="0" smtClean="0"/>
              <a:t>You can create your own class that implements </a:t>
            </a:r>
            <a:r>
              <a:rPr lang="en-US" dirty="0" err="1" smtClean="0"/>
              <a:t>IHttpActionResult</a:t>
            </a:r>
            <a:r>
              <a:rPr lang="en-US" dirty="0" smtClean="0"/>
              <a:t> or use various methods of </a:t>
            </a:r>
            <a:r>
              <a:rPr lang="en-US" dirty="0" err="1" smtClean="0"/>
              <a:t>ApiController</a:t>
            </a:r>
            <a:r>
              <a:rPr lang="en-US" dirty="0" smtClean="0"/>
              <a:t> class that returns an object that implement the </a:t>
            </a:r>
            <a:r>
              <a:rPr lang="en-US" dirty="0" err="1" smtClean="0"/>
              <a:t>IHttpActionResult</a:t>
            </a:r>
            <a:r>
              <a:rPr lang="en-US" dirty="0" smtClean="0"/>
              <a:t>. </a:t>
            </a:r>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27</a:t>
            </a:fld>
            <a:endParaRPr lang="lt-LT"/>
          </a:p>
        </p:txBody>
      </p:sp>
    </p:spTree>
    <p:extLst>
      <p:ext uri="{BB962C8B-B14F-4D97-AF65-F5344CB8AC3E}">
        <p14:creationId xmlns:p14="http://schemas.microsoft.com/office/powerpoint/2010/main" val="2342340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28</a:t>
            </a:fld>
            <a:endParaRPr lang="lt-LT"/>
          </a:p>
        </p:txBody>
      </p:sp>
    </p:spTree>
    <p:extLst>
      <p:ext uri="{BB962C8B-B14F-4D97-AF65-F5344CB8AC3E}">
        <p14:creationId xmlns:p14="http://schemas.microsoft.com/office/powerpoint/2010/main" val="4043530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3</a:t>
            </a:fld>
            <a:endParaRPr lang="lt-LT"/>
          </a:p>
        </p:txBody>
      </p:sp>
    </p:spTree>
    <p:extLst>
      <p:ext uri="{BB962C8B-B14F-4D97-AF65-F5344CB8AC3E}">
        <p14:creationId xmlns:p14="http://schemas.microsoft.com/office/powerpoint/2010/main" val="1616646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4</a:t>
            </a:fld>
            <a:endParaRPr lang="lt-LT"/>
          </a:p>
        </p:txBody>
      </p:sp>
    </p:spTree>
    <p:extLst>
      <p:ext uri="{BB962C8B-B14F-4D97-AF65-F5344CB8AC3E}">
        <p14:creationId xmlns:p14="http://schemas.microsoft.com/office/powerpoint/2010/main" val="1173299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5</a:t>
            </a:fld>
            <a:endParaRPr lang="lt-LT"/>
          </a:p>
        </p:txBody>
      </p:sp>
    </p:spTree>
    <p:extLst>
      <p:ext uri="{BB962C8B-B14F-4D97-AF65-F5344CB8AC3E}">
        <p14:creationId xmlns:p14="http://schemas.microsoft.com/office/powerpoint/2010/main" val="806103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6</a:t>
            </a:fld>
            <a:endParaRPr lang="lt-LT"/>
          </a:p>
        </p:txBody>
      </p:sp>
    </p:spTree>
    <p:extLst>
      <p:ext uri="{BB962C8B-B14F-4D97-AF65-F5344CB8AC3E}">
        <p14:creationId xmlns:p14="http://schemas.microsoft.com/office/powerpoint/2010/main" val="2234636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en-US" dirty="0" smtClean="0"/>
              <a:t>As you can see in the above example, </a:t>
            </a:r>
            <a:r>
              <a:rPr lang="en-US" dirty="0" err="1" smtClean="0"/>
              <a:t>ValuesController</a:t>
            </a:r>
            <a:r>
              <a:rPr lang="en-US" dirty="0" smtClean="0"/>
              <a:t> class is derived from </a:t>
            </a:r>
            <a:r>
              <a:rPr lang="en-US" dirty="0" err="1" smtClean="0"/>
              <a:t>ApiController</a:t>
            </a:r>
            <a:r>
              <a:rPr lang="en-US" dirty="0" smtClean="0"/>
              <a:t> and includes multiple action methods whose names match with HTTP verbs like Get, Post, Put and Delete. </a:t>
            </a:r>
            <a:endParaRPr lang="lt-LT" dirty="0" smtClean="0"/>
          </a:p>
          <a:p>
            <a:endParaRPr lang="lt-LT" dirty="0" smtClean="0"/>
          </a:p>
          <a:p>
            <a:r>
              <a:rPr lang="en-US" dirty="0" smtClean="0"/>
              <a:t>Based on the incoming request URL and HTTP verb (GET/POST/PUT/PATCH/DELETE), Web API decides which Web API controller and action method to execute e.g. Get() method will handle HTTP GET request, Post() method will handle HTTP POST request, Put() </a:t>
            </a:r>
            <a:r>
              <a:rPr lang="en-US" dirty="0" err="1" smtClean="0"/>
              <a:t>mehtod</a:t>
            </a:r>
            <a:r>
              <a:rPr lang="en-US" dirty="0" smtClean="0"/>
              <a:t> will handle HTTP PUT request and Delete() method will handle HTTP DELETE request for the above Web API. </a:t>
            </a:r>
          </a:p>
          <a:p>
            <a:r>
              <a:rPr lang="en-US" dirty="0" smtClean="0"/>
              <a:t>The following figure illustrates the significance of Web API controller and action methods. </a:t>
            </a:r>
          </a:p>
          <a:p>
            <a:endParaRPr lang="lt-LT" dirty="0" smtClean="0"/>
          </a:p>
          <a:p>
            <a:endParaRPr lang="lt-LT" dirty="0" smtClean="0"/>
          </a:p>
          <a:p>
            <a:endParaRPr lang="lt-LT" dirty="0" smtClean="0"/>
          </a:p>
          <a:p>
            <a:endParaRPr lang="lt-LT" dirty="0" smtClean="0"/>
          </a:p>
          <a:p>
            <a:endParaRPr lang="lt-LT" dirty="0" smtClean="0"/>
          </a:p>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7</a:t>
            </a:fld>
            <a:endParaRPr lang="lt-LT"/>
          </a:p>
        </p:txBody>
      </p:sp>
    </p:spTree>
    <p:extLst>
      <p:ext uri="{BB962C8B-B14F-4D97-AF65-F5344CB8AC3E}">
        <p14:creationId xmlns:p14="http://schemas.microsoft.com/office/powerpoint/2010/main" val="438895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smtClean="0"/>
              <a:t>http://www.tutorialsteacher.com/webapi/test-web-api</a:t>
            </a:r>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8</a:t>
            </a:fld>
            <a:endParaRPr lang="lt-LT"/>
          </a:p>
        </p:txBody>
      </p:sp>
    </p:spTree>
    <p:extLst>
      <p:ext uri="{BB962C8B-B14F-4D97-AF65-F5344CB8AC3E}">
        <p14:creationId xmlns:p14="http://schemas.microsoft.com/office/powerpoint/2010/main" val="2374539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9</a:t>
            </a:fld>
            <a:endParaRPr lang="lt-LT"/>
          </a:p>
        </p:txBody>
      </p:sp>
    </p:spTree>
    <p:extLst>
      <p:ext uri="{BB962C8B-B14F-4D97-AF65-F5344CB8AC3E}">
        <p14:creationId xmlns:p14="http://schemas.microsoft.com/office/powerpoint/2010/main" val="3530344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6" y="2331720"/>
            <a:ext cx="11338559" cy="2103120"/>
          </a:xfrm>
          <a:prstGeom prst="rect">
            <a:avLst/>
          </a:prstGeom>
        </p:spPr>
        <p:txBody>
          <a:bodyPr anchor="ctr" anchorCtr="0">
            <a:noAutofit/>
          </a:bodyPr>
          <a:lstStyle>
            <a:lvl1pPr>
              <a:defRPr sz="4800" b="0" i="0" spc="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Pristatymo </a:t>
            </a:r>
            <a:br>
              <a:rPr lang="lt-LT" dirty="0"/>
            </a:br>
            <a:r>
              <a:rPr lang="lt-LT" dirty="0"/>
              <a:t>pavadinimas</a:t>
            </a:r>
          </a:p>
        </p:txBody>
      </p:sp>
      <p:sp>
        <p:nvSpPr>
          <p:cNvPr id="3" name="Subtitle 2"/>
          <p:cNvSpPr>
            <a:spLocks noGrp="1"/>
          </p:cNvSpPr>
          <p:nvPr>
            <p:ph type="subTitle" idx="1" hasCustomPrompt="1"/>
          </p:nvPr>
        </p:nvSpPr>
        <p:spPr>
          <a:xfrm>
            <a:off x="426726" y="4709160"/>
            <a:ext cx="11338559" cy="822960"/>
          </a:xfrm>
          <a:prstGeom prst="rect">
            <a:avLst/>
          </a:prstGeom>
        </p:spPr>
        <p:txBody>
          <a:bodyPr anchor="ctr" anchorCtr="0">
            <a:normAutofit/>
          </a:bodyPr>
          <a:lstStyle>
            <a:lvl1pPr marL="0" indent="0" algn="ctr">
              <a:buNone/>
              <a:defRPr sz="2133" baseline="0">
                <a:solidFill>
                  <a:srgbClr val="6D6E71"/>
                </a:solidFill>
                <a:latin typeface="Klavika Lt" panose="02000000000000000000" pitchFamily="50" charset="0"/>
                <a:cs typeface="Arial" pitchFamily="34" charset="0"/>
              </a:defRPr>
            </a:lvl1pPr>
            <a:lvl2pPr marL="609557" indent="0" algn="ctr">
              <a:buNone/>
              <a:defRPr>
                <a:solidFill>
                  <a:schemeClr val="tx1">
                    <a:tint val="75000"/>
                  </a:schemeClr>
                </a:solidFill>
              </a:defRPr>
            </a:lvl2pPr>
            <a:lvl3pPr marL="1219116" indent="0" algn="ctr">
              <a:buNone/>
              <a:defRPr>
                <a:solidFill>
                  <a:schemeClr val="tx1">
                    <a:tint val="75000"/>
                  </a:schemeClr>
                </a:solidFill>
              </a:defRPr>
            </a:lvl3pPr>
            <a:lvl4pPr marL="1828672" indent="0" algn="ctr">
              <a:buNone/>
              <a:defRPr>
                <a:solidFill>
                  <a:schemeClr val="tx1">
                    <a:tint val="75000"/>
                  </a:schemeClr>
                </a:solidFill>
              </a:defRPr>
            </a:lvl4pPr>
            <a:lvl5pPr marL="2438230" indent="0" algn="ctr">
              <a:buNone/>
              <a:defRPr>
                <a:solidFill>
                  <a:schemeClr val="tx1">
                    <a:tint val="75000"/>
                  </a:schemeClr>
                </a:solidFill>
              </a:defRPr>
            </a:lvl5pPr>
            <a:lvl6pPr marL="3047786" indent="0" algn="ctr">
              <a:buNone/>
              <a:defRPr>
                <a:solidFill>
                  <a:schemeClr val="tx1">
                    <a:tint val="75000"/>
                  </a:schemeClr>
                </a:solidFill>
              </a:defRPr>
            </a:lvl6pPr>
            <a:lvl7pPr marL="3657346" indent="0" algn="ctr">
              <a:buNone/>
              <a:defRPr>
                <a:solidFill>
                  <a:schemeClr val="tx1">
                    <a:tint val="75000"/>
                  </a:schemeClr>
                </a:solidFill>
              </a:defRPr>
            </a:lvl7pPr>
            <a:lvl8pPr marL="4266901" indent="0" algn="ctr">
              <a:buNone/>
              <a:defRPr>
                <a:solidFill>
                  <a:schemeClr val="tx1">
                    <a:tint val="75000"/>
                  </a:schemeClr>
                </a:solidFill>
              </a:defRPr>
            </a:lvl8pPr>
            <a:lvl9pPr marL="4876457" indent="0" algn="ctr">
              <a:buNone/>
              <a:defRPr>
                <a:solidFill>
                  <a:schemeClr val="tx1">
                    <a:tint val="75000"/>
                  </a:schemeClr>
                </a:solidFill>
              </a:defRPr>
            </a:lvl9pPr>
          </a:lstStyle>
          <a:p>
            <a:r>
              <a:rPr lang="lt-LT" dirty="0"/>
              <a:t>Pranešėjas: </a:t>
            </a:r>
            <a:r>
              <a:rPr lang="lt-LT" dirty="0" err="1"/>
              <a:t>Vardenis</a:t>
            </a:r>
            <a:r>
              <a:rPr lang="lt-LT" dirty="0"/>
              <a:t> </a:t>
            </a:r>
            <a:r>
              <a:rPr lang="lt-LT" dirty="0" err="1"/>
              <a:t>Pavardenis</a:t>
            </a:r>
            <a:endParaRPr lang="lt-LT" dirty="0"/>
          </a:p>
        </p:txBody>
      </p:sp>
    </p:spTree>
    <p:extLst>
      <p:ext uri="{BB962C8B-B14F-4D97-AF65-F5344CB8AC3E}">
        <p14:creationId xmlns:p14="http://schemas.microsoft.com/office/powerpoint/2010/main" val="35262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Pavadinimas ir turiny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Turinio vietos rezervavimo ženklas 2"/>
          <p:cNvSpPr>
            <a:spLocks noGrp="1"/>
          </p:cNvSpPr>
          <p:nvPr>
            <p:ph idx="1"/>
          </p:nvPr>
        </p:nvSpPr>
        <p:spPr/>
        <p:txBody>
          <a:bodyPr/>
          <a:lstStyle/>
          <a:p>
            <a:pPr lvl="0"/>
            <a:r>
              <a:rPr lang="lt-LT" smtClean="0"/>
              <a:t>Redaguoti šablono teksto stilius</a:t>
            </a:r>
          </a:p>
          <a:p>
            <a:pPr lvl="1"/>
            <a:r>
              <a:rPr lang="lt-LT" smtClean="0"/>
              <a:t>Antras lygis</a:t>
            </a:r>
          </a:p>
          <a:p>
            <a:pPr lvl="2"/>
            <a:r>
              <a:rPr lang="lt-LT" smtClean="0"/>
              <a:t>Trečias lygis</a:t>
            </a:r>
          </a:p>
          <a:p>
            <a:pPr lvl="3"/>
            <a:r>
              <a:rPr lang="lt-LT" smtClean="0"/>
              <a:t>Ketvirtas lygis</a:t>
            </a:r>
          </a:p>
          <a:p>
            <a:pPr lvl="4"/>
            <a:r>
              <a:rPr lang="lt-LT" smtClean="0"/>
              <a:t>Penktas lygis</a:t>
            </a:r>
            <a:endParaRPr lang="lt-LT"/>
          </a:p>
        </p:txBody>
      </p:sp>
      <p:sp>
        <p:nvSpPr>
          <p:cNvPr id="4" name="Datos vietos rezervavimo ženklas 3"/>
          <p:cNvSpPr>
            <a:spLocks noGrp="1"/>
          </p:cNvSpPr>
          <p:nvPr>
            <p:ph type="dt" sz="half" idx="10"/>
          </p:nvPr>
        </p:nvSpPr>
        <p:spPr/>
        <p:txBody>
          <a:bodyPr/>
          <a:lstStyle/>
          <a:p>
            <a:fld id="{30579259-0C81-4A32-A708-F66BB5C8C95A}" type="datetimeFigureOut">
              <a:rPr lang="lt-LT" smtClean="0"/>
              <a:t>2018-04-03</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292AAAA0-BA88-422F-9038-A0A5CDFBB809}" type="slidenum">
              <a:rPr lang="lt-LT" smtClean="0"/>
              <a:t>‹#›</a:t>
            </a:fld>
            <a:endParaRPr lang="lt-LT"/>
          </a:p>
        </p:txBody>
      </p:sp>
    </p:spTree>
    <p:extLst>
      <p:ext uri="{BB962C8B-B14F-4D97-AF65-F5344CB8AC3E}">
        <p14:creationId xmlns:p14="http://schemas.microsoft.com/office/powerpoint/2010/main" val="427261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tsisveikinimo skaidrė">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426726" y="3063241"/>
            <a:ext cx="11338559" cy="817385"/>
          </a:xfrm>
          <a:prstGeom prst="rect">
            <a:avLst/>
          </a:prstGeom>
        </p:spPr>
        <p:txBody>
          <a:bodyPr anchor="ctr" anchorCtr="0">
            <a:noAutofit/>
          </a:bodyPr>
          <a:lstStyle>
            <a:lvl1pPr>
              <a:defRPr sz="4800" b="0" i="0" spc="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Ačiū už dėmesį!</a:t>
            </a:r>
          </a:p>
        </p:txBody>
      </p:sp>
    </p:spTree>
    <p:extLst>
      <p:ext uri="{BB962C8B-B14F-4D97-AF65-F5344CB8AC3E}">
        <p14:creationId xmlns:p14="http://schemas.microsoft.com/office/powerpoint/2010/main" val="3867530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Vidinė skaidrė su tekstu">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3" name="Subtitle 2"/>
          <p:cNvSpPr>
            <a:spLocks noGrp="1"/>
          </p:cNvSpPr>
          <p:nvPr>
            <p:ph type="subTitle" idx="1" hasCustomPrompt="1"/>
          </p:nvPr>
        </p:nvSpPr>
        <p:spPr>
          <a:xfrm>
            <a:off x="527387" y="1484784"/>
            <a:ext cx="11055016" cy="4595976"/>
          </a:xfrm>
          <a:prstGeom prst="rect">
            <a:avLst/>
          </a:prstGeom>
        </p:spPr>
        <p:txBody>
          <a:bodyPr>
            <a:normAutofit/>
          </a:bodyPr>
          <a:lstStyle>
            <a:lvl1pPr marL="0" indent="0" algn="l">
              <a:spcBef>
                <a:spcPts val="0"/>
              </a:spcBef>
              <a:buNone/>
              <a:defRPr sz="2400" baseline="0">
                <a:solidFill>
                  <a:srgbClr val="6D6E71"/>
                </a:solidFill>
                <a:latin typeface="Klavika Lt" panose="02000000000000000000" pitchFamily="50" charset="0"/>
                <a:cs typeface="Arial" pitchFamily="34" charset="0"/>
              </a:defRPr>
            </a:lvl1pPr>
            <a:lvl2pPr marL="0" indent="0" algn="l">
              <a:spcBef>
                <a:spcPts val="0"/>
              </a:spcBef>
              <a:buNone/>
              <a:defRPr sz="2400">
                <a:solidFill>
                  <a:srgbClr val="6D6E71"/>
                </a:solidFill>
              </a:defRPr>
            </a:lvl2pPr>
            <a:lvl3pPr marL="0" indent="0" algn="l">
              <a:spcBef>
                <a:spcPts val="0"/>
              </a:spcBef>
              <a:buNone/>
              <a:defRPr sz="2400">
                <a:solidFill>
                  <a:srgbClr val="6D6E71"/>
                </a:solidFill>
              </a:defRPr>
            </a:lvl3pPr>
            <a:lvl4pPr marL="0" indent="0" algn="l">
              <a:spcBef>
                <a:spcPts val="0"/>
              </a:spcBef>
              <a:buNone/>
              <a:defRPr sz="2400">
                <a:solidFill>
                  <a:srgbClr val="6D6E71"/>
                </a:solidFill>
              </a:defRPr>
            </a:lvl4pPr>
            <a:lvl5pPr marL="0" indent="0" algn="l">
              <a:spcBef>
                <a:spcPts val="0"/>
              </a:spcBef>
              <a:buNone/>
              <a:defRPr sz="2400">
                <a:solidFill>
                  <a:srgbClr val="6D6E71"/>
                </a:solidFill>
              </a:defRPr>
            </a:lvl5pPr>
            <a:lvl6pPr marL="0" indent="0" algn="l">
              <a:spcBef>
                <a:spcPts val="0"/>
              </a:spcBef>
              <a:buNone/>
              <a:defRPr sz="2400">
                <a:solidFill>
                  <a:srgbClr val="6D6E71"/>
                </a:solidFill>
              </a:defRPr>
            </a:lvl6pPr>
            <a:lvl7pPr marL="0" indent="0" algn="l">
              <a:spcBef>
                <a:spcPts val="0"/>
              </a:spcBef>
              <a:buNone/>
              <a:defRPr sz="2400">
                <a:solidFill>
                  <a:srgbClr val="6D6E71"/>
                </a:solidFill>
              </a:defRPr>
            </a:lvl7pPr>
            <a:lvl8pPr marL="0" indent="0" algn="l">
              <a:spcBef>
                <a:spcPts val="0"/>
              </a:spcBef>
              <a:buNone/>
              <a:defRPr sz="2400">
                <a:solidFill>
                  <a:srgbClr val="6D6E71"/>
                </a:solidFill>
              </a:defRPr>
            </a:lvl8pPr>
            <a:lvl9pPr marL="0" indent="0" algn="l">
              <a:spcBef>
                <a:spcPts val="0"/>
              </a:spcBef>
              <a:buNone/>
              <a:defRPr sz="2400">
                <a:solidFill>
                  <a:srgbClr val="6D6E71"/>
                </a:solidFill>
              </a:defRPr>
            </a:lvl9pPr>
          </a:lstStyle>
          <a:p>
            <a:r>
              <a:rPr lang="en-US" dirty="0"/>
              <a:t>American Beauty captures the aridity of the American Dream at century’s end with rapier wit and an arresting visual style. The dark satire swept the Academy Awards in 2000, winning five — Best Picture, Best Director, Best Actor, Screenplay and Cinematography — and marked auspicious debuts.</a:t>
            </a:r>
            <a:endParaRPr lang="lt-LT" dirty="0"/>
          </a:p>
        </p:txBody>
      </p:sp>
      <p:sp>
        <p:nvSpPr>
          <p:cNvPr id="10"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2018-04-03</a:t>
            </a:fld>
            <a:endParaRPr lang="lt-LT" dirty="0"/>
          </a:p>
        </p:txBody>
      </p:sp>
      <p:sp>
        <p:nvSpPr>
          <p:cNvPr id="11"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2"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Tree>
    <p:extLst>
      <p:ext uri="{BB962C8B-B14F-4D97-AF65-F5344CB8AC3E}">
        <p14:creationId xmlns:p14="http://schemas.microsoft.com/office/powerpoint/2010/main" val="58472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inė skaidrė su punktai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2018-04-03</a:t>
            </a:fld>
            <a:endParaRPr lang="lt-LT" dirty="0"/>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
        <p:nvSpPr>
          <p:cNvPr id="12" name="Subtitle 2"/>
          <p:cNvSpPr>
            <a:spLocks noGrp="1"/>
          </p:cNvSpPr>
          <p:nvPr>
            <p:ph type="subTitle" idx="1" hasCustomPrompt="1"/>
          </p:nvPr>
        </p:nvSpPr>
        <p:spPr>
          <a:xfrm>
            <a:off x="527387" y="1484784"/>
            <a:ext cx="11055016" cy="4595976"/>
          </a:xfrm>
          <a:prstGeom prst="rect">
            <a:avLst/>
          </a:prstGeom>
        </p:spPr>
        <p:txBody>
          <a:bodyPr>
            <a:noAutofit/>
          </a:bodyPr>
          <a:lstStyle>
            <a:lvl1pPr marL="306910" indent="-306910" algn="l" defTabSz="1219170" rtl="0" eaLnBrk="1" latinLnBrk="0" hangingPunct="1">
              <a:lnSpc>
                <a:spcPct val="100000"/>
              </a:lnSpc>
              <a:spcBef>
                <a:spcPts val="0"/>
              </a:spcBef>
              <a:buClr>
                <a:srgbClr val="C83927"/>
              </a:buClr>
              <a:buSzPct val="80000"/>
              <a:buFontTx/>
              <a:buBlip>
                <a:blip r:embed="rId2"/>
              </a:buBlip>
              <a:defRPr lang="en-US" sz="2400" kern="1200" baseline="0" dirty="0" smtClean="0">
                <a:solidFill>
                  <a:srgbClr val="6D6E71"/>
                </a:solidFill>
                <a:latin typeface="Klavika Lt" panose="02000000000000000000" pitchFamily="50" charset="0"/>
                <a:ea typeface="+mn-ea"/>
                <a:cs typeface="Arial" pitchFamily="34" charset="0"/>
              </a:defRPr>
            </a:lvl1pPr>
            <a:lvl2pPr marL="757748" indent="-304792"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en-US" sz="2400" kern="1200" dirty="0" smtClean="0">
                <a:solidFill>
                  <a:srgbClr val="6D6E71"/>
                </a:solidFill>
                <a:latin typeface="Klavika Lt" panose="02000000000000000000" pitchFamily="50" charset="0"/>
                <a:ea typeface="+mn-ea"/>
                <a:cs typeface="+mn-cs"/>
              </a:defRPr>
            </a:lvl2pPr>
            <a:lvl3pPr marL="1219170" indent="-304792" algn="l" defTabSz="1219170" rtl="0" eaLnBrk="1" latinLnBrk="0" hangingPunct="1">
              <a:lnSpc>
                <a:spcPct val="100000"/>
              </a:lnSpc>
              <a:spcBef>
                <a:spcPts val="0"/>
              </a:spcBef>
              <a:spcAft>
                <a:spcPts val="0"/>
              </a:spcAft>
              <a:buClr>
                <a:srgbClr val="C83927"/>
              </a:buClr>
              <a:buFont typeface="Wingdings" panose="05000000000000000000" pitchFamily="2" charset="2"/>
              <a:buChar char="§"/>
              <a:defRPr lang="en-US" sz="2400" kern="1200" dirty="0" smtClean="0">
                <a:solidFill>
                  <a:srgbClr val="6D6E71"/>
                </a:solidFill>
                <a:latin typeface="Klavika Lt" panose="02000000000000000000" pitchFamily="50" charset="0"/>
                <a:ea typeface="+mn-ea"/>
                <a:cs typeface="+mn-cs"/>
              </a:defRPr>
            </a:lvl3pPr>
            <a:lvl4pPr marL="168059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en-US" sz="2400" kern="1200" dirty="0" smtClean="0">
                <a:solidFill>
                  <a:srgbClr val="6D6E71"/>
                </a:solidFill>
                <a:latin typeface="Klavika Lt" panose="02000000000000000000" pitchFamily="50" charset="0"/>
                <a:ea typeface="+mn-ea"/>
                <a:cs typeface="+mn-cs"/>
              </a:defRPr>
            </a:lvl4pPr>
            <a:lvl5pPr marL="213143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5pPr>
            <a:lvl6pPr marL="2592853" marR="0" indent="-304792" algn="l" defTabSz="1219170" rtl="0" eaLnBrk="1" fontAlgn="auto" latinLnBrk="0" hangingPunct="1">
              <a:lnSpc>
                <a:spcPct val="100000"/>
              </a:lnSpc>
              <a:spcBef>
                <a:spcPts val="0"/>
              </a:spcBef>
              <a:spcAft>
                <a:spcPts val="0"/>
              </a:spcAft>
              <a:buClr>
                <a:srgbClr val="C83927"/>
              </a:buClr>
              <a:buSzTx/>
              <a:buFont typeface="Arial" panose="020B0604020202020204" pitchFamily="34" charset="0"/>
              <a:buChar char="•"/>
              <a:tabLst/>
              <a:defRPr lang="lt-LT" sz="2400" kern="1200" dirty="0" smtClean="0">
                <a:solidFill>
                  <a:srgbClr val="6D6E71"/>
                </a:solidFill>
                <a:latin typeface="Klavika Lt" panose="02000000000000000000" pitchFamily="50" charset="0"/>
                <a:ea typeface="+mn-ea"/>
                <a:cs typeface="+mn-cs"/>
              </a:defRPr>
            </a:lvl6pPr>
            <a:lvl7pPr marL="3054274"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baseline="0" dirty="0" smtClean="0">
                <a:solidFill>
                  <a:srgbClr val="6D6E71"/>
                </a:solidFill>
                <a:latin typeface="Klavika Lt" panose="02000000000000000000" pitchFamily="50" charset="0"/>
                <a:ea typeface="+mn-ea"/>
                <a:cs typeface="+mn-cs"/>
              </a:defRPr>
            </a:lvl7pPr>
            <a:lvl8pPr marL="3502996" indent="-304792" algn="l" defTabSz="1219170" rtl="0" eaLnBrk="1" latinLnBrk="0" hangingPunct="1">
              <a:lnSpc>
                <a:spcPct val="100000"/>
              </a:lnSpc>
              <a:spcBef>
                <a:spcPts val="0"/>
              </a:spcBef>
              <a:spcAft>
                <a:spcPts val="0"/>
              </a:spcAft>
              <a:buClr>
                <a:srgbClr val="C83927"/>
              </a:buClr>
              <a:buFont typeface="Arial" panose="020B0604020202020204" pitchFamily="34" charset="0"/>
              <a:buChar char="•"/>
              <a:defRPr lang="lt-LT" sz="2400" kern="1200" dirty="0" smtClean="0">
                <a:solidFill>
                  <a:srgbClr val="6D6E71"/>
                </a:solidFill>
                <a:latin typeface="Klavika Lt" panose="02000000000000000000" pitchFamily="50" charset="0"/>
                <a:ea typeface="+mn-ea"/>
                <a:cs typeface="+mn-cs"/>
              </a:defRPr>
            </a:lvl8pPr>
            <a:lvl9pPr marL="3964418"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Tree>
    <p:extLst>
      <p:ext uri="{BB962C8B-B14F-4D97-AF65-F5344CB8AC3E}">
        <p14:creationId xmlns:p14="http://schemas.microsoft.com/office/powerpoint/2010/main" val="2167572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dinė skaidrė su numeracija">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2018-04-03</a:t>
            </a:fld>
            <a:endParaRPr lang="lt-LT" dirty="0"/>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
        <p:nvSpPr>
          <p:cNvPr id="12" name="Subtitle 2"/>
          <p:cNvSpPr>
            <a:spLocks noGrp="1"/>
          </p:cNvSpPr>
          <p:nvPr>
            <p:ph type="subTitle" idx="1" hasCustomPrompt="1"/>
          </p:nvPr>
        </p:nvSpPr>
        <p:spPr>
          <a:xfrm>
            <a:off x="527387" y="1484784"/>
            <a:ext cx="11055016" cy="4595976"/>
          </a:xfrm>
          <a:prstGeom prst="rect">
            <a:avLst/>
          </a:prstGeom>
        </p:spPr>
        <p:txBody>
          <a:bodyPr>
            <a:noAutofit/>
          </a:bodyPr>
          <a:lstStyle>
            <a:lvl1pPr marL="306910" indent="-306910" algn="l" defTabSz="1219170" rtl="0" eaLnBrk="1" latinLnBrk="0" hangingPunct="1">
              <a:lnSpc>
                <a:spcPct val="100000"/>
              </a:lnSpc>
              <a:spcBef>
                <a:spcPts val="0"/>
              </a:spcBef>
              <a:buClr>
                <a:srgbClr val="C83927"/>
              </a:buClr>
              <a:buSzPct val="100000"/>
              <a:buFont typeface="+mj-lt"/>
              <a:buAutoNum type="arabicPeriod"/>
              <a:defRPr lang="en-US" sz="2400" kern="1200" baseline="0" dirty="0" smtClean="0">
                <a:solidFill>
                  <a:srgbClr val="6D6E71"/>
                </a:solidFill>
                <a:latin typeface="Klavika Lt" panose="02000000000000000000" pitchFamily="50" charset="0"/>
                <a:ea typeface="+mn-ea"/>
                <a:cs typeface="Arial" pitchFamily="34" charset="0"/>
              </a:defRPr>
            </a:lvl1pPr>
            <a:lvl2pPr marL="757748" indent="-302676" algn="l" defTabSz="1219170" rtl="0" eaLnBrk="1" latinLnBrk="0" hangingPunct="1">
              <a:lnSpc>
                <a:spcPct val="100000"/>
              </a:lnSpc>
              <a:spcBef>
                <a:spcPts val="0"/>
              </a:spcBef>
              <a:spcAft>
                <a:spcPts val="0"/>
              </a:spcAft>
              <a:buClr>
                <a:srgbClr val="C83927"/>
              </a:buClr>
              <a:buSzPct val="100000"/>
              <a:buFont typeface="+mj-lt"/>
              <a:buAutoNum type="alphaLcPeriod"/>
              <a:defRPr lang="en-US" sz="2400" kern="1200" dirty="0" smtClean="0">
                <a:solidFill>
                  <a:srgbClr val="6D6E71"/>
                </a:solidFill>
                <a:latin typeface="Klavika Lt" panose="02000000000000000000" pitchFamily="50" charset="0"/>
                <a:ea typeface="+mn-ea"/>
                <a:cs typeface="+mn-cs"/>
              </a:defRPr>
            </a:lvl2pPr>
            <a:lvl3pPr marL="1219170" indent="-302676" algn="l" defTabSz="1219170" rtl="0" eaLnBrk="1" latinLnBrk="0" hangingPunct="1">
              <a:lnSpc>
                <a:spcPct val="100000"/>
              </a:lnSpc>
              <a:spcBef>
                <a:spcPts val="0"/>
              </a:spcBef>
              <a:spcAft>
                <a:spcPts val="0"/>
              </a:spcAft>
              <a:buClr>
                <a:srgbClr val="C83927"/>
              </a:buClr>
              <a:buSzPct val="100000"/>
              <a:buFont typeface="+mj-lt"/>
              <a:buAutoNum type="romanLcPeriod"/>
              <a:defRPr lang="en-US" sz="2400" kern="1200" dirty="0" smtClean="0">
                <a:solidFill>
                  <a:srgbClr val="6D6E71"/>
                </a:solidFill>
                <a:latin typeface="Klavika Lt" panose="02000000000000000000" pitchFamily="50" charset="0"/>
                <a:ea typeface="+mn-ea"/>
                <a:cs typeface="+mn-cs"/>
              </a:defRPr>
            </a:lvl3pPr>
            <a:lvl4pPr marL="1680591" indent="-302676"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en-US" sz="2400" kern="1200" dirty="0" smtClean="0">
                <a:solidFill>
                  <a:srgbClr val="6D6E71"/>
                </a:solidFill>
                <a:latin typeface="Klavika Lt" panose="02000000000000000000" pitchFamily="50" charset="0"/>
                <a:ea typeface="+mn-ea"/>
                <a:cs typeface="+mn-cs"/>
              </a:defRPr>
            </a:lvl4pPr>
            <a:lvl5pPr marL="2131431" indent="-29632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5pPr>
            <a:lvl6pPr marL="2592853" marR="0" indent="-304792" algn="l" defTabSz="1219170" rtl="0" eaLnBrk="1" fontAlgn="auto" latinLnBrk="0" hangingPunct="1">
              <a:lnSpc>
                <a:spcPct val="100000"/>
              </a:lnSpc>
              <a:spcBef>
                <a:spcPts val="0"/>
              </a:spcBef>
              <a:spcAft>
                <a:spcPts val="0"/>
              </a:spcAft>
              <a:buClr>
                <a:srgbClr val="C83927"/>
              </a:buClr>
              <a:buSzPct val="100000"/>
              <a:buFont typeface="Wingdings" panose="05000000000000000000" pitchFamily="2" charset="2"/>
              <a:buChar char="§"/>
              <a:tabLst/>
              <a:defRPr lang="lt-LT" sz="2400" kern="1200" dirty="0" smtClean="0">
                <a:solidFill>
                  <a:srgbClr val="6D6E71"/>
                </a:solidFill>
                <a:latin typeface="Klavika Lt" panose="02000000000000000000" pitchFamily="50" charset="0"/>
                <a:ea typeface="+mn-ea"/>
                <a:cs typeface="+mn-cs"/>
              </a:defRPr>
            </a:lvl6pPr>
            <a:lvl7pPr marL="3054274" indent="-30902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baseline="0" dirty="0" smtClean="0">
                <a:solidFill>
                  <a:srgbClr val="6D6E71"/>
                </a:solidFill>
                <a:latin typeface="Klavika Lt" panose="02000000000000000000" pitchFamily="50" charset="0"/>
                <a:ea typeface="+mn-ea"/>
                <a:cs typeface="+mn-cs"/>
              </a:defRPr>
            </a:lvl7pPr>
            <a:lvl8pPr marL="3502996" indent="-302676"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lt-LT" sz="2400" kern="1200" dirty="0" smtClean="0">
                <a:solidFill>
                  <a:srgbClr val="6D6E71"/>
                </a:solidFill>
                <a:latin typeface="Klavika Lt" panose="02000000000000000000" pitchFamily="50" charset="0"/>
                <a:ea typeface="+mn-ea"/>
                <a:cs typeface="+mn-cs"/>
              </a:defRPr>
            </a:lvl8pPr>
            <a:lvl9pPr marL="3964418" indent="-30267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Tree>
    <p:extLst>
      <p:ext uri="{BB962C8B-B14F-4D97-AF65-F5344CB8AC3E}">
        <p14:creationId xmlns:p14="http://schemas.microsoft.com/office/powerpoint/2010/main" val="3099864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inė skaidrė su Int turiniu">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527380" y="5759332"/>
            <a:ext cx="11061115" cy="360040"/>
          </a:xfrm>
          <a:prstGeom prst="rect">
            <a:avLst/>
          </a:prstGeom>
        </p:spPr>
        <p:txBody>
          <a:bodyPr>
            <a:noAutofit/>
          </a:bodyPr>
          <a:lstStyle>
            <a:lvl1pPr marL="0" indent="0" algn="ctr">
              <a:buNone/>
              <a:defRPr sz="1920">
                <a:solidFill>
                  <a:srgbClr val="6D6E71"/>
                </a:solidFill>
                <a:latin typeface="Klavika Lt" panose="02000000000000000000" pitchFamily="50" charset="0"/>
                <a:cs typeface="Arial" pitchFamily="34" charset="0"/>
              </a:defRPr>
            </a:lvl1pPr>
            <a:lvl2pPr marL="609557" indent="0">
              <a:buNone/>
              <a:defRPr sz="1600"/>
            </a:lvl2pPr>
            <a:lvl3pPr marL="1219116" indent="0">
              <a:buNone/>
              <a:defRPr sz="1333"/>
            </a:lvl3pPr>
            <a:lvl4pPr marL="1828672" indent="0">
              <a:buNone/>
              <a:defRPr sz="1200"/>
            </a:lvl4pPr>
            <a:lvl5pPr marL="2438230" indent="0">
              <a:buNone/>
              <a:defRPr sz="1200"/>
            </a:lvl5pPr>
            <a:lvl6pPr marL="3047786" indent="0">
              <a:buNone/>
              <a:defRPr sz="1200"/>
            </a:lvl6pPr>
            <a:lvl7pPr marL="3657346" indent="0">
              <a:buNone/>
              <a:defRPr sz="1200"/>
            </a:lvl7pPr>
            <a:lvl8pPr marL="4266901" indent="0">
              <a:buNone/>
              <a:defRPr sz="1200"/>
            </a:lvl8pPr>
            <a:lvl9pPr marL="4876457" indent="0">
              <a:buNone/>
              <a:defRPr sz="1200"/>
            </a:lvl9pPr>
          </a:lstStyle>
          <a:p>
            <a:pPr lvl="0"/>
            <a:r>
              <a:rPr lang="lt-LT" dirty="0"/>
              <a:t>Pavadinimas</a:t>
            </a:r>
            <a:endParaRPr lang="en-US" dirty="0"/>
          </a:p>
        </p:txBody>
      </p:sp>
      <p:sp>
        <p:nvSpPr>
          <p:cNvPr id="10" name="ClipArt Placeholder 9"/>
          <p:cNvSpPr>
            <a:spLocks noGrp="1"/>
          </p:cNvSpPr>
          <p:nvPr>
            <p:ph type="clipArt" sz="quarter" idx="13"/>
          </p:nvPr>
        </p:nvSpPr>
        <p:spPr>
          <a:xfrm>
            <a:off x="527380" y="1503880"/>
            <a:ext cx="11055019" cy="4119681"/>
          </a:xfrm>
          <a:prstGeom prst="rect">
            <a:avLst/>
          </a:prstGeom>
        </p:spPr>
        <p:txBody>
          <a:bodyPr/>
          <a:lstStyle>
            <a:lvl1pPr marL="0" indent="0">
              <a:buNone/>
              <a:defRPr sz="2400">
                <a:solidFill>
                  <a:srgbClr val="6D6E71"/>
                </a:solidFill>
                <a:latin typeface="Klavika Lt" panose="02000000000000000000" pitchFamily="50" charset="0"/>
              </a:defRPr>
            </a:lvl1pPr>
          </a:lstStyle>
          <a:p>
            <a:endParaRPr lang="lt-LT" dirty="0"/>
          </a:p>
        </p:txBody>
      </p:sp>
      <p:sp>
        <p:nvSpPr>
          <p:cNvPr id="9"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11" name="Date Placeholder 3"/>
          <p:cNvSpPr>
            <a:spLocks noGrp="1"/>
          </p:cNvSpPr>
          <p:nvPr>
            <p:ph type="dt" sz="half" idx="14"/>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2018-04-03</a:t>
            </a:fld>
            <a:endParaRPr lang="lt-LT" dirty="0"/>
          </a:p>
        </p:txBody>
      </p:sp>
      <p:sp>
        <p:nvSpPr>
          <p:cNvPr id="12"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3"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Tree>
    <p:extLst>
      <p:ext uri="{BB962C8B-B14F-4D97-AF65-F5344CB8AC3E}">
        <p14:creationId xmlns:p14="http://schemas.microsoft.com/office/powerpoint/2010/main" val="3971537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inė skaidrė su turiniu">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380" y="1498601"/>
            <a:ext cx="11055019" cy="4582164"/>
          </a:xfrm>
          <a:prstGeom prst="rect">
            <a:avLst/>
          </a:prstGeom>
        </p:spPr>
        <p:txBody>
          <a:bodyPr/>
          <a:lstStyle>
            <a:lvl2pPr marL="0" indent="0">
              <a:buNone/>
              <a:defRPr sz="2400">
                <a:solidFill>
                  <a:srgbClr val="6D6E71"/>
                </a:solidFill>
                <a:latin typeface="Klavika Lt" panose="02000000000000000000" pitchFamily="50" charset="0"/>
              </a:defRPr>
            </a:lvl2pPr>
          </a:lstStyle>
          <a:p>
            <a:pPr lvl="1"/>
            <a:endParaRPr lang="lt-LT" dirty="0"/>
          </a:p>
        </p:txBody>
      </p:sp>
      <p:sp>
        <p:nvSpPr>
          <p:cNvPr id="8"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7"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2018-04-03</a:t>
            </a:fld>
            <a:endParaRPr lang="lt-LT" dirty="0"/>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Tree>
    <p:extLst>
      <p:ext uri="{BB962C8B-B14F-4D97-AF65-F5344CB8AC3E}">
        <p14:creationId xmlns:p14="http://schemas.microsoft.com/office/powerpoint/2010/main" val="3164800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0"/>
            <a:ext cx="11055019" cy="660400"/>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2018-04-03</a:t>
            </a:fld>
            <a:endParaRPr lang="lt-LT" dirty="0"/>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
        <p:nvSpPr>
          <p:cNvPr id="6" name="Round Diagonal Corner Rectangle 4"/>
          <p:cNvSpPr/>
          <p:nvPr userDrawn="1"/>
        </p:nvSpPr>
        <p:spPr>
          <a:xfrm>
            <a:off x="7620000" y="1193800"/>
            <a:ext cx="1727200" cy="14224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a:lnSpc>
                <a:spcPct val="100000"/>
              </a:lnSpc>
              <a:defRPr/>
            </a:pPr>
            <a:r>
              <a:rPr lang="en-US" sz="1333" b="0" baseline="0" dirty="0">
                <a:solidFill>
                  <a:srgbClr val="414042"/>
                </a:solidFill>
                <a:latin typeface="Klavika Rg" panose="02000000000000000000" pitchFamily="50" charset="0"/>
                <a:cs typeface="Arial" pitchFamily="34" charset="0"/>
              </a:rPr>
              <a:t>A</a:t>
            </a:r>
            <a:r>
              <a:rPr lang="lt-LT" sz="1333" b="0" baseline="0" dirty="0" err="1">
                <a:solidFill>
                  <a:srgbClr val="414042"/>
                </a:solidFill>
                <a:latin typeface="Klavika Rg" panose="02000000000000000000" pitchFamily="50" charset="0"/>
                <a:cs typeface="Arial" pitchFamily="34" charset="0"/>
              </a:rPr>
              <a:t>si</a:t>
            </a:r>
            <a:r>
              <a:rPr lang="en-US" sz="1333" b="0" baseline="0" dirty="0">
                <a:solidFill>
                  <a:srgbClr val="414042"/>
                </a:solidFill>
                <a:latin typeface="Klavika Rg" panose="02000000000000000000" pitchFamily="50" charset="0"/>
                <a:cs typeface="Arial" pitchFamily="34" charset="0"/>
              </a:rPr>
              <a:t>a:</a:t>
            </a:r>
          </a:p>
          <a:p>
            <a:pPr>
              <a:lnSpc>
                <a:spcPct val="100000"/>
              </a:lnSpc>
              <a:buBlip>
                <a:blip r:embed="rId2"/>
              </a:buBlip>
              <a:defRPr/>
            </a:pPr>
            <a:r>
              <a:rPr lang="en-US" sz="1333" dirty="0">
                <a:solidFill>
                  <a:srgbClr val="414042"/>
                </a:solidFill>
                <a:latin typeface="Klavika Lt" panose="02000000000000000000" pitchFamily="50" charset="0"/>
                <a:cs typeface="Arial" pitchFamily="34" charset="0"/>
              </a:rPr>
              <a:t>  Vietnam</a:t>
            </a:r>
          </a:p>
          <a:p>
            <a:pPr>
              <a:lnSpc>
                <a:spcPct val="100000"/>
              </a:lnSpc>
              <a:buBlip>
                <a:blip r:embed="rId2"/>
              </a:buBlip>
              <a:defRPr/>
            </a:pPr>
            <a:r>
              <a:rPr lang="en-US" sz="1333" dirty="0">
                <a:solidFill>
                  <a:srgbClr val="414042"/>
                </a:solidFill>
                <a:latin typeface="Klavika Lt" panose="02000000000000000000" pitchFamily="50" charset="0"/>
                <a:cs typeface="Arial" pitchFamily="34" charset="0"/>
              </a:rPr>
              <a:t>  </a:t>
            </a:r>
            <a:r>
              <a:rPr lang="lt-LT" sz="1333" dirty="0" err="1">
                <a:solidFill>
                  <a:srgbClr val="414042"/>
                </a:solidFill>
                <a:latin typeface="Klavika Lt" panose="02000000000000000000" pitchFamily="50" charset="0"/>
                <a:cs typeface="Arial" pitchFamily="34" charset="0"/>
              </a:rPr>
              <a:t>Bhutan</a:t>
            </a:r>
            <a:endParaRPr lang="en-US" sz="1333" dirty="0">
              <a:solidFill>
                <a:srgbClr val="414042"/>
              </a:solidFill>
              <a:latin typeface="Klavika Lt" panose="02000000000000000000" pitchFamily="50" charset="0"/>
              <a:cs typeface="Arial" pitchFamily="34" charset="0"/>
            </a:endParaRPr>
          </a:p>
          <a:p>
            <a:pPr>
              <a:lnSpc>
                <a:spcPct val="100000"/>
              </a:lnSpc>
              <a:buBlip>
                <a:blip r:embed="rId2"/>
              </a:buBlip>
              <a:defRPr/>
            </a:pPr>
            <a:r>
              <a:rPr lang="en-US" sz="1333" dirty="0">
                <a:solidFill>
                  <a:srgbClr val="414042"/>
                </a:solidFill>
                <a:latin typeface="Klavika Lt" panose="02000000000000000000" pitchFamily="50" charset="0"/>
                <a:cs typeface="Arial" pitchFamily="34" charset="0"/>
              </a:rPr>
              <a:t>  Laos</a:t>
            </a:r>
          </a:p>
          <a:p>
            <a:pPr>
              <a:lnSpc>
                <a:spcPct val="100000"/>
              </a:lnSpc>
              <a:buBlip>
                <a:blip r:embed="rId2"/>
              </a:buBlip>
              <a:defRPr/>
            </a:pPr>
            <a:r>
              <a:rPr lang="en-US" sz="1333" dirty="0">
                <a:solidFill>
                  <a:srgbClr val="414042"/>
                </a:solidFill>
                <a:latin typeface="Klavika Lt" panose="02000000000000000000" pitchFamily="50" charset="0"/>
                <a:cs typeface="Arial" pitchFamily="34" charset="0"/>
              </a:rPr>
              <a:t> </a:t>
            </a:r>
            <a:r>
              <a:rPr lang="lt-LT" sz="1333" dirty="0">
                <a:solidFill>
                  <a:srgbClr val="414042"/>
                </a:solidFill>
                <a:latin typeface="Klavika Lt" panose="02000000000000000000" pitchFamily="50" charset="0"/>
                <a:cs typeface="Arial" pitchFamily="34" charset="0"/>
              </a:rPr>
              <a:t> </a:t>
            </a:r>
            <a:r>
              <a:rPr lang="en-US" sz="1333" dirty="0">
                <a:solidFill>
                  <a:srgbClr val="414042"/>
                </a:solidFill>
                <a:latin typeface="Klavika Lt" panose="02000000000000000000" pitchFamily="50" charset="0"/>
                <a:cs typeface="Arial" pitchFamily="34" charset="0"/>
              </a:rPr>
              <a:t>Azerbaijan</a:t>
            </a:r>
            <a:endParaRPr lang="lt-LT" sz="1333"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dirty="0">
                <a:solidFill>
                  <a:srgbClr val="414042"/>
                </a:solidFill>
                <a:latin typeface="Klavika Lt" panose="02000000000000000000" pitchFamily="50" charset="0"/>
                <a:cs typeface="Arial" pitchFamily="34" charset="0"/>
              </a:rPr>
              <a:t>  </a:t>
            </a:r>
            <a:r>
              <a:rPr lang="lt-LT" sz="1333" dirty="0" err="1">
                <a:solidFill>
                  <a:srgbClr val="414042"/>
                </a:solidFill>
                <a:latin typeface="Klavika Lt" panose="02000000000000000000" pitchFamily="50" charset="0"/>
                <a:cs typeface="Arial" pitchFamily="34" charset="0"/>
              </a:rPr>
              <a:t>Cambodia</a:t>
            </a:r>
            <a:r>
              <a:rPr lang="en-US" sz="1333" dirty="0">
                <a:solidFill>
                  <a:srgbClr val="414042"/>
                </a:solidFill>
                <a:latin typeface="Klavika Lt" panose="02000000000000000000" pitchFamily="50" charset="0"/>
                <a:cs typeface="Arial" pitchFamily="34" charset="0"/>
              </a:rPr>
              <a:t> </a:t>
            </a:r>
          </a:p>
        </p:txBody>
      </p:sp>
      <p:sp>
        <p:nvSpPr>
          <p:cNvPr id="11" name="Round Diagonal Corner Rectangle 5"/>
          <p:cNvSpPr/>
          <p:nvPr userDrawn="1"/>
        </p:nvSpPr>
        <p:spPr>
          <a:xfrm>
            <a:off x="3850585" y="4038601"/>
            <a:ext cx="2641600" cy="1690409"/>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numCol="2" anchor="ctr"/>
          <a:lstStyle/>
          <a:p>
            <a:pPr>
              <a:lnSpc>
                <a:spcPct val="100000"/>
              </a:lnSpc>
              <a:defRPr/>
            </a:pPr>
            <a:r>
              <a:rPr lang="en-US" sz="1333" b="0" baseline="0" dirty="0" err="1">
                <a:solidFill>
                  <a:srgbClr val="414042"/>
                </a:solidFill>
                <a:latin typeface="Klavika Rg" panose="02000000000000000000" pitchFamily="50" charset="0"/>
                <a:cs typeface="Arial" pitchFamily="34" charset="0"/>
              </a:rPr>
              <a:t>Afri</a:t>
            </a:r>
            <a:r>
              <a:rPr lang="lt-LT" sz="1333" b="0" baseline="0" dirty="0" err="1">
                <a:solidFill>
                  <a:srgbClr val="414042"/>
                </a:solidFill>
                <a:latin typeface="Klavika Rg" panose="02000000000000000000" pitchFamily="50" charset="0"/>
                <a:cs typeface="Arial" pitchFamily="34" charset="0"/>
              </a:rPr>
              <a:t>ca</a:t>
            </a:r>
            <a:r>
              <a:rPr lang="en-US" sz="1333" b="0" baseline="0" dirty="0">
                <a:solidFill>
                  <a:srgbClr val="414042"/>
                </a:solidFill>
                <a:latin typeface="Klavika Rg" panose="02000000000000000000" pitchFamily="50" charset="0"/>
                <a:cs typeface="Arial" pitchFamily="34" charset="0"/>
              </a:rPr>
              <a:t>:</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Liberia</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R</a:t>
            </a:r>
            <a:r>
              <a:rPr lang="lt-LT" sz="1333" baseline="0" dirty="0">
                <a:solidFill>
                  <a:srgbClr val="414042"/>
                </a:solidFill>
                <a:latin typeface="Klavika Lt" panose="02000000000000000000" pitchFamily="50" charset="0"/>
                <a:cs typeface="Arial" pitchFamily="34" charset="0"/>
              </a:rPr>
              <a:t>w</a:t>
            </a:r>
            <a:r>
              <a:rPr lang="en-US" sz="1333" baseline="0" dirty="0" err="1">
                <a:solidFill>
                  <a:srgbClr val="414042"/>
                </a:solidFill>
                <a:latin typeface="Klavika Lt" panose="02000000000000000000" pitchFamily="50" charset="0"/>
                <a:cs typeface="Arial" pitchFamily="34" charset="0"/>
              </a:rPr>
              <a:t>anda</a:t>
            </a:r>
            <a:r>
              <a:rPr lang="en-US" sz="1333" baseline="0" dirty="0">
                <a:solidFill>
                  <a:srgbClr val="414042"/>
                </a:solidFill>
                <a:latin typeface="Klavika Lt" panose="02000000000000000000" pitchFamily="50" charset="0"/>
                <a:cs typeface="Arial" pitchFamily="34" charset="0"/>
              </a:rPr>
              <a:t> </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Mala</a:t>
            </a:r>
            <a:r>
              <a:rPr lang="lt-LT" sz="1333" baseline="0" dirty="0">
                <a:solidFill>
                  <a:srgbClr val="414042"/>
                </a:solidFill>
                <a:latin typeface="Klavika Lt" panose="02000000000000000000" pitchFamily="50" charset="0"/>
                <a:cs typeface="Arial" pitchFamily="34" charset="0"/>
              </a:rPr>
              <a:t>v</a:t>
            </a:r>
            <a:r>
              <a:rPr lang="en-US" sz="1333" baseline="0" dirty="0" err="1">
                <a:solidFill>
                  <a:srgbClr val="414042"/>
                </a:solidFill>
                <a:latin typeface="Klavika Lt" panose="02000000000000000000" pitchFamily="50" charset="0"/>
                <a:cs typeface="Arial" pitchFamily="34" charset="0"/>
              </a:rPr>
              <a:t>i</a:t>
            </a:r>
            <a:endParaRPr lang="en-US"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Zanzibar</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Ken</a:t>
            </a:r>
            <a:r>
              <a:rPr lang="lt-LT" sz="1333" baseline="0" dirty="0">
                <a:solidFill>
                  <a:srgbClr val="414042"/>
                </a:solidFill>
                <a:latin typeface="Klavika Lt" panose="02000000000000000000" pitchFamily="50" charset="0"/>
                <a:cs typeface="Arial" pitchFamily="34" charset="0"/>
              </a:rPr>
              <a:t>y</a:t>
            </a:r>
            <a:r>
              <a:rPr lang="en-US" sz="1333" baseline="0" dirty="0">
                <a:solidFill>
                  <a:srgbClr val="414042"/>
                </a:solidFill>
                <a:latin typeface="Klavika Lt" panose="02000000000000000000" pitchFamily="50" charset="0"/>
                <a:cs typeface="Arial" pitchFamily="34" charset="0"/>
              </a:rPr>
              <a:t>a</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Lesoto</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a:t>
            </a:r>
            <a:r>
              <a:rPr lang="lt-LT" sz="1333" baseline="0" dirty="0">
                <a:solidFill>
                  <a:srgbClr val="414042"/>
                </a:solidFill>
                <a:latin typeface="Klavika Lt" panose="02000000000000000000" pitchFamily="50" charset="0"/>
                <a:cs typeface="Arial" pitchFamily="34" charset="0"/>
              </a:rPr>
              <a:t> </a:t>
            </a:r>
            <a:r>
              <a:rPr lang="en-US" sz="1333" baseline="0" dirty="0" err="1">
                <a:solidFill>
                  <a:srgbClr val="414042"/>
                </a:solidFill>
                <a:latin typeface="Klavika Lt" panose="02000000000000000000" pitchFamily="50" charset="0"/>
                <a:cs typeface="Arial" pitchFamily="34" charset="0"/>
              </a:rPr>
              <a:t>Mozambi</a:t>
            </a:r>
            <a:r>
              <a:rPr lang="lt-LT" sz="1333" baseline="0" dirty="0" err="1">
                <a:solidFill>
                  <a:srgbClr val="414042"/>
                </a:solidFill>
                <a:latin typeface="Klavika Lt" panose="02000000000000000000" pitchFamily="50" charset="0"/>
                <a:cs typeface="Arial" pitchFamily="34" charset="0"/>
              </a:rPr>
              <a:t>que</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South</a:t>
            </a:r>
            <a:r>
              <a:rPr lang="lt-LT" sz="1333" baseline="0" dirty="0">
                <a:solidFill>
                  <a:srgbClr val="414042"/>
                </a:solidFill>
                <a:latin typeface="Klavika Lt" panose="02000000000000000000" pitchFamily="50" charset="0"/>
                <a:cs typeface="Arial" pitchFamily="34" charset="0"/>
              </a:rPr>
              <a:t> </a:t>
            </a:r>
            <a:r>
              <a:rPr lang="en-US" sz="1333" baseline="0" dirty="0">
                <a:solidFill>
                  <a:srgbClr val="414042"/>
                </a:solidFill>
                <a:latin typeface="Klavika Lt" panose="02000000000000000000" pitchFamily="50" charset="0"/>
                <a:cs typeface="Arial" pitchFamily="34" charset="0"/>
              </a:rPr>
              <a:t>Sudan</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Mauri</a:t>
            </a:r>
            <a:r>
              <a:rPr lang="lt-LT" sz="1333" baseline="0" dirty="0">
                <a:solidFill>
                  <a:srgbClr val="414042"/>
                </a:solidFill>
                <a:latin typeface="Klavika Lt" panose="02000000000000000000" pitchFamily="50" charset="0"/>
                <a:cs typeface="Arial" pitchFamily="34" charset="0"/>
              </a:rPr>
              <a:t>t</a:t>
            </a:r>
            <a:r>
              <a:rPr lang="en-US" sz="1333" baseline="0" dirty="0" err="1">
                <a:solidFill>
                  <a:srgbClr val="414042"/>
                </a:solidFill>
                <a:latin typeface="Klavika Lt" panose="02000000000000000000" pitchFamily="50" charset="0"/>
                <a:cs typeface="Arial" pitchFamily="34" charset="0"/>
              </a:rPr>
              <a:t>ius</a:t>
            </a:r>
            <a:endParaRPr lang="en-US"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a:t>
            </a:r>
            <a:r>
              <a:rPr lang="en-US" sz="1333" baseline="0" dirty="0" err="1">
                <a:solidFill>
                  <a:srgbClr val="414042"/>
                </a:solidFill>
                <a:latin typeface="Klavika Lt" panose="02000000000000000000" pitchFamily="50" charset="0"/>
                <a:cs typeface="Arial" pitchFamily="34" charset="0"/>
              </a:rPr>
              <a:t>Madagas</a:t>
            </a:r>
            <a:r>
              <a:rPr lang="lt-LT" sz="1333" baseline="0" dirty="0">
                <a:solidFill>
                  <a:srgbClr val="414042"/>
                </a:solidFill>
                <a:latin typeface="Klavika Lt" panose="02000000000000000000" pitchFamily="50" charset="0"/>
                <a:cs typeface="Arial" pitchFamily="34" charset="0"/>
              </a:rPr>
              <a:t>c</a:t>
            </a:r>
            <a:r>
              <a:rPr lang="en-US" sz="1333" baseline="0" dirty="0" err="1">
                <a:solidFill>
                  <a:srgbClr val="414042"/>
                </a:solidFill>
                <a:latin typeface="Klavika Lt" panose="02000000000000000000" pitchFamily="50" charset="0"/>
                <a:cs typeface="Arial" pitchFamily="34" charset="0"/>
              </a:rPr>
              <a:t>ar</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Nigeria</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Tanzania</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Uganda</a:t>
            </a:r>
          </a:p>
        </p:txBody>
      </p:sp>
      <p:sp>
        <p:nvSpPr>
          <p:cNvPr id="12" name="Round Diagonal Corner Rectangle 7"/>
          <p:cNvSpPr/>
          <p:nvPr userDrawn="1"/>
        </p:nvSpPr>
        <p:spPr>
          <a:xfrm>
            <a:off x="914401" y="3530600"/>
            <a:ext cx="1780913" cy="23368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a:lnSpc>
                <a:spcPct val="100000"/>
              </a:lnSpc>
              <a:defRPr/>
            </a:pPr>
            <a:r>
              <a:rPr lang="en-US" sz="1333" b="0" baseline="0" dirty="0" err="1">
                <a:solidFill>
                  <a:srgbClr val="414042"/>
                </a:solidFill>
                <a:latin typeface="Klavika Rg" panose="02000000000000000000" pitchFamily="50" charset="0"/>
                <a:cs typeface="Arial" pitchFamily="34" charset="0"/>
              </a:rPr>
              <a:t>Centr</a:t>
            </a:r>
            <a:r>
              <a:rPr lang="lt-LT" sz="1333" b="0" baseline="0" dirty="0">
                <a:solidFill>
                  <a:srgbClr val="414042"/>
                </a:solidFill>
                <a:latin typeface="Klavika Rg" panose="02000000000000000000" pitchFamily="50" charset="0"/>
                <a:cs typeface="Arial" pitchFamily="34" charset="0"/>
              </a:rPr>
              <a:t>al</a:t>
            </a:r>
            <a:r>
              <a:rPr lang="en-US" sz="1333" b="0" baseline="0" dirty="0">
                <a:solidFill>
                  <a:srgbClr val="414042"/>
                </a:solidFill>
                <a:latin typeface="Klavika Rg" panose="02000000000000000000" pitchFamily="50" charset="0"/>
                <a:cs typeface="Arial" pitchFamily="34" charset="0"/>
              </a:rPr>
              <a:t> </a:t>
            </a:r>
            <a:r>
              <a:rPr lang="en-US" sz="1333" b="0" baseline="0" dirty="0" err="1">
                <a:solidFill>
                  <a:srgbClr val="414042"/>
                </a:solidFill>
                <a:latin typeface="Klavika Rg" panose="02000000000000000000" pitchFamily="50" charset="0"/>
                <a:cs typeface="Arial" pitchFamily="34" charset="0"/>
              </a:rPr>
              <a:t>Ameri</a:t>
            </a:r>
            <a:r>
              <a:rPr lang="lt-LT" sz="1333" b="0" baseline="0" dirty="0">
                <a:solidFill>
                  <a:srgbClr val="414042"/>
                </a:solidFill>
                <a:latin typeface="Klavika Rg" panose="02000000000000000000" pitchFamily="50" charset="0"/>
                <a:cs typeface="Arial" pitchFamily="34" charset="0"/>
              </a:rPr>
              <a:t>c</a:t>
            </a:r>
            <a:r>
              <a:rPr lang="en-US" sz="1333" b="0" baseline="0" dirty="0">
                <a:solidFill>
                  <a:srgbClr val="414042"/>
                </a:solidFill>
                <a:latin typeface="Klavika Rg" panose="02000000000000000000" pitchFamily="50" charset="0"/>
                <a:cs typeface="Arial" pitchFamily="34" charset="0"/>
              </a:rPr>
              <a:t>a:</a:t>
            </a:r>
          </a:p>
          <a:p>
            <a:pPr marL="234945" indent="-234945">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Guatemala</a:t>
            </a:r>
          </a:p>
          <a:p>
            <a:pPr marL="234945" indent="-234945">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Domini</a:t>
            </a:r>
            <a:r>
              <a:rPr lang="lt-LT" sz="1333" baseline="0" dirty="0" err="1">
                <a:solidFill>
                  <a:srgbClr val="414042"/>
                </a:solidFill>
                <a:latin typeface="Klavika Lt" panose="02000000000000000000" pitchFamily="50" charset="0"/>
                <a:cs typeface="Arial" pitchFamily="34" charset="0"/>
              </a:rPr>
              <a:t>can</a:t>
            </a: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Republic</a:t>
            </a:r>
            <a:endParaRPr lang="lt-LT" sz="1333" baseline="0" dirty="0">
              <a:solidFill>
                <a:srgbClr val="414042"/>
              </a:solidFill>
              <a:latin typeface="Klavika Lt" panose="02000000000000000000" pitchFamily="50" charset="0"/>
              <a:cs typeface="Arial" pitchFamily="34" charset="0"/>
            </a:endParaRPr>
          </a:p>
          <a:p>
            <a:pPr marL="234945" indent="-234945">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Grenada</a:t>
            </a:r>
          </a:p>
          <a:p>
            <a:pPr marL="234945" indent="-234945">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St. Lucia</a:t>
            </a:r>
          </a:p>
          <a:p>
            <a:pPr marL="234945" indent="-234945">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St. </a:t>
            </a:r>
            <a:r>
              <a:rPr lang="lt-LT" sz="1333" baseline="0" dirty="0" err="1">
                <a:solidFill>
                  <a:srgbClr val="414042"/>
                </a:solidFill>
                <a:latin typeface="Klavika Lt" panose="02000000000000000000" pitchFamily="50" charset="0"/>
                <a:cs typeface="Arial" pitchFamily="34" charset="0"/>
              </a:rPr>
              <a:t>Vincent</a:t>
            </a:r>
            <a:r>
              <a:rPr lang="lt-LT" sz="1333" baseline="0" dirty="0">
                <a:solidFill>
                  <a:srgbClr val="414042"/>
                </a:solidFill>
                <a:latin typeface="Klavika Lt" panose="02000000000000000000" pitchFamily="50" charset="0"/>
                <a:cs typeface="Arial" pitchFamily="34" charset="0"/>
              </a:rPr>
              <a:t> &amp; </a:t>
            </a:r>
            <a:r>
              <a:rPr lang="lt-LT" sz="1333" baseline="0" dirty="0" err="1">
                <a:solidFill>
                  <a:srgbClr val="414042"/>
                </a:solidFill>
                <a:latin typeface="Klavika Lt" panose="02000000000000000000" pitchFamily="50" charset="0"/>
                <a:cs typeface="Arial" pitchFamily="34" charset="0"/>
              </a:rPr>
              <a:t>the</a:t>
            </a: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Grenadines</a:t>
            </a:r>
            <a:endParaRPr lang="lt-LT" sz="1333" baseline="0" dirty="0">
              <a:solidFill>
                <a:srgbClr val="414042"/>
              </a:solidFill>
              <a:latin typeface="Klavika Lt" panose="02000000000000000000" pitchFamily="50" charset="0"/>
              <a:cs typeface="Arial" pitchFamily="34" charset="0"/>
            </a:endParaRPr>
          </a:p>
          <a:p>
            <a:pPr marL="234945" indent="-234945">
              <a:lnSpc>
                <a:spcPct val="100000"/>
              </a:lnSpc>
              <a:buBlip>
                <a:blip r:embed="rId2"/>
              </a:buBlip>
              <a:defRPr/>
            </a:pPr>
            <a:r>
              <a:rPr lang="lt-LT" sz="1333" baseline="0" dirty="0" err="1">
                <a:solidFill>
                  <a:srgbClr val="414042"/>
                </a:solidFill>
                <a:latin typeface="Klavika Lt" panose="02000000000000000000" pitchFamily="50" charset="0"/>
                <a:cs typeface="Arial" pitchFamily="34" charset="0"/>
              </a:rPr>
              <a:t>Commonwelth</a:t>
            </a: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of</a:t>
            </a: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Dominica</a:t>
            </a:r>
            <a:endParaRPr lang="lt-LT" sz="1333" baseline="0" dirty="0">
              <a:solidFill>
                <a:srgbClr val="414042"/>
              </a:solidFill>
              <a:latin typeface="Klavika Lt" panose="02000000000000000000" pitchFamily="50" charset="0"/>
              <a:cs typeface="Arial" pitchFamily="34" charset="0"/>
            </a:endParaRPr>
          </a:p>
        </p:txBody>
      </p:sp>
      <p:sp>
        <p:nvSpPr>
          <p:cNvPr id="13" name="Round Diagonal Corner Rectangle 9"/>
          <p:cNvSpPr/>
          <p:nvPr userDrawn="1"/>
        </p:nvSpPr>
        <p:spPr>
          <a:xfrm>
            <a:off x="10289059" y="2514601"/>
            <a:ext cx="1320800" cy="1187167"/>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a:lnSpc>
                <a:spcPct val="100000"/>
              </a:lnSpc>
              <a:defRPr/>
            </a:pPr>
            <a:r>
              <a:rPr lang="en-US" sz="1333" b="0" dirty="0">
                <a:solidFill>
                  <a:srgbClr val="414042"/>
                </a:solidFill>
                <a:latin typeface="Klavika Rg" panose="02000000000000000000" pitchFamily="50" charset="0"/>
                <a:cs typeface="Arial" pitchFamily="34" charset="0"/>
              </a:rPr>
              <a:t>Australia </a:t>
            </a:r>
            <a:r>
              <a:rPr lang="lt-LT" sz="1333" b="0" dirty="0">
                <a:solidFill>
                  <a:srgbClr val="414042"/>
                </a:solidFill>
                <a:latin typeface="Klavika Rg" panose="02000000000000000000" pitchFamily="50" charset="0"/>
                <a:cs typeface="Arial" pitchFamily="34" charset="0"/>
              </a:rPr>
              <a:t>&amp;</a:t>
            </a:r>
            <a:r>
              <a:rPr lang="en-US" sz="1333" b="0" dirty="0">
                <a:solidFill>
                  <a:srgbClr val="414042"/>
                </a:solidFill>
                <a:latin typeface="Klavika Rg" panose="02000000000000000000" pitchFamily="50" charset="0"/>
                <a:cs typeface="Arial" pitchFamily="34" charset="0"/>
              </a:rPr>
              <a:t> O</a:t>
            </a:r>
            <a:r>
              <a:rPr lang="lt-LT" sz="1333" b="0" dirty="0">
                <a:solidFill>
                  <a:srgbClr val="414042"/>
                </a:solidFill>
                <a:latin typeface="Klavika Rg" panose="02000000000000000000" pitchFamily="50" charset="0"/>
                <a:cs typeface="Arial" pitchFamily="34" charset="0"/>
              </a:rPr>
              <a:t>c</a:t>
            </a:r>
            <a:r>
              <a:rPr lang="en-US" sz="1333" b="0" dirty="0" err="1">
                <a:solidFill>
                  <a:srgbClr val="414042"/>
                </a:solidFill>
                <a:latin typeface="Klavika Rg" panose="02000000000000000000" pitchFamily="50" charset="0"/>
                <a:cs typeface="Arial" pitchFamily="34" charset="0"/>
              </a:rPr>
              <a:t>eania</a:t>
            </a:r>
            <a:r>
              <a:rPr lang="en-US" sz="1333" b="0" dirty="0">
                <a:solidFill>
                  <a:srgbClr val="414042"/>
                </a:solidFill>
                <a:latin typeface="Klavika Rg" panose="02000000000000000000" pitchFamily="50" charset="0"/>
                <a:cs typeface="Arial" pitchFamily="34" charset="0"/>
              </a:rPr>
              <a:t>:</a:t>
            </a:r>
          </a:p>
          <a:p>
            <a:pPr marL="234945" indent="-234945">
              <a:lnSpc>
                <a:spcPct val="100000"/>
              </a:lnSpc>
              <a:buBlip>
                <a:blip r:embed="rId2"/>
              </a:buBlip>
              <a:defRPr/>
            </a:pPr>
            <a:r>
              <a:rPr lang="en-US" sz="1333" dirty="0">
                <a:solidFill>
                  <a:srgbClr val="414042"/>
                </a:solidFill>
                <a:latin typeface="Klavika Lt" panose="02000000000000000000" pitchFamily="50" charset="0"/>
                <a:cs typeface="Arial" pitchFamily="34" charset="0"/>
              </a:rPr>
              <a:t>Vanuatu</a:t>
            </a:r>
          </a:p>
          <a:p>
            <a:pPr marL="234945" indent="-234945">
              <a:lnSpc>
                <a:spcPct val="100000"/>
              </a:lnSpc>
              <a:buBlip>
                <a:blip r:embed="rId2"/>
              </a:buBlip>
              <a:defRPr/>
            </a:pPr>
            <a:r>
              <a:rPr lang="en-US" sz="1333" dirty="0">
                <a:solidFill>
                  <a:srgbClr val="414042"/>
                </a:solidFill>
                <a:latin typeface="Klavika Lt" panose="02000000000000000000" pitchFamily="50" charset="0"/>
                <a:cs typeface="Arial" pitchFamily="34" charset="0"/>
              </a:rPr>
              <a:t>Sol</a:t>
            </a:r>
            <a:r>
              <a:rPr lang="lt-LT" sz="1333" dirty="0">
                <a:solidFill>
                  <a:srgbClr val="414042"/>
                </a:solidFill>
                <a:latin typeface="Klavika Lt" panose="02000000000000000000" pitchFamily="50" charset="0"/>
                <a:cs typeface="Arial" pitchFamily="34" charset="0"/>
              </a:rPr>
              <a:t>o</a:t>
            </a:r>
            <a:r>
              <a:rPr lang="en-US" sz="1333" dirty="0">
                <a:solidFill>
                  <a:srgbClr val="414042"/>
                </a:solidFill>
                <a:latin typeface="Klavika Lt" panose="02000000000000000000" pitchFamily="50" charset="0"/>
                <a:cs typeface="Arial" pitchFamily="34" charset="0"/>
              </a:rPr>
              <a:t>mon </a:t>
            </a:r>
            <a:r>
              <a:rPr lang="lt-LT" sz="1333" dirty="0" err="1">
                <a:solidFill>
                  <a:srgbClr val="414042"/>
                </a:solidFill>
                <a:latin typeface="Klavika Lt" panose="02000000000000000000" pitchFamily="50" charset="0"/>
                <a:cs typeface="Arial" pitchFamily="34" charset="0"/>
              </a:rPr>
              <a:t>islands</a:t>
            </a:r>
            <a:endParaRPr lang="en-US" sz="1333" dirty="0">
              <a:solidFill>
                <a:srgbClr val="414042"/>
              </a:solidFill>
              <a:latin typeface="Klavika Lt" panose="02000000000000000000" pitchFamily="50" charset="0"/>
              <a:cs typeface="Arial" pitchFamily="34" charset="0"/>
            </a:endParaRPr>
          </a:p>
        </p:txBody>
      </p:sp>
      <p:sp>
        <p:nvSpPr>
          <p:cNvPr id="14" name="Round Diagonal Corner Rectangle 11"/>
          <p:cNvSpPr/>
          <p:nvPr userDrawn="1"/>
        </p:nvSpPr>
        <p:spPr>
          <a:xfrm>
            <a:off x="4267200" y="1092200"/>
            <a:ext cx="1320800" cy="16256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a:defRPr/>
            </a:pPr>
            <a:endParaRPr lang="lt-LT" sz="1733" b="1" dirty="0">
              <a:solidFill>
                <a:srgbClr val="414042"/>
              </a:solidFill>
              <a:latin typeface="Arial" pitchFamily="34" charset="0"/>
              <a:cs typeface="Arial" pitchFamily="34" charset="0"/>
            </a:endParaRPr>
          </a:p>
          <a:p>
            <a:pPr>
              <a:lnSpc>
                <a:spcPct val="100000"/>
              </a:lnSpc>
              <a:defRPr/>
            </a:pPr>
            <a:r>
              <a:rPr lang="en-US" sz="1333" b="0" baseline="0" dirty="0" err="1">
                <a:solidFill>
                  <a:srgbClr val="414042"/>
                </a:solidFill>
                <a:latin typeface="Klavika Rg" panose="02000000000000000000" pitchFamily="50" charset="0"/>
                <a:cs typeface="Arial" pitchFamily="34" charset="0"/>
              </a:rPr>
              <a:t>Europ</a:t>
            </a:r>
            <a:r>
              <a:rPr lang="lt-LT" sz="1333" b="0" baseline="0" dirty="0">
                <a:solidFill>
                  <a:srgbClr val="414042"/>
                </a:solidFill>
                <a:latin typeface="Klavika Rg" panose="02000000000000000000" pitchFamily="50" charset="0"/>
                <a:cs typeface="Arial" pitchFamily="34" charset="0"/>
              </a:rPr>
              <a:t>e</a:t>
            </a:r>
            <a:r>
              <a:rPr lang="en-US" sz="1333" b="0" baseline="0" dirty="0">
                <a:solidFill>
                  <a:srgbClr val="414042"/>
                </a:solidFill>
                <a:latin typeface="Klavika Rg" panose="02000000000000000000" pitchFamily="50" charset="0"/>
                <a:cs typeface="Arial" pitchFamily="34" charset="0"/>
              </a:rPr>
              <a:t>:</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Nor</a:t>
            </a:r>
            <a:r>
              <a:rPr lang="lt-LT" sz="1333" baseline="0" dirty="0" err="1">
                <a:solidFill>
                  <a:srgbClr val="414042"/>
                </a:solidFill>
                <a:latin typeface="Klavika Lt" panose="02000000000000000000" pitchFamily="50" charset="0"/>
                <a:cs typeface="Arial" pitchFamily="34" charset="0"/>
              </a:rPr>
              <a:t>way</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Lithuania</a:t>
            </a:r>
            <a:endParaRPr lang="en-US"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a:t>
            </a:r>
            <a:r>
              <a:rPr lang="lt-LT" sz="1333" baseline="0" dirty="0">
                <a:solidFill>
                  <a:srgbClr val="414042"/>
                </a:solidFill>
                <a:latin typeface="Klavika Lt" panose="02000000000000000000" pitchFamily="50" charset="0"/>
                <a:cs typeface="Arial" pitchFamily="34" charset="0"/>
              </a:rPr>
              <a:t>C</a:t>
            </a:r>
            <a:r>
              <a:rPr lang="en-US" sz="1333" baseline="0" dirty="0" err="1">
                <a:solidFill>
                  <a:srgbClr val="414042"/>
                </a:solidFill>
                <a:latin typeface="Klavika Lt" panose="02000000000000000000" pitchFamily="50" charset="0"/>
                <a:cs typeface="Arial" pitchFamily="34" charset="0"/>
              </a:rPr>
              <a:t>roatia</a:t>
            </a:r>
            <a:endParaRPr lang="en-US"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a:t>
            </a:r>
            <a:r>
              <a:rPr lang="en-US" sz="1333" baseline="0" dirty="0" err="1">
                <a:solidFill>
                  <a:srgbClr val="414042"/>
                </a:solidFill>
                <a:latin typeface="Klavika Lt" panose="02000000000000000000" pitchFamily="50" charset="0"/>
                <a:cs typeface="Arial" pitchFamily="34" charset="0"/>
              </a:rPr>
              <a:t>Kosov</a:t>
            </a:r>
            <a:r>
              <a:rPr lang="lt-LT" sz="1333" baseline="0" dirty="0">
                <a:solidFill>
                  <a:srgbClr val="414042"/>
                </a:solidFill>
                <a:latin typeface="Klavika Lt" panose="02000000000000000000" pitchFamily="50" charset="0"/>
                <a:cs typeface="Arial" pitchFamily="34" charset="0"/>
              </a:rPr>
              <a:t>o</a:t>
            </a: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Russia</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Belorussia</a:t>
            </a:r>
            <a:endParaRPr lang="lt-LT" sz="1333" baseline="0" dirty="0">
              <a:solidFill>
                <a:srgbClr val="414042"/>
              </a:solidFill>
              <a:latin typeface="Klavika Lt" panose="02000000000000000000" pitchFamily="50" charset="0"/>
              <a:cs typeface="Arial" pitchFamily="34" charset="0"/>
            </a:endParaRPr>
          </a:p>
          <a:p>
            <a:pPr>
              <a:lnSpc>
                <a:spcPts val="2400"/>
              </a:lnSpc>
              <a:buBlip>
                <a:blip r:embed="rId2"/>
              </a:buBlip>
              <a:defRPr/>
            </a:pPr>
            <a:endParaRPr lang="en-US" sz="1733" dirty="0">
              <a:solidFill>
                <a:srgbClr val="414042"/>
              </a:solidFill>
              <a:latin typeface="Arial" pitchFamily="34" charset="0"/>
              <a:cs typeface="Arial" pitchFamily="34" charset="0"/>
            </a:endParaRPr>
          </a:p>
        </p:txBody>
      </p:sp>
    </p:spTree>
    <p:extLst>
      <p:ext uri="{BB962C8B-B14F-4D97-AF65-F5344CB8AC3E}">
        <p14:creationId xmlns:p14="http://schemas.microsoft.com/office/powerpoint/2010/main" val="2045699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None/>
              <a:defRPr/>
            </a:lvl2pPr>
          </a:lstStyle>
          <a:p>
            <a:pPr lvl="1"/>
            <a:endParaRPr lang="lt-LT" dirty="0"/>
          </a:p>
        </p:txBody>
      </p:sp>
      <p:sp>
        <p:nvSpPr>
          <p:cNvPr id="4" name="Date Placeholder 3"/>
          <p:cNvSpPr>
            <a:spLocks noGrp="1"/>
          </p:cNvSpPr>
          <p:nvPr>
            <p:ph type="dt" sz="half" idx="10"/>
          </p:nvPr>
        </p:nvSpPr>
        <p:spPr/>
        <p:txBody>
          <a:bodyPr/>
          <a:lstStyle/>
          <a:p>
            <a:fld id="{99E75C0A-F1A1-4D0F-83FF-E4C5074DED59}" type="datetime1">
              <a:rPr lang="lt-LT" smtClean="0"/>
              <a:pPr/>
              <a:t>2018-04-03</a:t>
            </a:fld>
            <a:endParaRPr lang="lt-LT" dirty="0"/>
          </a:p>
        </p:txBody>
      </p:sp>
      <p:sp>
        <p:nvSpPr>
          <p:cNvPr id="5" name="Footer Placeholder 4"/>
          <p:cNvSpPr>
            <a:spLocks noGrp="1"/>
          </p:cNvSpPr>
          <p:nvPr>
            <p:ph type="ftr" sz="quarter" idx="11"/>
          </p:nvPr>
        </p:nvSpPr>
        <p:spPr/>
        <p:txBody>
          <a:bodyPr/>
          <a:lstStyle/>
          <a:p>
            <a:endParaRPr lang="lt-LT" dirty="0"/>
          </a:p>
        </p:txBody>
      </p:sp>
      <p:sp>
        <p:nvSpPr>
          <p:cNvPr id="6" name="Slide Number Placeholder 5"/>
          <p:cNvSpPr>
            <a:spLocks noGrp="1"/>
          </p:cNvSpPr>
          <p:nvPr>
            <p:ph type="sldNum" sz="quarter" idx="12"/>
          </p:nvPr>
        </p:nvSpPr>
        <p:spPr/>
        <p:txBody>
          <a:bodyPr/>
          <a:lstStyle/>
          <a:p>
            <a:fld id="{99025E1A-1EE7-49CA-B537-56DC1EF16E2E}" type="slidenum">
              <a:rPr lang="lt-LT" smtClean="0"/>
              <a:pPr/>
              <a:t>‹#›</a:t>
            </a:fld>
            <a:endParaRPr lang="lt-LT" dirty="0"/>
          </a:p>
        </p:txBody>
      </p:sp>
      <p:sp>
        <p:nvSpPr>
          <p:cNvPr id="7" name="Title 1"/>
          <p:cNvSpPr>
            <a:spLocks noGrp="1"/>
          </p:cNvSpPr>
          <p:nvPr>
            <p:ph type="ctrTitle" hasCustomPrompt="1"/>
          </p:nvPr>
        </p:nvSpPr>
        <p:spPr>
          <a:xfrm>
            <a:off x="527381" y="0"/>
            <a:ext cx="10363200" cy="1340768"/>
          </a:xfrm>
        </p:spPr>
        <p:txBody>
          <a:bodyPr>
            <a:normAutofit/>
          </a:bodyPr>
          <a:lstStyle>
            <a:lvl1pPr algn="l">
              <a:defRPr sz="3000" b="1">
                <a:solidFill>
                  <a:srgbClr val="C62E30"/>
                </a:solidFill>
                <a:latin typeface="Arial" pitchFamily="34" charset="0"/>
                <a:cs typeface="Arial" pitchFamily="34" charset="0"/>
              </a:defRPr>
            </a:lvl1pPr>
          </a:lstStyle>
          <a:p>
            <a:r>
              <a:rPr lang="lt-LT" dirty="0"/>
              <a:t>Antraštė</a:t>
            </a:r>
          </a:p>
        </p:txBody>
      </p:sp>
    </p:spTree>
    <p:extLst>
      <p:ext uri="{BB962C8B-B14F-4D97-AF65-F5344CB8AC3E}">
        <p14:creationId xmlns:p14="http://schemas.microsoft.com/office/powerpoint/2010/main" val="34701731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2.jpeg"/><Relationship Id="rId4" Type="http://schemas.openxmlformats.org/officeDocument/2006/relationships/slideLayout" Target="../slideLayouts/slideLayout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7" descr="ppt-01.jpg"/>
          <p:cNvPicPr>
            <a:picLocks noChangeAspect="1"/>
          </p:cNvPicPr>
          <p:nvPr userDrawn="1"/>
        </p:nvPicPr>
        <p:blipFill rotWithShape="1">
          <a:blip r:embed="rId4" cstate="print"/>
          <a:srcRect l="3707" t="75333" r="69293" b="4000"/>
          <a:stretch/>
        </p:blipFill>
        <p:spPr>
          <a:xfrm>
            <a:off x="152407" y="5733253"/>
            <a:ext cx="1879595" cy="1079027"/>
          </a:xfrm>
          <a:prstGeom prst="rect">
            <a:avLst/>
          </a:prstGeom>
          <a:solidFill>
            <a:schemeClr val="bg1"/>
          </a:solidFill>
        </p:spPr>
      </p:pic>
      <p:pic>
        <p:nvPicPr>
          <p:cNvPr id="8" name="Picture 7" descr="ppt-01.jpg"/>
          <p:cNvPicPr>
            <a:picLocks noChangeAspect="1"/>
          </p:cNvPicPr>
          <p:nvPr/>
        </p:nvPicPr>
        <p:blipFill rotWithShape="1">
          <a:blip r:embed="rId4" cstate="print"/>
          <a:srcRect l="22334" b="20926"/>
          <a:stretch/>
        </p:blipFill>
        <p:spPr>
          <a:xfrm>
            <a:off x="4978400" y="0"/>
            <a:ext cx="7213600" cy="5508299"/>
          </a:xfrm>
          <a:prstGeom prst="rect">
            <a:avLst/>
          </a:prstGeom>
        </p:spPr>
      </p:pic>
    </p:spTree>
    <p:extLst>
      <p:ext uri="{BB962C8B-B14F-4D97-AF65-F5344CB8AC3E}">
        <p14:creationId xmlns:p14="http://schemas.microsoft.com/office/powerpoint/2010/main" val="1004585236"/>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ctr" defTabSz="1219116" rtl="0" eaLnBrk="1" latinLnBrk="0" hangingPunct="1">
        <a:spcBef>
          <a:spcPct val="0"/>
        </a:spcBef>
        <a:buNone/>
        <a:defRPr sz="5867" kern="1200">
          <a:solidFill>
            <a:schemeClr val="tx1"/>
          </a:solidFill>
          <a:latin typeface="+mj-lt"/>
          <a:ea typeface="+mj-ea"/>
          <a:cs typeface="+mj-cs"/>
        </a:defRPr>
      </a:lvl1pPr>
    </p:titleStyle>
    <p:bodyStyle>
      <a:lvl1pPr marL="457167" indent="-457167" algn="l" defTabSz="1219116"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31" indent="-380973" algn="l" defTabSz="1219116"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894" indent="-304779" algn="l" defTabSz="1219116"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51"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4pPr>
      <a:lvl5pPr marL="274300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5pPr>
      <a:lvl6pPr marL="3352566"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6pPr>
      <a:lvl7pPr marL="3962122"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7pPr>
      <a:lvl8pPr marL="4571680"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8pPr>
      <a:lvl9pPr marL="518123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9pPr>
    </p:bodyStyle>
    <p:otherStyle>
      <a:defPPr>
        <a:defRPr lang="lt-LT"/>
      </a:defPPr>
      <a:lvl1pPr marL="0" algn="l" defTabSz="1219116" rtl="0" eaLnBrk="1" latinLnBrk="0" hangingPunct="1">
        <a:defRPr sz="2400" kern="1200">
          <a:solidFill>
            <a:schemeClr val="tx1"/>
          </a:solidFill>
          <a:latin typeface="+mn-lt"/>
          <a:ea typeface="+mn-ea"/>
          <a:cs typeface="+mn-cs"/>
        </a:defRPr>
      </a:lvl1pPr>
      <a:lvl2pPr marL="609557" algn="l" defTabSz="1219116" rtl="0" eaLnBrk="1" latinLnBrk="0" hangingPunct="1">
        <a:defRPr sz="2400" kern="1200">
          <a:solidFill>
            <a:schemeClr val="tx1"/>
          </a:solidFill>
          <a:latin typeface="+mn-lt"/>
          <a:ea typeface="+mn-ea"/>
          <a:cs typeface="+mn-cs"/>
        </a:defRPr>
      </a:lvl2pPr>
      <a:lvl3pPr marL="1219116" algn="l" defTabSz="1219116" rtl="0" eaLnBrk="1" latinLnBrk="0" hangingPunct="1">
        <a:defRPr sz="2400" kern="1200">
          <a:solidFill>
            <a:schemeClr val="tx1"/>
          </a:solidFill>
          <a:latin typeface="+mn-lt"/>
          <a:ea typeface="+mn-ea"/>
          <a:cs typeface="+mn-cs"/>
        </a:defRPr>
      </a:lvl3pPr>
      <a:lvl4pPr marL="1828672" algn="l" defTabSz="1219116" rtl="0" eaLnBrk="1" latinLnBrk="0" hangingPunct="1">
        <a:defRPr sz="2400" kern="1200">
          <a:solidFill>
            <a:schemeClr val="tx1"/>
          </a:solidFill>
          <a:latin typeface="+mn-lt"/>
          <a:ea typeface="+mn-ea"/>
          <a:cs typeface="+mn-cs"/>
        </a:defRPr>
      </a:lvl4pPr>
      <a:lvl5pPr marL="2438230" algn="l" defTabSz="1219116" rtl="0" eaLnBrk="1" latinLnBrk="0" hangingPunct="1">
        <a:defRPr sz="2400" kern="1200">
          <a:solidFill>
            <a:schemeClr val="tx1"/>
          </a:solidFill>
          <a:latin typeface="+mn-lt"/>
          <a:ea typeface="+mn-ea"/>
          <a:cs typeface="+mn-cs"/>
        </a:defRPr>
      </a:lvl5pPr>
      <a:lvl6pPr marL="3047786" algn="l" defTabSz="1219116" rtl="0" eaLnBrk="1" latinLnBrk="0" hangingPunct="1">
        <a:defRPr sz="2400" kern="1200">
          <a:solidFill>
            <a:schemeClr val="tx1"/>
          </a:solidFill>
          <a:latin typeface="+mn-lt"/>
          <a:ea typeface="+mn-ea"/>
          <a:cs typeface="+mn-cs"/>
        </a:defRPr>
      </a:lvl6pPr>
      <a:lvl7pPr marL="3657346" algn="l" defTabSz="1219116" rtl="0" eaLnBrk="1" latinLnBrk="0" hangingPunct="1">
        <a:defRPr sz="2400" kern="1200">
          <a:solidFill>
            <a:schemeClr val="tx1"/>
          </a:solidFill>
          <a:latin typeface="+mn-lt"/>
          <a:ea typeface="+mn-ea"/>
          <a:cs typeface="+mn-cs"/>
        </a:defRPr>
      </a:lvl7pPr>
      <a:lvl8pPr marL="4266901" algn="l" defTabSz="1219116" rtl="0" eaLnBrk="1" latinLnBrk="0" hangingPunct="1">
        <a:defRPr sz="2400" kern="1200">
          <a:solidFill>
            <a:schemeClr val="tx1"/>
          </a:solidFill>
          <a:latin typeface="+mn-lt"/>
          <a:ea typeface="+mn-ea"/>
          <a:cs typeface="+mn-cs"/>
        </a:defRPr>
      </a:lvl8pPr>
      <a:lvl9pPr marL="4876457" algn="l" defTabSz="1219116"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descr="ppt nrd-02.jpg"/>
          <p:cNvPicPr>
            <a:picLocks noChangeAspect="1"/>
          </p:cNvPicPr>
          <p:nvPr/>
        </p:nvPicPr>
        <p:blipFill rotWithShape="1">
          <a:blip r:embed="rId10" cstate="print"/>
          <a:srcRect b="17222"/>
          <a:stretch/>
        </p:blipFill>
        <p:spPr>
          <a:xfrm>
            <a:off x="1219200" y="0"/>
            <a:ext cx="10972800" cy="6812280"/>
          </a:xfrm>
          <a:prstGeom prst="rect">
            <a:avLst/>
          </a:prstGeom>
        </p:spPr>
      </p:pic>
      <p:pic>
        <p:nvPicPr>
          <p:cNvPr id="8" name="Picture 9" descr="ppt nrd-02.jpg"/>
          <p:cNvPicPr>
            <a:picLocks noChangeAspect="1"/>
          </p:cNvPicPr>
          <p:nvPr userDrawn="1"/>
        </p:nvPicPr>
        <p:blipFill rotWithShape="1">
          <a:blip r:embed="rId10" cstate="print"/>
          <a:srcRect l="3611" t="86111" r="80556" b="2223"/>
          <a:stretch/>
        </p:blipFill>
        <p:spPr>
          <a:xfrm>
            <a:off x="335280" y="5806440"/>
            <a:ext cx="1737360" cy="960120"/>
          </a:xfrm>
          <a:prstGeom prst="rect">
            <a:avLst/>
          </a:prstGeom>
        </p:spPr>
      </p:pic>
    </p:spTree>
    <p:extLst>
      <p:ext uri="{BB962C8B-B14F-4D97-AF65-F5344CB8AC3E}">
        <p14:creationId xmlns:p14="http://schemas.microsoft.com/office/powerpoint/2010/main" val="268642527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Lst>
  <p:hf hdr="0" ftr="0" dt="0"/>
  <p:txStyles>
    <p:titleStyle>
      <a:lvl1pPr algn="ctr" defTabSz="1219116" rtl="0" eaLnBrk="1" latinLnBrk="0" hangingPunct="1">
        <a:spcBef>
          <a:spcPct val="0"/>
        </a:spcBef>
        <a:buNone/>
        <a:defRPr sz="5867" kern="1200">
          <a:solidFill>
            <a:schemeClr val="tx1"/>
          </a:solidFill>
          <a:latin typeface="+mj-lt"/>
          <a:ea typeface="+mj-ea"/>
          <a:cs typeface="+mj-cs"/>
        </a:defRPr>
      </a:lvl1pPr>
    </p:titleStyle>
    <p:bodyStyle>
      <a:lvl1pPr marL="457167" indent="-457167" algn="l" defTabSz="1219116"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31" indent="-380973" algn="l" defTabSz="1219116"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894" indent="-304779" algn="l" defTabSz="1219116"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51"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4pPr>
      <a:lvl5pPr marL="274300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5pPr>
      <a:lvl6pPr marL="3352566"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6pPr>
      <a:lvl7pPr marL="3962122"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7pPr>
      <a:lvl8pPr marL="4571680"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8pPr>
      <a:lvl9pPr marL="518123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9pPr>
    </p:bodyStyle>
    <p:otherStyle>
      <a:defPPr>
        <a:defRPr lang="lt-LT"/>
      </a:defPPr>
      <a:lvl1pPr marL="0" algn="l" defTabSz="1219116" rtl="0" eaLnBrk="1" latinLnBrk="0" hangingPunct="1">
        <a:defRPr sz="2400" kern="1200">
          <a:solidFill>
            <a:schemeClr val="tx1"/>
          </a:solidFill>
          <a:latin typeface="+mn-lt"/>
          <a:ea typeface="+mn-ea"/>
          <a:cs typeface="+mn-cs"/>
        </a:defRPr>
      </a:lvl1pPr>
      <a:lvl2pPr marL="609557" algn="l" defTabSz="1219116" rtl="0" eaLnBrk="1" latinLnBrk="0" hangingPunct="1">
        <a:defRPr sz="2400" kern="1200">
          <a:solidFill>
            <a:schemeClr val="tx1"/>
          </a:solidFill>
          <a:latin typeface="+mn-lt"/>
          <a:ea typeface="+mn-ea"/>
          <a:cs typeface="+mn-cs"/>
        </a:defRPr>
      </a:lvl2pPr>
      <a:lvl3pPr marL="1219116" algn="l" defTabSz="1219116" rtl="0" eaLnBrk="1" latinLnBrk="0" hangingPunct="1">
        <a:defRPr sz="2400" kern="1200">
          <a:solidFill>
            <a:schemeClr val="tx1"/>
          </a:solidFill>
          <a:latin typeface="+mn-lt"/>
          <a:ea typeface="+mn-ea"/>
          <a:cs typeface="+mn-cs"/>
        </a:defRPr>
      </a:lvl3pPr>
      <a:lvl4pPr marL="1828672" algn="l" defTabSz="1219116" rtl="0" eaLnBrk="1" latinLnBrk="0" hangingPunct="1">
        <a:defRPr sz="2400" kern="1200">
          <a:solidFill>
            <a:schemeClr val="tx1"/>
          </a:solidFill>
          <a:latin typeface="+mn-lt"/>
          <a:ea typeface="+mn-ea"/>
          <a:cs typeface="+mn-cs"/>
        </a:defRPr>
      </a:lvl4pPr>
      <a:lvl5pPr marL="2438230" algn="l" defTabSz="1219116" rtl="0" eaLnBrk="1" latinLnBrk="0" hangingPunct="1">
        <a:defRPr sz="2400" kern="1200">
          <a:solidFill>
            <a:schemeClr val="tx1"/>
          </a:solidFill>
          <a:latin typeface="+mn-lt"/>
          <a:ea typeface="+mn-ea"/>
          <a:cs typeface="+mn-cs"/>
        </a:defRPr>
      </a:lvl5pPr>
      <a:lvl6pPr marL="3047786" algn="l" defTabSz="1219116" rtl="0" eaLnBrk="1" latinLnBrk="0" hangingPunct="1">
        <a:defRPr sz="2400" kern="1200">
          <a:solidFill>
            <a:schemeClr val="tx1"/>
          </a:solidFill>
          <a:latin typeface="+mn-lt"/>
          <a:ea typeface="+mn-ea"/>
          <a:cs typeface="+mn-cs"/>
        </a:defRPr>
      </a:lvl6pPr>
      <a:lvl7pPr marL="3657346" algn="l" defTabSz="1219116" rtl="0" eaLnBrk="1" latinLnBrk="0" hangingPunct="1">
        <a:defRPr sz="2400" kern="1200">
          <a:solidFill>
            <a:schemeClr val="tx1"/>
          </a:solidFill>
          <a:latin typeface="+mn-lt"/>
          <a:ea typeface="+mn-ea"/>
          <a:cs typeface="+mn-cs"/>
        </a:defRPr>
      </a:lvl7pPr>
      <a:lvl8pPr marL="4266901" algn="l" defTabSz="1219116" rtl="0" eaLnBrk="1" latinLnBrk="0" hangingPunct="1">
        <a:defRPr sz="2400" kern="1200">
          <a:solidFill>
            <a:schemeClr val="tx1"/>
          </a:solidFill>
          <a:latin typeface="+mn-lt"/>
          <a:ea typeface="+mn-ea"/>
          <a:cs typeface="+mn-cs"/>
        </a:defRPr>
      </a:lvl8pPr>
      <a:lvl9pPr marL="4876457" algn="l" defTabSz="121911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www.tutorialsteacher.com/mvc/routing-in-mvc"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609606" y="448887"/>
            <a:ext cx="8792089" cy="4168833"/>
          </a:xfrm>
        </p:spPr>
        <p:txBody>
          <a:bodyPr>
            <a:normAutofit/>
          </a:bodyPr>
          <a:lstStyle/>
          <a:p>
            <a:r>
              <a:rPr lang="lt-LT" sz="4400" b="1" dirty="0"/>
              <a:t>ASP.NET </a:t>
            </a:r>
            <a:r>
              <a:rPr lang="lt-LT" sz="4400" b="1" dirty="0" err="1"/>
              <a:t>Web</a:t>
            </a:r>
            <a:r>
              <a:rPr lang="lt-LT" sz="4400" b="1" dirty="0"/>
              <a:t> API</a:t>
            </a:r>
          </a:p>
        </p:txBody>
      </p:sp>
      <p:sp>
        <p:nvSpPr>
          <p:cNvPr id="4" name="AutoShape 2" descr="Vaizdo rezultatas pagal u&amp;zcaron;klaus&amp;aogon; „elasticsearch“"/>
          <p:cNvSpPr>
            <a:spLocks noGrp="1" noChangeAspect="1" noChangeArrowheads="1"/>
          </p:cNvSpPr>
          <p:nvPr>
            <p:ph type="subTitle" idx="1"/>
          </p:nvPr>
        </p:nvSpPr>
        <p:spPr bwMode="auto">
          <a:xfrm>
            <a:off x="127468" y="4617720"/>
            <a:ext cx="11338559" cy="8229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77500" lnSpcReduction="20000"/>
          </a:bodyPr>
          <a:lstStyle/>
          <a:p>
            <a:endParaRPr lang="lt-LT" dirty="0" smtClean="0"/>
          </a:p>
          <a:p>
            <a:r>
              <a:rPr lang="lt-LT" dirty="0" smtClean="0"/>
              <a:t>Pranešėjas: Kęstutis Matavičius</a:t>
            </a:r>
          </a:p>
          <a:p>
            <a:r>
              <a:rPr lang="lt-LT" smtClean="0"/>
              <a:t>2018 balandis</a:t>
            </a:r>
            <a:endParaRPr lang="lt-LT" dirty="0"/>
          </a:p>
        </p:txBody>
      </p:sp>
    </p:spTree>
    <p:extLst>
      <p:ext uri="{BB962C8B-B14F-4D97-AF65-F5344CB8AC3E}">
        <p14:creationId xmlns:p14="http://schemas.microsoft.com/office/powerpoint/2010/main" val="4022738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err="1"/>
              <a:t>Web</a:t>
            </a:r>
            <a:r>
              <a:rPr lang="lt-LT" b="1" dirty="0"/>
              <a:t> API </a:t>
            </a:r>
            <a:r>
              <a:rPr lang="lt-LT" b="1" dirty="0" err="1"/>
              <a:t>Controller</a:t>
            </a:r>
            <a:r>
              <a:rPr lang="lt-LT" b="1" dirty="0"/>
              <a:t> </a:t>
            </a:r>
            <a:r>
              <a:rPr lang="lt-LT" b="1" dirty="0" err="1"/>
              <a:t>Characteristics</a:t>
            </a:r>
            <a:endParaRPr lang="lt-LT" b="1" dirty="0"/>
          </a:p>
        </p:txBody>
      </p:sp>
      <p:sp>
        <p:nvSpPr>
          <p:cNvPr id="3" name="Turinio vietos rezervavimo ženklas 2"/>
          <p:cNvSpPr>
            <a:spLocks noGrp="1"/>
          </p:cNvSpPr>
          <p:nvPr>
            <p:ph type="subTitle" idx="1"/>
          </p:nvPr>
        </p:nvSpPr>
        <p:spPr/>
        <p:txBody>
          <a:bodyPr/>
          <a:lstStyle/>
          <a:p>
            <a:r>
              <a:rPr lang="en-US" dirty="0"/>
              <a:t>It must be derived from </a:t>
            </a:r>
            <a:r>
              <a:rPr lang="en-US" dirty="0" smtClean="0"/>
              <a:t>Controller </a:t>
            </a:r>
            <a:r>
              <a:rPr lang="en-US" dirty="0"/>
              <a:t>class.</a:t>
            </a:r>
          </a:p>
          <a:p>
            <a:r>
              <a:rPr lang="en-US" dirty="0"/>
              <a:t>It can be created under any folder in the project's root folder. However, it is recommended to create controller classes in the Controllers folder as per the convention.</a:t>
            </a:r>
          </a:p>
          <a:p>
            <a:r>
              <a:rPr lang="en-US" dirty="0"/>
              <a:t>Action method name can be the same as HTTP verb name or it can start with HTTP verb with any suffix (case in-sensitive) or you can apply Http verb attributes to method.</a:t>
            </a:r>
          </a:p>
          <a:p>
            <a:r>
              <a:rPr lang="en-US" dirty="0"/>
              <a:t>Return type of an action method can be any primitive or complex type.</a:t>
            </a:r>
            <a:endParaRPr lang="lt-LT" dirty="0" smtClean="0"/>
          </a:p>
        </p:txBody>
      </p:sp>
    </p:spTree>
    <p:extLst>
      <p:ext uri="{BB962C8B-B14F-4D97-AF65-F5344CB8AC3E}">
        <p14:creationId xmlns:p14="http://schemas.microsoft.com/office/powerpoint/2010/main" val="193027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err="1"/>
              <a:t>Action</a:t>
            </a:r>
            <a:r>
              <a:rPr lang="lt-LT" b="1" dirty="0"/>
              <a:t> </a:t>
            </a:r>
            <a:r>
              <a:rPr lang="lt-LT" b="1" dirty="0" err="1"/>
              <a:t>Method</a:t>
            </a:r>
            <a:r>
              <a:rPr lang="lt-LT" b="1" dirty="0"/>
              <a:t> </a:t>
            </a:r>
            <a:r>
              <a:rPr lang="lt-LT" b="1" dirty="0" err="1"/>
              <a:t>Naming</a:t>
            </a:r>
            <a:r>
              <a:rPr lang="lt-LT" b="1" dirty="0"/>
              <a:t> </a:t>
            </a:r>
            <a:r>
              <a:rPr lang="lt-LT" b="1" dirty="0" err="1" smtClean="0"/>
              <a:t>Conventions</a:t>
            </a:r>
            <a:endParaRPr lang="lt-LT" dirty="0"/>
          </a:p>
        </p:txBody>
      </p:sp>
      <p:graphicFrame>
        <p:nvGraphicFramePr>
          <p:cNvPr id="4" name="Lentelė 3"/>
          <p:cNvGraphicFramePr>
            <a:graphicFrameLocks noGrp="1"/>
          </p:cNvGraphicFramePr>
          <p:nvPr>
            <p:extLst>
              <p:ext uri="{D42A27DB-BD31-4B8C-83A1-F6EECF244321}">
                <p14:modId xmlns:p14="http://schemas.microsoft.com/office/powerpoint/2010/main" val="403566578"/>
              </p:ext>
            </p:extLst>
          </p:nvPr>
        </p:nvGraphicFramePr>
        <p:xfrm>
          <a:off x="711201" y="1340772"/>
          <a:ext cx="10502898" cy="4185720"/>
        </p:xfrm>
        <a:graphic>
          <a:graphicData uri="http://schemas.openxmlformats.org/drawingml/2006/table">
            <a:tbl>
              <a:tblPr>
                <a:tableStyleId>{284E427A-3D55-4303-BF80-6455036E1DE7}</a:tableStyleId>
              </a:tblPr>
              <a:tblGrid>
                <a:gridCol w="2019299">
                  <a:extLst>
                    <a:ext uri="{9D8B030D-6E8A-4147-A177-3AD203B41FA5}">
                      <a16:colId xmlns:a16="http://schemas.microsoft.com/office/drawing/2014/main" val="3089330219"/>
                    </a:ext>
                  </a:extLst>
                </a:gridCol>
                <a:gridCol w="6146800">
                  <a:extLst>
                    <a:ext uri="{9D8B030D-6E8A-4147-A177-3AD203B41FA5}">
                      <a16:colId xmlns:a16="http://schemas.microsoft.com/office/drawing/2014/main" val="330626613"/>
                    </a:ext>
                  </a:extLst>
                </a:gridCol>
                <a:gridCol w="2336799">
                  <a:extLst>
                    <a:ext uri="{9D8B030D-6E8A-4147-A177-3AD203B41FA5}">
                      <a16:colId xmlns:a16="http://schemas.microsoft.com/office/drawing/2014/main" val="1843542572"/>
                    </a:ext>
                  </a:extLst>
                </a:gridCol>
              </a:tblGrid>
              <a:tr h="243457">
                <a:tc>
                  <a:txBody>
                    <a:bodyPr/>
                    <a:lstStyle/>
                    <a:p>
                      <a:r>
                        <a:rPr lang="lt-LT" sz="2400" dirty="0"/>
                        <a:t>HTTP </a:t>
                      </a:r>
                      <a:r>
                        <a:rPr lang="lt-LT" sz="2400" dirty="0" err="1"/>
                        <a:t>Request</a:t>
                      </a:r>
                      <a:r>
                        <a:rPr lang="lt-LT" sz="2400" dirty="0"/>
                        <a:t> </a:t>
                      </a:r>
                      <a:r>
                        <a:rPr lang="lt-LT" sz="2400" dirty="0" err="1"/>
                        <a:t>Method</a:t>
                      </a:r>
                      <a:r>
                        <a:rPr lang="lt-LT" sz="2400" dirty="0"/>
                        <a:t> </a:t>
                      </a:r>
                    </a:p>
                  </a:txBody>
                  <a:tcPr marL="32473" marR="32473" marT="16236" marB="16236" anchor="ctr">
                    <a:solidFill>
                      <a:srgbClr val="C00000"/>
                    </a:solidFill>
                  </a:tcPr>
                </a:tc>
                <a:tc>
                  <a:txBody>
                    <a:bodyPr/>
                    <a:lstStyle/>
                    <a:p>
                      <a:r>
                        <a:rPr lang="en-US" sz="2400" dirty="0"/>
                        <a:t>Possible Web API Action Method Name </a:t>
                      </a:r>
                    </a:p>
                  </a:txBody>
                  <a:tcPr marL="32473" marR="32473" marT="16236" marB="16236" anchor="ctr">
                    <a:solidFill>
                      <a:srgbClr val="C00000"/>
                    </a:solidFill>
                  </a:tcPr>
                </a:tc>
                <a:tc>
                  <a:txBody>
                    <a:bodyPr/>
                    <a:lstStyle/>
                    <a:p>
                      <a:r>
                        <a:rPr lang="lt-LT" sz="2400" dirty="0" err="1"/>
                        <a:t>Usage</a:t>
                      </a:r>
                      <a:r>
                        <a:rPr lang="lt-LT" sz="2400" dirty="0"/>
                        <a:t> </a:t>
                      </a:r>
                    </a:p>
                  </a:txBody>
                  <a:tcPr marL="32473" marR="32473" marT="16236" marB="16236" anchor="ctr">
                    <a:solidFill>
                      <a:srgbClr val="C00000"/>
                    </a:solidFill>
                  </a:tcPr>
                </a:tc>
                <a:extLst>
                  <a:ext uri="{0D108BD9-81ED-4DB2-BD59-A6C34878D82A}">
                    <a16:rowId xmlns:a16="http://schemas.microsoft.com/office/drawing/2014/main" val="899058258"/>
                  </a:ext>
                </a:extLst>
              </a:tr>
              <a:tr h="678834">
                <a:tc>
                  <a:txBody>
                    <a:bodyPr/>
                    <a:lstStyle/>
                    <a:p>
                      <a:r>
                        <a:rPr lang="lt-LT" sz="2400" dirty="0"/>
                        <a:t>GET </a:t>
                      </a:r>
                    </a:p>
                  </a:txBody>
                  <a:tcPr marL="32473" marR="32473" marT="16236" marB="16236" anchor="ctr"/>
                </a:tc>
                <a:tc>
                  <a:txBody>
                    <a:bodyPr/>
                    <a:lstStyle/>
                    <a:p>
                      <a:r>
                        <a:rPr lang="en-US" sz="2400" dirty="0"/>
                        <a:t>Get() </a:t>
                      </a:r>
                      <a:r>
                        <a:rPr lang="lt-LT" sz="2400" dirty="0" smtClean="0"/>
                        <a:t> </a:t>
                      </a:r>
                      <a:r>
                        <a:rPr lang="en-US" sz="2400" dirty="0" smtClean="0"/>
                        <a:t>get()</a:t>
                      </a:r>
                      <a:r>
                        <a:rPr lang="lt-LT" sz="2400" dirty="0" smtClean="0"/>
                        <a:t> </a:t>
                      </a:r>
                      <a:r>
                        <a:rPr lang="en-US" sz="2400" dirty="0" smtClean="0"/>
                        <a:t>GET()</a:t>
                      </a:r>
                      <a:r>
                        <a:rPr lang="lt-LT" sz="2400" dirty="0" smtClean="0"/>
                        <a:t> </a:t>
                      </a:r>
                      <a:r>
                        <a:rPr lang="en-US" sz="2400" dirty="0" err="1" smtClean="0"/>
                        <a:t>GetAllStudent</a:t>
                      </a:r>
                      <a:r>
                        <a:rPr lang="en-US" sz="2400" dirty="0"/>
                        <a:t>()</a:t>
                      </a:r>
                      <a:br>
                        <a:rPr lang="en-US" sz="2400" dirty="0"/>
                      </a:br>
                      <a:r>
                        <a:rPr lang="en-US" sz="2400" dirty="0"/>
                        <a:t>*any name starting with Get * </a:t>
                      </a:r>
                    </a:p>
                  </a:txBody>
                  <a:tcPr marL="32473" marR="32473" marT="16236" marB="16236" anchor="ctr"/>
                </a:tc>
                <a:tc>
                  <a:txBody>
                    <a:bodyPr/>
                    <a:lstStyle/>
                    <a:p>
                      <a:r>
                        <a:rPr lang="lt-LT" sz="2400"/>
                        <a:t>Retrieves data. </a:t>
                      </a:r>
                    </a:p>
                  </a:txBody>
                  <a:tcPr marL="32473" marR="32473" marT="16236" marB="16236" anchor="ctr"/>
                </a:tc>
                <a:extLst>
                  <a:ext uri="{0D108BD9-81ED-4DB2-BD59-A6C34878D82A}">
                    <a16:rowId xmlns:a16="http://schemas.microsoft.com/office/drawing/2014/main" val="993327821"/>
                  </a:ext>
                </a:extLst>
              </a:tr>
              <a:tr h="678834">
                <a:tc>
                  <a:txBody>
                    <a:bodyPr/>
                    <a:lstStyle/>
                    <a:p>
                      <a:r>
                        <a:rPr lang="lt-LT" sz="2400"/>
                        <a:t>POST </a:t>
                      </a:r>
                    </a:p>
                  </a:txBody>
                  <a:tcPr marL="32473" marR="32473" marT="16236" marB="16236" anchor="ctr"/>
                </a:tc>
                <a:tc>
                  <a:txBody>
                    <a:bodyPr/>
                    <a:lstStyle/>
                    <a:p>
                      <a:r>
                        <a:rPr lang="en-US" sz="2400" dirty="0"/>
                        <a:t>Post</a:t>
                      </a:r>
                      <a:r>
                        <a:rPr lang="en-US" sz="2400" dirty="0" smtClean="0"/>
                        <a:t>()</a:t>
                      </a:r>
                      <a:r>
                        <a:rPr lang="lt-LT" sz="2400" dirty="0" smtClean="0"/>
                        <a:t> </a:t>
                      </a:r>
                      <a:r>
                        <a:rPr lang="en-US" sz="2400" dirty="0" smtClean="0"/>
                        <a:t>post()</a:t>
                      </a:r>
                      <a:r>
                        <a:rPr lang="lt-LT" sz="2400" dirty="0" smtClean="0"/>
                        <a:t> </a:t>
                      </a:r>
                      <a:r>
                        <a:rPr lang="en-US" sz="2400" dirty="0" smtClean="0"/>
                        <a:t>POST()</a:t>
                      </a:r>
                      <a:r>
                        <a:rPr lang="lt-LT" sz="2400" dirty="0" smtClean="0"/>
                        <a:t> </a:t>
                      </a:r>
                      <a:r>
                        <a:rPr lang="en-US" sz="2400" dirty="0" err="1" smtClean="0"/>
                        <a:t>PostNewStudent</a:t>
                      </a:r>
                      <a:r>
                        <a:rPr lang="en-US" sz="2400" dirty="0"/>
                        <a:t>()</a:t>
                      </a:r>
                      <a:br>
                        <a:rPr lang="en-US" sz="2400" dirty="0"/>
                      </a:br>
                      <a:r>
                        <a:rPr lang="en-US" sz="2400" dirty="0"/>
                        <a:t>*any name starting with Post* </a:t>
                      </a:r>
                    </a:p>
                  </a:txBody>
                  <a:tcPr marL="32473" marR="32473" marT="16236" marB="16236" anchor="ctr"/>
                </a:tc>
                <a:tc>
                  <a:txBody>
                    <a:bodyPr/>
                    <a:lstStyle/>
                    <a:p>
                      <a:r>
                        <a:rPr lang="lt-LT" sz="2400"/>
                        <a:t>Inserts new record. </a:t>
                      </a:r>
                    </a:p>
                  </a:txBody>
                  <a:tcPr marL="32473" marR="32473" marT="16236" marB="16236" anchor="ctr"/>
                </a:tc>
                <a:extLst>
                  <a:ext uri="{0D108BD9-81ED-4DB2-BD59-A6C34878D82A}">
                    <a16:rowId xmlns:a16="http://schemas.microsoft.com/office/drawing/2014/main" val="1577098694"/>
                  </a:ext>
                </a:extLst>
              </a:tr>
              <a:tr h="678834">
                <a:tc>
                  <a:txBody>
                    <a:bodyPr/>
                    <a:lstStyle/>
                    <a:p>
                      <a:r>
                        <a:rPr lang="lt-LT" sz="2400"/>
                        <a:t>PUT </a:t>
                      </a:r>
                    </a:p>
                  </a:txBody>
                  <a:tcPr marL="32473" marR="32473" marT="16236" marB="16236" anchor="ctr"/>
                </a:tc>
                <a:tc>
                  <a:txBody>
                    <a:bodyPr/>
                    <a:lstStyle/>
                    <a:p>
                      <a:r>
                        <a:rPr lang="en-US" sz="2400" dirty="0"/>
                        <a:t>Put</a:t>
                      </a:r>
                      <a:r>
                        <a:rPr lang="en-US" sz="2400" dirty="0" smtClean="0"/>
                        <a:t>()</a:t>
                      </a:r>
                      <a:r>
                        <a:rPr lang="lt-LT" sz="2400" dirty="0" smtClean="0"/>
                        <a:t> </a:t>
                      </a:r>
                      <a:r>
                        <a:rPr lang="en-US" sz="2400" dirty="0" smtClean="0"/>
                        <a:t>put()</a:t>
                      </a:r>
                      <a:r>
                        <a:rPr lang="lt-LT" sz="2400" dirty="0" smtClean="0"/>
                        <a:t> </a:t>
                      </a:r>
                      <a:r>
                        <a:rPr lang="en-US" sz="2400" dirty="0" smtClean="0"/>
                        <a:t>PUT()</a:t>
                      </a:r>
                      <a:r>
                        <a:rPr lang="lt-LT" sz="2400" dirty="0" smtClean="0"/>
                        <a:t> </a:t>
                      </a:r>
                      <a:r>
                        <a:rPr lang="en-US" sz="2400" dirty="0" err="1" smtClean="0"/>
                        <a:t>PutStudent</a:t>
                      </a:r>
                      <a:r>
                        <a:rPr lang="en-US" sz="2400" dirty="0"/>
                        <a:t>()</a:t>
                      </a:r>
                      <a:br>
                        <a:rPr lang="en-US" sz="2400" dirty="0"/>
                      </a:br>
                      <a:r>
                        <a:rPr lang="en-US" sz="2400" dirty="0"/>
                        <a:t>*any name starting with Put* </a:t>
                      </a:r>
                    </a:p>
                  </a:txBody>
                  <a:tcPr marL="32473" marR="32473" marT="16236" marB="16236" anchor="ctr"/>
                </a:tc>
                <a:tc>
                  <a:txBody>
                    <a:bodyPr/>
                    <a:lstStyle/>
                    <a:p>
                      <a:r>
                        <a:rPr lang="lt-LT" sz="2400"/>
                        <a:t>Updates existing record. </a:t>
                      </a:r>
                    </a:p>
                  </a:txBody>
                  <a:tcPr marL="32473" marR="32473" marT="16236" marB="16236" anchor="ctr"/>
                </a:tc>
                <a:extLst>
                  <a:ext uri="{0D108BD9-81ED-4DB2-BD59-A6C34878D82A}">
                    <a16:rowId xmlns:a16="http://schemas.microsoft.com/office/drawing/2014/main" val="3289853657"/>
                  </a:ext>
                </a:extLst>
              </a:tr>
              <a:tr h="678834">
                <a:tc>
                  <a:txBody>
                    <a:bodyPr/>
                    <a:lstStyle/>
                    <a:p>
                      <a:r>
                        <a:rPr lang="lt-LT" sz="2400" dirty="0"/>
                        <a:t>DELETE </a:t>
                      </a:r>
                    </a:p>
                  </a:txBody>
                  <a:tcPr marL="32473" marR="32473" marT="16236" marB="16236" anchor="ctr"/>
                </a:tc>
                <a:tc>
                  <a:txBody>
                    <a:bodyPr/>
                    <a:lstStyle/>
                    <a:p>
                      <a:r>
                        <a:rPr lang="lt-LT" sz="2400" dirty="0" err="1"/>
                        <a:t>Delete</a:t>
                      </a:r>
                      <a:r>
                        <a:rPr lang="lt-LT" sz="2400" dirty="0" smtClean="0"/>
                        <a:t>() </a:t>
                      </a:r>
                      <a:r>
                        <a:rPr lang="lt-LT" sz="2400" dirty="0" err="1" smtClean="0"/>
                        <a:t>delete</a:t>
                      </a:r>
                      <a:r>
                        <a:rPr lang="lt-LT" sz="2400" dirty="0" smtClean="0"/>
                        <a:t>() DELETE</a:t>
                      </a:r>
                      <a:r>
                        <a:rPr lang="lt-LT" sz="2400" dirty="0"/>
                        <a:t>()</a:t>
                      </a:r>
                      <a:br>
                        <a:rPr lang="lt-LT" sz="2400" dirty="0"/>
                      </a:br>
                      <a:r>
                        <a:rPr lang="lt-LT" sz="2400" dirty="0" err="1"/>
                        <a:t>DeleteStudent</a:t>
                      </a:r>
                      <a:r>
                        <a:rPr lang="lt-LT" sz="2400" dirty="0"/>
                        <a:t>()</a:t>
                      </a:r>
                      <a:br>
                        <a:rPr lang="lt-LT" sz="2400" dirty="0"/>
                      </a:br>
                      <a:r>
                        <a:rPr lang="lt-LT" sz="2400" dirty="0"/>
                        <a:t>*</a:t>
                      </a:r>
                      <a:r>
                        <a:rPr lang="lt-LT" sz="2400" dirty="0" err="1"/>
                        <a:t>any</a:t>
                      </a:r>
                      <a:r>
                        <a:rPr lang="lt-LT" sz="2400" dirty="0"/>
                        <a:t> name </a:t>
                      </a:r>
                      <a:r>
                        <a:rPr lang="lt-LT" sz="2400" dirty="0" err="1"/>
                        <a:t>starting</a:t>
                      </a:r>
                      <a:r>
                        <a:rPr lang="lt-LT" sz="2400" dirty="0"/>
                        <a:t> </a:t>
                      </a:r>
                      <a:r>
                        <a:rPr lang="lt-LT" sz="2400" dirty="0" err="1"/>
                        <a:t>with</a:t>
                      </a:r>
                      <a:r>
                        <a:rPr lang="lt-LT" sz="2400" dirty="0"/>
                        <a:t> </a:t>
                      </a:r>
                      <a:r>
                        <a:rPr lang="lt-LT" sz="2400" dirty="0" err="1"/>
                        <a:t>Delete</a:t>
                      </a:r>
                      <a:r>
                        <a:rPr lang="lt-LT" sz="2400" dirty="0"/>
                        <a:t>* </a:t>
                      </a:r>
                    </a:p>
                  </a:txBody>
                  <a:tcPr marL="32473" marR="32473" marT="16236" marB="16236" anchor="ctr"/>
                </a:tc>
                <a:tc>
                  <a:txBody>
                    <a:bodyPr/>
                    <a:lstStyle/>
                    <a:p>
                      <a:r>
                        <a:rPr lang="lt-LT" sz="2400" dirty="0" err="1"/>
                        <a:t>Deletes</a:t>
                      </a:r>
                      <a:r>
                        <a:rPr lang="lt-LT" sz="2400" dirty="0"/>
                        <a:t> </a:t>
                      </a:r>
                      <a:r>
                        <a:rPr lang="lt-LT" sz="2400" dirty="0" err="1"/>
                        <a:t>record</a:t>
                      </a:r>
                      <a:r>
                        <a:rPr lang="lt-LT" sz="2400" dirty="0"/>
                        <a:t>. </a:t>
                      </a:r>
                    </a:p>
                  </a:txBody>
                  <a:tcPr marL="32473" marR="32473" marT="16236" marB="16236" anchor="ctr"/>
                </a:tc>
                <a:extLst>
                  <a:ext uri="{0D108BD9-81ED-4DB2-BD59-A6C34878D82A}">
                    <a16:rowId xmlns:a16="http://schemas.microsoft.com/office/drawing/2014/main" val="3402115159"/>
                  </a:ext>
                </a:extLst>
              </a:tr>
            </a:tbl>
          </a:graphicData>
        </a:graphic>
      </p:graphicFrame>
    </p:spTree>
    <p:extLst>
      <p:ext uri="{BB962C8B-B14F-4D97-AF65-F5344CB8AC3E}">
        <p14:creationId xmlns:p14="http://schemas.microsoft.com/office/powerpoint/2010/main" val="219576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err="1"/>
              <a:t>Web</a:t>
            </a:r>
            <a:r>
              <a:rPr lang="lt-LT" b="1" dirty="0"/>
              <a:t> API </a:t>
            </a:r>
            <a:r>
              <a:rPr lang="lt-LT" b="1" dirty="0" err="1" smtClean="0"/>
              <a:t>Routing</a:t>
            </a:r>
            <a:endParaRPr lang="lt-LT" dirty="0"/>
          </a:p>
        </p:txBody>
      </p:sp>
      <p:sp>
        <p:nvSpPr>
          <p:cNvPr id="3" name="Turinio vietos rezervavimo ženklas 2"/>
          <p:cNvSpPr>
            <a:spLocks noGrp="1"/>
          </p:cNvSpPr>
          <p:nvPr>
            <p:ph type="subTitle" idx="1"/>
          </p:nvPr>
        </p:nvSpPr>
        <p:spPr/>
        <p:txBody>
          <a:bodyPr/>
          <a:lstStyle/>
          <a:p>
            <a:r>
              <a:rPr lang="en-US" dirty="0"/>
              <a:t>Web API routing is similar to </a:t>
            </a:r>
            <a:r>
              <a:rPr lang="en-US" dirty="0">
                <a:hlinkClick r:id="rId3"/>
              </a:rPr>
              <a:t>ASP.NET MVC Routing</a:t>
            </a:r>
            <a:r>
              <a:rPr lang="en-US" dirty="0" smtClean="0"/>
              <a:t>.</a:t>
            </a:r>
            <a:endParaRPr lang="lt-LT" dirty="0" smtClean="0"/>
          </a:p>
          <a:p>
            <a:r>
              <a:rPr lang="en-US" dirty="0"/>
              <a:t>It routes an incoming HTTP request to a particular action method on a Web API controller</a:t>
            </a:r>
            <a:r>
              <a:rPr lang="en-US" dirty="0" smtClean="0"/>
              <a:t>.</a:t>
            </a:r>
            <a:endParaRPr lang="lt-LT" dirty="0" smtClean="0"/>
          </a:p>
          <a:p>
            <a:r>
              <a:rPr lang="en-US" dirty="0"/>
              <a:t>Web API supports two types of </a:t>
            </a:r>
            <a:r>
              <a:rPr lang="en-US" dirty="0" smtClean="0"/>
              <a:t>routing</a:t>
            </a:r>
            <a:endParaRPr lang="lt-LT" dirty="0" smtClean="0"/>
          </a:p>
          <a:p>
            <a:pPr lvl="1"/>
            <a:r>
              <a:rPr lang="lt-LT" dirty="0" err="1"/>
              <a:t>Convention-based</a:t>
            </a:r>
            <a:r>
              <a:rPr lang="lt-LT" dirty="0"/>
              <a:t> </a:t>
            </a:r>
            <a:r>
              <a:rPr lang="lt-LT" dirty="0" err="1" smtClean="0"/>
              <a:t>Routing</a:t>
            </a:r>
            <a:endParaRPr lang="lt-LT" dirty="0" smtClean="0"/>
          </a:p>
          <a:p>
            <a:pPr lvl="1"/>
            <a:r>
              <a:rPr lang="lt-LT" dirty="0" err="1"/>
              <a:t>Attribute</a:t>
            </a:r>
            <a:r>
              <a:rPr lang="lt-LT" dirty="0"/>
              <a:t> </a:t>
            </a:r>
            <a:r>
              <a:rPr lang="lt-LT" dirty="0" err="1"/>
              <a:t>Routing</a:t>
            </a:r>
            <a:endParaRPr lang="lt-LT" dirty="0" smtClean="0"/>
          </a:p>
        </p:txBody>
      </p:sp>
    </p:spTree>
    <p:extLst>
      <p:ext uri="{BB962C8B-B14F-4D97-AF65-F5344CB8AC3E}">
        <p14:creationId xmlns:p14="http://schemas.microsoft.com/office/powerpoint/2010/main" val="110226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err="1" smtClean="0"/>
              <a:t>Attribute</a:t>
            </a:r>
            <a:r>
              <a:rPr lang="lt-LT" b="1" dirty="0" smtClean="0"/>
              <a:t> </a:t>
            </a:r>
            <a:r>
              <a:rPr lang="lt-LT" b="1" dirty="0" err="1" smtClean="0"/>
              <a:t>Routing</a:t>
            </a:r>
            <a:endParaRPr lang="lt-LT" b="1" dirty="0"/>
          </a:p>
        </p:txBody>
      </p:sp>
      <p:sp>
        <p:nvSpPr>
          <p:cNvPr id="3" name="Turinio vietos rezervavimo ženklas 2"/>
          <p:cNvSpPr>
            <a:spLocks noGrp="1"/>
          </p:cNvSpPr>
          <p:nvPr>
            <p:ph type="subTitle" idx="1"/>
          </p:nvPr>
        </p:nvSpPr>
        <p:spPr>
          <a:xfrm>
            <a:off x="527387" y="1484784"/>
            <a:ext cx="11055016" cy="1931516"/>
          </a:xfrm>
        </p:spPr>
        <p:txBody>
          <a:bodyPr/>
          <a:lstStyle/>
          <a:p>
            <a:r>
              <a:rPr lang="en-US" dirty="0"/>
              <a:t>Attribute routing is supported in Web API 2. As the name implies, attribute routing uses [Route()] attribute to define routes. The Route attribute can be applied on any controller or action </a:t>
            </a:r>
            <a:r>
              <a:rPr lang="en-US" dirty="0" smtClean="0"/>
              <a:t>method</a:t>
            </a:r>
            <a:r>
              <a:rPr lang="lt-LT" dirty="0"/>
              <a:t>.</a:t>
            </a:r>
            <a:endParaRPr lang="lt-LT" dirty="0" smtClean="0"/>
          </a:p>
        </p:txBody>
      </p:sp>
      <p:grpSp>
        <p:nvGrpSpPr>
          <p:cNvPr id="5" name="Grupė 4"/>
          <p:cNvGrpSpPr/>
          <p:nvPr/>
        </p:nvGrpSpPr>
        <p:grpSpPr>
          <a:xfrm>
            <a:off x="2409518" y="3560311"/>
            <a:ext cx="7051982" cy="2732262"/>
            <a:chOff x="2409518" y="3560311"/>
            <a:chExt cx="7051982" cy="2732262"/>
          </a:xfrm>
        </p:grpSpPr>
        <p:pic>
          <p:nvPicPr>
            <p:cNvPr id="6" name="Paveikslėlis 5"/>
            <p:cNvPicPr>
              <a:picLocks noChangeAspect="1"/>
            </p:cNvPicPr>
            <p:nvPr/>
          </p:nvPicPr>
          <p:blipFill>
            <a:blip r:embed="rId3"/>
            <a:stretch>
              <a:fillRect/>
            </a:stretch>
          </p:blipFill>
          <p:spPr>
            <a:xfrm>
              <a:off x="2409518" y="3560311"/>
              <a:ext cx="7051982" cy="2732262"/>
            </a:xfrm>
            <a:prstGeom prst="rect">
              <a:avLst/>
            </a:prstGeom>
          </p:spPr>
        </p:pic>
        <p:sp>
          <p:nvSpPr>
            <p:cNvPr id="4" name="Stačiakampis 3"/>
            <p:cNvSpPr/>
            <p:nvPr/>
          </p:nvSpPr>
          <p:spPr>
            <a:xfrm>
              <a:off x="6534150" y="3676650"/>
              <a:ext cx="447675" cy="352425"/>
            </a:xfrm>
            <a:prstGeom prst="rect">
              <a:avLst/>
            </a:prstGeom>
            <a:solidFill>
              <a:srgbClr val="FBFB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grpSp>
    </p:spTree>
    <p:extLst>
      <p:ext uri="{BB962C8B-B14F-4D97-AF65-F5344CB8AC3E}">
        <p14:creationId xmlns:p14="http://schemas.microsoft.com/office/powerpoint/2010/main" val="180516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en-US" b="1" dirty="0"/>
              <a:t>Get Action Method with Primitive Parameter</a:t>
            </a:r>
          </a:p>
        </p:txBody>
      </p:sp>
      <p:pic>
        <p:nvPicPr>
          <p:cNvPr id="5" name="Paveikslėlis 4"/>
          <p:cNvPicPr>
            <a:picLocks noChangeAspect="1"/>
          </p:cNvPicPr>
          <p:nvPr/>
        </p:nvPicPr>
        <p:blipFill>
          <a:blip r:embed="rId3"/>
          <a:stretch>
            <a:fillRect/>
          </a:stretch>
        </p:blipFill>
        <p:spPr>
          <a:xfrm>
            <a:off x="1222022" y="3220962"/>
            <a:ext cx="10327677" cy="2201938"/>
          </a:xfrm>
          <a:prstGeom prst="rect">
            <a:avLst/>
          </a:prstGeom>
        </p:spPr>
      </p:pic>
      <p:grpSp>
        <p:nvGrpSpPr>
          <p:cNvPr id="6" name="Grupė 5"/>
          <p:cNvGrpSpPr/>
          <p:nvPr/>
        </p:nvGrpSpPr>
        <p:grpSpPr>
          <a:xfrm>
            <a:off x="2846128" y="1239172"/>
            <a:ext cx="4596071" cy="1807709"/>
            <a:chOff x="2846128" y="1239172"/>
            <a:chExt cx="4596071" cy="1807709"/>
          </a:xfrm>
        </p:grpSpPr>
        <p:pic>
          <p:nvPicPr>
            <p:cNvPr id="4" name="Paveikslėlis 3"/>
            <p:cNvPicPr>
              <a:picLocks noChangeAspect="1"/>
            </p:cNvPicPr>
            <p:nvPr/>
          </p:nvPicPr>
          <p:blipFill>
            <a:blip r:embed="rId4"/>
            <a:stretch>
              <a:fillRect/>
            </a:stretch>
          </p:blipFill>
          <p:spPr>
            <a:xfrm>
              <a:off x="2846128" y="1239172"/>
              <a:ext cx="4596071" cy="1807709"/>
            </a:xfrm>
            <a:prstGeom prst="rect">
              <a:avLst/>
            </a:prstGeom>
          </p:spPr>
        </p:pic>
        <p:sp>
          <p:nvSpPr>
            <p:cNvPr id="3" name="Stačiakampis 2"/>
            <p:cNvSpPr/>
            <p:nvPr/>
          </p:nvSpPr>
          <p:spPr>
            <a:xfrm>
              <a:off x="6043613" y="1276350"/>
              <a:ext cx="345281" cy="257175"/>
            </a:xfrm>
            <a:prstGeom prst="rect">
              <a:avLst/>
            </a:prstGeom>
            <a:solidFill>
              <a:srgbClr val="FBFB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grpSp>
    </p:spTree>
    <p:extLst>
      <p:ext uri="{BB962C8B-B14F-4D97-AF65-F5344CB8AC3E}">
        <p14:creationId xmlns:p14="http://schemas.microsoft.com/office/powerpoint/2010/main" val="154724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fontScale="90000"/>
          </a:bodyPr>
          <a:lstStyle/>
          <a:p>
            <a:pPr algn="ctr"/>
            <a:r>
              <a:rPr lang="en-US" b="1" dirty="0"/>
              <a:t>Get Action Method </a:t>
            </a:r>
            <a:r>
              <a:rPr lang="lt-LT" b="1" dirty="0" err="1" smtClean="0"/>
              <a:t>with</a:t>
            </a:r>
            <a:r>
              <a:rPr lang="lt-LT" b="1" dirty="0" smtClean="0"/>
              <a:t> </a:t>
            </a:r>
            <a:r>
              <a:rPr lang="lt-LT" b="1" dirty="0" err="1" smtClean="0"/>
              <a:t>Multiple</a:t>
            </a:r>
            <a:r>
              <a:rPr lang="lt-LT" b="1" dirty="0" smtClean="0"/>
              <a:t> </a:t>
            </a:r>
            <a:br>
              <a:rPr lang="lt-LT" b="1" dirty="0" smtClean="0"/>
            </a:br>
            <a:r>
              <a:rPr lang="lt-LT" b="1" dirty="0" err="1" smtClean="0"/>
              <a:t>Primitive</a:t>
            </a:r>
            <a:r>
              <a:rPr lang="lt-LT" b="1" dirty="0" smtClean="0"/>
              <a:t> </a:t>
            </a:r>
            <a:r>
              <a:rPr lang="lt-LT" b="1" dirty="0" err="1" smtClean="0"/>
              <a:t>Parameters</a:t>
            </a:r>
            <a:endParaRPr lang="lt-LT" dirty="0"/>
          </a:p>
        </p:txBody>
      </p:sp>
      <p:pic>
        <p:nvPicPr>
          <p:cNvPr id="5" name="Paveikslėlis 4"/>
          <p:cNvPicPr>
            <a:picLocks noChangeAspect="1"/>
          </p:cNvPicPr>
          <p:nvPr/>
        </p:nvPicPr>
        <p:blipFill>
          <a:blip r:embed="rId3"/>
          <a:stretch>
            <a:fillRect/>
          </a:stretch>
        </p:blipFill>
        <p:spPr>
          <a:xfrm>
            <a:off x="2112676" y="4176625"/>
            <a:ext cx="6663024" cy="2025188"/>
          </a:xfrm>
          <a:prstGeom prst="rect">
            <a:avLst/>
          </a:prstGeom>
        </p:spPr>
      </p:pic>
      <p:grpSp>
        <p:nvGrpSpPr>
          <p:cNvPr id="6" name="Grupė 5"/>
          <p:cNvGrpSpPr/>
          <p:nvPr/>
        </p:nvGrpSpPr>
        <p:grpSpPr>
          <a:xfrm>
            <a:off x="1050666" y="1340772"/>
            <a:ext cx="6950334" cy="2726669"/>
            <a:chOff x="1050666" y="1340772"/>
            <a:chExt cx="6950334" cy="2726669"/>
          </a:xfrm>
        </p:grpSpPr>
        <p:pic>
          <p:nvPicPr>
            <p:cNvPr id="4" name="Paveikslėlis 3"/>
            <p:cNvPicPr>
              <a:picLocks noChangeAspect="1"/>
            </p:cNvPicPr>
            <p:nvPr/>
          </p:nvPicPr>
          <p:blipFill>
            <a:blip r:embed="rId4"/>
            <a:stretch>
              <a:fillRect/>
            </a:stretch>
          </p:blipFill>
          <p:spPr>
            <a:xfrm>
              <a:off x="1050666" y="1340772"/>
              <a:ext cx="6950334" cy="2726669"/>
            </a:xfrm>
            <a:prstGeom prst="rect">
              <a:avLst/>
            </a:prstGeom>
          </p:spPr>
        </p:pic>
        <p:sp>
          <p:nvSpPr>
            <p:cNvPr id="3" name="Stačiakampis 2"/>
            <p:cNvSpPr/>
            <p:nvPr/>
          </p:nvSpPr>
          <p:spPr>
            <a:xfrm>
              <a:off x="5917406" y="1340772"/>
              <a:ext cx="464344" cy="295147"/>
            </a:xfrm>
            <a:prstGeom prst="rect">
              <a:avLst/>
            </a:prstGeom>
            <a:solidFill>
              <a:srgbClr val="FBFB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grpSp>
    </p:spTree>
    <p:extLst>
      <p:ext uri="{BB962C8B-B14F-4D97-AF65-F5344CB8AC3E}">
        <p14:creationId xmlns:p14="http://schemas.microsoft.com/office/powerpoint/2010/main" val="66397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en-US" b="1" dirty="0"/>
              <a:t>POST Action Method with Primitive </a:t>
            </a:r>
            <a:r>
              <a:rPr lang="en-US" b="1" dirty="0" smtClean="0"/>
              <a:t>Parameter</a:t>
            </a:r>
            <a:endParaRPr lang="lt-LT" dirty="0"/>
          </a:p>
        </p:txBody>
      </p:sp>
      <p:sp>
        <p:nvSpPr>
          <p:cNvPr id="3" name="Turinio vietos rezervavimo ženklas 2"/>
          <p:cNvSpPr>
            <a:spLocks noGrp="1"/>
          </p:cNvSpPr>
          <p:nvPr>
            <p:ph type="subTitle" idx="1"/>
          </p:nvPr>
        </p:nvSpPr>
        <p:spPr>
          <a:xfrm>
            <a:off x="527387" y="1484784"/>
            <a:ext cx="11055016" cy="902816"/>
          </a:xfrm>
        </p:spPr>
        <p:txBody>
          <a:bodyPr/>
          <a:lstStyle/>
          <a:p>
            <a:r>
              <a:rPr lang="en-US" dirty="0"/>
              <a:t>HTTP POST request is used to create new resource. It can include request data into HTTP request body and also in query string.</a:t>
            </a:r>
            <a:endParaRPr lang="lt-LT" dirty="0" smtClean="0"/>
          </a:p>
        </p:txBody>
      </p:sp>
      <p:grpSp>
        <p:nvGrpSpPr>
          <p:cNvPr id="6" name="Grupė 5"/>
          <p:cNvGrpSpPr/>
          <p:nvPr/>
        </p:nvGrpSpPr>
        <p:grpSpPr>
          <a:xfrm>
            <a:off x="2598620" y="2387599"/>
            <a:ext cx="6382043" cy="2620335"/>
            <a:chOff x="2598620" y="2387599"/>
            <a:chExt cx="6382043" cy="2620335"/>
          </a:xfrm>
        </p:grpSpPr>
        <p:pic>
          <p:nvPicPr>
            <p:cNvPr id="4" name="Paveikslėlis 3"/>
            <p:cNvPicPr>
              <a:picLocks noChangeAspect="1"/>
            </p:cNvPicPr>
            <p:nvPr/>
          </p:nvPicPr>
          <p:blipFill>
            <a:blip r:embed="rId3"/>
            <a:stretch>
              <a:fillRect/>
            </a:stretch>
          </p:blipFill>
          <p:spPr>
            <a:xfrm>
              <a:off x="2598620" y="2387599"/>
              <a:ext cx="6382043" cy="2620335"/>
            </a:xfrm>
            <a:prstGeom prst="rect">
              <a:avLst/>
            </a:prstGeom>
          </p:spPr>
        </p:pic>
        <p:sp>
          <p:nvSpPr>
            <p:cNvPr id="5" name="Stačiakampis 4"/>
            <p:cNvSpPr/>
            <p:nvPr/>
          </p:nvSpPr>
          <p:spPr>
            <a:xfrm>
              <a:off x="6993731" y="2497931"/>
              <a:ext cx="457200" cy="364332"/>
            </a:xfrm>
            <a:prstGeom prst="rect">
              <a:avLst/>
            </a:prstGeom>
            <a:solidFill>
              <a:srgbClr val="FBFB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grpSp>
    </p:spTree>
    <p:extLst>
      <p:ext uri="{BB962C8B-B14F-4D97-AF65-F5344CB8AC3E}">
        <p14:creationId xmlns:p14="http://schemas.microsoft.com/office/powerpoint/2010/main" val="158217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en-US" b="1" dirty="0"/>
              <a:t>POST Action Method with </a:t>
            </a:r>
            <a:r>
              <a:rPr lang="lt-LT" b="1" dirty="0" err="1" smtClean="0"/>
              <a:t>Complex</a:t>
            </a:r>
            <a:r>
              <a:rPr lang="en-US" b="1" dirty="0" smtClean="0"/>
              <a:t> </a:t>
            </a:r>
            <a:r>
              <a:rPr lang="en-US" b="1" dirty="0"/>
              <a:t>Parameter</a:t>
            </a:r>
            <a:endParaRPr lang="lt-LT" dirty="0"/>
          </a:p>
        </p:txBody>
      </p:sp>
      <p:sp>
        <p:nvSpPr>
          <p:cNvPr id="3" name="Turinio vietos rezervavimo ženklas 2"/>
          <p:cNvSpPr>
            <a:spLocks noGrp="1"/>
          </p:cNvSpPr>
          <p:nvPr>
            <p:ph type="subTitle" idx="1"/>
          </p:nvPr>
        </p:nvSpPr>
        <p:spPr>
          <a:xfrm>
            <a:off x="527387" y="1484784"/>
            <a:ext cx="5199218" cy="4595976"/>
          </a:xfrm>
        </p:spPr>
        <p:txBody>
          <a:bodyPr/>
          <a:lstStyle/>
          <a:p>
            <a:r>
              <a:rPr lang="en-US" dirty="0"/>
              <a:t>The above Post() method includes Student type parameter. So, as a default rule, Web API will try to get the values of stud parameter from HTTP request body.</a:t>
            </a:r>
            <a:endParaRPr lang="lt-LT" dirty="0" smtClean="0"/>
          </a:p>
        </p:txBody>
      </p:sp>
      <p:grpSp>
        <p:nvGrpSpPr>
          <p:cNvPr id="6" name="Grupė 5"/>
          <p:cNvGrpSpPr/>
          <p:nvPr/>
        </p:nvGrpSpPr>
        <p:grpSpPr>
          <a:xfrm>
            <a:off x="5726605" y="1687984"/>
            <a:ext cx="6053392" cy="4504483"/>
            <a:chOff x="5726605" y="1687984"/>
            <a:chExt cx="6053392" cy="4504483"/>
          </a:xfrm>
        </p:grpSpPr>
        <p:pic>
          <p:nvPicPr>
            <p:cNvPr id="4" name="Paveikslėlis 3"/>
            <p:cNvPicPr>
              <a:picLocks noChangeAspect="1"/>
            </p:cNvPicPr>
            <p:nvPr/>
          </p:nvPicPr>
          <p:blipFill>
            <a:blip r:embed="rId3"/>
            <a:stretch>
              <a:fillRect/>
            </a:stretch>
          </p:blipFill>
          <p:spPr>
            <a:xfrm>
              <a:off x="5726605" y="1687984"/>
              <a:ext cx="6053392" cy="4504483"/>
            </a:xfrm>
            <a:prstGeom prst="rect">
              <a:avLst/>
            </a:prstGeom>
          </p:spPr>
        </p:pic>
        <p:sp>
          <p:nvSpPr>
            <p:cNvPr id="5" name="Stačiakampis 4"/>
            <p:cNvSpPr/>
            <p:nvPr/>
          </p:nvSpPr>
          <p:spPr>
            <a:xfrm>
              <a:off x="10013950" y="3810000"/>
              <a:ext cx="438150" cy="336550"/>
            </a:xfrm>
            <a:prstGeom prst="rect">
              <a:avLst/>
            </a:prstGeom>
            <a:solidFill>
              <a:srgbClr val="FBFB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grpSp>
    </p:spTree>
    <p:extLst>
      <p:ext uri="{BB962C8B-B14F-4D97-AF65-F5344CB8AC3E}">
        <p14:creationId xmlns:p14="http://schemas.microsoft.com/office/powerpoint/2010/main" val="205481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en-US" dirty="0"/>
              <a:t>Post Method with Complex Type Parameter</a:t>
            </a:r>
            <a:endParaRPr lang="lt-LT" dirty="0"/>
          </a:p>
        </p:txBody>
      </p:sp>
      <p:sp>
        <p:nvSpPr>
          <p:cNvPr id="3" name="Turinio vietos rezervavimo ženklas 2"/>
          <p:cNvSpPr>
            <a:spLocks noGrp="1"/>
          </p:cNvSpPr>
          <p:nvPr>
            <p:ph type="subTitle" idx="1"/>
          </p:nvPr>
        </p:nvSpPr>
        <p:spPr>
          <a:xfrm>
            <a:off x="527387" y="1484784"/>
            <a:ext cx="11055016" cy="407516"/>
          </a:xfrm>
        </p:spPr>
        <p:txBody>
          <a:bodyPr/>
          <a:lstStyle/>
          <a:p>
            <a:r>
              <a:rPr lang="en-US" dirty="0"/>
              <a:t>Following is a valid HTTP POST request in the fiddler for the above action method. </a:t>
            </a:r>
            <a:endParaRPr lang="lt-LT" dirty="0" smtClean="0"/>
          </a:p>
        </p:txBody>
      </p:sp>
      <p:pic>
        <p:nvPicPr>
          <p:cNvPr id="4" name="Paveikslėlis 3"/>
          <p:cNvPicPr>
            <a:picLocks noChangeAspect="1"/>
          </p:cNvPicPr>
          <p:nvPr/>
        </p:nvPicPr>
        <p:blipFill>
          <a:blip r:embed="rId3"/>
          <a:stretch>
            <a:fillRect/>
          </a:stretch>
        </p:blipFill>
        <p:spPr>
          <a:xfrm>
            <a:off x="1576414" y="2036311"/>
            <a:ext cx="9273772" cy="4682645"/>
          </a:xfrm>
          <a:prstGeom prst="rect">
            <a:avLst/>
          </a:prstGeom>
        </p:spPr>
      </p:pic>
    </p:spTree>
    <p:extLst>
      <p:ext uri="{BB962C8B-B14F-4D97-AF65-F5344CB8AC3E}">
        <p14:creationId xmlns:p14="http://schemas.microsoft.com/office/powerpoint/2010/main" val="426722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en-US" b="1" dirty="0"/>
              <a:t>POST Method with Mixed </a:t>
            </a:r>
            <a:r>
              <a:rPr lang="en-US" b="1" dirty="0" smtClean="0"/>
              <a:t>Parameters</a:t>
            </a:r>
            <a:endParaRPr lang="lt-LT" dirty="0"/>
          </a:p>
        </p:txBody>
      </p:sp>
      <p:sp>
        <p:nvSpPr>
          <p:cNvPr id="3" name="Turinio vietos rezervavimo ženklas 2"/>
          <p:cNvSpPr>
            <a:spLocks noGrp="1"/>
          </p:cNvSpPr>
          <p:nvPr>
            <p:ph type="subTitle" idx="1"/>
          </p:nvPr>
        </p:nvSpPr>
        <p:spPr>
          <a:xfrm>
            <a:off x="527387" y="1484784"/>
            <a:ext cx="11055016" cy="699616"/>
          </a:xfrm>
        </p:spPr>
        <p:txBody>
          <a:bodyPr/>
          <a:lstStyle/>
          <a:p>
            <a:r>
              <a:rPr lang="en-US" dirty="0"/>
              <a:t>Post action method can include primitive and complex type parameters.</a:t>
            </a:r>
            <a:endParaRPr lang="lt-LT" dirty="0" smtClean="0"/>
          </a:p>
        </p:txBody>
      </p:sp>
      <p:grpSp>
        <p:nvGrpSpPr>
          <p:cNvPr id="6" name="Grupė 5"/>
          <p:cNvGrpSpPr/>
          <p:nvPr/>
        </p:nvGrpSpPr>
        <p:grpSpPr>
          <a:xfrm>
            <a:off x="2738165" y="1898092"/>
            <a:ext cx="6469335" cy="4761050"/>
            <a:chOff x="2738165" y="1898092"/>
            <a:chExt cx="6469335" cy="4761050"/>
          </a:xfrm>
        </p:grpSpPr>
        <p:pic>
          <p:nvPicPr>
            <p:cNvPr id="4" name="Paveikslėlis 3"/>
            <p:cNvPicPr>
              <a:picLocks noChangeAspect="1"/>
            </p:cNvPicPr>
            <p:nvPr/>
          </p:nvPicPr>
          <p:blipFill>
            <a:blip r:embed="rId3"/>
            <a:stretch>
              <a:fillRect/>
            </a:stretch>
          </p:blipFill>
          <p:spPr>
            <a:xfrm>
              <a:off x="2738165" y="1898092"/>
              <a:ext cx="6469335" cy="4761050"/>
            </a:xfrm>
            <a:prstGeom prst="rect">
              <a:avLst/>
            </a:prstGeom>
          </p:spPr>
        </p:pic>
        <p:sp>
          <p:nvSpPr>
            <p:cNvPr id="5" name="Stačiakampis 4"/>
            <p:cNvSpPr/>
            <p:nvPr/>
          </p:nvSpPr>
          <p:spPr>
            <a:xfrm>
              <a:off x="7010400" y="4279900"/>
              <a:ext cx="406400" cy="450850"/>
            </a:xfrm>
            <a:prstGeom prst="rect">
              <a:avLst/>
            </a:prstGeom>
            <a:solidFill>
              <a:srgbClr val="FBFB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grpSp>
    </p:spTree>
    <p:extLst>
      <p:ext uri="{BB962C8B-B14F-4D97-AF65-F5344CB8AC3E}">
        <p14:creationId xmlns:p14="http://schemas.microsoft.com/office/powerpoint/2010/main" val="410594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ASP.NET </a:t>
            </a:r>
            <a:r>
              <a:rPr lang="lt-LT" b="1" dirty="0" err="1"/>
              <a:t>Web</a:t>
            </a:r>
            <a:r>
              <a:rPr lang="lt-LT" b="1" dirty="0"/>
              <a:t> API</a:t>
            </a:r>
          </a:p>
        </p:txBody>
      </p:sp>
      <p:sp>
        <p:nvSpPr>
          <p:cNvPr id="3" name="Turinio vietos rezervavimo ženklas 2"/>
          <p:cNvSpPr>
            <a:spLocks noGrp="1"/>
          </p:cNvSpPr>
          <p:nvPr>
            <p:ph type="subTitle" idx="1"/>
          </p:nvPr>
        </p:nvSpPr>
        <p:spPr/>
        <p:txBody>
          <a:bodyPr/>
          <a:lstStyle/>
          <a:p>
            <a:r>
              <a:rPr lang="en-US" dirty="0"/>
              <a:t>ASP.NET Web API is a framework for building HTTP services that can be accessed from any client including browsers and mobile </a:t>
            </a:r>
            <a:r>
              <a:rPr lang="en-US" dirty="0" smtClean="0"/>
              <a:t>devices</a:t>
            </a:r>
            <a:r>
              <a:rPr lang="lt-LT" dirty="0" smtClean="0"/>
              <a:t>.</a:t>
            </a:r>
            <a:endParaRPr lang="lt-LT" dirty="0" smtClean="0"/>
          </a:p>
        </p:txBody>
      </p:sp>
    </p:spTree>
    <p:extLst>
      <p:ext uri="{BB962C8B-B14F-4D97-AF65-F5344CB8AC3E}">
        <p14:creationId xmlns:p14="http://schemas.microsoft.com/office/powerpoint/2010/main" val="382254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en-US" b="1" dirty="0"/>
              <a:t>POST Method with Mixed Parameters</a:t>
            </a:r>
          </a:p>
        </p:txBody>
      </p:sp>
      <p:pic>
        <p:nvPicPr>
          <p:cNvPr id="4" name="Paveikslėlis 3"/>
          <p:cNvPicPr>
            <a:picLocks noChangeAspect="1"/>
          </p:cNvPicPr>
          <p:nvPr/>
        </p:nvPicPr>
        <p:blipFill>
          <a:blip r:embed="rId3"/>
          <a:stretch>
            <a:fillRect/>
          </a:stretch>
        </p:blipFill>
        <p:spPr>
          <a:xfrm>
            <a:off x="254978" y="1340772"/>
            <a:ext cx="11139228" cy="3231227"/>
          </a:xfrm>
          <a:prstGeom prst="rect">
            <a:avLst/>
          </a:prstGeom>
        </p:spPr>
      </p:pic>
    </p:spTree>
    <p:extLst>
      <p:ext uri="{BB962C8B-B14F-4D97-AF65-F5344CB8AC3E}">
        <p14:creationId xmlns:p14="http://schemas.microsoft.com/office/powerpoint/2010/main" val="351132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a:t>
            </a:r>
            <a:r>
              <a:rPr lang="lt-LT" b="1" dirty="0" err="1"/>
              <a:t>FromUri</a:t>
            </a:r>
            <a:r>
              <a:rPr lang="lt-LT" b="1" dirty="0"/>
              <a:t>] </a:t>
            </a:r>
            <a:r>
              <a:rPr lang="lt-LT" b="1" dirty="0" err="1"/>
              <a:t>and</a:t>
            </a:r>
            <a:r>
              <a:rPr lang="lt-LT" b="1" dirty="0"/>
              <a:t> [</a:t>
            </a:r>
            <a:r>
              <a:rPr lang="lt-LT" b="1" dirty="0" err="1"/>
              <a:t>FromBody</a:t>
            </a:r>
            <a:r>
              <a:rPr lang="lt-LT" b="1" dirty="0" smtClean="0"/>
              <a:t>]</a:t>
            </a:r>
            <a:endParaRPr lang="lt-LT" dirty="0"/>
          </a:p>
        </p:txBody>
      </p:sp>
      <p:sp>
        <p:nvSpPr>
          <p:cNvPr id="3" name="Turinio vietos rezervavimo ženklas 2"/>
          <p:cNvSpPr>
            <a:spLocks noGrp="1"/>
          </p:cNvSpPr>
          <p:nvPr>
            <p:ph type="subTitle" idx="1"/>
          </p:nvPr>
        </p:nvSpPr>
        <p:spPr>
          <a:xfrm>
            <a:off x="527387" y="1484784"/>
            <a:ext cx="11055016" cy="1283816"/>
          </a:xfrm>
        </p:spPr>
        <p:txBody>
          <a:bodyPr/>
          <a:lstStyle/>
          <a:p>
            <a:r>
              <a:rPr lang="en-US" dirty="0"/>
              <a:t>Use [</a:t>
            </a:r>
            <a:r>
              <a:rPr lang="en-US" dirty="0" err="1"/>
              <a:t>FromUri</a:t>
            </a:r>
            <a:r>
              <a:rPr lang="en-US" dirty="0"/>
              <a:t>] attribute to force Web API to get the value of complex type from the query string and [</a:t>
            </a:r>
            <a:r>
              <a:rPr lang="en-US" dirty="0" err="1"/>
              <a:t>FromBody</a:t>
            </a:r>
            <a:r>
              <a:rPr lang="en-US" dirty="0"/>
              <a:t>] attribute to get the value of primitive type from the request body, opposite to the default rules.</a:t>
            </a:r>
            <a:endParaRPr lang="lt-LT" dirty="0" smtClean="0"/>
          </a:p>
        </p:txBody>
      </p:sp>
      <p:grpSp>
        <p:nvGrpSpPr>
          <p:cNvPr id="6" name="Grupė 5"/>
          <p:cNvGrpSpPr/>
          <p:nvPr/>
        </p:nvGrpSpPr>
        <p:grpSpPr>
          <a:xfrm>
            <a:off x="2521287" y="2912611"/>
            <a:ext cx="6610013" cy="2741558"/>
            <a:chOff x="2521287" y="2912611"/>
            <a:chExt cx="6610013" cy="2741558"/>
          </a:xfrm>
        </p:grpSpPr>
        <p:pic>
          <p:nvPicPr>
            <p:cNvPr id="4" name="Paveikslėlis 3"/>
            <p:cNvPicPr>
              <a:picLocks noChangeAspect="1"/>
            </p:cNvPicPr>
            <p:nvPr/>
          </p:nvPicPr>
          <p:blipFill>
            <a:blip r:embed="rId3"/>
            <a:stretch>
              <a:fillRect/>
            </a:stretch>
          </p:blipFill>
          <p:spPr>
            <a:xfrm>
              <a:off x="2521287" y="2912611"/>
              <a:ext cx="6610013" cy="2741558"/>
            </a:xfrm>
            <a:prstGeom prst="rect">
              <a:avLst/>
            </a:prstGeom>
          </p:spPr>
        </p:pic>
        <p:sp>
          <p:nvSpPr>
            <p:cNvPr id="5" name="Stačiakampis 4"/>
            <p:cNvSpPr/>
            <p:nvPr/>
          </p:nvSpPr>
          <p:spPr>
            <a:xfrm>
              <a:off x="7105650" y="3028950"/>
              <a:ext cx="463550" cy="431800"/>
            </a:xfrm>
            <a:prstGeom prst="rect">
              <a:avLst/>
            </a:prstGeom>
            <a:solidFill>
              <a:srgbClr val="FBFB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grpSp>
    </p:spTree>
    <p:extLst>
      <p:ext uri="{BB962C8B-B14F-4D97-AF65-F5344CB8AC3E}">
        <p14:creationId xmlns:p14="http://schemas.microsoft.com/office/powerpoint/2010/main" val="333505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dirty="0" err="1" smtClean="0"/>
              <a:t>Parameter</a:t>
            </a:r>
            <a:r>
              <a:rPr lang="lt-LT" dirty="0" smtClean="0"/>
              <a:t> </a:t>
            </a:r>
            <a:r>
              <a:rPr lang="lt-LT" dirty="0" err="1"/>
              <a:t>binding</a:t>
            </a:r>
            <a:r>
              <a:rPr lang="lt-LT" dirty="0"/>
              <a:t> </a:t>
            </a:r>
            <a:r>
              <a:rPr lang="lt-LT" dirty="0" err="1"/>
              <a:t>rules</a:t>
            </a:r>
            <a:endParaRPr lang="lt-LT" dirty="0"/>
          </a:p>
        </p:txBody>
      </p:sp>
      <p:pic>
        <p:nvPicPr>
          <p:cNvPr id="4" name="Paveikslėlis 3"/>
          <p:cNvPicPr>
            <a:picLocks noChangeAspect="1"/>
          </p:cNvPicPr>
          <p:nvPr/>
        </p:nvPicPr>
        <p:blipFill>
          <a:blip r:embed="rId3"/>
          <a:stretch>
            <a:fillRect/>
          </a:stretch>
        </p:blipFill>
        <p:spPr>
          <a:xfrm>
            <a:off x="1333500" y="1850496"/>
            <a:ext cx="8848245" cy="3851803"/>
          </a:xfrm>
          <a:prstGeom prst="rect">
            <a:avLst/>
          </a:prstGeom>
        </p:spPr>
      </p:pic>
    </p:spTree>
    <p:extLst>
      <p:ext uri="{BB962C8B-B14F-4D97-AF65-F5344CB8AC3E}">
        <p14:creationId xmlns:p14="http://schemas.microsoft.com/office/powerpoint/2010/main" val="292510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err="1"/>
              <a:t>Action</a:t>
            </a:r>
            <a:r>
              <a:rPr lang="lt-LT" b="1" dirty="0"/>
              <a:t> </a:t>
            </a:r>
            <a:r>
              <a:rPr lang="lt-LT" b="1" dirty="0" err="1"/>
              <a:t>Method</a:t>
            </a:r>
            <a:r>
              <a:rPr lang="lt-LT" b="1" dirty="0"/>
              <a:t> </a:t>
            </a:r>
            <a:r>
              <a:rPr lang="lt-LT" b="1" dirty="0" err="1"/>
              <a:t>Return</a:t>
            </a:r>
            <a:r>
              <a:rPr lang="lt-LT" b="1" dirty="0"/>
              <a:t> Type</a:t>
            </a:r>
          </a:p>
        </p:txBody>
      </p:sp>
      <p:sp>
        <p:nvSpPr>
          <p:cNvPr id="3" name="Turinio vietos rezervavimo ženklas 2"/>
          <p:cNvSpPr>
            <a:spLocks noGrp="1"/>
          </p:cNvSpPr>
          <p:nvPr>
            <p:ph type="subTitle" idx="1"/>
          </p:nvPr>
        </p:nvSpPr>
        <p:spPr/>
        <p:txBody>
          <a:bodyPr/>
          <a:lstStyle/>
          <a:p>
            <a:r>
              <a:rPr lang="en-US" dirty="0"/>
              <a:t>The Web API action method can have following return types</a:t>
            </a:r>
            <a:r>
              <a:rPr lang="en-US" dirty="0" smtClean="0"/>
              <a:t>.</a:t>
            </a:r>
            <a:endParaRPr lang="lt-LT" dirty="0" smtClean="0"/>
          </a:p>
          <a:p>
            <a:pPr lvl="1"/>
            <a:r>
              <a:rPr lang="lt-LT" dirty="0" err="1" smtClean="0"/>
              <a:t>Void</a:t>
            </a:r>
            <a:r>
              <a:rPr lang="lt-LT" dirty="0" smtClean="0"/>
              <a:t>;</a:t>
            </a:r>
          </a:p>
          <a:p>
            <a:pPr lvl="1"/>
            <a:r>
              <a:rPr lang="en-US" dirty="0"/>
              <a:t>Primitive type or Complex </a:t>
            </a:r>
            <a:r>
              <a:rPr lang="en-US" dirty="0" smtClean="0"/>
              <a:t>type</a:t>
            </a:r>
            <a:r>
              <a:rPr lang="lt-LT" dirty="0" smtClean="0"/>
              <a:t>;</a:t>
            </a:r>
          </a:p>
          <a:p>
            <a:pPr lvl="1"/>
            <a:r>
              <a:rPr lang="lt-LT" dirty="0" err="1" smtClean="0"/>
              <a:t>HttpResponseMessage</a:t>
            </a:r>
            <a:r>
              <a:rPr lang="lt-LT" dirty="0" smtClean="0"/>
              <a:t>;</a:t>
            </a:r>
          </a:p>
          <a:p>
            <a:pPr lvl="1"/>
            <a:r>
              <a:rPr lang="lt-LT" dirty="0" err="1" smtClean="0"/>
              <a:t>IActionResult</a:t>
            </a:r>
            <a:r>
              <a:rPr lang="lt-LT" dirty="0" smtClean="0"/>
              <a:t>;</a:t>
            </a:r>
          </a:p>
        </p:txBody>
      </p:sp>
    </p:spTree>
    <p:extLst>
      <p:ext uri="{BB962C8B-B14F-4D97-AF65-F5344CB8AC3E}">
        <p14:creationId xmlns:p14="http://schemas.microsoft.com/office/powerpoint/2010/main" val="287488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dirty="0" err="1" smtClean="0"/>
              <a:t>Void</a:t>
            </a:r>
            <a:endParaRPr lang="lt-LT" dirty="0"/>
          </a:p>
        </p:txBody>
      </p:sp>
      <p:sp>
        <p:nvSpPr>
          <p:cNvPr id="3" name="Turinio vietos rezervavimo ženklas 2"/>
          <p:cNvSpPr>
            <a:spLocks noGrp="1"/>
          </p:cNvSpPr>
          <p:nvPr>
            <p:ph type="subTitle" idx="1"/>
          </p:nvPr>
        </p:nvSpPr>
        <p:spPr>
          <a:xfrm>
            <a:off x="527387" y="1484784"/>
            <a:ext cx="11055016" cy="839316"/>
          </a:xfrm>
        </p:spPr>
        <p:txBody>
          <a:bodyPr/>
          <a:lstStyle/>
          <a:p>
            <a:r>
              <a:rPr lang="en-US" dirty="0"/>
              <a:t>It's not necessary that all action methods must return something. It can have void return type.</a:t>
            </a:r>
            <a:endParaRPr lang="lt-LT" dirty="0" smtClean="0"/>
          </a:p>
        </p:txBody>
      </p:sp>
      <p:pic>
        <p:nvPicPr>
          <p:cNvPr id="4" name="Paveikslėlis 3"/>
          <p:cNvPicPr>
            <a:picLocks noChangeAspect="1"/>
          </p:cNvPicPr>
          <p:nvPr/>
        </p:nvPicPr>
        <p:blipFill>
          <a:blip r:embed="rId3"/>
          <a:stretch>
            <a:fillRect/>
          </a:stretch>
        </p:blipFill>
        <p:spPr>
          <a:xfrm>
            <a:off x="386567" y="2590800"/>
            <a:ext cx="11195836" cy="1962269"/>
          </a:xfrm>
          <a:prstGeom prst="rect">
            <a:avLst/>
          </a:prstGeom>
        </p:spPr>
      </p:pic>
    </p:spTree>
    <p:extLst>
      <p:ext uri="{BB962C8B-B14F-4D97-AF65-F5344CB8AC3E}">
        <p14:creationId xmlns:p14="http://schemas.microsoft.com/office/powerpoint/2010/main" val="360896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err="1"/>
              <a:t>Primitive</a:t>
            </a:r>
            <a:r>
              <a:rPr lang="lt-LT" b="1" dirty="0"/>
              <a:t> </a:t>
            </a:r>
            <a:r>
              <a:rPr lang="lt-LT" b="1" dirty="0" err="1"/>
              <a:t>or</a:t>
            </a:r>
            <a:r>
              <a:rPr lang="lt-LT" b="1" dirty="0"/>
              <a:t> </a:t>
            </a:r>
            <a:r>
              <a:rPr lang="lt-LT" b="1" dirty="0" err="1"/>
              <a:t>Complex</a:t>
            </a:r>
            <a:r>
              <a:rPr lang="lt-LT" b="1" dirty="0"/>
              <a:t> </a:t>
            </a:r>
            <a:r>
              <a:rPr lang="lt-LT" b="1" dirty="0" smtClean="0"/>
              <a:t>Type</a:t>
            </a:r>
            <a:endParaRPr lang="lt-LT" dirty="0"/>
          </a:p>
        </p:txBody>
      </p:sp>
      <p:sp>
        <p:nvSpPr>
          <p:cNvPr id="3" name="Turinio vietos rezervavimo ženklas 2"/>
          <p:cNvSpPr>
            <a:spLocks noGrp="1"/>
          </p:cNvSpPr>
          <p:nvPr>
            <p:ph type="subTitle" idx="1"/>
          </p:nvPr>
        </p:nvSpPr>
        <p:spPr>
          <a:xfrm>
            <a:off x="527387" y="1484784"/>
            <a:ext cx="11055016" cy="953616"/>
          </a:xfrm>
        </p:spPr>
        <p:txBody>
          <a:bodyPr/>
          <a:lstStyle/>
          <a:p>
            <a:r>
              <a:rPr lang="en-US" dirty="0"/>
              <a:t>An action method can return primitive or other custom complex types as other normal methods. </a:t>
            </a:r>
            <a:endParaRPr lang="lt-LT" dirty="0" smtClean="0"/>
          </a:p>
        </p:txBody>
      </p:sp>
      <p:pic>
        <p:nvPicPr>
          <p:cNvPr id="4" name="Paveikslėlis 3"/>
          <p:cNvPicPr>
            <a:picLocks noChangeAspect="1"/>
          </p:cNvPicPr>
          <p:nvPr/>
        </p:nvPicPr>
        <p:blipFill>
          <a:blip r:embed="rId3"/>
          <a:stretch>
            <a:fillRect/>
          </a:stretch>
        </p:blipFill>
        <p:spPr>
          <a:xfrm>
            <a:off x="2239091" y="2438400"/>
            <a:ext cx="8420595" cy="4097117"/>
          </a:xfrm>
          <a:prstGeom prst="rect">
            <a:avLst/>
          </a:prstGeom>
        </p:spPr>
      </p:pic>
    </p:spTree>
    <p:extLst>
      <p:ext uri="{BB962C8B-B14F-4D97-AF65-F5344CB8AC3E}">
        <p14:creationId xmlns:p14="http://schemas.microsoft.com/office/powerpoint/2010/main" val="30030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err="1" smtClean="0"/>
              <a:t>HttpResponseMessage</a:t>
            </a:r>
            <a:endParaRPr lang="lt-LT" dirty="0"/>
          </a:p>
        </p:txBody>
      </p:sp>
      <p:sp>
        <p:nvSpPr>
          <p:cNvPr id="3" name="Turinio vietos rezervavimo ženklas 2"/>
          <p:cNvSpPr>
            <a:spLocks noGrp="1"/>
          </p:cNvSpPr>
          <p:nvPr>
            <p:ph type="subTitle" idx="1"/>
          </p:nvPr>
        </p:nvSpPr>
        <p:spPr>
          <a:xfrm>
            <a:off x="527387" y="1484784"/>
            <a:ext cx="11055016" cy="763116"/>
          </a:xfrm>
        </p:spPr>
        <p:txBody>
          <a:bodyPr/>
          <a:lstStyle/>
          <a:p>
            <a:r>
              <a:rPr lang="en-US" dirty="0"/>
              <a:t>Web API controller always returns an object of </a:t>
            </a:r>
            <a:r>
              <a:rPr lang="en-US" dirty="0" err="1"/>
              <a:t>HttpResponseMessage</a:t>
            </a:r>
            <a:r>
              <a:rPr lang="en-US" dirty="0"/>
              <a:t> to the hosting infrastructure.</a:t>
            </a:r>
            <a:endParaRPr lang="lt-LT" dirty="0" smtClean="0"/>
          </a:p>
        </p:txBody>
      </p:sp>
      <p:pic>
        <p:nvPicPr>
          <p:cNvPr id="4" name="Paveikslėlis 3"/>
          <p:cNvPicPr>
            <a:picLocks noChangeAspect="1"/>
          </p:cNvPicPr>
          <p:nvPr/>
        </p:nvPicPr>
        <p:blipFill>
          <a:blip r:embed="rId3"/>
          <a:stretch>
            <a:fillRect/>
          </a:stretch>
        </p:blipFill>
        <p:spPr>
          <a:xfrm>
            <a:off x="1034674" y="2247900"/>
            <a:ext cx="8953501" cy="3429000"/>
          </a:xfrm>
          <a:prstGeom prst="rect">
            <a:avLst/>
          </a:prstGeom>
        </p:spPr>
      </p:pic>
    </p:spTree>
    <p:extLst>
      <p:ext uri="{BB962C8B-B14F-4D97-AF65-F5344CB8AC3E}">
        <p14:creationId xmlns:p14="http://schemas.microsoft.com/office/powerpoint/2010/main" val="66436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err="1" smtClean="0"/>
              <a:t>IActionResult</a:t>
            </a:r>
            <a:endParaRPr lang="lt-LT" dirty="0"/>
          </a:p>
        </p:txBody>
      </p:sp>
      <p:sp>
        <p:nvSpPr>
          <p:cNvPr id="3" name="Turinio vietos rezervavimo ženklas 2"/>
          <p:cNvSpPr>
            <a:spLocks noGrp="1"/>
          </p:cNvSpPr>
          <p:nvPr>
            <p:ph type="subTitle" idx="1"/>
          </p:nvPr>
        </p:nvSpPr>
        <p:spPr/>
        <p:txBody>
          <a:bodyPr/>
          <a:lstStyle/>
          <a:p>
            <a:r>
              <a:rPr lang="en-US" dirty="0" smtClean="0"/>
              <a:t>An </a:t>
            </a:r>
            <a:r>
              <a:rPr lang="en-US" dirty="0"/>
              <a:t>action method in Web </a:t>
            </a:r>
            <a:r>
              <a:rPr lang="en-US" dirty="0" smtClean="0"/>
              <a:t>API </a:t>
            </a:r>
            <a:r>
              <a:rPr lang="en-US" dirty="0"/>
              <a:t>can return an implementation of </a:t>
            </a:r>
            <a:r>
              <a:rPr lang="en-US" dirty="0" err="1" smtClean="0"/>
              <a:t>IActionResult</a:t>
            </a:r>
            <a:r>
              <a:rPr lang="en-US" dirty="0" smtClean="0"/>
              <a:t> </a:t>
            </a:r>
            <a:r>
              <a:rPr lang="en-US" dirty="0" smtClean="0"/>
              <a:t>class</a:t>
            </a:r>
            <a:r>
              <a:rPr lang="lt-LT" dirty="0" smtClean="0"/>
              <a:t>.</a:t>
            </a:r>
          </a:p>
          <a:p>
            <a:r>
              <a:rPr lang="en-US" dirty="0"/>
              <a:t>You can create your own class that implements </a:t>
            </a:r>
            <a:r>
              <a:rPr lang="en-US" dirty="0" err="1" smtClean="0"/>
              <a:t>IActionResult</a:t>
            </a:r>
            <a:r>
              <a:rPr lang="en-US" dirty="0" smtClean="0"/>
              <a:t> </a:t>
            </a:r>
            <a:r>
              <a:rPr lang="en-US" dirty="0"/>
              <a:t>or use various methods of </a:t>
            </a:r>
            <a:r>
              <a:rPr lang="en-US" dirty="0" smtClean="0"/>
              <a:t>Controller </a:t>
            </a:r>
            <a:r>
              <a:rPr lang="en-US" dirty="0"/>
              <a:t>class that returns an object that implement the </a:t>
            </a:r>
            <a:r>
              <a:rPr lang="en-US" dirty="0" err="1" smtClean="0"/>
              <a:t>IActionResult</a:t>
            </a:r>
            <a:r>
              <a:rPr lang="en-US" dirty="0"/>
              <a:t>.</a:t>
            </a:r>
            <a:endParaRPr lang="lt-LT" dirty="0" smtClean="0"/>
          </a:p>
        </p:txBody>
      </p:sp>
    </p:spTree>
    <p:extLst>
      <p:ext uri="{BB962C8B-B14F-4D97-AF65-F5344CB8AC3E}">
        <p14:creationId xmlns:p14="http://schemas.microsoft.com/office/powerpoint/2010/main" val="205822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err="1"/>
              <a:t>Media</a:t>
            </a:r>
            <a:r>
              <a:rPr lang="lt-LT" b="1" dirty="0"/>
              <a:t> </a:t>
            </a:r>
            <a:r>
              <a:rPr lang="lt-LT" b="1" dirty="0" smtClean="0"/>
              <a:t>Type</a:t>
            </a:r>
            <a:endParaRPr lang="lt-LT" dirty="0"/>
          </a:p>
        </p:txBody>
      </p:sp>
      <p:sp>
        <p:nvSpPr>
          <p:cNvPr id="3" name="Turinio vietos rezervavimo ženklas 2"/>
          <p:cNvSpPr>
            <a:spLocks noGrp="1"/>
          </p:cNvSpPr>
          <p:nvPr>
            <p:ph type="subTitle" idx="1"/>
          </p:nvPr>
        </p:nvSpPr>
        <p:spPr/>
        <p:txBody>
          <a:bodyPr/>
          <a:lstStyle/>
          <a:p>
            <a:r>
              <a:rPr lang="lt-LT" dirty="0" err="1"/>
              <a:t>Media</a:t>
            </a:r>
            <a:r>
              <a:rPr lang="lt-LT" dirty="0"/>
              <a:t> </a:t>
            </a:r>
            <a:r>
              <a:rPr lang="lt-LT" dirty="0" err="1" smtClean="0"/>
              <a:t>type</a:t>
            </a:r>
            <a:r>
              <a:rPr lang="lt-LT" dirty="0" smtClean="0"/>
              <a:t> </a:t>
            </a:r>
            <a:r>
              <a:rPr lang="lt-LT" dirty="0" err="1" smtClean="0"/>
              <a:t>specifies</a:t>
            </a:r>
            <a:r>
              <a:rPr lang="lt-LT" dirty="0" smtClean="0"/>
              <a:t> </a:t>
            </a:r>
            <a:r>
              <a:rPr lang="lt-LT" dirty="0" err="1"/>
              <a:t>the</a:t>
            </a:r>
            <a:r>
              <a:rPr lang="lt-LT" dirty="0"/>
              <a:t> </a:t>
            </a:r>
            <a:r>
              <a:rPr lang="lt-LT" dirty="0" err="1"/>
              <a:t>format</a:t>
            </a:r>
            <a:r>
              <a:rPr lang="lt-LT" dirty="0"/>
              <a:t> </a:t>
            </a:r>
            <a:r>
              <a:rPr lang="lt-LT" dirty="0" err="1"/>
              <a:t>of</a:t>
            </a:r>
            <a:r>
              <a:rPr lang="lt-LT" dirty="0"/>
              <a:t> </a:t>
            </a:r>
            <a:r>
              <a:rPr lang="lt-LT" dirty="0" err="1"/>
              <a:t>the</a:t>
            </a:r>
            <a:r>
              <a:rPr lang="lt-LT" dirty="0"/>
              <a:t> data </a:t>
            </a:r>
            <a:r>
              <a:rPr lang="lt-LT" dirty="0" err="1"/>
              <a:t>as</a:t>
            </a:r>
            <a:r>
              <a:rPr lang="lt-LT" dirty="0"/>
              <a:t> </a:t>
            </a:r>
            <a:r>
              <a:rPr lang="lt-LT" dirty="0" err="1"/>
              <a:t>type</a:t>
            </a:r>
            <a:r>
              <a:rPr lang="lt-LT" dirty="0"/>
              <a:t>/</a:t>
            </a:r>
            <a:r>
              <a:rPr lang="lt-LT" dirty="0" err="1"/>
              <a:t>subtype</a:t>
            </a:r>
            <a:r>
              <a:rPr lang="lt-LT" dirty="0"/>
              <a:t> </a:t>
            </a:r>
            <a:r>
              <a:rPr lang="lt-LT" dirty="0" err="1"/>
              <a:t>e.g</a:t>
            </a:r>
            <a:r>
              <a:rPr lang="lt-LT" dirty="0"/>
              <a:t>. </a:t>
            </a:r>
            <a:r>
              <a:rPr lang="lt-LT" dirty="0" err="1"/>
              <a:t>text</a:t>
            </a:r>
            <a:r>
              <a:rPr lang="lt-LT" dirty="0"/>
              <a:t>/</a:t>
            </a:r>
            <a:r>
              <a:rPr lang="lt-LT" dirty="0" err="1"/>
              <a:t>html</a:t>
            </a:r>
            <a:r>
              <a:rPr lang="lt-LT" dirty="0"/>
              <a:t>, </a:t>
            </a:r>
            <a:r>
              <a:rPr lang="lt-LT" dirty="0" err="1"/>
              <a:t>text</a:t>
            </a:r>
            <a:r>
              <a:rPr lang="lt-LT" dirty="0"/>
              <a:t>/</a:t>
            </a:r>
            <a:r>
              <a:rPr lang="lt-LT" dirty="0" err="1"/>
              <a:t>xml</a:t>
            </a:r>
            <a:r>
              <a:rPr lang="lt-LT" dirty="0"/>
              <a:t>, </a:t>
            </a:r>
            <a:r>
              <a:rPr lang="lt-LT" dirty="0" err="1"/>
              <a:t>application</a:t>
            </a:r>
            <a:r>
              <a:rPr lang="lt-LT" dirty="0"/>
              <a:t>/</a:t>
            </a:r>
            <a:r>
              <a:rPr lang="lt-LT" dirty="0" err="1"/>
              <a:t>json</a:t>
            </a:r>
            <a:r>
              <a:rPr lang="lt-LT" dirty="0"/>
              <a:t>, </a:t>
            </a:r>
            <a:r>
              <a:rPr lang="lt-LT" dirty="0" err="1"/>
              <a:t>image</a:t>
            </a:r>
            <a:r>
              <a:rPr lang="lt-LT" dirty="0"/>
              <a:t>/</a:t>
            </a:r>
            <a:r>
              <a:rPr lang="lt-LT" dirty="0" err="1"/>
              <a:t>jpeg</a:t>
            </a:r>
            <a:r>
              <a:rPr lang="lt-LT" dirty="0"/>
              <a:t> etc</a:t>
            </a:r>
            <a:r>
              <a:rPr lang="lt-LT" dirty="0" smtClean="0"/>
              <a:t>.</a:t>
            </a:r>
            <a:endParaRPr lang="lt-LT" dirty="0"/>
          </a:p>
          <a:p>
            <a:r>
              <a:rPr lang="en-US" dirty="0"/>
              <a:t>In HTTP request, MIME type is specified in the request header using </a:t>
            </a:r>
            <a:r>
              <a:rPr lang="en-US" b="1" dirty="0"/>
              <a:t>Accept</a:t>
            </a:r>
            <a:r>
              <a:rPr lang="en-US" dirty="0"/>
              <a:t> and </a:t>
            </a:r>
            <a:r>
              <a:rPr lang="en-US" b="1" dirty="0"/>
              <a:t>Content-Type</a:t>
            </a:r>
            <a:r>
              <a:rPr lang="en-US" dirty="0"/>
              <a:t> attribute. The Accept header attribute specifies the format of response data which the client expects and the Content-Type header attribute specifies the format of the data in the request body so that receiver can parse it into appropriate format.</a:t>
            </a:r>
            <a:endParaRPr lang="lt-LT" dirty="0" smtClean="0"/>
          </a:p>
        </p:txBody>
      </p:sp>
    </p:spTree>
    <p:extLst>
      <p:ext uri="{BB962C8B-B14F-4D97-AF65-F5344CB8AC3E}">
        <p14:creationId xmlns:p14="http://schemas.microsoft.com/office/powerpoint/2010/main" val="17740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err="1"/>
              <a:t>What</a:t>
            </a:r>
            <a:r>
              <a:rPr lang="lt-LT" b="1" dirty="0"/>
              <a:t> </a:t>
            </a:r>
            <a:r>
              <a:rPr lang="lt-LT" b="1" dirty="0" err="1"/>
              <a:t>is</a:t>
            </a:r>
            <a:r>
              <a:rPr lang="lt-LT" b="1" dirty="0"/>
              <a:t> </a:t>
            </a:r>
            <a:r>
              <a:rPr lang="lt-LT" b="1" dirty="0" err="1"/>
              <a:t>Web</a:t>
            </a:r>
            <a:r>
              <a:rPr lang="lt-LT" b="1" dirty="0"/>
              <a:t> API?</a:t>
            </a:r>
          </a:p>
        </p:txBody>
      </p:sp>
      <p:sp>
        <p:nvSpPr>
          <p:cNvPr id="3" name="Turinio vietos rezervavimo ženklas 2"/>
          <p:cNvSpPr>
            <a:spLocks noGrp="1"/>
          </p:cNvSpPr>
          <p:nvPr>
            <p:ph type="subTitle" idx="1"/>
          </p:nvPr>
        </p:nvSpPr>
        <p:spPr/>
        <p:txBody>
          <a:bodyPr/>
          <a:lstStyle/>
          <a:p>
            <a:r>
              <a:rPr lang="lt-LT" dirty="0"/>
              <a:t>API - </a:t>
            </a:r>
            <a:r>
              <a:rPr lang="lt-LT" dirty="0" err="1"/>
              <a:t>Application</a:t>
            </a:r>
            <a:r>
              <a:rPr lang="lt-LT" dirty="0"/>
              <a:t> </a:t>
            </a:r>
            <a:r>
              <a:rPr lang="lt-LT" dirty="0" err="1"/>
              <a:t>Programing</a:t>
            </a:r>
            <a:r>
              <a:rPr lang="lt-LT" dirty="0"/>
              <a:t> </a:t>
            </a:r>
            <a:r>
              <a:rPr lang="lt-LT" dirty="0" err="1" smtClean="0"/>
              <a:t>Interface</a:t>
            </a:r>
            <a:r>
              <a:rPr lang="lt-LT" dirty="0"/>
              <a:t>.</a:t>
            </a:r>
            <a:endParaRPr lang="lt-LT" dirty="0" smtClean="0"/>
          </a:p>
          <a:p>
            <a:r>
              <a:rPr lang="en-US" dirty="0"/>
              <a:t>API is some kind of interface which has a set of functions that allow programmers to access specific features or data of an application, operating system or other </a:t>
            </a:r>
            <a:r>
              <a:rPr lang="en-US" dirty="0" smtClean="0"/>
              <a:t>services</a:t>
            </a:r>
            <a:r>
              <a:rPr lang="lt-LT" dirty="0" smtClean="0"/>
              <a:t>.</a:t>
            </a:r>
          </a:p>
          <a:p>
            <a:r>
              <a:rPr lang="en-US" dirty="0"/>
              <a:t>API over the web which can be accessed using HTTP </a:t>
            </a:r>
            <a:r>
              <a:rPr lang="en-US" dirty="0" smtClean="0"/>
              <a:t>protocol</a:t>
            </a:r>
            <a:r>
              <a:rPr lang="lt-LT" dirty="0" smtClean="0"/>
              <a:t>.</a:t>
            </a:r>
          </a:p>
          <a:p>
            <a:r>
              <a:rPr lang="en-US" dirty="0"/>
              <a:t>It is a concept and not a technology. We can build Web API using different technologies such as Java, .NET etc.</a:t>
            </a:r>
            <a:endParaRPr lang="lt-LT" dirty="0" smtClean="0"/>
          </a:p>
        </p:txBody>
      </p:sp>
    </p:spTree>
    <p:extLst>
      <p:ext uri="{BB962C8B-B14F-4D97-AF65-F5344CB8AC3E}">
        <p14:creationId xmlns:p14="http://schemas.microsoft.com/office/powerpoint/2010/main" val="320546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ASP.NET </a:t>
            </a:r>
            <a:r>
              <a:rPr lang="lt-LT" b="1" dirty="0" err="1"/>
              <a:t>Web</a:t>
            </a:r>
            <a:r>
              <a:rPr lang="lt-LT" b="1" dirty="0"/>
              <a:t> </a:t>
            </a:r>
            <a:r>
              <a:rPr lang="lt-LT" b="1" dirty="0" smtClean="0"/>
              <a:t>API</a:t>
            </a:r>
            <a:endParaRPr lang="lt-LT" dirty="0"/>
          </a:p>
        </p:txBody>
      </p:sp>
      <p:sp>
        <p:nvSpPr>
          <p:cNvPr id="3" name="Turinio vietos rezervavimo ženklas 2"/>
          <p:cNvSpPr>
            <a:spLocks noGrp="1"/>
          </p:cNvSpPr>
          <p:nvPr>
            <p:ph type="subTitle" idx="1"/>
          </p:nvPr>
        </p:nvSpPr>
        <p:spPr>
          <a:xfrm>
            <a:off x="527387" y="1484784"/>
            <a:ext cx="11055016" cy="1880716"/>
          </a:xfrm>
        </p:spPr>
        <p:txBody>
          <a:bodyPr/>
          <a:lstStyle/>
          <a:p>
            <a:r>
              <a:rPr lang="en-US" dirty="0"/>
              <a:t>The ASP.NET Web API is an extensible framework for building HTTP based services that can be accessed in different applications on different platforms such as web, windows, mobile etc. It works more or less the same way as ASP.NET MVC web application except that it sends data as a response instead of html view. It is like a </a:t>
            </a:r>
            <a:r>
              <a:rPr lang="en-US" dirty="0" err="1"/>
              <a:t>webservice</a:t>
            </a:r>
            <a:r>
              <a:rPr lang="en-US" dirty="0"/>
              <a:t> or WCF service but the exception is that it only supports HTTP protocol.</a:t>
            </a:r>
            <a:endParaRPr lang="lt-LT" dirty="0" smtClean="0"/>
          </a:p>
        </p:txBody>
      </p:sp>
      <p:pic>
        <p:nvPicPr>
          <p:cNvPr id="4" name="Paveikslėlis 3"/>
          <p:cNvPicPr>
            <a:picLocks noChangeAspect="1"/>
          </p:cNvPicPr>
          <p:nvPr/>
        </p:nvPicPr>
        <p:blipFill>
          <a:blip r:embed="rId3"/>
          <a:stretch>
            <a:fillRect/>
          </a:stretch>
        </p:blipFill>
        <p:spPr>
          <a:xfrm>
            <a:off x="2215631" y="3337564"/>
            <a:ext cx="7430537" cy="3562847"/>
          </a:xfrm>
          <a:prstGeom prst="rect">
            <a:avLst/>
          </a:prstGeom>
        </p:spPr>
      </p:pic>
    </p:spTree>
    <p:extLst>
      <p:ext uri="{BB962C8B-B14F-4D97-AF65-F5344CB8AC3E}">
        <p14:creationId xmlns:p14="http://schemas.microsoft.com/office/powerpoint/2010/main" val="152900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ASP.NET </a:t>
            </a:r>
            <a:r>
              <a:rPr lang="lt-LT" b="1" dirty="0" err="1"/>
              <a:t>Web</a:t>
            </a:r>
            <a:r>
              <a:rPr lang="lt-LT" b="1" dirty="0"/>
              <a:t> API </a:t>
            </a:r>
            <a:r>
              <a:rPr lang="lt-LT" b="1" dirty="0" err="1" smtClean="0"/>
              <a:t>Characteristics</a:t>
            </a:r>
            <a:endParaRPr lang="lt-LT" dirty="0"/>
          </a:p>
        </p:txBody>
      </p:sp>
      <p:sp>
        <p:nvSpPr>
          <p:cNvPr id="3" name="Turinio vietos rezervavimo ženklas 2"/>
          <p:cNvSpPr>
            <a:spLocks noGrp="1"/>
          </p:cNvSpPr>
          <p:nvPr>
            <p:ph type="subTitle" idx="1"/>
          </p:nvPr>
        </p:nvSpPr>
        <p:spPr>
          <a:xfrm>
            <a:off x="489287" y="1840384"/>
            <a:ext cx="11055016" cy="3709516"/>
          </a:xfrm>
        </p:spPr>
        <p:txBody>
          <a:bodyPr/>
          <a:lstStyle/>
          <a:p>
            <a:r>
              <a:rPr lang="en-US" dirty="0" smtClean="0"/>
              <a:t>ASP.NET Web API is an ideal platform for building RESTful services. </a:t>
            </a:r>
          </a:p>
          <a:p>
            <a:r>
              <a:rPr lang="en-US" dirty="0" smtClean="0"/>
              <a:t>ASP.NET Web API is built on top of ASP.NET and supports ASP.NET request/response pipeline</a:t>
            </a:r>
            <a:r>
              <a:rPr lang="lt-LT" dirty="0" smtClean="0"/>
              <a:t>.</a:t>
            </a:r>
            <a:endParaRPr lang="en-US" dirty="0" smtClean="0"/>
          </a:p>
          <a:p>
            <a:r>
              <a:rPr lang="en-US" dirty="0" smtClean="0"/>
              <a:t>ASP.NET Web API maps HTTP verbs to method names. </a:t>
            </a:r>
          </a:p>
          <a:p>
            <a:r>
              <a:rPr lang="en-US" dirty="0" smtClean="0"/>
              <a:t>ASP.NET Web API supports different formats of response data. Built-in support for JSON, XML, BSON format</a:t>
            </a:r>
            <a:r>
              <a:rPr lang="en-US" dirty="0" smtClean="0"/>
              <a:t>.</a:t>
            </a:r>
            <a:endParaRPr lang="en-US" dirty="0" smtClean="0"/>
          </a:p>
        </p:txBody>
      </p:sp>
    </p:spTree>
    <p:extLst>
      <p:ext uri="{BB962C8B-B14F-4D97-AF65-F5344CB8AC3E}">
        <p14:creationId xmlns:p14="http://schemas.microsoft.com/office/powerpoint/2010/main" val="188087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err="1"/>
              <a:t>Web</a:t>
            </a:r>
            <a:r>
              <a:rPr lang="lt-LT" b="1" dirty="0"/>
              <a:t> API </a:t>
            </a:r>
            <a:r>
              <a:rPr lang="lt-LT" b="1" dirty="0" err="1"/>
              <a:t>Controller</a:t>
            </a:r>
            <a:endParaRPr lang="lt-LT" b="1" dirty="0"/>
          </a:p>
        </p:txBody>
      </p:sp>
      <p:sp>
        <p:nvSpPr>
          <p:cNvPr id="3" name="Turinio vietos rezervavimo ženklas 2"/>
          <p:cNvSpPr>
            <a:spLocks noGrp="1"/>
          </p:cNvSpPr>
          <p:nvPr>
            <p:ph type="subTitle" idx="1"/>
          </p:nvPr>
        </p:nvSpPr>
        <p:spPr/>
        <p:txBody>
          <a:bodyPr/>
          <a:lstStyle/>
          <a:p>
            <a:r>
              <a:rPr lang="en-US" dirty="0"/>
              <a:t>We created Web API with MVC project in the previous section where it generated a simple controller. Here, you will learn about Web API Controller in detail</a:t>
            </a:r>
            <a:r>
              <a:rPr lang="en-US" dirty="0" smtClean="0"/>
              <a:t>.</a:t>
            </a:r>
            <a:endParaRPr lang="lt-LT" dirty="0" smtClean="0"/>
          </a:p>
          <a:p>
            <a:r>
              <a:rPr lang="en-US" dirty="0"/>
              <a:t>Web API Controller is similar to ASP.NET MVC controller. It handles incoming HTTP requests and send response back to the caller. </a:t>
            </a:r>
            <a:endParaRPr lang="lt-LT" dirty="0" smtClean="0"/>
          </a:p>
          <a:p>
            <a:r>
              <a:rPr lang="en-US" dirty="0"/>
              <a:t>Web API controller is a class which can be created under the </a:t>
            </a:r>
            <a:r>
              <a:rPr lang="en-US" b="1" dirty="0"/>
              <a:t>Controllers</a:t>
            </a:r>
            <a:r>
              <a:rPr lang="en-US" dirty="0"/>
              <a:t> folder or any other folder under your project's root folder. The name of a controller class must end with "Controller" and it must be derived from </a:t>
            </a:r>
            <a:r>
              <a:rPr lang="lt-LT" dirty="0" err="1" smtClean="0"/>
              <a:t>Microsoft.AspNetCore.Mvc</a:t>
            </a:r>
            <a:r>
              <a:rPr lang="en-US" dirty="0" smtClean="0"/>
              <a:t>.</a:t>
            </a:r>
            <a:r>
              <a:rPr lang="en-US" b="1" dirty="0" smtClean="0"/>
              <a:t>Controller</a:t>
            </a:r>
            <a:r>
              <a:rPr lang="en-US" dirty="0" smtClean="0"/>
              <a:t> </a:t>
            </a:r>
            <a:r>
              <a:rPr lang="en-US" dirty="0"/>
              <a:t>class. All the public methods of the controller are called action methods.</a:t>
            </a:r>
            <a:endParaRPr lang="lt-LT" dirty="0" smtClean="0"/>
          </a:p>
        </p:txBody>
      </p:sp>
    </p:spTree>
    <p:extLst>
      <p:ext uri="{BB962C8B-B14F-4D97-AF65-F5344CB8AC3E}">
        <p14:creationId xmlns:p14="http://schemas.microsoft.com/office/powerpoint/2010/main" val="395652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err="1"/>
              <a:t>Web</a:t>
            </a:r>
            <a:r>
              <a:rPr lang="lt-LT" b="1" dirty="0"/>
              <a:t> API </a:t>
            </a:r>
            <a:r>
              <a:rPr lang="lt-LT" b="1" dirty="0" err="1"/>
              <a:t>Controller</a:t>
            </a:r>
            <a:endParaRPr lang="lt-LT" dirty="0"/>
          </a:p>
        </p:txBody>
      </p:sp>
      <p:grpSp>
        <p:nvGrpSpPr>
          <p:cNvPr id="5" name="Grupė 4"/>
          <p:cNvGrpSpPr/>
          <p:nvPr/>
        </p:nvGrpSpPr>
        <p:grpSpPr>
          <a:xfrm>
            <a:off x="1896574" y="999791"/>
            <a:ext cx="8504726" cy="5808670"/>
            <a:chOff x="1896574" y="999791"/>
            <a:chExt cx="8504726" cy="5808670"/>
          </a:xfrm>
        </p:grpSpPr>
        <p:pic>
          <p:nvPicPr>
            <p:cNvPr id="4" name="Paveikslėlis 3"/>
            <p:cNvPicPr>
              <a:picLocks noChangeAspect="1"/>
            </p:cNvPicPr>
            <p:nvPr/>
          </p:nvPicPr>
          <p:blipFill>
            <a:blip r:embed="rId3"/>
            <a:stretch>
              <a:fillRect/>
            </a:stretch>
          </p:blipFill>
          <p:spPr>
            <a:xfrm>
              <a:off x="1896574" y="999791"/>
              <a:ext cx="8504726" cy="5808670"/>
            </a:xfrm>
            <a:prstGeom prst="rect">
              <a:avLst/>
            </a:prstGeom>
          </p:spPr>
        </p:pic>
        <p:sp>
          <p:nvSpPr>
            <p:cNvPr id="3" name="Stačiakampis 2"/>
            <p:cNvSpPr/>
            <p:nvPr/>
          </p:nvSpPr>
          <p:spPr>
            <a:xfrm>
              <a:off x="4517230" y="1121567"/>
              <a:ext cx="285751" cy="164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grpSp>
    </p:spTree>
    <p:extLst>
      <p:ext uri="{BB962C8B-B14F-4D97-AF65-F5344CB8AC3E}">
        <p14:creationId xmlns:p14="http://schemas.microsoft.com/office/powerpoint/2010/main" val="1585051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Test </a:t>
            </a:r>
            <a:r>
              <a:rPr lang="lt-LT" b="1" dirty="0" err="1"/>
              <a:t>Web</a:t>
            </a:r>
            <a:r>
              <a:rPr lang="lt-LT" b="1" dirty="0"/>
              <a:t> API</a:t>
            </a:r>
          </a:p>
        </p:txBody>
      </p:sp>
      <p:sp>
        <p:nvSpPr>
          <p:cNvPr id="3" name="Turinio vietos rezervavimo ženklas 2"/>
          <p:cNvSpPr>
            <a:spLocks noGrp="1"/>
          </p:cNvSpPr>
          <p:nvPr>
            <p:ph type="subTitle" idx="1"/>
          </p:nvPr>
        </p:nvSpPr>
        <p:spPr/>
        <p:txBody>
          <a:bodyPr/>
          <a:lstStyle/>
          <a:p>
            <a:r>
              <a:rPr lang="lt-LT" dirty="0" err="1" smtClean="0"/>
              <a:t>Fiddler</a:t>
            </a:r>
            <a:endParaRPr lang="lt-LT" dirty="0" smtClean="0"/>
          </a:p>
          <a:p>
            <a:r>
              <a:rPr lang="lt-LT" dirty="0" err="1" smtClean="0"/>
              <a:t>Postman</a:t>
            </a:r>
            <a:endParaRPr lang="lt-LT" dirty="0" smtClean="0"/>
          </a:p>
        </p:txBody>
      </p:sp>
    </p:spTree>
    <p:extLst>
      <p:ext uri="{BB962C8B-B14F-4D97-AF65-F5344CB8AC3E}">
        <p14:creationId xmlns:p14="http://schemas.microsoft.com/office/powerpoint/2010/main" val="182242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err="1"/>
              <a:t>Web</a:t>
            </a:r>
            <a:r>
              <a:rPr lang="lt-LT" b="1" dirty="0"/>
              <a:t> API </a:t>
            </a:r>
            <a:r>
              <a:rPr lang="lt-LT" b="1" dirty="0" err="1"/>
              <a:t>Controller</a:t>
            </a:r>
            <a:endParaRPr lang="lt-LT" dirty="0"/>
          </a:p>
        </p:txBody>
      </p:sp>
      <p:sp>
        <p:nvSpPr>
          <p:cNvPr id="3" name="Turinio vietos rezervavimo ženklas 2"/>
          <p:cNvSpPr>
            <a:spLocks noGrp="1"/>
          </p:cNvSpPr>
          <p:nvPr>
            <p:ph type="subTitle" idx="1"/>
          </p:nvPr>
        </p:nvSpPr>
        <p:spPr>
          <a:xfrm>
            <a:off x="527387" y="1484784"/>
            <a:ext cx="11055016" cy="1245716"/>
          </a:xfrm>
        </p:spPr>
        <p:txBody>
          <a:bodyPr/>
          <a:lstStyle/>
          <a:p>
            <a:r>
              <a:rPr lang="en-US" dirty="0"/>
              <a:t>If you want to write methods that do not start with an HTTP verb then you can apply the appropriate http verb attribute on the method such as </a:t>
            </a:r>
            <a:r>
              <a:rPr lang="en-US" dirty="0" err="1"/>
              <a:t>HttpGet</a:t>
            </a:r>
            <a:r>
              <a:rPr lang="en-US" dirty="0"/>
              <a:t>, </a:t>
            </a:r>
            <a:r>
              <a:rPr lang="en-US" dirty="0" err="1"/>
              <a:t>HttpPost</a:t>
            </a:r>
            <a:r>
              <a:rPr lang="en-US" dirty="0"/>
              <a:t>, </a:t>
            </a:r>
            <a:r>
              <a:rPr lang="en-US" dirty="0" err="1"/>
              <a:t>HttpPut</a:t>
            </a:r>
            <a:r>
              <a:rPr lang="en-US" dirty="0"/>
              <a:t> etc. same as MVC controller. </a:t>
            </a:r>
            <a:endParaRPr lang="lt-LT" dirty="0" smtClean="0"/>
          </a:p>
        </p:txBody>
      </p:sp>
      <p:grpSp>
        <p:nvGrpSpPr>
          <p:cNvPr id="6" name="Grupė 5"/>
          <p:cNvGrpSpPr/>
          <p:nvPr/>
        </p:nvGrpSpPr>
        <p:grpSpPr>
          <a:xfrm>
            <a:off x="2118986" y="2730500"/>
            <a:ext cx="6224914" cy="4006258"/>
            <a:chOff x="2118986" y="2730500"/>
            <a:chExt cx="6224914" cy="4006258"/>
          </a:xfrm>
        </p:grpSpPr>
        <p:pic>
          <p:nvPicPr>
            <p:cNvPr id="4" name="Paveikslėlis 3"/>
            <p:cNvPicPr>
              <a:picLocks noChangeAspect="1"/>
            </p:cNvPicPr>
            <p:nvPr/>
          </p:nvPicPr>
          <p:blipFill>
            <a:blip r:embed="rId3"/>
            <a:stretch>
              <a:fillRect/>
            </a:stretch>
          </p:blipFill>
          <p:spPr>
            <a:xfrm>
              <a:off x="2118986" y="2730500"/>
              <a:ext cx="6224914" cy="4006258"/>
            </a:xfrm>
            <a:prstGeom prst="rect">
              <a:avLst/>
            </a:prstGeom>
          </p:spPr>
        </p:pic>
        <p:sp>
          <p:nvSpPr>
            <p:cNvPr id="5" name="Stačiakampis 4"/>
            <p:cNvSpPr/>
            <p:nvPr/>
          </p:nvSpPr>
          <p:spPr>
            <a:xfrm>
              <a:off x="5838825" y="3162300"/>
              <a:ext cx="361950" cy="400050"/>
            </a:xfrm>
            <a:prstGeom prst="rect">
              <a:avLst/>
            </a:prstGeom>
            <a:solidFill>
              <a:srgbClr val="FBFB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grpSp>
    </p:spTree>
    <p:extLst>
      <p:ext uri="{BB962C8B-B14F-4D97-AF65-F5344CB8AC3E}">
        <p14:creationId xmlns:p14="http://schemas.microsoft.com/office/powerpoint/2010/main" val="74777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Titulinė skaidrė">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lavika">
      <a:majorFont>
        <a:latin typeface="Klavika Md"/>
        <a:ea typeface=""/>
        <a:cs typeface=""/>
      </a:majorFont>
      <a:minorFont>
        <a:latin typeface="Klavik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_Lt2.potx" id="{F469E350-357E-4801-9251-EA1A22DE38EF}" vid="{7918DE28-9CA1-47CC-8A63-FD7D298CDC10}"/>
    </a:ext>
  </a:extLst>
</a:theme>
</file>

<file path=ppt/theme/theme2.xml><?xml version="1.0" encoding="utf-8"?>
<a:theme xmlns:a="http://schemas.openxmlformats.org/drawingml/2006/main" name="Vidinė skaidrė">
  <a:themeElements>
    <a:clrScheme name="NRD grafikas">
      <a:dk1>
        <a:sysClr val="windowText" lastClr="000000"/>
      </a:dk1>
      <a:lt1>
        <a:sysClr val="window" lastClr="FFFFFF"/>
      </a:lt1>
      <a:dk2>
        <a:srgbClr val="1F497D"/>
      </a:dk2>
      <a:lt2>
        <a:srgbClr val="EEECE1"/>
      </a:lt2>
      <a:accent1>
        <a:srgbClr val="961E1E"/>
      </a:accent1>
      <a:accent2>
        <a:srgbClr val="E5785C"/>
      </a:accent2>
      <a:accent3>
        <a:srgbClr val="C14040"/>
      </a:accent3>
      <a:accent4>
        <a:srgbClr val="C0C1C2"/>
      </a:accent4>
      <a:accent5>
        <a:srgbClr val="414042"/>
      </a:accent5>
      <a:accent6>
        <a:srgbClr val="D88541"/>
      </a:accent6>
      <a:hlink>
        <a:srgbClr val="0000FF"/>
      </a:hlink>
      <a:folHlink>
        <a:srgbClr val="800080"/>
      </a:folHlink>
    </a:clrScheme>
    <a:fontScheme name="Klavika2">
      <a:majorFont>
        <a:latin typeface="Klavika Rg"/>
        <a:ea typeface=""/>
        <a:cs typeface=""/>
      </a:majorFont>
      <a:minorFont>
        <a:latin typeface="Klavika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_Lt2.potx" id="{F469E350-357E-4801-9251-EA1A22DE38EF}" vid="{87319914-2BB7-4A04-8951-DEA2E974F744}"/>
    </a:ext>
  </a:extLst>
</a:theme>
</file>

<file path=ppt/theme/theme3.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30965</TotalTime>
  <Words>1985</Words>
  <Application>Microsoft Office PowerPoint</Application>
  <PresentationFormat>Plačiaekranė</PresentationFormat>
  <Paragraphs>187</Paragraphs>
  <Slides>28</Slides>
  <Notes>28</Notes>
  <HiddenSlides>0</HiddenSlides>
  <MMClips>0</MMClips>
  <ScaleCrop>false</ScaleCrop>
  <HeadingPairs>
    <vt:vector size="6" baseType="variant">
      <vt:variant>
        <vt:lpstr>Naudojami šriftai</vt:lpstr>
      </vt:variant>
      <vt:variant>
        <vt:i4>5</vt:i4>
      </vt:variant>
      <vt:variant>
        <vt:lpstr>Tema</vt:lpstr>
      </vt:variant>
      <vt:variant>
        <vt:i4>2</vt:i4>
      </vt:variant>
      <vt:variant>
        <vt:lpstr>Skaidrių pavadinimai</vt:lpstr>
      </vt:variant>
      <vt:variant>
        <vt:i4>28</vt:i4>
      </vt:variant>
    </vt:vector>
  </HeadingPairs>
  <TitlesOfParts>
    <vt:vector size="35" baseType="lpstr">
      <vt:lpstr>Arial</vt:lpstr>
      <vt:lpstr>Calibri</vt:lpstr>
      <vt:lpstr>Klavika Lt</vt:lpstr>
      <vt:lpstr>Klavika Rg</vt:lpstr>
      <vt:lpstr>Wingdings</vt:lpstr>
      <vt:lpstr>Titulinė skaidrė</vt:lpstr>
      <vt:lpstr>Vidinė skaidrė</vt:lpstr>
      <vt:lpstr>ASP.NET Web API</vt:lpstr>
      <vt:lpstr>ASP.NET Web API</vt:lpstr>
      <vt:lpstr>What is Web API?</vt:lpstr>
      <vt:lpstr>ASP.NET Web API</vt:lpstr>
      <vt:lpstr>ASP.NET Web API Characteristics</vt:lpstr>
      <vt:lpstr>Web API Controller</vt:lpstr>
      <vt:lpstr>Web API Controller</vt:lpstr>
      <vt:lpstr>Test Web API</vt:lpstr>
      <vt:lpstr>Web API Controller</vt:lpstr>
      <vt:lpstr>Web API Controller Characteristics</vt:lpstr>
      <vt:lpstr>Action Method Naming Conventions</vt:lpstr>
      <vt:lpstr>Web API Routing</vt:lpstr>
      <vt:lpstr>Attribute Routing</vt:lpstr>
      <vt:lpstr>Get Action Method with Primitive Parameter</vt:lpstr>
      <vt:lpstr>Get Action Method with Multiple  Primitive Parameters</vt:lpstr>
      <vt:lpstr>POST Action Method with Primitive Parameter</vt:lpstr>
      <vt:lpstr>POST Action Method with Complex Parameter</vt:lpstr>
      <vt:lpstr>Post Method with Complex Type Parameter</vt:lpstr>
      <vt:lpstr>POST Method with Mixed Parameters</vt:lpstr>
      <vt:lpstr>POST Method with Mixed Parameters</vt:lpstr>
      <vt:lpstr>[FromUri] and [FromBody]</vt:lpstr>
      <vt:lpstr>Parameter binding rules</vt:lpstr>
      <vt:lpstr>Action Method Return Type</vt:lpstr>
      <vt:lpstr>Void</vt:lpstr>
      <vt:lpstr>Primitive or Complex Type</vt:lpstr>
      <vt:lpstr>HttpResponseMessage</vt:lpstr>
      <vt:lpstr>IActionResult</vt:lpstr>
      <vt:lpstr>Media Type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Elasticsearch</dc:title>
  <dc:creator>Kęstutis Matavičius</dc:creator>
  <cp:lastModifiedBy>Kęstutis Matavičius</cp:lastModifiedBy>
  <cp:revision>355</cp:revision>
  <dcterms:created xsi:type="dcterms:W3CDTF">2016-12-23T12:12:51Z</dcterms:created>
  <dcterms:modified xsi:type="dcterms:W3CDTF">2018-04-03T17:03:11Z</dcterms:modified>
</cp:coreProperties>
</file>