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22"/>
  </p:notesMasterIdLst>
  <p:sldIdLst>
    <p:sldId id="256" r:id="rId3"/>
    <p:sldId id="295" r:id="rId4"/>
    <p:sldId id="266" r:id="rId5"/>
    <p:sldId id="267" r:id="rId6"/>
    <p:sldId id="268" r:id="rId7"/>
    <p:sldId id="274" r:id="rId8"/>
    <p:sldId id="275" r:id="rId9"/>
    <p:sldId id="273" r:id="rId10"/>
    <p:sldId id="276" r:id="rId11"/>
    <p:sldId id="277" r:id="rId12"/>
    <p:sldId id="278" r:id="rId13"/>
    <p:sldId id="283" r:id="rId14"/>
    <p:sldId id="289" r:id="rId15"/>
    <p:sldId id="291" r:id="rId16"/>
    <p:sldId id="292" r:id="rId17"/>
    <p:sldId id="293" r:id="rId18"/>
    <p:sldId id="294" r:id="rId19"/>
    <p:sldId id="297" r:id="rId20"/>
    <p:sldId id="301" r:id="rId21"/>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eminis stilius 1 – paryškinima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inis stilius 1 – paryškinima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eminis stilius 1 – paryškinima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6512" autoAdjust="0"/>
  </p:normalViewPr>
  <p:slideViewPr>
    <p:cSldViewPr snapToGrid="0">
      <p:cViewPr varScale="1">
        <p:scale>
          <a:sx n="100" d="100"/>
          <a:sy n="100" d="100"/>
        </p:scale>
        <p:origin x="10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E129-AACD-478E-B398-DE4A9C95C8F7}" type="datetimeFigureOut">
              <a:rPr lang="lt-LT" smtClean="0"/>
              <a:t>2018-05-02</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93429-AF35-4FD3-A240-E9874732C65F}" type="slidenum">
              <a:rPr lang="lt-LT" smtClean="0"/>
              <a:t>‹#›</a:t>
            </a:fld>
            <a:endParaRPr lang="lt-LT"/>
          </a:p>
        </p:txBody>
      </p:sp>
    </p:spTree>
    <p:extLst>
      <p:ext uri="{BB962C8B-B14F-4D97-AF65-F5344CB8AC3E}">
        <p14:creationId xmlns:p14="http://schemas.microsoft.com/office/powerpoint/2010/main" val="272223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a:t>
            </a:fld>
            <a:endParaRPr lang="lt-LT"/>
          </a:p>
        </p:txBody>
      </p:sp>
    </p:spTree>
    <p:extLst>
      <p:ext uri="{BB962C8B-B14F-4D97-AF65-F5344CB8AC3E}">
        <p14:creationId xmlns:p14="http://schemas.microsoft.com/office/powerpoint/2010/main" val="275715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10</a:t>
            </a:fld>
            <a:endParaRPr lang="lt-LT"/>
          </a:p>
        </p:txBody>
      </p:sp>
    </p:spTree>
    <p:extLst>
      <p:ext uri="{BB962C8B-B14F-4D97-AF65-F5344CB8AC3E}">
        <p14:creationId xmlns:p14="http://schemas.microsoft.com/office/powerpoint/2010/main" val="819354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Gali būti ir kitaip      </a:t>
            </a:r>
          </a:p>
          <a:p>
            <a:endParaRPr lang="lt-LT" dirty="0" smtClean="0"/>
          </a:p>
          <a:p>
            <a:r>
              <a:rPr lang="en-US" dirty="0" smtClean="0"/>
              <a:t>otherwise apply http verbs attribute</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11</a:t>
            </a:fld>
            <a:endParaRPr lang="lt-LT"/>
          </a:p>
        </p:txBody>
      </p:sp>
    </p:spTree>
    <p:extLst>
      <p:ext uri="{BB962C8B-B14F-4D97-AF65-F5344CB8AC3E}">
        <p14:creationId xmlns:p14="http://schemas.microsoft.com/office/powerpoint/2010/main" val="71510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12</a:t>
            </a:fld>
            <a:endParaRPr lang="lt-LT"/>
          </a:p>
        </p:txBody>
      </p:sp>
    </p:spTree>
    <p:extLst>
      <p:ext uri="{BB962C8B-B14F-4D97-AF65-F5344CB8AC3E}">
        <p14:creationId xmlns:p14="http://schemas.microsoft.com/office/powerpoint/2010/main" val="107263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In the above example, the Route attribute defines new route "</a:t>
            </a:r>
            <a:r>
              <a:rPr lang="en-US" dirty="0" err="1" smtClean="0"/>
              <a:t>api</a:t>
            </a:r>
            <a:r>
              <a:rPr lang="en-US" dirty="0" smtClean="0"/>
              <a:t>/student/names" which will be handled by the Get() action method of </a:t>
            </a:r>
            <a:r>
              <a:rPr lang="en-US" dirty="0" err="1" smtClean="0"/>
              <a:t>StudentController</a:t>
            </a:r>
            <a:r>
              <a:rPr lang="en-US" dirty="0" smtClean="0"/>
              <a:t>. Thus, an HTTP GET request http://localhost:1234/api/student/names will return list of student names.</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13</a:t>
            </a:fld>
            <a:endParaRPr lang="lt-LT"/>
          </a:p>
        </p:txBody>
      </p:sp>
    </p:spTree>
    <p:extLst>
      <p:ext uri="{BB962C8B-B14F-4D97-AF65-F5344CB8AC3E}">
        <p14:creationId xmlns:p14="http://schemas.microsoft.com/office/powerpoint/2010/main" val="31022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Get action method includes id parameter of </a:t>
            </a:r>
            <a:r>
              <a:rPr lang="en-US" dirty="0" err="1" smtClean="0"/>
              <a:t>int</a:t>
            </a:r>
            <a:r>
              <a:rPr lang="en-US" dirty="0" smtClean="0"/>
              <a:t> type. So, Web API will try to extract the value of id from the query string of requested URL, convert it into </a:t>
            </a:r>
            <a:r>
              <a:rPr lang="en-US" dirty="0" err="1" smtClean="0"/>
              <a:t>int</a:t>
            </a:r>
            <a:r>
              <a:rPr lang="en-US" dirty="0" smtClean="0"/>
              <a:t> and assign it to id parameter of Get action method. For example, if an HTTP request is http://localhost/api/student?id=1 then value of id parameter will be 1. </a:t>
            </a:r>
          </a:p>
          <a:p>
            <a:r>
              <a:rPr lang="en-US" dirty="0" smtClean="0"/>
              <a:t>Followings are valid HTTP GET Requests for the above action method. </a:t>
            </a:r>
          </a:p>
          <a:p>
            <a:r>
              <a:rPr lang="en-US" dirty="0" smtClean="0"/>
              <a:t>http://localhost/api/student?id=1 </a:t>
            </a:r>
          </a:p>
          <a:p>
            <a:r>
              <a:rPr lang="en-US" dirty="0" smtClean="0"/>
              <a:t>http://localhost/api/student?ID=1 </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14</a:t>
            </a:fld>
            <a:endParaRPr lang="lt-LT"/>
          </a:p>
        </p:txBody>
      </p:sp>
    </p:spTree>
    <p:extLst>
      <p:ext uri="{BB962C8B-B14F-4D97-AF65-F5344CB8AC3E}">
        <p14:creationId xmlns:p14="http://schemas.microsoft.com/office/powerpoint/2010/main" val="2768919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Get method includes multiple primitive type parameters. So, Web API will try to extract the values from the query string of request URL. For example, if an HTTP request is http://localhost/api/student?id=1&amp;name=steve then value of id parameter will be 1 and name will be "</a:t>
            </a:r>
            <a:r>
              <a:rPr lang="en-US" dirty="0" err="1" smtClean="0"/>
              <a:t>steve</a:t>
            </a:r>
            <a:r>
              <a:rPr lang="en-US" dirty="0" smtClean="0"/>
              <a:t>". </a:t>
            </a:r>
          </a:p>
          <a:p>
            <a:r>
              <a:rPr lang="en-US" dirty="0" smtClean="0"/>
              <a:t>Followings are valid HTTP GET Requests for the above action method. </a:t>
            </a:r>
          </a:p>
          <a:p>
            <a:r>
              <a:rPr lang="en-US" dirty="0" smtClean="0"/>
              <a:t>http://localhost/api/student?id=1&amp;name=steve </a:t>
            </a:r>
          </a:p>
          <a:p>
            <a:r>
              <a:rPr lang="en-US" dirty="0" smtClean="0"/>
              <a:t>http://localhost/api/student?ID=1&amp;NAME=steve </a:t>
            </a:r>
          </a:p>
          <a:p>
            <a:r>
              <a:rPr lang="en-US" dirty="0" smtClean="0"/>
              <a:t>http://localhost/api/student?name=steve&amp;id=1 </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15</a:t>
            </a:fld>
            <a:endParaRPr lang="lt-LT"/>
          </a:p>
        </p:txBody>
      </p:sp>
    </p:spTree>
    <p:extLst>
      <p:ext uri="{BB962C8B-B14F-4D97-AF65-F5344CB8AC3E}">
        <p14:creationId xmlns:p14="http://schemas.microsoft.com/office/powerpoint/2010/main" val="340869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above, Post() action method includes primitive type parameters id and name. So, by default, Web API will get values from the query string. For example, if an HTTP POST request is http://localhost/api/student?id=1&amp;name=steve then the value of id will be 1 and name will be "</a:t>
            </a:r>
            <a:r>
              <a:rPr lang="en-US" dirty="0" err="1" smtClean="0"/>
              <a:t>steve</a:t>
            </a:r>
            <a:r>
              <a:rPr lang="en-US" dirty="0" smtClean="0"/>
              <a:t>" in the above Post() method.</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16</a:t>
            </a:fld>
            <a:endParaRPr lang="lt-LT"/>
          </a:p>
        </p:txBody>
      </p:sp>
    </p:spTree>
    <p:extLst>
      <p:ext uri="{BB962C8B-B14F-4D97-AF65-F5344CB8AC3E}">
        <p14:creationId xmlns:p14="http://schemas.microsoft.com/office/powerpoint/2010/main" val="1571386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17</a:t>
            </a:fld>
            <a:endParaRPr lang="lt-LT"/>
          </a:p>
        </p:txBody>
      </p:sp>
    </p:spTree>
    <p:extLst>
      <p:ext uri="{BB962C8B-B14F-4D97-AF65-F5344CB8AC3E}">
        <p14:creationId xmlns:p14="http://schemas.microsoft.com/office/powerpoint/2010/main" val="3657244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err="1" smtClean="0"/>
              <a:t>Consider</a:t>
            </a:r>
            <a:r>
              <a:rPr lang="lt-LT" dirty="0" smtClean="0"/>
              <a:t> </a:t>
            </a:r>
            <a:r>
              <a:rPr lang="lt-LT" dirty="0" err="1" smtClean="0"/>
              <a:t>the</a:t>
            </a:r>
            <a:r>
              <a:rPr lang="lt-LT" dirty="0" smtClean="0"/>
              <a:t> </a:t>
            </a:r>
            <a:r>
              <a:rPr lang="lt-LT" dirty="0" err="1" smtClean="0"/>
              <a:t>following</a:t>
            </a:r>
            <a:r>
              <a:rPr lang="lt-LT" dirty="0" smtClean="0"/>
              <a:t> </a:t>
            </a:r>
            <a:r>
              <a:rPr lang="lt-LT" dirty="0" err="1" smtClean="0"/>
              <a:t>example</a:t>
            </a:r>
            <a:r>
              <a:rPr lang="lt-LT" dirty="0" smtClean="0"/>
              <a:t>. </a:t>
            </a:r>
          </a:p>
          <a:p>
            <a:endParaRPr lang="lt-LT" dirty="0" smtClean="0"/>
          </a:p>
          <a:p>
            <a:endParaRPr lang="lt-LT" dirty="0" smtClean="0"/>
          </a:p>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18</a:t>
            </a:fld>
            <a:endParaRPr lang="lt-LT"/>
          </a:p>
        </p:txBody>
      </p:sp>
    </p:spTree>
    <p:extLst>
      <p:ext uri="{BB962C8B-B14F-4D97-AF65-F5344CB8AC3E}">
        <p14:creationId xmlns:p14="http://schemas.microsoft.com/office/powerpoint/2010/main" val="1200806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19</a:t>
            </a:fld>
            <a:endParaRPr lang="lt-LT"/>
          </a:p>
        </p:txBody>
      </p:sp>
    </p:spTree>
    <p:extLst>
      <p:ext uri="{BB962C8B-B14F-4D97-AF65-F5344CB8AC3E}">
        <p14:creationId xmlns:p14="http://schemas.microsoft.com/office/powerpoint/2010/main" val="61844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i="1" dirty="0" smtClean="0"/>
              <a:t>REST</a:t>
            </a:r>
            <a:r>
              <a:rPr lang="en-US" dirty="0" smtClean="0"/>
              <a:t> is the underlying architectural principle of the web.</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a:t>
            </a:fld>
            <a:endParaRPr lang="lt-LT"/>
          </a:p>
        </p:txBody>
      </p:sp>
    </p:spTree>
    <p:extLst>
      <p:ext uri="{BB962C8B-B14F-4D97-AF65-F5344CB8AC3E}">
        <p14:creationId xmlns:p14="http://schemas.microsoft.com/office/powerpoint/2010/main" val="2633062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3</a:t>
            </a:fld>
            <a:endParaRPr lang="lt-LT"/>
          </a:p>
        </p:txBody>
      </p:sp>
    </p:spTree>
    <p:extLst>
      <p:ext uri="{BB962C8B-B14F-4D97-AF65-F5344CB8AC3E}">
        <p14:creationId xmlns:p14="http://schemas.microsoft.com/office/powerpoint/2010/main" val="1616646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4</a:t>
            </a:fld>
            <a:endParaRPr lang="lt-LT"/>
          </a:p>
        </p:txBody>
      </p:sp>
    </p:spTree>
    <p:extLst>
      <p:ext uri="{BB962C8B-B14F-4D97-AF65-F5344CB8AC3E}">
        <p14:creationId xmlns:p14="http://schemas.microsoft.com/office/powerpoint/2010/main" val="1173299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5</a:t>
            </a:fld>
            <a:endParaRPr lang="lt-LT"/>
          </a:p>
        </p:txBody>
      </p:sp>
    </p:spTree>
    <p:extLst>
      <p:ext uri="{BB962C8B-B14F-4D97-AF65-F5344CB8AC3E}">
        <p14:creationId xmlns:p14="http://schemas.microsoft.com/office/powerpoint/2010/main" val="80610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6</a:t>
            </a:fld>
            <a:endParaRPr lang="lt-LT"/>
          </a:p>
        </p:txBody>
      </p:sp>
    </p:spTree>
    <p:extLst>
      <p:ext uri="{BB962C8B-B14F-4D97-AF65-F5344CB8AC3E}">
        <p14:creationId xmlns:p14="http://schemas.microsoft.com/office/powerpoint/2010/main" val="223463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smtClean="0"/>
              <a:t>As you can see in the above example, </a:t>
            </a:r>
            <a:r>
              <a:rPr lang="en-US" dirty="0" err="1" smtClean="0"/>
              <a:t>ValuesController</a:t>
            </a:r>
            <a:r>
              <a:rPr lang="en-US" dirty="0" smtClean="0"/>
              <a:t> class is derived from </a:t>
            </a:r>
            <a:r>
              <a:rPr lang="en-US" dirty="0" err="1" smtClean="0"/>
              <a:t>ApiController</a:t>
            </a:r>
            <a:r>
              <a:rPr lang="en-US" dirty="0" smtClean="0"/>
              <a:t> and includes multiple action methods whose names match with HTTP verbs like Get, Post, Put and Delete. </a:t>
            </a:r>
            <a:endParaRPr lang="lt-LT" dirty="0" smtClean="0"/>
          </a:p>
          <a:p>
            <a:endParaRPr lang="lt-LT" dirty="0" smtClean="0"/>
          </a:p>
          <a:p>
            <a:r>
              <a:rPr lang="en-US" dirty="0" smtClean="0"/>
              <a:t>Based on the incoming request URL and HTTP verb (GET/POST/PUT/PATCH/DELETE), Web API decides which Web API controller and action method to execute e.g. Get() method will handle HTTP GET request, Post() method will handle HTTP POST request, Put() </a:t>
            </a:r>
            <a:r>
              <a:rPr lang="en-US" dirty="0" err="1" smtClean="0"/>
              <a:t>mehtod</a:t>
            </a:r>
            <a:r>
              <a:rPr lang="en-US" dirty="0" smtClean="0"/>
              <a:t> will handle HTTP PUT request and Delete() method will handle HTTP DELETE request for the above Web API. </a:t>
            </a:r>
          </a:p>
          <a:p>
            <a:r>
              <a:rPr lang="en-US" dirty="0" smtClean="0"/>
              <a:t>The following figure illustrates the significance of Web API controller and action methods. </a:t>
            </a:r>
          </a:p>
          <a:p>
            <a:endParaRPr lang="lt-LT" dirty="0" smtClean="0"/>
          </a:p>
          <a:p>
            <a:endParaRPr lang="lt-LT" dirty="0" smtClean="0"/>
          </a:p>
          <a:p>
            <a:endParaRPr lang="lt-LT" dirty="0" smtClean="0"/>
          </a:p>
          <a:p>
            <a:endParaRPr lang="lt-LT" dirty="0" smtClean="0"/>
          </a:p>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7</a:t>
            </a:fld>
            <a:endParaRPr lang="lt-LT"/>
          </a:p>
        </p:txBody>
      </p:sp>
    </p:spTree>
    <p:extLst>
      <p:ext uri="{BB962C8B-B14F-4D97-AF65-F5344CB8AC3E}">
        <p14:creationId xmlns:p14="http://schemas.microsoft.com/office/powerpoint/2010/main" val="43889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smtClean="0"/>
              <a:t>http://www.tutorialsteacher.com/webapi/test-web-api</a:t>
            </a:r>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8</a:t>
            </a:fld>
            <a:endParaRPr lang="lt-LT"/>
          </a:p>
        </p:txBody>
      </p:sp>
    </p:spTree>
    <p:extLst>
      <p:ext uri="{BB962C8B-B14F-4D97-AF65-F5344CB8AC3E}">
        <p14:creationId xmlns:p14="http://schemas.microsoft.com/office/powerpoint/2010/main" val="2374539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9</a:t>
            </a:fld>
            <a:endParaRPr lang="lt-LT"/>
          </a:p>
        </p:txBody>
      </p:sp>
    </p:spTree>
    <p:extLst>
      <p:ext uri="{BB962C8B-B14F-4D97-AF65-F5344CB8AC3E}">
        <p14:creationId xmlns:p14="http://schemas.microsoft.com/office/powerpoint/2010/main" val="353034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35262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4" name="Datos vietos rezervavimo ženklas 3"/>
          <p:cNvSpPr>
            <a:spLocks noGrp="1"/>
          </p:cNvSpPr>
          <p:nvPr>
            <p:ph type="dt" sz="half" idx="10"/>
          </p:nvPr>
        </p:nvSpPr>
        <p:spPr/>
        <p:txBody>
          <a:bodyPr/>
          <a:lstStyle/>
          <a:p>
            <a:fld id="{30579259-0C81-4A32-A708-F66BB5C8C95A}" type="datetimeFigureOut">
              <a:rPr lang="lt-LT" smtClean="0"/>
              <a:t>2018-05-02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292AAAA0-BA88-422F-9038-A0A5CDFBB809}" type="slidenum">
              <a:rPr lang="lt-LT" smtClean="0"/>
              <a:t>‹#›</a:t>
            </a:fld>
            <a:endParaRPr lang="lt-LT"/>
          </a:p>
        </p:txBody>
      </p:sp>
    </p:spTree>
    <p:extLst>
      <p:ext uri="{BB962C8B-B14F-4D97-AF65-F5344CB8AC3E}">
        <p14:creationId xmlns:p14="http://schemas.microsoft.com/office/powerpoint/2010/main" val="42726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38675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58472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216757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0998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9715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16480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a:solidFill>
                  <a:srgbClr val="414042"/>
                </a:solidFill>
                <a:latin typeface="Klavika Rg" panose="02000000000000000000" pitchFamily="50" charset="0"/>
                <a:cs typeface="Arial" pitchFamily="34" charset="0"/>
              </a:rPr>
              <a:t>A</a:t>
            </a:r>
            <a:r>
              <a:rPr lang="lt-LT" sz="1333" b="0" baseline="0" dirty="0" err="1">
                <a:solidFill>
                  <a:srgbClr val="414042"/>
                </a:solidFill>
                <a:latin typeface="Klavika Rg" panose="02000000000000000000" pitchFamily="50" charset="0"/>
                <a:cs typeface="Arial" pitchFamily="34" charset="0"/>
              </a:rPr>
              <a:t>si</a:t>
            </a:r>
            <a:r>
              <a:rPr lang="en-US" sz="1333" b="0" baseline="0" dirty="0">
                <a:solidFill>
                  <a:srgbClr val="414042"/>
                </a:solidFill>
                <a:latin typeface="Klavika Rg" panose="02000000000000000000" pitchFamily="50" charset="0"/>
                <a:cs typeface="Arial" pitchFamily="34" charset="0"/>
              </a:rPr>
              <a:t>a:</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Vietnam</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Bhutan</a:t>
            </a:r>
            <a:endParaRPr lang="en-US"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Laos</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a:solidFill>
                  <a:srgbClr val="414042"/>
                </a:solidFill>
                <a:latin typeface="Klavika Lt" panose="02000000000000000000" pitchFamily="50" charset="0"/>
                <a:cs typeface="Arial" pitchFamily="34" charset="0"/>
              </a:rPr>
              <a:t> </a:t>
            </a:r>
            <a:r>
              <a:rPr lang="en-US" sz="1333" dirty="0">
                <a:solidFill>
                  <a:srgbClr val="414042"/>
                </a:solidFill>
                <a:latin typeface="Klavika Lt" panose="02000000000000000000" pitchFamily="50" charset="0"/>
                <a:cs typeface="Arial" pitchFamily="34" charset="0"/>
              </a:rPr>
              <a:t>Azerbaijan</a:t>
            </a:r>
            <a:endParaRPr lang="lt-LT"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Cambodia</a:t>
            </a:r>
            <a:r>
              <a:rPr lang="en-US" sz="1333" dirty="0">
                <a:solidFill>
                  <a:srgbClr val="414042"/>
                </a:solidFill>
                <a:latin typeface="Klavika Lt" panose="02000000000000000000" pitchFamily="50" charset="0"/>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Afri</a:t>
            </a:r>
            <a:r>
              <a:rPr lang="lt-LT" sz="1333" b="0" baseline="0" dirty="0" err="1">
                <a:solidFill>
                  <a:srgbClr val="414042"/>
                </a:solidFill>
                <a:latin typeface="Klavika Rg" panose="02000000000000000000" pitchFamily="50" charset="0"/>
                <a:cs typeface="Arial" pitchFamily="34" charset="0"/>
              </a:rPr>
              <a:t>ca</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Liberia</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R</a:t>
            </a:r>
            <a:r>
              <a:rPr lang="lt-LT" sz="1333" baseline="0" dirty="0">
                <a:solidFill>
                  <a:srgbClr val="414042"/>
                </a:solidFill>
                <a:latin typeface="Klavika Lt" panose="02000000000000000000" pitchFamily="50" charset="0"/>
                <a:cs typeface="Arial" pitchFamily="34" charset="0"/>
              </a:rPr>
              <a:t>w</a:t>
            </a:r>
            <a:r>
              <a:rPr lang="en-US" sz="1333" baseline="0" dirty="0" err="1">
                <a:solidFill>
                  <a:srgbClr val="414042"/>
                </a:solidFill>
                <a:latin typeface="Klavika Lt" panose="02000000000000000000" pitchFamily="50" charset="0"/>
                <a:cs typeface="Arial" pitchFamily="34" charset="0"/>
              </a:rPr>
              <a:t>anda</a:t>
            </a:r>
            <a:r>
              <a:rPr lang="en-US" sz="1333" baseline="0" dirty="0">
                <a:solidFill>
                  <a:srgbClr val="414042"/>
                </a:solidFill>
                <a:latin typeface="Klavika Lt" panose="02000000000000000000" pitchFamily="50" charset="0"/>
                <a:cs typeface="Arial" pitchFamily="34" charset="0"/>
              </a:rPr>
              <a:t> </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Mala</a:t>
            </a:r>
            <a:r>
              <a:rPr lang="lt-LT" sz="1333" baseline="0" dirty="0">
                <a:solidFill>
                  <a:srgbClr val="414042"/>
                </a:solidFill>
                <a:latin typeface="Klavika Lt" panose="02000000000000000000" pitchFamily="50" charset="0"/>
                <a:cs typeface="Arial" pitchFamily="34" charset="0"/>
              </a:rPr>
              <a:t>v</a:t>
            </a:r>
            <a:r>
              <a:rPr lang="en-US" sz="1333" baseline="0" dirty="0" err="1">
                <a:solidFill>
                  <a:srgbClr val="414042"/>
                </a:solidFill>
                <a:latin typeface="Klavika Lt" panose="02000000000000000000" pitchFamily="50" charset="0"/>
                <a:cs typeface="Arial" pitchFamily="34" charset="0"/>
              </a:rPr>
              <a:t>i</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Zanzibar</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Ken</a:t>
            </a:r>
            <a:r>
              <a:rPr lang="lt-LT" sz="1333" baseline="0" dirty="0">
                <a:solidFill>
                  <a:srgbClr val="414042"/>
                </a:solidFill>
                <a:latin typeface="Klavika Lt" panose="02000000000000000000" pitchFamily="50" charset="0"/>
                <a:cs typeface="Arial" pitchFamily="34" charset="0"/>
              </a:rPr>
              <a:t>y</a:t>
            </a:r>
            <a:r>
              <a:rPr lang="en-US" sz="1333" baseline="0" dirty="0">
                <a:solidFill>
                  <a:srgbClr val="414042"/>
                </a:solidFill>
                <a:latin typeface="Klavika Lt" panose="02000000000000000000" pitchFamily="50" charset="0"/>
                <a:cs typeface="Arial" pitchFamily="34" charset="0"/>
              </a:rPr>
              <a:t>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Lesoto</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Mozambi</a:t>
            </a:r>
            <a:r>
              <a:rPr lang="lt-LT" sz="1333" baseline="0" dirty="0" err="1">
                <a:solidFill>
                  <a:srgbClr val="414042"/>
                </a:solidFill>
                <a:latin typeface="Klavika Lt" panose="02000000000000000000" pitchFamily="50" charset="0"/>
                <a:cs typeface="Arial" pitchFamily="34" charset="0"/>
              </a:rPr>
              <a:t>que</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South</a:t>
            </a:r>
            <a:r>
              <a:rPr lang="lt-LT" sz="1333" baseline="0" dirty="0">
                <a:solidFill>
                  <a:srgbClr val="414042"/>
                </a:solidFill>
                <a:latin typeface="Klavika Lt" panose="02000000000000000000" pitchFamily="50" charset="0"/>
                <a:cs typeface="Arial" pitchFamily="34" charset="0"/>
              </a:rPr>
              <a:t> </a:t>
            </a:r>
            <a:r>
              <a:rPr lang="en-US" sz="1333" baseline="0" dirty="0">
                <a:solidFill>
                  <a:srgbClr val="414042"/>
                </a:solidFill>
                <a:latin typeface="Klavika Lt" panose="02000000000000000000" pitchFamily="50" charset="0"/>
                <a:cs typeface="Arial" pitchFamily="34" charset="0"/>
              </a:rPr>
              <a:t>Sudan</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Mauri</a:t>
            </a:r>
            <a:r>
              <a:rPr lang="lt-LT" sz="1333" baseline="0" dirty="0">
                <a:solidFill>
                  <a:srgbClr val="414042"/>
                </a:solidFill>
                <a:latin typeface="Klavika Lt" panose="02000000000000000000" pitchFamily="50" charset="0"/>
                <a:cs typeface="Arial" pitchFamily="34" charset="0"/>
              </a:rPr>
              <a:t>t</a:t>
            </a:r>
            <a:r>
              <a:rPr lang="en-US" sz="1333" baseline="0" dirty="0" err="1">
                <a:solidFill>
                  <a:srgbClr val="414042"/>
                </a:solidFill>
                <a:latin typeface="Klavika Lt" panose="02000000000000000000" pitchFamily="50" charset="0"/>
                <a:cs typeface="Arial" pitchFamily="34" charset="0"/>
              </a:rPr>
              <a:t>ius</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Madagas</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ar</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Nigeria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Tanzania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Centr</a:t>
            </a:r>
            <a:r>
              <a:rPr lang="lt-LT" sz="1333" b="0" baseline="0" dirty="0">
                <a:solidFill>
                  <a:srgbClr val="414042"/>
                </a:solidFill>
                <a:latin typeface="Klavika Rg" panose="02000000000000000000" pitchFamily="50" charset="0"/>
                <a:cs typeface="Arial" pitchFamily="34" charset="0"/>
              </a:rPr>
              <a:t>al</a:t>
            </a:r>
            <a:r>
              <a:rPr lang="en-US" sz="1333" b="0" baseline="0" dirty="0">
                <a:solidFill>
                  <a:srgbClr val="414042"/>
                </a:solidFill>
                <a:latin typeface="Klavika Rg" panose="02000000000000000000" pitchFamily="50" charset="0"/>
                <a:cs typeface="Arial" pitchFamily="34" charset="0"/>
              </a:rPr>
              <a:t> </a:t>
            </a:r>
            <a:r>
              <a:rPr lang="en-US" sz="1333" b="0" baseline="0" dirty="0" err="1">
                <a:solidFill>
                  <a:srgbClr val="414042"/>
                </a:solidFill>
                <a:latin typeface="Klavika Rg" panose="02000000000000000000" pitchFamily="50" charset="0"/>
                <a:cs typeface="Arial" pitchFamily="34" charset="0"/>
              </a:rPr>
              <a:t>Ameri</a:t>
            </a:r>
            <a:r>
              <a:rPr lang="lt-LT" sz="1333" b="0" baseline="0" dirty="0">
                <a:solidFill>
                  <a:srgbClr val="414042"/>
                </a:solidFill>
                <a:latin typeface="Klavika Rg" panose="02000000000000000000" pitchFamily="50" charset="0"/>
                <a:cs typeface="Arial" pitchFamily="34" charset="0"/>
              </a:rPr>
              <a:t>c</a:t>
            </a:r>
            <a:r>
              <a:rPr lang="en-US" sz="1333" b="0" baseline="0" dirty="0">
                <a:solidFill>
                  <a:srgbClr val="414042"/>
                </a:solidFill>
                <a:latin typeface="Klavika Rg" panose="02000000000000000000" pitchFamily="50" charset="0"/>
                <a:cs typeface="Arial" pitchFamily="34" charset="0"/>
              </a:rPr>
              <a:t>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Guatemala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Domini</a:t>
            </a:r>
            <a:r>
              <a:rPr lang="lt-LT" sz="1333" baseline="0" dirty="0" err="1">
                <a:solidFill>
                  <a:srgbClr val="414042"/>
                </a:solidFill>
                <a:latin typeface="Klavika Lt" panose="02000000000000000000" pitchFamily="50" charset="0"/>
                <a:cs typeface="Arial" pitchFamily="34" charset="0"/>
              </a:rPr>
              <a:t>can</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Republic</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Grenada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Lucia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a:t>
            </a:r>
            <a:r>
              <a:rPr lang="lt-LT" sz="1333" baseline="0" dirty="0" err="1">
                <a:solidFill>
                  <a:srgbClr val="414042"/>
                </a:solidFill>
                <a:latin typeface="Klavika Lt" panose="02000000000000000000" pitchFamily="50" charset="0"/>
                <a:cs typeface="Arial" pitchFamily="34" charset="0"/>
              </a:rPr>
              <a:t>Vincent</a:t>
            </a:r>
            <a:r>
              <a:rPr lang="lt-LT" sz="1333" baseline="0" dirty="0">
                <a:solidFill>
                  <a:srgbClr val="414042"/>
                </a:solidFill>
                <a:latin typeface="Klavika Lt" panose="02000000000000000000" pitchFamily="50" charset="0"/>
                <a:cs typeface="Arial" pitchFamily="34" charset="0"/>
              </a:rPr>
              <a:t> &amp; </a:t>
            </a:r>
            <a:r>
              <a:rPr lang="lt-LT" sz="1333" baseline="0" dirty="0" err="1">
                <a:solidFill>
                  <a:srgbClr val="414042"/>
                </a:solidFill>
                <a:latin typeface="Klavika Lt" panose="02000000000000000000" pitchFamily="50" charset="0"/>
                <a:cs typeface="Arial" pitchFamily="34" charset="0"/>
              </a:rPr>
              <a:t>the</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Grenadines</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err="1">
                <a:solidFill>
                  <a:srgbClr val="414042"/>
                </a:solidFill>
                <a:latin typeface="Klavika Lt" panose="02000000000000000000" pitchFamily="50" charset="0"/>
                <a:cs typeface="Arial" pitchFamily="34" charset="0"/>
              </a:rPr>
              <a:t>Commonwelth</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of</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Dominica</a:t>
            </a:r>
            <a:endParaRPr lang="lt-LT" sz="1333" baseline="0" dirty="0">
              <a:solidFill>
                <a:srgbClr val="414042"/>
              </a:solidFill>
              <a:latin typeface="Klavika Lt" panose="02000000000000000000" pitchFamily="50" charset="0"/>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dirty="0">
                <a:solidFill>
                  <a:srgbClr val="414042"/>
                </a:solidFill>
                <a:latin typeface="Klavika Rg" panose="02000000000000000000" pitchFamily="50" charset="0"/>
                <a:cs typeface="Arial" pitchFamily="34" charset="0"/>
              </a:rPr>
              <a:t>Australia </a:t>
            </a:r>
            <a:r>
              <a:rPr lang="lt-LT" sz="1333" b="0" dirty="0">
                <a:solidFill>
                  <a:srgbClr val="414042"/>
                </a:solidFill>
                <a:latin typeface="Klavika Rg" panose="02000000000000000000" pitchFamily="50" charset="0"/>
                <a:cs typeface="Arial" pitchFamily="34" charset="0"/>
              </a:rPr>
              <a:t>&amp;</a:t>
            </a:r>
            <a:r>
              <a:rPr lang="en-US" sz="1333" b="0" dirty="0">
                <a:solidFill>
                  <a:srgbClr val="414042"/>
                </a:solidFill>
                <a:latin typeface="Klavika Rg" panose="02000000000000000000" pitchFamily="50" charset="0"/>
                <a:cs typeface="Arial" pitchFamily="34" charset="0"/>
              </a:rPr>
              <a:t> O</a:t>
            </a:r>
            <a:r>
              <a:rPr lang="lt-LT" sz="1333" b="0" dirty="0">
                <a:solidFill>
                  <a:srgbClr val="414042"/>
                </a:solidFill>
                <a:latin typeface="Klavika Rg" panose="02000000000000000000" pitchFamily="50" charset="0"/>
                <a:cs typeface="Arial" pitchFamily="34" charset="0"/>
              </a:rPr>
              <a:t>c</a:t>
            </a:r>
            <a:r>
              <a:rPr lang="en-US" sz="1333" b="0" dirty="0" err="1">
                <a:solidFill>
                  <a:srgbClr val="414042"/>
                </a:solidFill>
                <a:latin typeface="Klavika Rg" panose="02000000000000000000" pitchFamily="50" charset="0"/>
                <a:cs typeface="Arial" pitchFamily="34" charset="0"/>
              </a:rPr>
              <a:t>eania</a:t>
            </a:r>
            <a:r>
              <a:rPr lang="en-US" sz="1333" b="0" dirty="0">
                <a:solidFill>
                  <a:srgbClr val="414042"/>
                </a:solidFill>
                <a:latin typeface="Klavika Rg" panose="02000000000000000000" pitchFamily="50" charset="0"/>
                <a:cs typeface="Arial" pitchFamily="34" charset="0"/>
              </a:rPr>
              <a:t>:</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Vanuatu</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Sol</a:t>
            </a:r>
            <a:r>
              <a:rPr lang="lt-LT" sz="1333" dirty="0">
                <a:solidFill>
                  <a:srgbClr val="414042"/>
                </a:solidFill>
                <a:latin typeface="Klavika Lt" panose="02000000000000000000" pitchFamily="50" charset="0"/>
                <a:cs typeface="Arial" pitchFamily="34" charset="0"/>
              </a:rPr>
              <a:t>o</a:t>
            </a:r>
            <a:r>
              <a:rPr lang="en-US" sz="1333" dirty="0">
                <a:solidFill>
                  <a:srgbClr val="414042"/>
                </a:solidFill>
                <a:latin typeface="Klavika Lt" panose="02000000000000000000" pitchFamily="50" charset="0"/>
                <a:cs typeface="Arial" pitchFamily="34" charset="0"/>
              </a:rPr>
              <a:t>mon </a:t>
            </a:r>
            <a:r>
              <a:rPr lang="lt-LT" sz="1333" dirty="0" err="1">
                <a:solidFill>
                  <a:srgbClr val="414042"/>
                </a:solidFill>
                <a:latin typeface="Klavika Lt" panose="02000000000000000000" pitchFamily="50" charset="0"/>
                <a:cs typeface="Arial" pitchFamily="34" charset="0"/>
              </a:rPr>
              <a:t>islands</a:t>
            </a:r>
            <a:endParaRPr lang="en-US" sz="1333" dirty="0">
              <a:solidFill>
                <a:srgbClr val="414042"/>
              </a:solidFill>
              <a:latin typeface="Klavika Lt" panose="02000000000000000000" pitchFamily="50" charset="0"/>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defRPr/>
            </a:pPr>
            <a:endParaRPr lang="lt-LT" sz="1733" b="1" dirty="0">
              <a:solidFill>
                <a:srgbClr val="414042"/>
              </a:solidFill>
              <a:latin typeface="Arial" pitchFamily="34" charset="0"/>
              <a:cs typeface="Arial" pitchFamily="34" charset="0"/>
            </a:endParaRPr>
          </a:p>
          <a:p>
            <a:pPr>
              <a:lnSpc>
                <a:spcPct val="100000"/>
              </a:lnSpc>
              <a:defRPr/>
            </a:pPr>
            <a:r>
              <a:rPr lang="en-US" sz="1333" b="0" baseline="0" dirty="0" err="1">
                <a:solidFill>
                  <a:srgbClr val="414042"/>
                </a:solidFill>
                <a:latin typeface="Klavika Rg" panose="02000000000000000000" pitchFamily="50" charset="0"/>
                <a:cs typeface="Arial" pitchFamily="34" charset="0"/>
              </a:rPr>
              <a:t>Europ</a:t>
            </a:r>
            <a:r>
              <a:rPr lang="lt-LT" sz="1333" b="0" baseline="0" dirty="0">
                <a:solidFill>
                  <a:srgbClr val="414042"/>
                </a:solidFill>
                <a:latin typeface="Klavika Rg" panose="02000000000000000000" pitchFamily="50" charset="0"/>
                <a:cs typeface="Arial" pitchFamily="34" charset="0"/>
              </a:rPr>
              <a:t>e</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Nor</a:t>
            </a:r>
            <a:r>
              <a:rPr lang="lt-LT" sz="1333" baseline="0" dirty="0" err="1">
                <a:solidFill>
                  <a:srgbClr val="414042"/>
                </a:solidFill>
                <a:latin typeface="Klavika Lt" panose="02000000000000000000" pitchFamily="50" charset="0"/>
                <a:cs typeface="Arial" pitchFamily="34" charset="0"/>
              </a:rPr>
              <a:t>way</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Lithuania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roatia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Kosov</a:t>
            </a:r>
            <a:r>
              <a:rPr lang="lt-LT" sz="1333" baseline="0" dirty="0">
                <a:solidFill>
                  <a:srgbClr val="414042"/>
                </a:solidFill>
                <a:latin typeface="Klavika Lt" panose="02000000000000000000" pitchFamily="50" charset="0"/>
                <a:cs typeface="Arial" pitchFamily="34" charset="0"/>
              </a:rPr>
              <a:t>o</a:t>
            </a: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Russia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Belorussia</a:t>
            </a:r>
            <a:endParaRPr lang="lt-LT" sz="1333" baseline="0" dirty="0">
              <a:solidFill>
                <a:srgbClr val="414042"/>
              </a:solidFill>
              <a:latin typeface="Klavika Lt" panose="02000000000000000000" pitchFamily="50" charset="0"/>
              <a:cs typeface="Arial" pitchFamily="34" charset="0"/>
            </a:endParaRPr>
          </a:p>
          <a:p>
            <a:pPr>
              <a:lnSpc>
                <a:spcPts val="2400"/>
              </a:lnSpc>
              <a:buBlip>
                <a:blip r:embed="rId2"/>
              </a:buBlip>
              <a:defRPr/>
            </a:pPr>
            <a:endParaRPr lang="en-US" sz="1733" dirty="0">
              <a:solidFill>
                <a:srgbClr val="414042"/>
              </a:solidFill>
              <a:latin typeface="Arial" pitchFamily="34" charset="0"/>
              <a:cs typeface="Arial" pitchFamily="34" charset="0"/>
            </a:endParaRPr>
          </a:p>
        </p:txBody>
      </p:sp>
    </p:spTree>
    <p:extLst>
      <p:ext uri="{BB962C8B-B14F-4D97-AF65-F5344CB8AC3E}">
        <p14:creationId xmlns:p14="http://schemas.microsoft.com/office/powerpoint/2010/main" val="2045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fld id="{99E75C0A-F1A1-4D0F-83FF-E4C5074DED59}" type="datetime1">
              <a:rPr lang="lt-LT" smtClean="0"/>
              <a:pPr/>
              <a:t>2018-05-02</a:t>
            </a:fld>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99025E1A-1EE7-49CA-B537-56DC1EF16E2E}" type="slidenum">
              <a:rPr lang="lt-LT" smtClean="0"/>
              <a:pPr/>
              <a:t>‹#›</a:t>
            </a:fld>
            <a:endParaRPr lang="lt-LT" dirty="0"/>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347017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100458523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26864252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tutorialsteacher.com/mvc/routing-in-mv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609606" y="448887"/>
            <a:ext cx="8792089" cy="4168833"/>
          </a:xfrm>
        </p:spPr>
        <p:txBody>
          <a:bodyPr>
            <a:normAutofit/>
          </a:bodyPr>
          <a:lstStyle/>
          <a:p>
            <a:r>
              <a:rPr lang="lt-LT" sz="4400" b="1" dirty="0"/>
              <a:t>ASP.NET </a:t>
            </a:r>
            <a:r>
              <a:rPr lang="lt-LT" sz="4400" b="1" dirty="0" err="1"/>
              <a:t>Web</a:t>
            </a:r>
            <a:r>
              <a:rPr lang="lt-LT" sz="4400" b="1" dirty="0"/>
              <a:t> API</a:t>
            </a:r>
          </a:p>
        </p:txBody>
      </p:sp>
      <p:sp>
        <p:nvSpPr>
          <p:cNvPr id="4" name="AutoShape 2" descr="Vaizdo rezultatas pagal u&amp;zcaron;klaus&amp;aogon; „elasticsearch“"/>
          <p:cNvSpPr>
            <a:spLocks noGrp="1" noChangeAspect="1" noChangeArrowheads="1"/>
          </p:cNvSpPr>
          <p:nvPr>
            <p:ph type="subTitle" idx="1"/>
          </p:nvPr>
        </p:nvSpPr>
        <p:spPr bwMode="auto">
          <a:xfrm>
            <a:off x="127468" y="4617720"/>
            <a:ext cx="11338559" cy="822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endParaRPr lang="lt-LT" dirty="0" smtClean="0"/>
          </a:p>
          <a:p>
            <a:r>
              <a:rPr lang="lt-LT" dirty="0" smtClean="0"/>
              <a:t>Pranešėjas: Kęstutis Matavičius</a:t>
            </a:r>
          </a:p>
          <a:p>
            <a:r>
              <a:rPr lang="lt-LT" smtClean="0"/>
              <a:t>2018 balandis</a:t>
            </a:r>
            <a:endParaRPr lang="lt-LT" dirty="0"/>
          </a:p>
        </p:txBody>
      </p:sp>
    </p:spTree>
    <p:extLst>
      <p:ext uri="{BB962C8B-B14F-4D97-AF65-F5344CB8AC3E}">
        <p14:creationId xmlns:p14="http://schemas.microsoft.com/office/powerpoint/2010/main" val="40227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r>
              <a:rPr lang="lt-LT" b="1" dirty="0"/>
              <a:t> </a:t>
            </a:r>
            <a:r>
              <a:rPr lang="lt-LT" b="1" dirty="0" err="1"/>
              <a:t>Characteristics</a:t>
            </a:r>
            <a:endParaRPr lang="lt-LT" b="1" dirty="0"/>
          </a:p>
        </p:txBody>
      </p:sp>
      <p:sp>
        <p:nvSpPr>
          <p:cNvPr id="3" name="Turinio vietos rezervavimo ženklas 2"/>
          <p:cNvSpPr>
            <a:spLocks noGrp="1"/>
          </p:cNvSpPr>
          <p:nvPr>
            <p:ph type="subTitle" idx="1"/>
          </p:nvPr>
        </p:nvSpPr>
        <p:spPr/>
        <p:txBody>
          <a:bodyPr/>
          <a:lstStyle/>
          <a:p>
            <a:r>
              <a:rPr lang="en-US" dirty="0"/>
              <a:t>It must be derived from </a:t>
            </a:r>
            <a:r>
              <a:rPr lang="en-US" dirty="0" smtClean="0"/>
              <a:t>Controller </a:t>
            </a:r>
            <a:r>
              <a:rPr lang="en-US" dirty="0"/>
              <a:t>class.</a:t>
            </a:r>
          </a:p>
          <a:p>
            <a:r>
              <a:rPr lang="en-US" dirty="0"/>
              <a:t>It can be created under any folder in the project's root folder. However, it is recommended to create controller classes in the Controllers folder as per the convention.</a:t>
            </a:r>
          </a:p>
          <a:p>
            <a:r>
              <a:rPr lang="en-US" dirty="0"/>
              <a:t>Action method name can be the same as HTTP verb name or it can start with HTTP verb with any suffix (case in-sensitive) or you can apply Http verb attributes to method.</a:t>
            </a:r>
          </a:p>
          <a:p>
            <a:r>
              <a:rPr lang="en-US" dirty="0"/>
              <a:t>Return type of an action method can be any primitive or complex type.</a:t>
            </a:r>
            <a:endParaRPr lang="lt-LT" dirty="0" smtClean="0"/>
          </a:p>
        </p:txBody>
      </p:sp>
    </p:spTree>
    <p:extLst>
      <p:ext uri="{BB962C8B-B14F-4D97-AF65-F5344CB8AC3E}">
        <p14:creationId xmlns:p14="http://schemas.microsoft.com/office/powerpoint/2010/main" val="193027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Action</a:t>
            </a:r>
            <a:r>
              <a:rPr lang="lt-LT" b="1" dirty="0"/>
              <a:t> </a:t>
            </a:r>
            <a:r>
              <a:rPr lang="lt-LT" b="1" dirty="0" err="1"/>
              <a:t>Method</a:t>
            </a:r>
            <a:r>
              <a:rPr lang="lt-LT" b="1" dirty="0"/>
              <a:t> </a:t>
            </a:r>
            <a:r>
              <a:rPr lang="lt-LT" b="1" dirty="0" err="1"/>
              <a:t>Naming</a:t>
            </a:r>
            <a:r>
              <a:rPr lang="lt-LT" b="1" dirty="0"/>
              <a:t> </a:t>
            </a:r>
            <a:r>
              <a:rPr lang="lt-LT" b="1" dirty="0" err="1" smtClean="0"/>
              <a:t>Conventions</a:t>
            </a:r>
            <a:endParaRPr lang="lt-LT" dirty="0"/>
          </a:p>
        </p:txBody>
      </p:sp>
      <p:graphicFrame>
        <p:nvGraphicFramePr>
          <p:cNvPr id="4" name="Lentelė 3"/>
          <p:cNvGraphicFramePr>
            <a:graphicFrameLocks noGrp="1"/>
          </p:cNvGraphicFramePr>
          <p:nvPr>
            <p:extLst>
              <p:ext uri="{D42A27DB-BD31-4B8C-83A1-F6EECF244321}">
                <p14:modId xmlns:p14="http://schemas.microsoft.com/office/powerpoint/2010/main" val="403566578"/>
              </p:ext>
            </p:extLst>
          </p:nvPr>
        </p:nvGraphicFramePr>
        <p:xfrm>
          <a:off x="711201" y="1340772"/>
          <a:ext cx="10502898" cy="4185720"/>
        </p:xfrm>
        <a:graphic>
          <a:graphicData uri="http://schemas.openxmlformats.org/drawingml/2006/table">
            <a:tbl>
              <a:tblPr>
                <a:tableStyleId>{284E427A-3D55-4303-BF80-6455036E1DE7}</a:tableStyleId>
              </a:tblPr>
              <a:tblGrid>
                <a:gridCol w="2019299">
                  <a:extLst>
                    <a:ext uri="{9D8B030D-6E8A-4147-A177-3AD203B41FA5}">
                      <a16:colId xmlns:a16="http://schemas.microsoft.com/office/drawing/2014/main" val="3089330219"/>
                    </a:ext>
                  </a:extLst>
                </a:gridCol>
                <a:gridCol w="6146800">
                  <a:extLst>
                    <a:ext uri="{9D8B030D-6E8A-4147-A177-3AD203B41FA5}">
                      <a16:colId xmlns:a16="http://schemas.microsoft.com/office/drawing/2014/main" val="330626613"/>
                    </a:ext>
                  </a:extLst>
                </a:gridCol>
                <a:gridCol w="2336799">
                  <a:extLst>
                    <a:ext uri="{9D8B030D-6E8A-4147-A177-3AD203B41FA5}">
                      <a16:colId xmlns:a16="http://schemas.microsoft.com/office/drawing/2014/main" val="1843542572"/>
                    </a:ext>
                  </a:extLst>
                </a:gridCol>
              </a:tblGrid>
              <a:tr h="243457">
                <a:tc>
                  <a:txBody>
                    <a:bodyPr/>
                    <a:lstStyle/>
                    <a:p>
                      <a:r>
                        <a:rPr lang="lt-LT" sz="2400" dirty="0"/>
                        <a:t>HTTP </a:t>
                      </a:r>
                      <a:r>
                        <a:rPr lang="lt-LT" sz="2400" dirty="0" err="1"/>
                        <a:t>Request</a:t>
                      </a:r>
                      <a:r>
                        <a:rPr lang="lt-LT" sz="2400" dirty="0"/>
                        <a:t> </a:t>
                      </a:r>
                      <a:r>
                        <a:rPr lang="lt-LT" sz="2400" dirty="0" err="1"/>
                        <a:t>Method</a:t>
                      </a:r>
                      <a:r>
                        <a:rPr lang="lt-LT" sz="2400" dirty="0"/>
                        <a:t> </a:t>
                      </a:r>
                    </a:p>
                  </a:txBody>
                  <a:tcPr marL="32473" marR="32473" marT="16236" marB="16236" anchor="ctr">
                    <a:solidFill>
                      <a:srgbClr val="C00000"/>
                    </a:solidFill>
                  </a:tcPr>
                </a:tc>
                <a:tc>
                  <a:txBody>
                    <a:bodyPr/>
                    <a:lstStyle/>
                    <a:p>
                      <a:r>
                        <a:rPr lang="en-US" sz="2400" dirty="0"/>
                        <a:t>Possible Web API Action Method Name </a:t>
                      </a:r>
                    </a:p>
                  </a:txBody>
                  <a:tcPr marL="32473" marR="32473" marT="16236" marB="16236" anchor="ctr">
                    <a:solidFill>
                      <a:srgbClr val="C00000"/>
                    </a:solidFill>
                  </a:tcPr>
                </a:tc>
                <a:tc>
                  <a:txBody>
                    <a:bodyPr/>
                    <a:lstStyle/>
                    <a:p>
                      <a:r>
                        <a:rPr lang="lt-LT" sz="2400" dirty="0" err="1"/>
                        <a:t>Usage</a:t>
                      </a:r>
                      <a:r>
                        <a:rPr lang="lt-LT" sz="2400" dirty="0"/>
                        <a:t> </a:t>
                      </a:r>
                    </a:p>
                  </a:txBody>
                  <a:tcPr marL="32473" marR="32473" marT="16236" marB="16236" anchor="ctr">
                    <a:solidFill>
                      <a:srgbClr val="C00000"/>
                    </a:solidFill>
                  </a:tcPr>
                </a:tc>
                <a:extLst>
                  <a:ext uri="{0D108BD9-81ED-4DB2-BD59-A6C34878D82A}">
                    <a16:rowId xmlns:a16="http://schemas.microsoft.com/office/drawing/2014/main" val="899058258"/>
                  </a:ext>
                </a:extLst>
              </a:tr>
              <a:tr h="678834">
                <a:tc>
                  <a:txBody>
                    <a:bodyPr/>
                    <a:lstStyle/>
                    <a:p>
                      <a:r>
                        <a:rPr lang="lt-LT" sz="2400" dirty="0"/>
                        <a:t>GET </a:t>
                      </a:r>
                    </a:p>
                  </a:txBody>
                  <a:tcPr marL="32473" marR="32473" marT="16236" marB="16236" anchor="ctr"/>
                </a:tc>
                <a:tc>
                  <a:txBody>
                    <a:bodyPr/>
                    <a:lstStyle/>
                    <a:p>
                      <a:r>
                        <a:rPr lang="en-US" sz="2400" dirty="0"/>
                        <a:t>Get() </a:t>
                      </a:r>
                      <a:r>
                        <a:rPr lang="lt-LT" sz="2400" dirty="0" smtClean="0"/>
                        <a:t> </a:t>
                      </a:r>
                      <a:r>
                        <a:rPr lang="en-US" sz="2400" dirty="0" smtClean="0"/>
                        <a:t>get()</a:t>
                      </a:r>
                      <a:r>
                        <a:rPr lang="lt-LT" sz="2400" dirty="0" smtClean="0"/>
                        <a:t> </a:t>
                      </a:r>
                      <a:r>
                        <a:rPr lang="en-US" sz="2400" dirty="0" smtClean="0"/>
                        <a:t>GET()</a:t>
                      </a:r>
                      <a:r>
                        <a:rPr lang="lt-LT" sz="2400" dirty="0" smtClean="0"/>
                        <a:t> </a:t>
                      </a:r>
                      <a:r>
                        <a:rPr lang="en-US" sz="2400" dirty="0" err="1" smtClean="0"/>
                        <a:t>GetAllStudent</a:t>
                      </a:r>
                      <a:r>
                        <a:rPr lang="en-US" sz="2400" dirty="0"/>
                        <a:t>()</a:t>
                      </a:r>
                      <a:br>
                        <a:rPr lang="en-US" sz="2400" dirty="0"/>
                      </a:br>
                      <a:r>
                        <a:rPr lang="en-US" sz="2400" dirty="0"/>
                        <a:t>*any name starting with Get * </a:t>
                      </a:r>
                    </a:p>
                  </a:txBody>
                  <a:tcPr marL="32473" marR="32473" marT="16236" marB="16236" anchor="ctr"/>
                </a:tc>
                <a:tc>
                  <a:txBody>
                    <a:bodyPr/>
                    <a:lstStyle/>
                    <a:p>
                      <a:r>
                        <a:rPr lang="lt-LT" sz="2400"/>
                        <a:t>Retrieves data. </a:t>
                      </a:r>
                    </a:p>
                  </a:txBody>
                  <a:tcPr marL="32473" marR="32473" marT="16236" marB="16236" anchor="ctr"/>
                </a:tc>
                <a:extLst>
                  <a:ext uri="{0D108BD9-81ED-4DB2-BD59-A6C34878D82A}">
                    <a16:rowId xmlns:a16="http://schemas.microsoft.com/office/drawing/2014/main" val="993327821"/>
                  </a:ext>
                </a:extLst>
              </a:tr>
              <a:tr h="678834">
                <a:tc>
                  <a:txBody>
                    <a:bodyPr/>
                    <a:lstStyle/>
                    <a:p>
                      <a:r>
                        <a:rPr lang="lt-LT" sz="2400"/>
                        <a:t>POST </a:t>
                      </a:r>
                    </a:p>
                  </a:txBody>
                  <a:tcPr marL="32473" marR="32473" marT="16236" marB="16236" anchor="ctr"/>
                </a:tc>
                <a:tc>
                  <a:txBody>
                    <a:bodyPr/>
                    <a:lstStyle/>
                    <a:p>
                      <a:r>
                        <a:rPr lang="en-US" sz="2400" dirty="0"/>
                        <a:t>Post</a:t>
                      </a:r>
                      <a:r>
                        <a:rPr lang="en-US" sz="2400" dirty="0" smtClean="0"/>
                        <a:t>()</a:t>
                      </a:r>
                      <a:r>
                        <a:rPr lang="lt-LT" sz="2400" dirty="0" smtClean="0"/>
                        <a:t> </a:t>
                      </a:r>
                      <a:r>
                        <a:rPr lang="en-US" sz="2400" dirty="0" smtClean="0"/>
                        <a:t>post()</a:t>
                      </a:r>
                      <a:r>
                        <a:rPr lang="lt-LT" sz="2400" dirty="0" smtClean="0"/>
                        <a:t> </a:t>
                      </a:r>
                      <a:r>
                        <a:rPr lang="en-US" sz="2400" dirty="0" smtClean="0"/>
                        <a:t>POST()</a:t>
                      </a:r>
                      <a:r>
                        <a:rPr lang="lt-LT" sz="2400" dirty="0" smtClean="0"/>
                        <a:t> </a:t>
                      </a:r>
                      <a:r>
                        <a:rPr lang="en-US" sz="2400" dirty="0" err="1" smtClean="0"/>
                        <a:t>PostNewStudent</a:t>
                      </a:r>
                      <a:r>
                        <a:rPr lang="en-US" sz="2400" dirty="0"/>
                        <a:t>()</a:t>
                      </a:r>
                      <a:br>
                        <a:rPr lang="en-US" sz="2400" dirty="0"/>
                      </a:br>
                      <a:r>
                        <a:rPr lang="en-US" sz="2400" dirty="0"/>
                        <a:t>*any name starting with Post* </a:t>
                      </a:r>
                    </a:p>
                  </a:txBody>
                  <a:tcPr marL="32473" marR="32473" marT="16236" marB="16236" anchor="ctr"/>
                </a:tc>
                <a:tc>
                  <a:txBody>
                    <a:bodyPr/>
                    <a:lstStyle/>
                    <a:p>
                      <a:r>
                        <a:rPr lang="lt-LT" sz="2400"/>
                        <a:t>Inserts new record. </a:t>
                      </a:r>
                    </a:p>
                  </a:txBody>
                  <a:tcPr marL="32473" marR="32473" marT="16236" marB="16236" anchor="ctr"/>
                </a:tc>
                <a:extLst>
                  <a:ext uri="{0D108BD9-81ED-4DB2-BD59-A6C34878D82A}">
                    <a16:rowId xmlns:a16="http://schemas.microsoft.com/office/drawing/2014/main" val="1577098694"/>
                  </a:ext>
                </a:extLst>
              </a:tr>
              <a:tr h="678834">
                <a:tc>
                  <a:txBody>
                    <a:bodyPr/>
                    <a:lstStyle/>
                    <a:p>
                      <a:r>
                        <a:rPr lang="lt-LT" sz="2400"/>
                        <a:t>PUT </a:t>
                      </a:r>
                    </a:p>
                  </a:txBody>
                  <a:tcPr marL="32473" marR="32473" marT="16236" marB="16236" anchor="ctr"/>
                </a:tc>
                <a:tc>
                  <a:txBody>
                    <a:bodyPr/>
                    <a:lstStyle/>
                    <a:p>
                      <a:r>
                        <a:rPr lang="en-US" sz="2400" dirty="0"/>
                        <a:t>Put</a:t>
                      </a:r>
                      <a:r>
                        <a:rPr lang="en-US" sz="2400" dirty="0" smtClean="0"/>
                        <a:t>()</a:t>
                      </a:r>
                      <a:r>
                        <a:rPr lang="lt-LT" sz="2400" dirty="0" smtClean="0"/>
                        <a:t> </a:t>
                      </a:r>
                      <a:r>
                        <a:rPr lang="en-US" sz="2400" dirty="0" smtClean="0"/>
                        <a:t>put()</a:t>
                      </a:r>
                      <a:r>
                        <a:rPr lang="lt-LT" sz="2400" dirty="0" smtClean="0"/>
                        <a:t> </a:t>
                      </a:r>
                      <a:r>
                        <a:rPr lang="en-US" sz="2400" dirty="0" smtClean="0"/>
                        <a:t>PUT()</a:t>
                      </a:r>
                      <a:r>
                        <a:rPr lang="lt-LT" sz="2400" dirty="0" smtClean="0"/>
                        <a:t> </a:t>
                      </a:r>
                      <a:r>
                        <a:rPr lang="en-US" sz="2400" dirty="0" err="1" smtClean="0"/>
                        <a:t>PutStudent</a:t>
                      </a:r>
                      <a:r>
                        <a:rPr lang="en-US" sz="2400" dirty="0"/>
                        <a:t>()</a:t>
                      </a:r>
                      <a:br>
                        <a:rPr lang="en-US" sz="2400" dirty="0"/>
                      </a:br>
                      <a:r>
                        <a:rPr lang="en-US" sz="2400" dirty="0"/>
                        <a:t>*any name starting with Put* </a:t>
                      </a:r>
                    </a:p>
                  </a:txBody>
                  <a:tcPr marL="32473" marR="32473" marT="16236" marB="16236" anchor="ctr"/>
                </a:tc>
                <a:tc>
                  <a:txBody>
                    <a:bodyPr/>
                    <a:lstStyle/>
                    <a:p>
                      <a:r>
                        <a:rPr lang="lt-LT" sz="2400"/>
                        <a:t>Updates existing record. </a:t>
                      </a:r>
                    </a:p>
                  </a:txBody>
                  <a:tcPr marL="32473" marR="32473" marT="16236" marB="16236" anchor="ctr"/>
                </a:tc>
                <a:extLst>
                  <a:ext uri="{0D108BD9-81ED-4DB2-BD59-A6C34878D82A}">
                    <a16:rowId xmlns:a16="http://schemas.microsoft.com/office/drawing/2014/main" val="3289853657"/>
                  </a:ext>
                </a:extLst>
              </a:tr>
              <a:tr h="678834">
                <a:tc>
                  <a:txBody>
                    <a:bodyPr/>
                    <a:lstStyle/>
                    <a:p>
                      <a:r>
                        <a:rPr lang="lt-LT" sz="2400" dirty="0"/>
                        <a:t>DELETE </a:t>
                      </a:r>
                    </a:p>
                  </a:txBody>
                  <a:tcPr marL="32473" marR="32473" marT="16236" marB="16236" anchor="ctr"/>
                </a:tc>
                <a:tc>
                  <a:txBody>
                    <a:bodyPr/>
                    <a:lstStyle/>
                    <a:p>
                      <a:r>
                        <a:rPr lang="lt-LT" sz="2400" dirty="0" err="1"/>
                        <a:t>Delete</a:t>
                      </a:r>
                      <a:r>
                        <a:rPr lang="lt-LT" sz="2400" dirty="0" smtClean="0"/>
                        <a:t>() </a:t>
                      </a:r>
                      <a:r>
                        <a:rPr lang="lt-LT" sz="2400" dirty="0" err="1" smtClean="0"/>
                        <a:t>delete</a:t>
                      </a:r>
                      <a:r>
                        <a:rPr lang="lt-LT" sz="2400" dirty="0" smtClean="0"/>
                        <a:t>() DELETE</a:t>
                      </a:r>
                      <a:r>
                        <a:rPr lang="lt-LT" sz="2400" dirty="0"/>
                        <a:t>()</a:t>
                      </a:r>
                      <a:br>
                        <a:rPr lang="lt-LT" sz="2400" dirty="0"/>
                      </a:br>
                      <a:r>
                        <a:rPr lang="lt-LT" sz="2400" dirty="0" err="1"/>
                        <a:t>DeleteStudent</a:t>
                      </a:r>
                      <a:r>
                        <a:rPr lang="lt-LT" sz="2400" dirty="0"/>
                        <a:t>()</a:t>
                      </a:r>
                      <a:br>
                        <a:rPr lang="lt-LT" sz="2400" dirty="0"/>
                      </a:br>
                      <a:r>
                        <a:rPr lang="lt-LT" sz="2400" dirty="0"/>
                        <a:t>*</a:t>
                      </a:r>
                      <a:r>
                        <a:rPr lang="lt-LT" sz="2400" dirty="0" err="1"/>
                        <a:t>any</a:t>
                      </a:r>
                      <a:r>
                        <a:rPr lang="lt-LT" sz="2400" dirty="0"/>
                        <a:t> name </a:t>
                      </a:r>
                      <a:r>
                        <a:rPr lang="lt-LT" sz="2400" dirty="0" err="1"/>
                        <a:t>starting</a:t>
                      </a:r>
                      <a:r>
                        <a:rPr lang="lt-LT" sz="2400" dirty="0"/>
                        <a:t> </a:t>
                      </a:r>
                      <a:r>
                        <a:rPr lang="lt-LT" sz="2400" dirty="0" err="1"/>
                        <a:t>with</a:t>
                      </a:r>
                      <a:r>
                        <a:rPr lang="lt-LT" sz="2400" dirty="0"/>
                        <a:t> </a:t>
                      </a:r>
                      <a:r>
                        <a:rPr lang="lt-LT" sz="2400" dirty="0" err="1"/>
                        <a:t>Delete</a:t>
                      </a:r>
                      <a:r>
                        <a:rPr lang="lt-LT" sz="2400" dirty="0"/>
                        <a:t>* </a:t>
                      </a:r>
                    </a:p>
                  </a:txBody>
                  <a:tcPr marL="32473" marR="32473" marT="16236" marB="16236" anchor="ctr"/>
                </a:tc>
                <a:tc>
                  <a:txBody>
                    <a:bodyPr/>
                    <a:lstStyle/>
                    <a:p>
                      <a:r>
                        <a:rPr lang="lt-LT" sz="2400" dirty="0" err="1"/>
                        <a:t>Deletes</a:t>
                      </a:r>
                      <a:r>
                        <a:rPr lang="lt-LT" sz="2400" dirty="0"/>
                        <a:t> </a:t>
                      </a:r>
                      <a:r>
                        <a:rPr lang="lt-LT" sz="2400" dirty="0" err="1"/>
                        <a:t>record</a:t>
                      </a:r>
                      <a:r>
                        <a:rPr lang="lt-LT" sz="2400" dirty="0"/>
                        <a:t>. </a:t>
                      </a:r>
                    </a:p>
                  </a:txBody>
                  <a:tcPr marL="32473" marR="32473" marT="16236" marB="16236" anchor="ctr"/>
                </a:tc>
                <a:extLst>
                  <a:ext uri="{0D108BD9-81ED-4DB2-BD59-A6C34878D82A}">
                    <a16:rowId xmlns:a16="http://schemas.microsoft.com/office/drawing/2014/main" val="3402115159"/>
                  </a:ext>
                </a:extLst>
              </a:tr>
            </a:tbl>
          </a:graphicData>
        </a:graphic>
      </p:graphicFrame>
    </p:spTree>
    <p:extLst>
      <p:ext uri="{BB962C8B-B14F-4D97-AF65-F5344CB8AC3E}">
        <p14:creationId xmlns:p14="http://schemas.microsoft.com/office/powerpoint/2010/main" val="219576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smtClean="0"/>
              <a:t>Routing</a:t>
            </a:r>
            <a:endParaRPr lang="lt-LT" dirty="0"/>
          </a:p>
        </p:txBody>
      </p:sp>
      <p:sp>
        <p:nvSpPr>
          <p:cNvPr id="3" name="Turinio vietos rezervavimo ženklas 2"/>
          <p:cNvSpPr>
            <a:spLocks noGrp="1"/>
          </p:cNvSpPr>
          <p:nvPr>
            <p:ph type="subTitle" idx="1"/>
          </p:nvPr>
        </p:nvSpPr>
        <p:spPr/>
        <p:txBody>
          <a:bodyPr/>
          <a:lstStyle/>
          <a:p>
            <a:r>
              <a:rPr lang="en-US" dirty="0"/>
              <a:t>Web API routing is similar to </a:t>
            </a:r>
            <a:r>
              <a:rPr lang="en-US" dirty="0">
                <a:hlinkClick r:id="rId3"/>
              </a:rPr>
              <a:t>ASP.NET MVC Routing</a:t>
            </a:r>
            <a:r>
              <a:rPr lang="en-US" dirty="0" smtClean="0"/>
              <a:t>.</a:t>
            </a:r>
            <a:endParaRPr lang="lt-LT" dirty="0" smtClean="0"/>
          </a:p>
          <a:p>
            <a:r>
              <a:rPr lang="en-US" dirty="0"/>
              <a:t>It routes an incoming HTTP request to a particular action method on a Web API controller</a:t>
            </a:r>
            <a:r>
              <a:rPr lang="en-US" dirty="0" smtClean="0"/>
              <a:t>.</a:t>
            </a:r>
            <a:endParaRPr lang="lt-LT" dirty="0" smtClean="0"/>
          </a:p>
          <a:p>
            <a:r>
              <a:rPr lang="en-US" dirty="0"/>
              <a:t>Web API supports two types of </a:t>
            </a:r>
            <a:r>
              <a:rPr lang="en-US" dirty="0" smtClean="0"/>
              <a:t>routing</a:t>
            </a:r>
            <a:endParaRPr lang="lt-LT" dirty="0" smtClean="0"/>
          </a:p>
          <a:p>
            <a:pPr lvl="1"/>
            <a:r>
              <a:rPr lang="lt-LT" dirty="0" err="1"/>
              <a:t>Convention-based</a:t>
            </a:r>
            <a:r>
              <a:rPr lang="lt-LT" dirty="0"/>
              <a:t> </a:t>
            </a:r>
            <a:r>
              <a:rPr lang="lt-LT" dirty="0" err="1" smtClean="0"/>
              <a:t>Routing</a:t>
            </a:r>
            <a:endParaRPr lang="lt-LT" dirty="0" smtClean="0"/>
          </a:p>
          <a:p>
            <a:pPr lvl="1"/>
            <a:r>
              <a:rPr lang="lt-LT" dirty="0" err="1"/>
              <a:t>Attribute</a:t>
            </a:r>
            <a:r>
              <a:rPr lang="lt-LT" dirty="0"/>
              <a:t> </a:t>
            </a:r>
            <a:r>
              <a:rPr lang="lt-LT" dirty="0" err="1"/>
              <a:t>Routing</a:t>
            </a:r>
            <a:endParaRPr lang="lt-LT" dirty="0" smtClean="0"/>
          </a:p>
        </p:txBody>
      </p:sp>
    </p:spTree>
    <p:extLst>
      <p:ext uri="{BB962C8B-B14F-4D97-AF65-F5344CB8AC3E}">
        <p14:creationId xmlns:p14="http://schemas.microsoft.com/office/powerpoint/2010/main" val="110226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smtClean="0"/>
              <a:t>Attribute</a:t>
            </a:r>
            <a:r>
              <a:rPr lang="lt-LT" b="1" dirty="0" smtClean="0"/>
              <a:t> </a:t>
            </a:r>
            <a:r>
              <a:rPr lang="lt-LT" b="1" dirty="0" err="1" smtClean="0"/>
              <a:t>Routing</a:t>
            </a:r>
            <a:endParaRPr lang="lt-LT" b="1" dirty="0"/>
          </a:p>
        </p:txBody>
      </p:sp>
      <p:sp>
        <p:nvSpPr>
          <p:cNvPr id="3" name="Turinio vietos rezervavimo ženklas 2"/>
          <p:cNvSpPr>
            <a:spLocks noGrp="1"/>
          </p:cNvSpPr>
          <p:nvPr>
            <p:ph type="subTitle" idx="1"/>
          </p:nvPr>
        </p:nvSpPr>
        <p:spPr>
          <a:xfrm>
            <a:off x="527387" y="1484784"/>
            <a:ext cx="11055016" cy="1931516"/>
          </a:xfrm>
        </p:spPr>
        <p:txBody>
          <a:bodyPr/>
          <a:lstStyle/>
          <a:p>
            <a:r>
              <a:rPr lang="en-US" dirty="0"/>
              <a:t>Attribute routing is supported in Web API 2. As the name implies, attribute routing uses [Route()] attribute to define routes. The Route attribute can be applied on any controller or action </a:t>
            </a:r>
            <a:r>
              <a:rPr lang="en-US" dirty="0" smtClean="0"/>
              <a:t>method</a:t>
            </a:r>
            <a:r>
              <a:rPr lang="lt-LT" dirty="0"/>
              <a:t>.</a:t>
            </a:r>
            <a:endParaRPr lang="lt-LT" dirty="0" smtClean="0"/>
          </a:p>
        </p:txBody>
      </p:sp>
      <p:grpSp>
        <p:nvGrpSpPr>
          <p:cNvPr id="5" name="Grupė 4"/>
          <p:cNvGrpSpPr/>
          <p:nvPr/>
        </p:nvGrpSpPr>
        <p:grpSpPr>
          <a:xfrm>
            <a:off x="2409518" y="3560311"/>
            <a:ext cx="7051982" cy="2732262"/>
            <a:chOff x="2409518" y="3560311"/>
            <a:chExt cx="7051982" cy="2732262"/>
          </a:xfrm>
        </p:grpSpPr>
        <p:pic>
          <p:nvPicPr>
            <p:cNvPr id="6" name="Paveikslėlis 5"/>
            <p:cNvPicPr>
              <a:picLocks noChangeAspect="1"/>
            </p:cNvPicPr>
            <p:nvPr/>
          </p:nvPicPr>
          <p:blipFill>
            <a:blip r:embed="rId3"/>
            <a:stretch>
              <a:fillRect/>
            </a:stretch>
          </p:blipFill>
          <p:spPr>
            <a:xfrm>
              <a:off x="2409518" y="3560311"/>
              <a:ext cx="7051982" cy="2732262"/>
            </a:xfrm>
            <a:prstGeom prst="rect">
              <a:avLst/>
            </a:prstGeom>
          </p:spPr>
        </p:pic>
        <p:sp>
          <p:nvSpPr>
            <p:cNvPr id="4" name="Stačiakampis 3"/>
            <p:cNvSpPr/>
            <p:nvPr/>
          </p:nvSpPr>
          <p:spPr>
            <a:xfrm>
              <a:off x="6534150" y="3676650"/>
              <a:ext cx="447675" cy="352425"/>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8051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Get Action Method with Primitive Parameter</a:t>
            </a:r>
          </a:p>
        </p:txBody>
      </p:sp>
      <p:pic>
        <p:nvPicPr>
          <p:cNvPr id="5" name="Paveikslėlis 4"/>
          <p:cNvPicPr>
            <a:picLocks noChangeAspect="1"/>
          </p:cNvPicPr>
          <p:nvPr/>
        </p:nvPicPr>
        <p:blipFill>
          <a:blip r:embed="rId3"/>
          <a:stretch>
            <a:fillRect/>
          </a:stretch>
        </p:blipFill>
        <p:spPr>
          <a:xfrm>
            <a:off x="1222022" y="3220962"/>
            <a:ext cx="10327677" cy="2201938"/>
          </a:xfrm>
          <a:prstGeom prst="rect">
            <a:avLst/>
          </a:prstGeom>
        </p:spPr>
      </p:pic>
      <p:grpSp>
        <p:nvGrpSpPr>
          <p:cNvPr id="6" name="Grupė 5"/>
          <p:cNvGrpSpPr/>
          <p:nvPr/>
        </p:nvGrpSpPr>
        <p:grpSpPr>
          <a:xfrm>
            <a:off x="2846128" y="1239172"/>
            <a:ext cx="4596071" cy="1807709"/>
            <a:chOff x="2846128" y="1239172"/>
            <a:chExt cx="4596071" cy="1807709"/>
          </a:xfrm>
        </p:grpSpPr>
        <p:pic>
          <p:nvPicPr>
            <p:cNvPr id="4" name="Paveikslėlis 3"/>
            <p:cNvPicPr>
              <a:picLocks noChangeAspect="1"/>
            </p:cNvPicPr>
            <p:nvPr/>
          </p:nvPicPr>
          <p:blipFill>
            <a:blip r:embed="rId4"/>
            <a:stretch>
              <a:fillRect/>
            </a:stretch>
          </p:blipFill>
          <p:spPr>
            <a:xfrm>
              <a:off x="2846128" y="1239172"/>
              <a:ext cx="4596071" cy="1807709"/>
            </a:xfrm>
            <a:prstGeom prst="rect">
              <a:avLst/>
            </a:prstGeom>
          </p:spPr>
        </p:pic>
        <p:sp>
          <p:nvSpPr>
            <p:cNvPr id="3" name="Stačiakampis 2"/>
            <p:cNvSpPr/>
            <p:nvPr/>
          </p:nvSpPr>
          <p:spPr>
            <a:xfrm>
              <a:off x="6043613" y="1276350"/>
              <a:ext cx="345281" cy="257175"/>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54724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en-US" b="1" dirty="0"/>
              <a:t>Get Action Method </a:t>
            </a:r>
            <a:r>
              <a:rPr lang="lt-LT" b="1" dirty="0" err="1" smtClean="0"/>
              <a:t>with</a:t>
            </a:r>
            <a:r>
              <a:rPr lang="lt-LT" b="1" dirty="0" smtClean="0"/>
              <a:t> </a:t>
            </a:r>
            <a:r>
              <a:rPr lang="lt-LT" b="1" dirty="0" err="1" smtClean="0"/>
              <a:t>Multiple</a:t>
            </a:r>
            <a:r>
              <a:rPr lang="lt-LT" b="1" dirty="0" smtClean="0"/>
              <a:t> </a:t>
            </a:r>
            <a:br>
              <a:rPr lang="lt-LT" b="1" dirty="0" smtClean="0"/>
            </a:br>
            <a:r>
              <a:rPr lang="lt-LT" b="1" dirty="0" err="1" smtClean="0"/>
              <a:t>Primitive</a:t>
            </a:r>
            <a:r>
              <a:rPr lang="lt-LT" b="1" dirty="0" smtClean="0"/>
              <a:t> </a:t>
            </a:r>
            <a:r>
              <a:rPr lang="lt-LT" b="1" dirty="0" err="1" smtClean="0"/>
              <a:t>Parameters</a:t>
            </a:r>
            <a:endParaRPr lang="lt-LT" dirty="0"/>
          </a:p>
        </p:txBody>
      </p:sp>
      <p:pic>
        <p:nvPicPr>
          <p:cNvPr id="5" name="Paveikslėlis 4"/>
          <p:cNvPicPr>
            <a:picLocks noChangeAspect="1"/>
          </p:cNvPicPr>
          <p:nvPr/>
        </p:nvPicPr>
        <p:blipFill>
          <a:blip r:embed="rId3"/>
          <a:stretch>
            <a:fillRect/>
          </a:stretch>
        </p:blipFill>
        <p:spPr>
          <a:xfrm>
            <a:off x="2112676" y="4176625"/>
            <a:ext cx="6663024" cy="2025188"/>
          </a:xfrm>
          <a:prstGeom prst="rect">
            <a:avLst/>
          </a:prstGeom>
        </p:spPr>
      </p:pic>
      <p:grpSp>
        <p:nvGrpSpPr>
          <p:cNvPr id="6" name="Grupė 5"/>
          <p:cNvGrpSpPr/>
          <p:nvPr/>
        </p:nvGrpSpPr>
        <p:grpSpPr>
          <a:xfrm>
            <a:off x="1050666" y="1340772"/>
            <a:ext cx="6950334" cy="2726669"/>
            <a:chOff x="1050666" y="1340772"/>
            <a:chExt cx="6950334" cy="2726669"/>
          </a:xfrm>
        </p:grpSpPr>
        <p:pic>
          <p:nvPicPr>
            <p:cNvPr id="4" name="Paveikslėlis 3"/>
            <p:cNvPicPr>
              <a:picLocks noChangeAspect="1"/>
            </p:cNvPicPr>
            <p:nvPr/>
          </p:nvPicPr>
          <p:blipFill>
            <a:blip r:embed="rId4"/>
            <a:stretch>
              <a:fillRect/>
            </a:stretch>
          </p:blipFill>
          <p:spPr>
            <a:xfrm>
              <a:off x="1050666" y="1340772"/>
              <a:ext cx="6950334" cy="2726669"/>
            </a:xfrm>
            <a:prstGeom prst="rect">
              <a:avLst/>
            </a:prstGeom>
          </p:spPr>
        </p:pic>
        <p:sp>
          <p:nvSpPr>
            <p:cNvPr id="3" name="Stačiakampis 2"/>
            <p:cNvSpPr/>
            <p:nvPr/>
          </p:nvSpPr>
          <p:spPr>
            <a:xfrm>
              <a:off x="5917406" y="1340772"/>
              <a:ext cx="464344" cy="295147"/>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66397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Action Method with Primitive </a:t>
            </a:r>
            <a:r>
              <a:rPr lang="en-US" b="1" dirty="0" smtClean="0"/>
              <a:t>Parameter</a:t>
            </a:r>
            <a:endParaRPr lang="lt-LT" dirty="0"/>
          </a:p>
        </p:txBody>
      </p:sp>
      <p:sp>
        <p:nvSpPr>
          <p:cNvPr id="3" name="Turinio vietos rezervavimo ženklas 2"/>
          <p:cNvSpPr>
            <a:spLocks noGrp="1"/>
          </p:cNvSpPr>
          <p:nvPr>
            <p:ph type="subTitle" idx="1"/>
          </p:nvPr>
        </p:nvSpPr>
        <p:spPr>
          <a:xfrm>
            <a:off x="527387" y="1484784"/>
            <a:ext cx="11055016" cy="902816"/>
          </a:xfrm>
        </p:spPr>
        <p:txBody>
          <a:bodyPr/>
          <a:lstStyle/>
          <a:p>
            <a:r>
              <a:rPr lang="en-US" dirty="0"/>
              <a:t>HTTP POST request is used to create new resource. It can include request data into HTTP request body and also in query string.</a:t>
            </a:r>
            <a:endParaRPr lang="lt-LT" dirty="0" smtClean="0"/>
          </a:p>
        </p:txBody>
      </p:sp>
      <p:grpSp>
        <p:nvGrpSpPr>
          <p:cNvPr id="6" name="Grupė 5"/>
          <p:cNvGrpSpPr/>
          <p:nvPr/>
        </p:nvGrpSpPr>
        <p:grpSpPr>
          <a:xfrm>
            <a:off x="2598620" y="2387599"/>
            <a:ext cx="6382043" cy="2620335"/>
            <a:chOff x="2598620" y="2387599"/>
            <a:chExt cx="6382043" cy="2620335"/>
          </a:xfrm>
        </p:grpSpPr>
        <p:pic>
          <p:nvPicPr>
            <p:cNvPr id="4" name="Paveikslėlis 3"/>
            <p:cNvPicPr>
              <a:picLocks noChangeAspect="1"/>
            </p:cNvPicPr>
            <p:nvPr/>
          </p:nvPicPr>
          <p:blipFill>
            <a:blip r:embed="rId3"/>
            <a:stretch>
              <a:fillRect/>
            </a:stretch>
          </p:blipFill>
          <p:spPr>
            <a:xfrm>
              <a:off x="2598620" y="2387599"/>
              <a:ext cx="6382043" cy="2620335"/>
            </a:xfrm>
            <a:prstGeom prst="rect">
              <a:avLst/>
            </a:prstGeom>
          </p:spPr>
        </p:pic>
        <p:sp>
          <p:nvSpPr>
            <p:cNvPr id="5" name="Stačiakampis 4"/>
            <p:cNvSpPr/>
            <p:nvPr/>
          </p:nvSpPr>
          <p:spPr>
            <a:xfrm>
              <a:off x="6993731" y="2497931"/>
              <a:ext cx="457200" cy="364332"/>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5821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Action Method with </a:t>
            </a:r>
            <a:r>
              <a:rPr lang="lt-LT" b="1" dirty="0" err="1" smtClean="0"/>
              <a:t>Complex</a:t>
            </a:r>
            <a:r>
              <a:rPr lang="en-US" b="1" dirty="0" smtClean="0"/>
              <a:t> </a:t>
            </a:r>
            <a:r>
              <a:rPr lang="en-US" b="1" dirty="0"/>
              <a:t>Parameter</a:t>
            </a:r>
            <a:endParaRPr lang="lt-LT" dirty="0"/>
          </a:p>
        </p:txBody>
      </p:sp>
      <p:sp>
        <p:nvSpPr>
          <p:cNvPr id="3" name="Turinio vietos rezervavimo ženklas 2"/>
          <p:cNvSpPr>
            <a:spLocks noGrp="1"/>
          </p:cNvSpPr>
          <p:nvPr>
            <p:ph type="subTitle" idx="1"/>
          </p:nvPr>
        </p:nvSpPr>
        <p:spPr>
          <a:xfrm>
            <a:off x="527387" y="1484784"/>
            <a:ext cx="5199218" cy="4595976"/>
          </a:xfrm>
        </p:spPr>
        <p:txBody>
          <a:bodyPr/>
          <a:lstStyle/>
          <a:p>
            <a:r>
              <a:rPr lang="en-US" dirty="0"/>
              <a:t>The above Post() method includes Student type parameter. So, as a default rule, Web API will try to get the values of stud parameter from HTTP request body.</a:t>
            </a:r>
            <a:endParaRPr lang="lt-LT" dirty="0" smtClean="0"/>
          </a:p>
        </p:txBody>
      </p:sp>
      <p:grpSp>
        <p:nvGrpSpPr>
          <p:cNvPr id="6" name="Grupė 5"/>
          <p:cNvGrpSpPr/>
          <p:nvPr/>
        </p:nvGrpSpPr>
        <p:grpSpPr>
          <a:xfrm>
            <a:off x="5726605" y="1687984"/>
            <a:ext cx="6053392" cy="4504483"/>
            <a:chOff x="5726605" y="1687984"/>
            <a:chExt cx="6053392" cy="4504483"/>
          </a:xfrm>
        </p:grpSpPr>
        <p:pic>
          <p:nvPicPr>
            <p:cNvPr id="4" name="Paveikslėlis 3"/>
            <p:cNvPicPr>
              <a:picLocks noChangeAspect="1"/>
            </p:cNvPicPr>
            <p:nvPr/>
          </p:nvPicPr>
          <p:blipFill>
            <a:blip r:embed="rId3"/>
            <a:stretch>
              <a:fillRect/>
            </a:stretch>
          </p:blipFill>
          <p:spPr>
            <a:xfrm>
              <a:off x="5726605" y="1687984"/>
              <a:ext cx="6053392" cy="4504483"/>
            </a:xfrm>
            <a:prstGeom prst="rect">
              <a:avLst/>
            </a:prstGeom>
          </p:spPr>
        </p:pic>
        <p:sp>
          <p:nvSpPr>
            <p:cNvPr id="5" name="Stačiakampis 4"/>
            <p:cNvSpPr/>
            <p:nvPr/>
          </p:nvSpPr>
          <p:spPr>
            <a:xfrm>
              <a:off x="10013950" y="3810000"/>
              <a:ext cx="438150" cy="33655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20548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a:t>POST Method with Mixed </a:t>
            </a:r>
            <a:r>
              <a:rPr lang="en-US" b="1" dirty="0" smtClean="0"/>
              <a:t>Parameters</a:t>
            </a:r>
            <a:endParaRPr lang="lt-LT" dirty="0"/>
          </a:p>
        </p:txBody>
      </p:sp>
      <p:sp>
        <p:nvSpPr>
          <p:cNvPr id="3" name="Turinio vietos rezervavimo ženklas 2"/>
          <p:cNvSpPr>
            <a:spLocks noGrp="1"/>
          </p:cNvSpPr>
          <p:nvPr>
            <p:ph type="subTitle" idx="1"/>
          </p:nvPr>
        </p:nvSpPr>
        <p:spPr>
          <a:xfrm>
            <a:off x="527387" y="1484784"/>
            <a:ext cx="11055016" cy="699616"/>
          </a:xfrm>
        </p:spPr>
        <p:txBody>
          <a:bodyPr/>
          <a:lstStyle/>
          <a:p>
            <a:r>
              <a:rPr lang="en-US" dirty="0"/>
              <a:t>Post action method can include primitive and complex type parameters.</a:t>
            </a:r>
            <a:endParaRPr lang="lt-LT" dirty="0" smtClean="0"/>
          </a:p>
        </p:txBody>
      </p:sp>
      <p:grpSp>
        <p:nvGrpSpPr>
          <p:cNvPr id="6" name="Grupė 5"/>
          <p:cNvGrpSpPr/>
          <p:nvPr/>
        </p:nvGrpSpPr>
        <p:grpSpPr>
          <a:xfrm>
            <a:off x="2738165" y="1898092"/>
            <a:ext cx="6469335" cy="4761050"/>
            <a:chOff x="2738165" y="1898092"/>
            <a:chExt cx="6469335" cy="4761050"/>
          </a:xfrm>
        </p:grpSpPr>
        <p:pic>
          <p:nvPicPr>
            <p:cNvPr id="4" name="Paveikslėlis 3"/>
            <p:cNvPicPr>
              <a:picLocks noChangeAspect="1"/>
            </p:cNvPicPr>
            <p:nvPr/>
          </p:nvPicPr>
          <p:blipFill>
            <a:blip r:embed="rId3"/>
            <a:stretch>
              <a:fillRect/>
            </a:stretch>
          </p:blipFill>
          <p:spPr>
            <a:xfrm>
              <a:off x="2738165" y="1898092"/>
              <a:ext cx="6469335" cy="4761050"/>
            </a:xfrm>
            <a:prstGeom prst="rect">
              <a:avLst/>
            </a:prstGeom>
          </p:spPr>
        </p:pic>
        <p:sp>
          <p:nvSpPr>
            <p:cNvPr id="5" name="Stačiakampis 4"/>
            <p:cNvSpPr/>
            <p:nvPr/>
          </p:nvSpPr>
          <p:spPr>
            <a:xfrm>
              <a:off x="7010400" y="4279900"/>
              <a:ext cx="406400" cy="45085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410594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Action</a:t>
            </a:r>
            <a:r>
              <a:rPr lang="lt-LT" b="1" dirty="0"/>
              <a:t> </a:t>
            </a:r>
            <a:r>
              <a:rPr lang="lt-LT" b="1" dirty="0" err="1"/>
              <a:t>Method</a:t>
            </a:r>
            <a:r>
              <a:rPr lang="lt-LT" b="1" dirty="0"/>
              <a:t> </a:t>
            </a:r>
            <a:r>
              <a:rPr lang="lt-LT" b="1" dirty="0" err="1"/>
              <a:t>Return</a:t>
            </a:r>
            <a:r>
              <a:rPr lang="lt-LT" b="1" dirty="0"/>
              <a:t> Type</a:t>
            </a:r>
          </a:p>
        </p:txBody>
      </p:sp>
      <p:sp>
        <p:nvSpPr>
          <p:cNvPr id="3" name="Turinio vietos rezervavimo ženklas 2"/>
          <p:cNvSpPr>
            <a:spLocks noGrp="1"/>
          </p:cNvSpPr>
          <p:nvPr>
            <p:ph type="subTitle" idx="1"/>
          </p:nvPr>
        </p:nvSpPr>
        <p:spPr/>
        <p:txBody>
          <a:bodyPr/>
          <a:lstStyle/>
          <a:p>
            <a:r>
              <a:rPr lang="en-US" dirty="0"/>
              <a:t>The Web API action method can have following return types</a:t>
            </a:r>
            <a:r>
              <a:rPr lang="en-US" dirty="0" smtClean="0"/>
              <a:t>.</a:t>
            </a:r>
            <a:endParaRPr lang="lt-LT" dirty="0" smtClean="0"/>
          </a:p>
          <a:p>
            <a:pPr lvl="1"/>
            <a:r>
              <a:rPr lang="lt-LT" dirty="0" err="1" smtClean="0"/>
              <a:t>Void</a:t>
            </a:r>
            <a:r>
              <a:rPr lang="lt-LT" dirty="0" smtClean="0"/>
              <a:t>;</a:t>
            </a:r>
          </a:p>
          <a:p>
            <a:pPr lvl="1"/>
            <a:r>
              <a:rPr lang="en-US" dirty="0"/>
              <a:t>Primitive type or Complex </a:t>
            </a:r>
            <a:r>
              <a:rPr lang="en-US" dirty="0" smtClean="0"/>
              <a:t>type</a:t>
            </a:r>
            <a:r>
              <a:rPr lang="lt-LT" dirty="0" smtClean="0"/>
              <a:t>;</a:t>
            </a:r>
          </a:p>
          <a:p>
            <a:pPr lvl="1"/>
            <a:r>
              <a:rPr lang="lt-LT" dirty="0" err="1" smtClean="0"/>
              <a:t>HttpResponseMessage</a:t>
            </a:r>
            <a:r>
              <a:rPr lang="lt-LT" dirty="0" smtClean="0"/>
              <a:t>;</a:t>
            </a:r>
          </a:p>
          <a:p>
            <a:pPr lvl="1"/>
            <a:r>
              <a:rPr lang="lt-LT" dirty="0" err="1" smtClean="0"/>
              <a:t>IActionResult</a:t>
            </a:r>
            <a:r>
              <a:rPr lang="lt-LT" dirty="0" smtClean="0"/>
              <a:t>;</a:t>
            </a:r>
          </a:p>
        </p:txBody>
      </p:sp>
    </p:spTree>
    <p:extLst>
      <p:ext uri="{BB962C8B-B14F-4D97-AF65-F5344CB8AC3E}">
        <p14:creationId xmlns:p14="http://schemas.microsoft.com/office/powerpoint/2010/main" val="287488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ASP.NET </a:t>
            </a:r>
            <a:r>
              <a:rPr lang="lt-LT" b="1" dirty="0" err="1"/>
              <a:t>Web</a:t>
            </a:r>
            <a:r>
              <a:rPr lang="lt-LT" b="1" dirty="0"/>
              <a:t> API</a:t>
            </a:r>
          </a:p>
        </p:txBody>
      </p:sp>
      <p:sp>
        <p:nvSpPr>
          <p:cNvPr id="3" name="Turinio vietos rezervavimo ženklas 2"/>
          <p:cNvSpPr>
            <a:spLocks noGrp="1"/>
          </p:cNvSpPr>
          <p:nvPr>
            <p:ph type="subTitle" idx="1"/>
          </p:nvPr>
        </p:nvSpPr>
        <p:spPr/>
        <p:txBody>
          <a:bodyPr/>
          <a:lstStyle/>
          <a:p>
            <a:r>
              <a:rPr lang="en-US" dirty="0"/>
              <a:t>ASP.NET Web API is a framework for building HTTP services that can be accessed from any client including browsers and mobile </a:t>
            </a:r>
            <a:r>
              <a:rPr lang="en-US" dirty="0" smtClean="0"/>
              <a:t>devices</a:t>
            </a:r>
            <a:r>
              <a:rPr lang="lt-LT" dirty="0" smtClean="0"/>
              <a:t>.</a:t>
            </a:r>
          </a:p>
        </p:txBody>
      </p:sp>
    </p:spTree>
    <p:extLst>
      <p:ext uri="{BB962C8B-B14F-4D97-AF65-F5344CB8AC3E}">
        <p14:creationId xmlns:p14="http://schemas.microsoft.com/office/powerpoint/2010/main" val="38225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What</a:t>
            </a:r>
            <a:r>
              <a:rPr lang="lt-LT" b="1" dirty="0"/>
              <a:t> </a:t>
            </a:r>
            <a:r>
              <a:rPr lang="lt-LT" b="1" dirty="0" err="1"/>
              <a:t>is</a:t>
            </a:r>
            <a:r>
              <a:rPr lang="lt-LT" b="1" dirty="0"/>
              <a:t> </a:t>
            </a:r>
            <a:r>
              <a:rPr lang="lt-LT" b="1" dirty="0" err="1"/>
              <a:t>Web</a:t>
            </a:r>
            <a:r>
              <a:rPr lang="lt-LT" b="1" dirty="0"/>
              <a:t> API?</a:t>
            </a:r>
          </a:p>
        </p:txBody>
      </p:sp>
      <p:sp>
        <p:nvSpPr>
          <p:cNvPr id="3" name="Turinio vietos rezervavimo ženklas 2"/>
          <p:cNvSpPr>
            <a:spLocks noGrp="1"/>
          </p:cNvSpPr>
          <p:nvPr>
            <p:ph type="subTitle" idx="1"/>
          </p:nvPr>
        </p:nvSpPr>
        <p:spPr/>
        <p:txBody>
          <a:bodyPr/>
          <a:lstStyle/>
          <a:p>
            <a:r>
              <a:rPr lang="lt-LT" dirty="0"/>
              <a:t>API - </a:t>
            </a:r>
            <a:r>
              <a:rPr lang="lt-LT" dirty="0" err="1"/>
              <a:t>Application</a:t>
            </a:r>
            <a:r>
              <a:rPr lang="lt-LT" dirty="0"/>
              <a:t> </a:t>
            </a:r>
            <a:r>
              <a:rPr lang="lt-LT" dirty="0" err="1"/>
              <a:t>Programing</a:t>
            </a:r>
            <a:r>
              <a:rPr lang="lt-LT" dirty="0"/>
              <a:t> </a:t>
            </a:r>
            <a:r>
              <a:rPr lang="lt-LT" dirty="0" err="1" smtClean="0"/>
              <a:t>Interface</a:t>
            </a:r>
            <a:r>
              <a:rPr lang="lt-LT" dirty="0"/>
              <a:t>.</a:t>
            </a:r>
            <a:endParaRPr lang="lt-LT" dirty="0" smtClean="0"/>
          </a:p>
          <a:p>
            <a:r>
              <a:rPr lang="en-US" dirty="0"/>
              <a:t>API is some kind of interface which has a set of functions that allow programmers to access specific features or data of an application, operating system or other </a:t>
            </a:r>
            <a:r>
              <a:rPr lang="en-US" dirty="0" smtClean="0"/>
              <a:t>services</a:t>
            </a:r>
            <a:r>
              <a:rPr lang="lt-LT" dirty="0" smtClean="0"/>
              <a:t>.</a:t>
            </a:r>
          </a:p>
          <a:p>
            <a:r>
              <a:rPr lang="en-US" dirty="0"/>
              <a:t>API over the web which can be accessed using HTTP </a:t>
            </a:r>
            <a:r>
              <a:rPr lang="en-US" dirty="0" smtClean="0"/>
              <a:t>protocol</a:t>
            </a:r>
            <a:r>
              <a:rPr lang="lt-LT" dirty="0" smtClean="0"/>
              <a:t>.</a:t>
            </a:r>
          </a:p>
          <a:p>
            <a:r>
              <a:rPr lang="en-US" dirty="0"/>
              <a:t>It is a concept and not a technology. We can build Web API using different technologies such as Java, .NET etc.</a:t>
            </a:r>
            <a:endParaRPr lang="lt-LT" dirty="0" smtClean="0"/>
          </a:p>
        </p:txBody>
      </p:sp>
    </p:spTree>
    <p:extLst>
      <p:ext uri="{BB962C8B-B14F-4D97-AF65-F5344CB8AC3E}">
        <p14:creationId xmlns:p14="http://schemas.microsoft.com/office/powerpoint/2010/main" val="32054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ASP.NET </a:t>
            </a:r>
            <a:r>
              <a:rPr lang="lt-LT" b="1" dirty="0" err="1"/>
              <a:t>Web</a:t>
            </a:r>
            <a:r>
              <a:rPr lang="lt-LT" b="1" dirty="0"/>
              <a:t> </a:t>
            </a:r>
            <a:r>
              <a:rPr lang="lt-LT" b="1" dirty="0" smtClean="0"/>
              <a:t>API</a:t>
            </a:r>
            <a:endParaRPr lang="lt-LT" dirty="0"/>
          </a:p>
        </p:txBody>
      </p:sp>
      <p:sp>
        <p:nvSpPr>
          <p:cNvPr id="3" name="Turinio vietos rezervavimo ženklas 2"/>
          <p:cNvSpPr>
            <a:spLocks noGrp="1"/>
          </p:cNvSpPr>
          <p:nvPr>
            <p:ph type="subTitle" idx="1"/>
          </p:nvPr>
        </p:nvSpPr>
        <p:spPr>
          <a:xfrm>
            <a:off x="527387" y="1484784"/>
            <a:ext cx="11055016" cy="1880716"/>
          </a:xfrm>
        </p:spPr>
        <p:txBody>
          <a:bodyPr/>
          <a:lstStyle/>
          <a:p>
            <a:r>
              <a:rPr lang="en-US" dirty="0"/>
              <a:t>The ASP.NET Web API is an extensible framework for building HTTP based services that can be accessed in different applications on different platforms such as web, windows, mobile etc. It works more or less the same way as ASP.NET MVC web application except that it sends data as a response instead of html view. It is like a </a:t>
            </a:r>
            <a:r>
              <a:rPr lang="en-US" dirty="0" err="1"/>
              <a:t>webservice</a:t>
            </a:r>
            <a:r>
              <a:rPr lang="en-US" dirty="0"/>
              <a:t> or WCF service but the exception is that it only supports HTTP protocol.</a:t>
            </a:r>
            <a:endParaRPr lang="lt-LT" dirty="0" smtClean="0"/>
          </a:p>
        </p:txBody>
      </p:sp>
      <p:pic>
        <p:nvPicPr>
          <p:cNvPr id="4" name="Paveikslėlis 3"/>
          <p:cNvPicPr>
            <a:picLocks noChangeAspect="1"/>
          </p:cNvPicPr>
          <p:nvPr/>
        </p:nvPicPr>
        <p:blipFill>
          <a:blip r:embed="rId3"/>
          <a:stretch>
            <a:fillRect/>
          </a:stretch>
        </p:blipFill>
        <p:spPr>
          <a:xfrm>
            <a:off x="2215631" y="3337564"/>
            <a:ext cx="7430537" cy="3562847"/>
          </a:xfrm>
          <a:prstGeom prst="rect">
            <a:avLst/>
          </a:prstGeom>
        </p:spPr>
      </p:pic>
    </p:spTree>
    <p:extLst>
      <p:ext uri="{BB962C8B-B14F-4D97-AF65-F5344CB8AC3E}">
        <p14:creationId xmlns:p14="http://schemas.microsoft.com/office/powerpoint/2010/main" val="152900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ASP.NET </a:t>
            </a:r>
            <a:r>
              <a:rPr lang="lt-LT" b="1" dirty="0" err="1"/>
              <a:t>Web</a:t>
            </a:r>
            <a:r>
              <a:rPr lang="lt-LT" b="1" dirty="0"/>
              <a:t> API </a:t>
            </a:r>
            <a:r>
              <a:rPr lang="lt-LT" b="1" dirty="0" err="1" smtClean="0"/>
              <a:t>Characteristics</a:t>
            </a:r>
            <a:endParaRPr lang="lt-LT" dirty="0"/>
          </a:p>
        </p:txBody>
      </p:sp>
      <p:sp>
        <p:nvSpPr>
          <p:cNvPr id="3" name="Turinio vietos rezervavimo ženklas 2"/>
          <p:cNvSpPr>
            <a:spLocks noGrp="1"/>
          </p:cNvSpPr>
          <p:nvPr>
            <p:ph type="subTitle" idx="1"/>
          </p:nvPr>
        </p:nvSpPr>
        <p:spPr>
          <a:xfrm>
            <a:off x="489287" y="1840384"/>
            <a:ext cx="11055016" cy="3709516"/>
          </a:xfrm>
        </p:spPr>
        <p:txBody>
          <a:bodyPr/>
          <a:lstStyle/>
          <a:p>
            <a:r>
              <a:rPr lang="en-US" dirty="0" smtClean="0"/>
              <a:t>ASP.NET Web API is an ideal platform for building RESTful services. </a:t>
            </a:r>
          </a:p>
          <a:p>
            <a:r>
              <a:rPr lang="en-US" dirty="0" smtClean="0"/>
              <a:t>ASP.NET Web API is built on top of ASP.NET and supports ASP.NET request/response pipeline</a:t>
            </a:r>
            <a:r>
              <a:rPr lang="lt-LT" dirty="0" smtClean="0"/>
              <a:t>.</a:t>
            </a:r>
            <a:endParaRPr lang="en-US" dirty="0" smtClean="0"/>
          </a:p>
          <a:p>
            <a:r>
              <a:rPr lang="en-US" dirty="0" smtClean="0"/>
              <a:t>ASP.NET Web API maps HTTP verbs to method names. </a:t>
            </a:r>
          </a:p>
          <a:p>
            <a:r>
              <a:rPr lang="en-US" dirty="0" smtClean="0"/>
              <a:t>ASP.NET Web API supports different formats of response data. Built-in support for JSON, XML, BSON format.</a:t>
            </a:r>
          </a:p>
        </p:txBody>
      </p:sp>
    </p:spTree>
    <p:extLst>
      <p:ext uri="{BB962C8B-B14F-4D97-AF65-F5344CB8AC3E}">
        <p14:creationId xmlns:p14="http://schemas.microsoft.com/office/powerpoint/2010/main" val="188087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endParaRPr lang="lt-LT" b="1" dirty="0"/>
          </a:p>
        </p:txBody>
      </p:sp>
      <p:sp>
        <p:nvSpPr>
          <p:cNvPr id="3" name="Turinio vietos rezervavimo ženklas 2"/>
          <p:cNvSpPr>
            <a:spLocks noGrp="1"/>
          </p:cNvSpPr>
          <p:nvPr>
            <p:ph type="subTitle" idx="1"/>
          </p:nvPr>
        </p:nvSpPr>
        <p:spPr/>
        <p:txBody>
          <a:bodyPr/>
          <a:lstStyle/>
          <a:p>
            <a:r>
              <a:rPr lang="en-US" dirty="0"/>
              <a:t>We created Web API with MVC project in the previous section where it generated a simple controller. Here, you will learn about Web API Controller in detail</a:t>
            </a:r>
            <a:r>
              <a:rPr lang="en-US" dirty="0" smtClean="0"/>
              <a:t>.</a:t>
            </a:r>
            <a:endParaRPr lang="lt-LT" dirty="0" smtClean="0"/>
          </a:p>
          <a:p>
            <a:r>
              <a:rPr lang="en-US" dirty="0"/>
              <a:t>Web API Controller is similar to ASP.NET MVC controller. It handles incoming HTTP requests and send response back to the caller. </a:t>
            </a:r>
            <a:endParaRPr lang="lt-LT" dirty="0" smtClean="0"/>
          </a:p>
          <a:p>
            <a:r>
              <a:rPr lang="en-US" dirty="0"/>
              <a:t>Web API controller is a class which can be created under the </a:t>
            </a:r>
            <a:r>
              <a:rPr lang="en-US" b="1" dirty="0"/>
              <a:t>Controllers</a:t>
            </a:r>
            <a:r>
              <a:rPr lang="en-US" dirty="0"/>
              <a:t> folder or any other folder under your project's root folder. The name of a controller class must end with "Controller" and it must be derived from </a:t>
            </a:r>
            <a:r>
              <a:rPr lang="lt-LT" dirty="0" err="1" smtClean="0"/>
              <a:t>Microsoft.AspNetCore.Mvc</a:t>
            </a:r>
            <a:r>
              <a:rPr lang="en-US" dirty="0" smtClean="0"/>
              <a:t>.</a:t>
            </a:r>
            <a:r>
              <a:rPr lang="en-US" b="1" dirty="0" smtClean="0"/>
              <a:t>Controller</a:t>
            </a:r>
            <a:r>
              <a:rPr lang="en-US" dirty="0" smtClean="0"/>
              <a:t> </a:t>
            </a:r>
            <a:r>
              <a:rPr lang="en-US" dirty="0"/>
              <a:t>class. All the public methods of the controller are called action methods.</a:t>
            </a:r>
            <a:endParaRPr lang="lt-LT" dirty="0" smtClean="0"/>
          </a:p>
        </p:txBody>
      </p:sp>
    </p:spTree>
    <p:extLst>
      <p:ext uri="{BB962C8B-B14F-4D97-AF65-F5344CB8AC3E}">
        <p14:creationId xmlns:p14="http://schemas.microsoft.com/office/powerpoint/2010/main" val="395652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endParaRPr lang="lt-LT" dirty="0"/>
          </a:p>
        </p:txBody>
      </p:sp>
      <p:grpSp>
        <p:nvGrpSpPr>
          <p:cNvPr id="5" name="Grupė 4"/>
          <p:cNvGrpSpPr/>
          <p:nvPr/>
        </p:nvGrpSpPr>
        <p:grpSpPr>
          <a:xfrm>
            <a:off x="1896574" y="999791"/>
            <a:ext cx="8504726" cy="5808670"/>
            <a:chOff x="1896574" y="999791"/>
            <a:chExt cx="8504726" cy="5808670"/>
          </a:xfrm>
        </p:grpSpPr>
        <p:pic>
          <p:nvPicPr>
            <p:cNvPr id="4" name="Paveikslėlis 3"/>
            <p:cNvPicPr>
              <a:picLocks noChangeAspect="1"/>
            </p:cNvPicPr>
            <p:nvPr/>
          </p:nvPicPr>
          <p:blipFill>
            <a:blip r:embed="rId3"/>
            <a:stretch>
              <a:fillRect/>
            </a:stretch>
          </p:blipFill>
          <p:spPr>
            <a:xfrm>
              <a:off x="1896574" y="999791"/>
              <a:ext cx="8504726" cy="5808670"/>
            </a:xfrm>
            <a:prstGeom prst="rect">
              <a:avLst/>
            </a:prstGeom>
          </p:spPr>
        </p:pic>
        <p:sp>
          <p:nvSpPr>
            <p:cNvPr id="3" name="Stačiakampis 2"/>
            <p:cNvSpPr/>
            <p:nvPr/>
          </p:nvSpPr>
          <p:spPr>
            <a:xfrm>
              <a:off x="4517230" y="1121567"/>
              <a:ext cx="285751" cy="164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1585051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Test </a:t>
            </a:r>
            <a:r>
              <a:rPr lang="lt-LT" b="1" dirty="0" err="1"/>
              <a:t>Web</a:t>
            </a:r>
            <a:r>
              <a:rPr lang="lt-LT" b="1" dirty="0"/>
              <a:t> API</a:t>
            </a:r>
          </a:p>
        </p:txBody>
      </p:sp>
      <p:sp>
        <p:nvSpPr>
          <p:cNvPr id="3" name="Turinio vietos rezervavimo ženklas 2"/>
          <p:cNvSpPr>
            <a:spLocks noGrp="1"/>
          </p:cNvSpPr>
          <p:nvPr>
            <p:ph type="subTitle" idx="1"/>
          </p:nvPr>
        </p:nvSpPr>
        <p:spPr/>
        <p:txBody>
          <a:bodyPr/>
          <a:lstStyle/>
          <a:p>
            <a:r>
              <a:rPr lang="lt-LT" dirty="0" err="1" smtClean="0"/>
              <a:t>Fiddler</a:t>
            </a:r>
            <a:endParaRPr lang="lt-LT" dirty="0" smtClean="0"/>
          </a:p>
          <a:p>
            <a:r>
              <a:rPr lang="lt-LT" dirty="0" err="1" smtClean="0"/>
              <a:t>Postman</a:t>
            </a:r>
            <a:endParaRPr lang="lt-LT" dirty="0" smtClean="0"/>
          </a:p>
        </p:txBody>
      </p:sp>
    </p:spTree>
    <p:extLst>
      <p:ext uri="{BB962C8B-B14F-4D97-AF65-F5344CB8AC3E}">
        <p14:creationId xmlns:p14="http://schemas.microsoft.com/office/powerpoint/2010/main" val="182242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err="1"/>
              <a:t>Web</a:t>
            </a:r>
            <a:r>
              <a:rPr lang="lt-LT" b="1" dirty="0"/>
              <a:t> API </a:t>
            </a:r>
            <a:r>
              <a:rPr lang="lt-LT" b="1" dirty="0" err="1"/>
              <a:t>Controller</a:t>
            </a:r>
            <a:endParaRPr lang="lt-LT" dirty="0"/>
          </a:p>
        </p:txBody>
      </p:sp>
      <p:sp>
        <p:nvSpPr>
          <p:cNvPr id="3" name="Turinio vietos rezervavimo ženklas 2"/>
          <p:cNvSpPr>
            <a:spLocks noGrp="1"/>
          </p:cNvSpPr>
          <p:nvPr>
            <p:ph type="subTitle" idx="1"/>
          </p:nvPr>
        </p:nvSpPr>
        <p:spPr>
          <a:xfrm>
            <a:off x="527387" y="1484784"/>
            <a:ext cx="11055016" cy="1245716"/>
          </a:xfrm>
        </p:spPr>
        <p:txBody>
          <a:bodyPr/>
          <a:lstStyle/>
          <a:p>
            <a:r>
              <a:rPr lang="en-US" dirty="0"/>
              <a:t>If you want to write methods that do not start with an HTTP verb then you can apply the appropriate http verb attribute on the method such as </a:t>
            </a:r>
            <a:r>
              <a:rPr lang="en-US" dirty="0" err="1"/>
              <a:t>HttpGet</a:t>
            </a:r>
            <a:r>
              <a:rPr lang="en-US" dirty="0"/>
              <a:t>, </a:t>
            </a:r>
            <a:r>
              <a:rPr lang="en-US" dirty="0" err="1"/>
              <a:t>HttpPost</a:t>
            </a:r>
            <a:r>
              <a:rPr lang="en-US" dirty="0"/>
              <a:t>, </a:t>
            </a:r>
            <a:r>
              <a:rPr lang="en-US" dirty="0" err="1"/>
              <a:t>HttpPut</a:t>
            </a:r>
            <a:r>
              <a:rPr lang="en-US" dirty="0"/>
              <a:t> etc. same as MVC controller. </a:t>
            </a:r>
            <a:endParaRPr lang="lt-LT" dirty="0" smtClean="0"/>
          </a:p>
        </p:txBody>
      </p:sp>
      <p:grpSp>
        <p:nvGrpSpPr>
          <p:cNvPr id="6" name="Grupė 5"/>
          <p:cNvGrpSpPr/>
          <p:nvPr/>
        </p:nvGrpSpPr>
        <p:grpSpPr>
          <a:xfrm>
            <a:off x="2118986" y="2730500"/>
            <a:ext cx="6224914" cy="4006258"/>
            <a:chOff x="2118986" y="2730500"/>
            <a:chExt cx="6224914" cy="4006258"/>
          </a:xfrm>
        </p:grpSpPr>
        <p:pic>
          <p:nvPicPr>
            <p:cNvPr id="4" name="Paveikslėlis 3"/>
            <p:cNvPicPr>
              <a:picLocks noChangeAspect="1"/>
            </p:cNvPicPr>
            <p:nvPr/>
          </p:nvPicPr>
          <p:blipFill>
            <a:blip r:embed="rId3"/>
            <a:stretch>
              <a:fillRect/>
            </a:stretch>
          </p:blipFill>
          <p:spPr>
            <a:xfrm>
              <a:off x="2118986" y="2730500"/>
              <a:ext cx="6224914" cy="4006258"/>
            </a:xfrm>
            <a:prstGeom prst="rect">
              <a:avLst/>
            </a:prstGeom>
          </p:spPr>
        </p:pic>
        <p:sp>
          <p:nvSpPr>
            <p:cNvPr id="5" name="Stačiakampis 4"/>
            <p:cNvSpPr/>
            <p:nvPr/>
          </p:nvSpPr>
          <p:spPr>
            <a:xfrm>
              <a:off x="5838825" y="3162300"/>
              <a:ext cx="361950" cy="400050"/>
            </a:xfrm>
            <a:prstGeom prst="rect">
              <a:avLst/>
            </a:prstGeom>
            <a:solidFill>
              <a:srgbClr val="FBF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grpSp>
    </p:spTree>
    <p:extLst>
      <p:ext uri="{BB962C8B-B14F-4D97-AF65-F5344CB8AC3E}">
        <p14:creationId xmlns:p14="http://schemas.microsoft.com/office/powerpoint/2010/main" val="7477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ppt/theme/theme3.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31050</TotalTime>
  <Words>1218</Words>
  <Application>Microsoft Office PowerPoint</Application>
  <PresentationFormat>Plačiaekranė</PresentationFormat>
  <Paragraphs>117</Paragraphs>
  <Slides>19</Slides>
  <Notes>19</Notes>
  <HiddenSlides>0</HiddenSlides>
  <MMClips>0</MMClips>
  <ScaleCrop>false</ScaleCrop>
  <HeadingPairs>
    <vt:vector size="6" baseType="variant">
      <vt:variant>
        <vt:lpstr>Naudojami šriftai</vt:lpstr>
      </vt:variant>
      <vt:variant>
        <vt:i4>5</vt:i4>
      </vt:variant>
      <vt:variant>
        <vt:lpstr>Tema</vt:lpstr>
      </vt:variant>
      <vt:variant>
        <vt:i4>2</vt:i4>
      </vt:variant>
      <vt:variant>
        <vt:lpstr>Skaidrių pavadinimai</vt:lpstr>
      </vt:variant>
      <vt:variant>
        <vt:i4>19</vt:i4>
      </vt:variant>
    </vt:vector>
  </HeadingPairs>
  <TitlesOfParts>
    <vt:vector size="26" baseType="lpstr">
      <vt:lpstr>Arial</vt:lpstr>
      <vt:lpstr>Calibri</vt:lpstr>
      <vt:lpstr>Klavika Lt</vt:lpstr>
      <vt:lpstr>Klavika Rg</vt:lpstr>
      <vt:lpstr>Wingdings</vt:lpstr>
      <vt:lpstr>Titulinė skaidrė</vt:lpstr>
      <vt:lpstr>Vidinė skaidrė</vt:lpstr>
      <vt:lpstr>ASP.NET Web API</vt:lpstr>
      <vt:lpstr>ASP.NET Web API</vt:lpstr>
      <vt:lpstr>What is Web API?</vt:lpstr>
      <vt:lpstr>ASP.NET Web API</vt:lpstr>
      <vt:lpstr>ASP.NET Web API Characteristics</vt:lpstr>
      <vt:lpstr>Web API Controller</vt:lpstr>
      <vt:lpstr>Web API Controller</vt:lpstr>
      <vt:lpstr>Test Web API</vt:lpstr>
      <vt:lpstr>Web API Controller</vt:lpstr>
      <vt:lpstr>Web API Controller Characteristics</vt:lpstr>
      <vt:lpstr>Action Method Naming Conventions</vt:lpstr>
      <vt:lpstr>Web API Routing</vt:lpstr>
      <vt:lpstr>Attribute Routing</vt:lpstr>
      <vt:lpstr>Get Action Method with Primitive Parameter</vt:lpstr>
      <vt:lpstr>Get Action Method with Multiple  Primitive Parameters</vt:lpstr>
      <vt:lpstr>POST Action Method with Primitive Parameter</vt:lpstr>
      <vt:lpstr>POST Action Method with Complex Parameter</vt:lpstr>
      <vt:lpstr>POST Method with Mixed Parameters</vt:lpstr>
      <vt:lpstr>Action Method Return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Kęstutis Matavičius</dc:creator>
  <cp:lastModifiedBy>Kęstutis Matavičius</cp:lastModifiedBy>
  <cp:revision>356</cp:revision>
  <dcterms:created xsi:type="dcterms:W3CDTF">2016-12-23T12:12:51Z</dcterms:created>
  <dcterms:modified xsi:type="dcterms:W3CDTF">2018-05-02T08:48:30Z</dcterms:modified>
</cp:coreProperties>
</file>