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362999-CC62-4406-BFA4-A8AFABBE0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13800" dirty="0"/>
              <a:t>3.Fejezet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1C9440-5A87-425C-A8D1-640C75553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984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132A00-9A18-435D-A1BF-CCB55820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hu-HU" dirty="0"/>
              <a:t>Tudáspróba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A57F625-CD75-472D-946D-881FD950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914" y="0"/>
            <a:ext cx="4478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1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26261F-055D-4F22-83B1-421487FE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hu-HU" dirty="0"/>
              <a:t>A hálózati protokollok áttekintése</a:t>
            </a:r>
            <a:br>
              <a:rPr lang="hu-HU" dirty="0"/>
            </a:b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D723B00-2CA7-4A9E-9978-F868F641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65" y="1507067"/>
            <a:ext cx="9028445" cy="384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8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458486-3706-44AF-8CB7-FF75150F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hu-HU" dirty="0"/>
              <a:t>Hálózati protokollok funkciói</a:t>
            </a:r>
            <a:br>
              <a:rPr lang="hu-HU" dirty="0"/>
            </a:b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47F321D-D148-4E5C-A3F2-109B4086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1390365"/>
            <a:ext cx="828790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0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04BE53-BF78-49D9-9785-F87642F4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hu-HU" dirty="0"/>
              <a:t>A protokollok együttműködése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231B6F-480E-44E6-8482-318CB186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16" y="4019445"/>
            <a:ext cx="7754432" cy="212437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02662A3-9606-4BFE-B782-C1684036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814" y="960724"/>
            <a:ext cx="4556571" cy="29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0E5D72-9DF9-4978-87C0-BE7A563F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hu-HU" dirty="0"/>
              <a:t>tudáspróba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749282-09C5-4728-B70B-8C5649A1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69" y="157691"/>
            <a:ext cx="3819337" cy="6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4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A25B0A-8200-455F-A592-848C044D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hu-HU" dirty="0"/>
              <a:t>Fizikai réteg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7CD4B59-CC28-4745-9119-E1F779CB807A}"/>
              </a:ext>
            </a:extLst>
          </p:cNvPr>
          <p:cNvSpPr txBox="1"/>
          <p:nvPr/>
        </p:nvSpPr>
        <p:spPr>
          <a:xfrm>
            <a:off x="0" y="129190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fizikai réteg a legalsó réteg. Ez a réteg mechanikus, elektromos és egyéb funkcionális segédeszközöket biztosít az engedélyezéshez vagy letiltáshoz, fenntartja és továbbítja a fizikai kapcsolatokról szóló biteket. Ezek lehetnek például elektromos jelek, optikai jelek (optikai szál, lézer), elektromágneses hullámok (vezeték nélküli hálózatok) vagy hangok. Az alkalmazott technikákat technikai átviteli folyamatoknak nevezzük. A fizikai réteghez kapcsolódó eszközök és hálózati összetevők, például az antenna és az erősítő, a hálózati kábel dugasza és aljzata, az átjátszó, a löket, az adó-vevő, a T-sáv és a terminátor.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2121E0-AF96-4B3D-BE55-CD625A45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38" y="3223934"/>
            <a:ext cx="5274928" cy="35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9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B9F48-5C49-43D1-A6F9-D21A4C7B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hu-HU" dirty="0"/>
              <a:t>Adatkapcsolati réteg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5D5725B-2B9F-4E1F-873D-F192CB51D54F}"/>
              </a:ext>
            </a:extLst>
          </p:cNvPr>
          <p:cNvSpPr txBox="1"/>
          <p:nvPr/>
        </p:nvSpPr>
        <p:spPr>
          <a:xfrm>
            <a:off x="285226" y="1392572"/>
            <a:ext cx="113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46823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9E0C45DD-4F93-4E05-BD2D-806218DC1E62}"/>
              </a:ext>
            </a:extLst>
          </p:cNvPr>
          <p:cNvSpPr txBox="1"/>
          <p:nvPr/>
        </p:nvSpPr>
        <p:spPr>
          <a:xfrm>
            <a:off x="0" y="0"/>
            <a:ext cx="1023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Kommunikáció alapjai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009CBE9-AEF5-4FD2-A5A1-F462CB54B8EA}"/>
              </a:ext>
            </a:extLst>
          </p:cNvPr>
          <p:cNvSpPr txBox="1"/>
          <p:nvPr/>
        </p:nvSpPr>
        <p:spPr>
          <a:xfrm>
            <a:off x="101600" y="1346200"/>
            <a:ext cx="12090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hálózatok </a:t>
            </a:r>
            <a:r>
              <a:rPr lang="hu-HU" sz="2400" dirty="0" err="1"/>
              <a:t>lehetenek</a:t>
            </a:r>
            <a:r>
              <a:rPr lang="hu-HU" sz="2400" dirty="0"/>
              <a:t> bonyolultak és egyszerűek, de annyi nem elég a kommunikációhoz hogy a végberendezések között ki legyen építve a fizikai kapcsolat. </a:t>
            </a:r>
          </a:p>
          <a:p>
            <a:endParaRPr lang="hu-HU" sz="2400" dirty="0"/>
          </a:p>
          <a:p>
            <a:r>
              <a:rPr lang="hu-HU" sz="2400" b="1" dirty="0"/>
              <a:t>-Az üzenet forrása (küldő, feladó)</a:t>
            </a:r>
            <a:r>
              <a:rPr lang="hu-HU" sz="2400" dirty="0"/>
              <a:t> - Az üzenetek forrásai emberek vagy elektronikus eszközök, amelyeknek üzenetet kell küldeniük más személyeknek vagy eszközöknek.</a:t>
            </a:r>
          </a:p>
          <a:p>
            <a:endParaRPr lang="hu-HU" sz="2400" dirty="0"/>
          </a:p>
          <a:p>
            <a:r>
              <a:rPr lang="hu-HU" sz="2400" b="1" dirty="0"/>
              <a:t>﻿-Az üzenet célja (címzett, fogadó)</a:t>
            </a:r>
            <a:r>
              <a:rPr lang="hu-HU" sz="2400" dirty="0"/>
              <a:t> \- A célállomás fogadja és értelmezi az üzenetet.</a:t>
            </a:r>
          </a:p>
          <a:p>
            <a:endParaRPr lang="hu-HU" sz="2400" dirty="0"/>
          </a:p>
          <a:p>
            <a:r>
              <a:rPr lang="hu-HU" sz="2400" b="1" dirty="0"/>
              <a:t>-Csatorna</a:t>
            </a:r>
            <a:r>
              <a:rPr lang="hu-HU" sz="2400" dirty="0"/>
              <a:t> - Az a közeg (média) alkotja, amely azt az utat biztosítja, amelyen az üzenetek haladnak a forrástól a célig.</a:t>
            </a:r>
          </a:p>
          <a:p>
            <a:r>
              <a:rPr lang="hu-HU" sz="3200" dirty="0"/>
              <a:t> 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59596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5AAF45-76A7-42EC-8834-777F0F42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9216"/>
          </a:xfrm>
        </p:spPr>
        <p:txBody>
          <a:bodyPr>
            <a:normAutofit fontScale="90000"/>
          </a:bodyPr>
          <a:lstStyle/>
          <a:p>
            <a:r>
              <a:rPr lang="hu-HU" sz="6000" dirty="0"/>
              <a:t>Kommunikációs</a:t>
            </a:r>
            <a:r>
              <a:rPr lang="hu-HU" sz="3100" dirty="0"/>
              <a:t> </a:t>
            </a:r>
            <a:r>
              <a:rPr lang="hu-HU" sz="6000" dirty="0"/>
              <a:t>protokollok</a:t>
            </a:r>
            <a:br>
              <a:rPr lang="hu-HU" dirty="0"/>
            </a:b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0ECB5ED-1099-4A7F-9AEC-E4BCE5B2F1F1}"/>
              </a:ext>
            </a:extLst>
          </p:cNvPr>
          <p:cNvSpPr txBox="1"/>
          <p:nvPr/>
        </p:nvSpPr>
        <p:spPr>
          <a:xfrm>
            <a:off x="0" y="119380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Egy üzenet küldését, legyen az szemtől szembe vagy hálózaton keresztüli kommunikáció, szabályok irányítják, amiket protokolloknak nevezünk. </a:t>
            </a:r>
          </a:p>
          <a:p>
            <a:endParaRPr lang="hu-HU" sz="2400" dirty="0"/>
          </a:p>
          <a:p>
            <a:r>
              <a:rPr lang="hu-HU" sz="2400" dirty="0"/>
              <a:t>Ezek a protokollok a használt kommunikációs módtól függenek. A hétköznapi személyes kommunikációnkban azok a szabályok, amelyeket egy adott közegben használunk (mint például egy telefonhíváskor), nem feltétlenül egyeznek meg azokkal a protokollokkal, amelyeket más közegben használunk (például levélküldéskor).</a:t>
            </a:r>
          </a:p>
          <a:p>
            <a:endParaRPr lang="hu-HU" sz="2400" dirty="0"/>
          </a:p>
          <a:p>
            <a:r>
              <a:rPr lang="hu-HU" dirty="0"/>
              <a:t> </a:t>
            </a:r>
            <a:r>
              <a:rPr lang="hu-HU" sz="2400" dirty="0"/>
              <a:t>A világ mindenfajta kommunikációs módját rengeteg különféle szabály és protokoll irányítja.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12C2DA-4BCD-40B6-8F7B-0BF0FA3A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4916024"/>
            <a:ext cx="2613025" cy="19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0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37EB4C-44A2-41BA-B28E-4E4BA325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8801"/>
            <a:ext cx="8534400" cy="292099"/>
          </a:xfrm>
        </p:spPr>
        <p:txBody>
          <a:bodyPr>
            <a:normAutofit fontScale="90000"/>
          </a:bodyPr>
          <a:lstStyle/>
          <a:p>
            <a:r>
              <a:rPr lang="hu-HU" sz="5400" dirty="0"/>
              <a:t>A szabályok kialakítása</a:t>
            </a:r>
            <a:br>
              <a:rPr lang="hu-HU" dirty="0"/>
            </a:br>
            <a:endParaRPr lang="hu-HU" sz="54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CBC5D0B-B9A7-4173-B221-6A45A0DEAADB}"/>
              </a:ext>
            </a:extLst>
          </p:cNvPr>
          <p:cNvSpPr txBox="1"/>
          <p:nvPr/>
        </p:nvSpPr>
        <p:spPr>
          <a:xfrm>
            <a:off x="127000" y="939800"/>
            <a:ext cx="1206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kommunikáció megkezdése előtt a feleknek meg kell állapodniuk a beszélgetés szabályaiban.</a:t>
            </a:r>
          </a:p>
          <a:p>
            <a:endParaRPr lang="hu-HU" sz="2400" dirty="0"/>
          </a:p>
          <a:p>
            <a:endParaRPr lang="hu-HU" sz="2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A25AE2A-5E56-45F3-8436-E05AE073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852143"/>
            <a:ext cx="6172200" cy="104767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CA2A998-6DD5-4C03-B0E2-4E6428FB22C7}"/>
              </a:ext>
            </a:extLst>
          </p:cNvPr>
          <p:cNvSpPr txBox="1"/>
          <p:nvPr/>
        </p:nvSpPr>
        <p:spPr>
          <a:xfrm>
            <a:off x="127000" y="2933700"/>
            <a:ext cx="1173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Ez egy példa a </a:t>
            </a:r>
            <a:r>
              <a:rPr lang="hu-HU" sz="2400" dirty="0" err="1"/>
              <a:t>formázatlan</a:t>
            </a:r>
            <a:r>
              <a:rPr lang="hu-HU" sz="2400" dirty="0"/>
              <a:t> üzenetekre ami nehéz megfejteni. Ennek elkerülése érdekében szabályok vagyis </a:t>
            </a:r>
            <a:r>
              <a:rPr lang="hu-HU" sz="2400" dirty="0" err="1"/>
              <a:t>protokolok</a:t>
            </a:r>
            <a:r>
              <a:rPr lang="hu-HU" sz="2400" dirty="0"/>
              <a:t> szerint kell megírni.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31E01D8-DF48-4651-A4BA-B4815087206F}"/>
              </a:ext>
            </a:extLst>
          </p:cNvPr>
          <p:cNvSpPr txBox="1"/>
          <p:nvPr/>
        </p:nvSpPr>
        <p:spPr>
          <a:xfrm>
            <a:off x="241300" y="3962400"/>
            <a:ext cx="11950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/>
              <a:t>A </a:t>
            </a:r>
            <a:r>
              <a:rPr lang="hu-HU" sz="2400" u="sng" dirty="0" err="1"/>
              <a:t>protokolok</a:t>
            </a:r>
            <a:r>
              <a:rPr lang="hu-HU" sz="2400" u="sng" dirty="0"/>
              <a:t>  követelményei amiket figyelembe kell venniük a sikeres kézbesítés érdekében: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	Azonosított küldő és fogadó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	Közös nyelv és nyelvtan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	A kézbesítés sebessége és 	időzítése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	Megerősítési vagy nyugtázási 	követelmények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89702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2715EE-D77D-4117-BFE7-5E226E0C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11300"/>
          </a:xfrm>
        </p:spPr>
        <p:txBody>
          <a:bodyPr>
            <a:noAutofit/>
          </a:bodyPr>
          <a:lstStyle/>
          <a:p>
            <a:r>
              <a:rPr lang="hu-HU" sz="4800" dirty="0"/>
              <a:t>Hálózati protokoll követelményei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32B82B2-7D9D-46E0-B610-B10221F3D37A}"/>
              </a:ext>
            </a:extLst>
          </p:cNvPr>
          <p:cNvSpPr txBox="1"/>
          <p:nvPr/>
        </p:nvSpPr>
        <p:spPr>
          <a:xfrm>
            <a:off x="0" y="94615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hálózati kommunikációban használt protokollok sok ilyen alapvető tulajdonsággal rendelkeznek.</a:t>
            </a:r>
          </a:p>
          <a:p>
            <a:r>
              <a:rPr lang="hu-HU" sz="2400" dirty="0"/>
              <a:t>Amellett, hogy azonosítják a forrást és a célt, a számítógépes és hálózati protokollok meghatározzák annak részleteit, hogyan kell egy üzenetet továbbítani a hálózaton keresztül. </a:t>
            </a:r>
          </a:p>
          <a:p>
            <a:r>
              <a:rPr lang="hu-HU" sz="2400" dirty="0"/>
              <a:t>A leggyakoribb számítógépes protokollok a következő követelményeket teljesítik: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Az üzenet kódolása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Az üzenet formázása és beágyazása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Az üzenet mérete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Az üzenet időzítése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Az üzenet szállítási feltételei</a:t>
            </a:r>
          </a:p>
        </p:txBody>
      </p:sp>
    </p:spTree>
    <p:extLst>
      <p:ext uri="{BB962C8B-B14F-4D97-AF65-F5344CB8AC3E}">
        <p14:creationId xmlns:p14="http://schemas.microsoft.com/office/powerpoint/2010/main" val="402681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24C57-58F5-4C41-94B7-2198A82B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hu-HU" sz="4800" dirty="0"/>
              <a:t>Üzenet kódolás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BAAB429-1BCB-48CC-B2EE-89F6F53A7B91}"/>
              </a:ext>
            </a:extLst>
          </p:cNvPr>
          <p:cNvSpPr txBox="1"/>
          <p:nvPr/>
        </p:nvSpPr>
        <p:spPr>
          <a:xfrm>
            <a:off x="329938" y="1583703"/>
            <a:ext cx="11862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Egy üzenet elküldésének egyik első lépése a kódolás. A kódolás az, amikor egy információt egy másik, a továbbításhoz megfelelő formába alakítunk át. A dekódolás ennek a fordítottja.</a:t>
            </a:r>
          </a:p>
          <a:p>
            <a:endParaRPr lang="hu-HU" sz="2400" dirty="0"/>
          </a:p>
          <a:p>
            <a:r>
              <a:rPr lang="hu-HU" sz="2400" dirty="0"/>
              <a:t>Az állomások közti kódolásnak a közeghez kell alkalmazkodnia. A hálózaton küldött üzenetet a küldő állomás először bitekké konvertálja. Minden bit rézhuzalok feszültségmintázatára, optikai szálakban lévő infravörös fényre vagy vezeték nélküli rendszerekhez tartozó mikrohullámokra van kódolva. A célállomás megkapja és dekódolja a jeleket, hogy megértse az üzenetet.</a:t>
            </a:r>
          </a:p>
        </p:txBody>
      </p:sp>
      <p:pic>
        <p:nvPicPr>
          <p:cNvPr id="1026" name="Picture 2" descr="Kommunikáció - Informatika tananyag">
            <a:extLst>
              <a:ext uri="{FF2B5EF4-FFF2-40B4-BE49-F238E27FC236}">
                <a16:creationId xmlns:a16="http://schemas.microsoft.com/office/drawing/2014/main" id="{13A8E620-6DA2-41F1-9221-4296E12CC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25" y="4991582"/>
            <a:ext cx="3252198" cy="186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89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A49187-8E5B-49B5-A66C-91FB341B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707"/>
            <a:ext cx="12192000" cy="1507067"/>
          </a:xfrm>
        </p:spPr>
        <p:txBody>
          <a:bodyPr>
            <a:noAutofit/>
          </a:bodyPr>
          <a:lstStyle/>
          <a:p>
            <a:r>
              <a:rPr lang="hu-HU" sz="4800" dirty="0"/>
              <a:t>Üzenet formázása és a beágyazása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BA133DB-8092-4F0C-ABB6-1812EAB954F7}"/>
              </a:ext>
            </a:extLst>
          </p:cNvPr>
          <p:cNvSpPr txBox="1"/>
          <p:nvPr/>
        </p:nvSpPr>
        <p:spPr>
          <a:xfrm>
            <a:off x="1" y="1055191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Amikor egy üzenetet küldünk a forrástól a célig, megfelelő formátumot vagy szerkezetet kell használni. Az üzenet formátuma, formája az üzenet típusától és az átvitelhez használt csatornától függ.</a:t>
            </a:r>
          </a:p>
          <a:p>
            <a:endParaRPr lang="hu-HU" sz="2400" dirty="0"/>
          </a:p>
          <a:p>
            <a:r>
              <a:rPr lang="hu-HU" sz="2400" dirty="0"/>
              <a:t>A </a:t>
            </a:r>
            <a:r>
              <a:rPr lang="hu-HU" sz="2400" dirty="0" err="1"/>
              <a:t>levélküldéshez</a:t>
            </a:r>
            <a:r>
              <a:rPr lang="hu-HU" sz="2400" dirty="0"/>
              <a:t> hasonlóan a számítógép-hálózaton küldött üzenet is egy speciális formázási szabályt követ, hogy elszállítsák és feldolgozzák.</a:t>
            </a:r>
          </a:p>
          <a:p>
            <a:r>
              <a:rPr lang="hu-HU" sz="2400" dirty="0"/>
              <a:t>Az Internet </a:t>
            </a:r>
            <a:r>
              <a:rPr lang="hu-HU" sz="2400" dirty="0" err="1"/>
              <a:t>Protocol</a:t>
            </a:r>
            <a:r>
              <a:rPr lang="hu-HU" sz="2400" dirty="0"/>
              <a:t> (IP). Az ábrán az Internet </a:t>
            </a:r>
            <a:r>
              <a:rPr lang="hu-HU" sz="2400" dirty="0" err="1"/>
              <a:t>Protocol</a:t>
            </a:r>
            <a:r>
              <a:rPr lang="hu-HU" sz="2400" dirty="0"/>
              <a:t> 6-os verziójának (IPv6) csomagjának mezői azonosítják a csomag forrását és célját. Az IP-cím felelős az üzenetforrásból a célba küldött üzenetek küldéséért egy vagy több hálózaton keresztül.</a:t>
            </a:r>
          </a:p>
          <a:p>
            <a:endParaRPr lang="hu-HU" sz="24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CE2DF85-C91E-4B8E-A1E0-81212217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699" y="4455054"/>
            <a:ext cx="3760433" cy="24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0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C4F0F4-4248-4B03-BA00-4E8FA74B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8648"/>
            <a:ext cx="8534400" cy="1507067"/>
          </a:xfrm>
        </p:spPr>
        <p:txBody>
          <a:bodyPr>
            <a:noAutofit/>
          </a:bodyPr>
          <a:lstStyle/>
          <a:p>
            <a:r>
              <a:rPr lang="hu-HU" sz="5400" dirty="0"/>
              <a:t>Üzenet mérete</a:t>
            </a:r>
            <a:br>
              <a:rPr lang="hu-HU" sz="5400" dirty="0"/>
            </a:br>
            <a:br>
              <a:rPr lang="hu-HU" sz="5400" dirty="0"/>
            </a:br>
            <a:endParaRPr lang="hu-HU" sz="54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450E5F5-0FF1-4AAB-879F-FE5FFAF5EF54}"/>
              </a:ext>
            </a:extLst>
          </p:cNvPr>
          <p:cNvSpPr txBox="1"/>
          <p:nvPr/>
        </p:nvSpPr>
        <p:spPr>
          <a:xfrm>
            <a:off x="188536" y="1847654"/>
            <a:ext cx="12003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kommunikáció másik szabálya a méretezése az üzenetnek. </a:t>
            </a:r>
          </a:p>
          <a:p>
            <a:r>
              <a:rPr lang="hu-HU" sz="2400" dirty="0"/>
              <a:t>A számítógépek közötti kódolásnak a közeghez kell alkalmazkodni.</a:t>
            </a:r>
          </a:p>
          <a:p>
            <a:r>
              <a:rPr lang="hu-HU" sz="2400" dirty="0"/>
              <a:t>A mérete szentpontjából és a dekódolás érdekében egyszerűbb több kis méretű üzenetet küldeni mind egy nagyot.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94D4486-8224-4332-AEED-5B7D9764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1263"/>
            <a:ext cx="3657658" cy="229800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8B7159C-C218-46D5-985C-38E2C7A51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598" y="3681263"/>
            <a:ext cx="3686383" cy="22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5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29EE6-466F-4A36-AE69-4CC9ADC0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hu-HU" dirty="0"/>
              <a:t>Üzenet szállítási feltételei</a:t>
            </a:r>
            <a:br>
              <a:rPr lang="hu-HU" dirty="0"/>
            </a:b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B473974-5B22-48B9-AD3F-20962D099175}"/>
              </a:ext>
            </a:extLst>
          </p:cNvPr>
          <p:cNvSpPr txBox="1"/>
          <p:nvPr/>
        </p:nvSpPr>
        <p:spPr>
          <a:xfrm>
            <a:off x="0" y="1040235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Hálózat</a:t>
            </a:r>
          </a:p>
          <a:p>
            <a:r>
              <a:rPr lang="hu-HU" dirty="0"/>
              <a:t>A hálózati kommunikációnak hasonló kézbesítési lehetőségei vannak. Amint az ábrán is látható, háromféle adatkommunikációt szoktunk megkülönböztetni:</a:t>
            </a:r>
          </a:p>
          <a:p>
            <a:endParaRPr lang="hu-HU" dirty="0"/>
          </a:p>
          <a:p>
            <a:r>
              <a:rPr lang="hu-HU" b="1" dirty="0" err="1"/>
              <a:t>Unicast</a:t>
            </a:r>
            <a:r>
              <a:rPr lang="hu-HU" b="1" dirty="0"/>
              <a:t> (egyedi üzenet)</a:t>
            </a:r>
            <a:r>
              <a:rPr lang="hu-HU" dirty="0"/>
              <a:t> - Az információt egyetlen eszköz kapja meg.</a:t>
            </a:r>
          </a:p>
          <a:p>
            <a:endParaRPr lang="hu-HU" dirty="0"/>
          </a:p>
          <a:p>
            <a:r>
              <a:rPr lang="hu-HU" b="1" dirty="0" err="1"/>
              <a:t>Multicast</a:t>
            </a:r>
            <a:r>
              <a:rPr lang="hu-HU" b="1" dirty="0"/>
              <a:t> (csoportos üzenet)</a:t>
            </a:r>
            <a:r>
              <a:rPr lang="hu-HU" dirty="0"/>
              <a:t> - Az információt egy vagy több eszközre továbbítják.</a:t>
            </a:r>
          </a:p>
          <a:p>
            <a:endParaRPr lang="hu-HU" dirty="0"/>
          </a:p>
          <a:p>
            <a:r>
              <a:rPr lang="hu-HU" b="1" dirty="0" err="1"/>
              <a:t>Broadcast</a:t>
            </a:r>
            <a:r>
              <a:rPr lang="hu-HU" b="1" dirty="0"/>
              <a:t> (szórás)</a:t>
            </a:r>
            <a:r>
              <a:rPr lang="hu-HU" dirty="0"/>
              <a:t> - Az információt mindenki megkapja.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C57E3B-C37C-4E02-B1FB-7EE3BCF3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35" y="3652520"/>
            <a:ext cx="5892112" cy="32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910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739</Words>
  <Application>Microsoft Office PowerPoint</Application>
  <PresentationFormat>Szélesvásznú</PresentationFormat>
  <Paragraphs>64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Szelet</vt:lpstr>
      <vt:lpstr>3.Fejezet</vt:lpstr>
      <vt:lpstr>PowerPoint-bemutató</vt:lpstr>
      <vt:lpstr>Kommunikációs protokollok </vt:lpstr>
      <vt:lpstr>A szabályok kialakítása </vt:lpstr>
      <vt:lpstr>Hálózati protokoll követelményei </vt:lpstr>
      <vt:lpstr>Üzenet kódolás</vt:lpstr>
      <vt:lpstr>Üzenet formázása és a beágyazása </vt:lpstr>
      <vt:lpstr>Üzenet mérete  </vt:lpstr>
      <vt:lpstr>Üzenet szállítási feltételei </vt:lpstr>
      <vt:lpstr>Tudáspróba</vt:lpstr>
      <vt:lpstr>A hálózati protokollok áttekintése </vt:lpstr>
      <vt:lpstr>Hálózati protokollok funkciói </vt:lpstr>
      <vt:lpstr>A protokollok együttműködése </vt:lpstr>
      <vt:lpstr>tudáspróba</vt:lpstr>
      <vt:lpstr>Fizikai réteg</vt:lpstr>
      <vt:lpstr>Adatkapcsolati réteg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3.Fejezet</dc:title>
  <dc:creator>Keszericze Ákos</dc:creator>
  <cp:lastModifiedBy>Keszericze Ákos</cp:lastModifiedBy>
  <cp:revision>20</cp:revision>
  <dcterms:created xsi:type="dcterms:W3CDTF">2022-12-09T08:52:10Z</dcterms:created>
  <dcterms:modified xsi:type="dcterms:W3CDTF">2022-12-12T12:49:43Z</dcterms:modified>
</cp:coreProperties>
</file>