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60" r:id="rId1"/>
  </p:sldMasterIdLst>
  <p:sldIdLst>
    <p:sldId id="256" r:id="rId2"/>
    <p:sldId id="336" r:id="rId3"/>
    <p:sldId id="326" r:id="rId4"/>
    <p:sldId id="331" r:id="rId5"/>
    <p:sldId id="296" r:id="rId6"/>
    <p:sldId id="277" r:id="rId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09" autoAdjust="0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" name="Дата 9">
            <a:extLst>
              <a:ext uri="{FF2B5EF4-FFF2-40B4-BE49-F238E27FC236}">
                <a16:creationId xmlns:a16="http://schemas.microsoft.com/office/drawing/2014/main" id="{E8065DD1-28F1-7C7C-1800-2DC0F472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E896-B841-DF4C-9D72-6D4DA34D6083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7F0A32AF-CF1C-5885-86FD-9522D067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5B61AAAB-C947-71FB-9933-16F2E5B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BD6FD-F8DF-124D-B832-EEE3833483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587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675A12F9-1187-636E-3BC5-71A670F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7924B-FE74-B649-BA25-8987810EB79C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77FEFBE0-AD56-8B94-E613-AD33D034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1F31C7E0-02D2-5CAC-CB94-4AE2D64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B133F-5948-A849-B93A-DD7258A480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93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D64D557F-5827-B354-8E0C-E621726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00823-5C92-9243-B56A-3AC9F0BA5048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41C85E2C-9CAE-EB8B-C5F9-378D9BDC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7EEF22EB-A221-BBD5-3D6F-7CA3CFAA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6667-4A83-914D-8C92-EC09286310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90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441C92A4-75FF-8EF5-A555-AC1B6EB4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F632-1B8D-AE48-89AA-A8DBFA9B0A7D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9ABB83B7-6DD2-70CD-A93C-AA294771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F80CFD08-21FF-9632-E1FD-E05B412E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F49F7-5B01-F24B-A3CF-3E391B46BC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12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62BCB593-33A6-3596-D74B-D2936DE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ECFC-925C-9844-B2AE-7E257A57048A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DD3A4EB2-FC2B-E62D-43E6-C2EF82C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4D6988B7-21FB-6E26-D6F9-59593823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058E-26BC-BC45-878A-65F50DB76B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44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8B408885-F121-B148-12B3-13BAE3E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34204-5A4B-8F41-984E-6943519238FF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BC01FDF1-F811-E3DD-1CD5-63D5DC9E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F35064D6-C148-B5B5-F957-D3A2697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BDC7D-2EF3-D142-9B8B-DACDD273DC0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85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>
            <a:extLst>
              <a:ext uri="{FF2B5EF4-FFF2-40B4-BE49-F238E27FC236}">
                <a16:creationId xmlns:a16="http://schemas.microsoft.com/office/drawing/2014/main" id="{7163CFBF-6D37-9EC0-A126-F7835D03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45349-8DD6-0748-AAC2-AFBB1B260D52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8" name="Нижний колонтитул 21">
            <a:extLst>
              <a:ext uri="{FF2B5EF4-FFF2-40B4-BE49-F238E27FC236}">
                <a16:creationId xmlns:a16="http://schemas.microsoft.com/office/drawing/2014/main" id="{08E86877-1548-A314-53CB-D4F7A2FB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>
            <a:extLst>
              <a:ext uri="{FF2B5EF4-FFF2-40B4-BE49-F238E27FC236}">
                <a16:creationId xmlns:a16="http://schemas.microsoft.com/office/drawing/2014/main" id="{0439335F-C9AE-28F7-CF7E-0BD8EED6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D2A14-FACE-F849-AA3F-DDDE2E42E2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37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>
            <a:extLst>
              <a:ext uri="{FF2B5EF4-FFF2-40B4-BE49-F238E27FC236}">
                <a16:creationId xmlns:a16="http://schemas.microsoft.com/office/drawing/2014/main" id="{3504BC99-B5D8-4A24-CA2B-4BFF062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0C1B2-36A9-864C-9BCA-FF2FB6ECFCCA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4" name="Нижний колонтитул 21">
            <a:extLst>
              <a:ext uri="{FF2B5EF4-FFF2-40B4-BE49-F238E27FC236}">
                <a16:creationId xmlns:a16="http://schemas.microsoft.com/office/drawing/2014/main" id="{ED689FFD-2D5D-A15C-FB79-7C26A3DC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39757BCE-E7D0-0991-3515-80A3B8F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6721C-1053-F74B-8BE2-520810E7C8C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54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D2098E91-51AB-56F0-780C-067E06EA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DE34-5030-904A-81A3-372C455C290A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90FF9C3E-371D-CF1A-826E-E8C6DB26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45374547-E8FF-C0E0-DEF6-323BB4E6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3ABAA-D8D2-9D42-B2CA-0DCE3BA5C3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99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71A2EFCB-0CB5-6580-DABB-58C852EC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5E3C-313D-9C44-A86E-6F891B5EAF7B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DEA7BD0D-C1D9-B098-FFA1-961915D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D74026BC-F9D8-B665-E943-75A9109F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F83EF-2A5C-6A4B-A226-AC695FD4BB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736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>
            <a:extLst>
              <a:ext uri="{FF2B5EF4-FFF2-40B4-BE49-F238E27FC236}">
                <a16:creationId xmlns:a16="http://schemas.microsoft.com/office/drawing/2014/main" id="{039FDE1F-1B1A-07E5-B808-EDAE1F7069C0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5787752-A2CB-A4A5-AC3A-BF93DD465AB2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448D26E-551E-F1DF-B930-B17DD4EB1A47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5820FFF8-7629-5B05-00A6-F8D6ADD47279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>
            <a:extLst>
              <a:ext uri="{FF2B5EF4-FFF2-40B4-BE49-F238E27FC236}">
                <a16:creationId xmlns:a16="http://schemas.microsoft.com/office/drawing/2014/main" id="{E8686732-DF8E-3BC3-397B-2A38F55B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E6675-43B1-7940-80B6-9F3BDE7CB7DC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10" name="Нижний колонтитул 5">
            <a:extLst>
              <a:ext uri="{FF2B5EF4-FFF2-40B4-BE49-F238E27FC236}">
                <a16:creationId xmlns:a16="http://schemas.microsoft.com/office/drawing/2014/main" id="{DABCBAF7-A398-E604-290D-A627B22B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16D3898D-B26E-D71C-E388-3CA6E930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C38EE0C-3923-DA4B-ACA4-C2BFC7ED48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64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F2254C2F-800D-A0FD-2954-8698436E1175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1FFEAB10-5FFD-8B74-0821-C3452DA0DECB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>
            <a:extLst>
              <a:ext uri="{FF2B5EF4-FFF2-40B4-BE49-F238E27FC236}">
                <a16:creationId xmlns:a16="http://schemas.microsoft.com/office/drawing/2014/main" id="{0463D1FA-42AF-5C79-AEDC-3D03E0BD20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29">
            <a:extLst>
              <a:ext uri="{FF2B5EF4-FFF2-40B4-BE49-F238E27FC236}">
                <a16:creationId xmlns:a16="http://schemas.microsoft.com/office/drawing/2014/main" id="{15491108-64F2-8139-492B-B63204B18B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991F8B3A-02BF-4F42-2829-ABA2F5C3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E676A0-60A0-1B48-83A7-C5EE7B995987}" type="datetimeFigureOut">
              <a:rPr lang="ru-RU"/>
              <a:pPr>
                <a:defRPr/>
              </a:pPr>
              <a:t>19.05.2023</a:t>
            </a:fld>
            <a:endParaRPr lang="ru-RU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1B33F878-A5CE-1681-458A-1C52A4018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84A34981-EEE6-C2AC-AF25-29E7ED61C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3E1D7"/>
                </a:solidFill>
                <a:latin typeface="Constantia" panose="02030602050306030303" pitchFamily="18" charset="0"/>
              </a:defRPr>
            </a:lvl1pPr>
          </a:lstStyle>
          <a:p>
            <a:fld id="{A146332C-B913-4442-9D3C-B79A3738B103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Группа 1">
            <a:extLst>
              <a:ext uri="{FF2B5EF4-FFF2-40B4-BE49-F238E27FC236}">
                <a16:creationId xmlns:a16="http://schemas.microsoft.com/office/drawing/2014/main" id="{10324247-217C-A943-9B17-5FE00B403FE3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9B5B32B3-C485-E02D-11AF-06DF7B0F3D1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3068297-2797-1646-356F-5ED4D5DA4BD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95000"/>
        <a:buFont typeface="Wingdings 2" pitchFamily="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2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65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8AB9E-FACC-9371-4611-49751B3BF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Elemente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culturale</a:t>
            </a:r>
            <a:r>
              <a:rPr lang="en-US" dirty="0">
                <a:solidFill>
                  <a:schemeClr val="tx1"/>
                </a:solidFill>
              </a:rPr>
              <a:t> in IT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75" name="Подзаголовок 4">
            <a:extLst>
              <a:ext uri="{FF2B5EF4-FFF2-40B4-BE49-F238E27FC236}">
                <a16:creationId xmlns:a16="http://schemas.microsoft.com/office/drawing/2014/main" id="{F187178B-102D-7771-C47D-48AA8B5D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8" y="3860800"/>
            <a:ext cx="7854950" cy="2374900"/>
          </a:xfrm>
        </p:spPr>
        <p:txBody>
          <a:bodyPr/>
          <a:lstStyle/>
          <a:p>
            <a:pPr marR="0" eaLnBrk="1" hangingPunct="1"/>
            <a:r>
              <a:rPr lang="en-US" altLang="ru-RU" sz="3600" b="1" dirty="0"/>
              <a:t>Calancea Catalin</a:t>
            </a:r>
          </a:p>
          <a:p>
            <a:pPr marR="0" eaLnBrk="1" hangingPunct="1"/>
            <a:endParaRPr lang="en-US" altLang="ru-RU" sz="3600" b="1" dirty="0"/>
          </a:p>
          <a:p>
            <a:pPr marR="0" eaLnBrk="1" hangingPunct="1"/>
            <a:r>
              <a:rPr lang="en-US" altLang="ru-RU" sz="3600" b="1" dirty="0"/>
              <a:t>MI-222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C6C7-BEAE-85EC-30CF-5CE503EC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tantia" panose="02030602050306030303" pitchFamily="18" charset="0"/>
              </a:rPr>
              <a:t>Valori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tantia" panose="02030602050306030303" pitchFamily="18" charset="0"/>
              </a:rPr>
              <a:t>si</a:t>
            </a: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tantia" panose="02030602050306030303" pitchFamily="18" charset="0"/>
              </a:rPr>
              <a:t>norme</a:t>
            </a:r>
            <a:endParaRPr lang="ru-MD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E19B9-4E85-E878-6DAA-259F1EDF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Acestea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includ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inovația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colaborarea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eficiența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transparența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.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Valoarea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inovației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poate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fi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reflectată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prin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promovarea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noilor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idei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soluții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tehnologice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.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Colaborarea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poate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fi o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valoare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importantă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echipele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dezvoltare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software,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unde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se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pune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accent pe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lucru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echipă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împărtășirea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cunoștințelor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.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Eficiența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poate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fi o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valoare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cheie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organizarea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proiectelor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optimizarea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proceselor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dezvoltare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software.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Transparența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poate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fi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valorizată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relația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cu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clienții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comunicarea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internă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.</a:t>
            </a:r>
            <a:endParaRPr lang="ru-MD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2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E34C129C-1024-AD58-F519-C6CDE99A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algn="ctr"/>
            <a:r>
              <a:rPr lang="en-US" altLang="ru-RU" dirty="0" err="1">
                <a:solidFill>
                  <a:schemeClr val="tx1"/>
                </a:solidFill>
                <a:latin typeface="Constantia" panose="02030602050306030303" pitchFamily="18" charset="0"/>
              </a:rPr>
              <a:t>Simbolica</a:t>
            </a:r>
            <a:endParaRPr lang="ru-RU" altLang="ru-RU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96C11946-5AB1-B4C2-092B-F3CF4667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0" t="39059" r="21214" b="37974"/>
          <a:stretch/>
        </p:blipFill>
        <p:spPr>
          <a:xfrm>
            <a:off x="2915816" y="2564904"/>
            <a:ext cx="3312368" cy="10081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494D8-54FF-BF93-DBDB-226A58DAA308}"/>
              </a:ext>
            </a:extLst>
          </p:cNvPr>
          <p:cNvSpPr txBox="1"/>
          <p:nvPr/>
        </p:nvSpPr>
        <p:spPr>
          <a:xfrm>
            <a:off x="-28575" y="407707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onstantia" panose="02030602050306030303" pitchFamily="18" charset="0"/>
              </a:rPr>
              <a:t>Noul</a:t>
            </a:r>
            <a:r>
              <a:rPr lang="en-US" dirty="0">
                <a:latin typeface="Constantia" panose="02030602050306030303" pitchFamily="18" charset="0"/>
              </a:rPr>
              <a:t> logo include </a:t>
            </a:r>
            <a:r>
              <a:rPr lang="en-US" dirty="0" err="1">
                <a:latin typeface="Constantia" panose="02030602050306030303" pitchFamily="18" charset="0"/>
              </a:rPr>
              <a:t>elemente</a:t>
            </a:r>
            <a:r>
              <a:rPr lang="en-US" dirty="0">
                <a:latin typeface="Constantia" panose="02030602050306030303" pitchFamily="18" charset="0"/>
              </a:rPr>
              <a:t> care </a:t>
            </a:r>
            <a:r>
              <a:rPr lang="en-US" dirty="0" err="1">
                <a:latin typeface="Constantia" panose="02030602050306030303" pitchFamily="18" charset="0"/>
              </a:rPr>
              <a:t>reprezintă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inteligență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tehnologie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siguranță</a:t>
            </a:r>
            <a:r>
              <a:rPr lang="en-US" dirty="0">
                <a:latin typeface="Constantia" panose="02030602050306030303" pitchFamily="18" charset="0"/>
              </a:rPr>
              <a:t>. Este </a:t>
            </a:r>
            <a:r>
              <a:rPr lang="en-US" dirty="0" err="1">
                <a:latin typeface="Constantia" panose="02030602050306030303" pitchFamily="18" charset="0"/>
              </a:rPr>
              <a:t>destul</a:t>
            </a:r>
            <a:r>
              <a:rPr lang="en-US" dirty="0">
                <a:latin typeface="Constantia" panose="02030602050306030303" pitchFamily="18" charset="0"/>
              </a:rPr>
              <a:t> de </a:t>
            </a:r>
            <a:r>
              <a:rPr lang="en-US" dirty="0" err="1">
                <a:latin typeface="Constantia" panose="02030602050306030303" pitchFamily="18" charset="0"/>
              </a:rPr>
              <a:t>simplu</a:t>
            </a:r>
            <a:r>
              <a:rPr lang="en-US" dirty="0">
                <a:latin typeface="Constantia" panose="02030602050306030303" pitchFamily="18" charset="0"/>
              </a:rPr>
              <a:t>, </a:t>
            </a:r>
            <a:r>
              <a:rPr lang="en-US" dirty="0" err="1">
                <a:latin typeface="Constantia" panose="02030602050306030303" pitchFamily="18" charset="0"/>
              </a:rPr>
              <a:t>memorabil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ușor</a:t>
            </a:r>
            <a:r>
              <a:rPr lang="en-US" dirty="0">
                <a:latin typeface="Constantia" panose="02030602050306030303" pitchFamily="18" charset="0"/>
              </a:rPr>
              <a:t> de </a:t>
            </a:r>
            <a:r>
              <a:rPr lang="en-US" dirty="0" err="1">
                <a:latin typeface="Constantia" panose="02030602050306030303" pitchFamily="18" charset="0"/>
              </a:rPr>
              <a:t>recunoscut</a:t>
            </a:r>
            <a:r>
              <a:rPr lang="en-US" dirty="0">
                <a:latin typeface="Constantia" panose="02030602050306030303" pitchFamily="18" charset="0"/>
              </a:rPr>
              <a:t>. Paleta de </a:t>
            </a:r>
            <a:r>
              <a:rPr lang="en-US" dirty="0" err="1">
                <a:latin typeface="Constantia" panose="02030602050306030303" pitchFamily="18" charset="0"/>
              </a:rPr>
              <a:t>culori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este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actualizată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pentru</a:t>
            </a:r>
            <a:r>
              <a:rPr lang="en-US" dirty="0">
                <a:latin typeface="Constantia" panose="02030602050306030303" pitchFamily="18" charset="0"/>
              </a:rPr>
              <a:t> a </a:t>
            </a:r>
            <a:r>
              <a:rPr lang="en-US" dirty="0" err="1">
                <a:latin typeface="Constantia" panose="02030602050306030303" pitchFamily="18" charset="0"/>
              </a:rPr>
              <a:t>reflecta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valorile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personalitatea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mărcii</a:t>
            </a:r>
            <a:r>
              <a:rPr lang="en-US" dirty="0">
                <a:latin typeface="Constantia" panose="02030602050306030303" pitchFamily="18" charset="0"/>
              </a:rPr>
              <a:t>. Logo-</a:t>
            </a:r>
            <a:r>
              <a:rPr lang="en-US" dirty="0" err="1">
                <a:latin typeface="Constantia" panose="02030602050306030303" pitchFamily="18" charset="0"/>
              </a:rPr>
              <a:t>ul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este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versatil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adaptabil</a:t>
            </a:r>
            <a:r>
              <a:rPr lang="en-US" dirty="0">
                <a:latin typeface="Constantia" panose="02030602050306030303" pitchFamily="18" charset="0"/>
              </a:rPr>
              <a:t> la </a:t>
            </a:r>
            <a:r>
              <a:rPr lang="en-US" dirty="0" err="1">
                <a:latin typeface="Constantia" panose="02030602050306030303" pitchFamily="18" charset="0"/>
              </a:rPr>
              <a:t>diferite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contexte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dimensiuni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algn="just"/>
            <a:r>
              <a:rPr lang="en-US" dirty="0" err="1">
                <a:latin typeface="Constantia" panose="02030602050306030303" pitchFamily="18" charset="0"/>
              </a:rPr>
              <a:t>În</a:t>
            </a:r>
            <a:r>
              <a:rPr lang="en-US" dirty="0">
                <a:latin typeface="Constantia" panose="02030602050306030303" pitchFamily="18" charset="0"/>
              </a:rPr>
              <a:t> general, </a:t>
            </a:r>
            <a:r>
              <a:rPr lang="en-US" dirty="0" err="1">
                <a:latin typeface="Constantia" panose="02030602050306030303" pitchFamily="18" charset="0"/>
              </a:rPr>
              <a:t>proiectarea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logoului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îmbunătățeste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identitatea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mărcii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 </a:t>
            </a:r>
            <a:r>
              <a:rPr lang="en-US" dirty="0" err="1">
                <a:latin typeface="Constantia" panose="02030602050306030303" pitchFamily="18" charset="0"/>
              </a:rPr>
              <a:t>transmite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misiunea</a:t>
            </a:r>
            <a:r>
              <a:rPr lang="en-US" dirty="0">
                <a:latin typeface="Constantia" panose="02030602050306030303" pitchFamily="18" charset="0"/>
              </a:rPr>
              <a:t> de a </a:t>
            </a:r>
            <a:r>
              <a:rPr lang="en-US" dirty="0" err="1">
                <a:latin typeface="Constantia" panose="02030602050306030303" pitchFamily="18" charset="0"/>
              </a:rPr>
              <a:t>crea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inteligeta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artificiala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sigură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și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err="1">
                <a:latin typeface="Constantia" panose="02030602050306030303" pitchFamily="18" charset="0"/>
              </a:rPr>
              <a:t>benefică</a:t>
            </a:r>
            <a:r>
              <a:rPr lang="en-US" dirty="0">
                <a:latin typeface="Constantia" panose="02030602050306030303" pitchFamily="18" charset="0"/>
              </a:rPr>
              <a:t>.</a:t>
            </a:r>
            <a:endParaRPr lang="ru-MD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1FAEEBB9-157C-1AEB-F399-D02BF2E5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algn="ctr"/>
            <a:r>
              <a:rPr lang="en-US" altLang="ru-RU" dirty="0" err="1">
                <a:solidFill>
                  <a:schemeClr val="tx1"/>
                </a:solidFill>
                <a:latin typeface="Constantia" panose="02030602050306030303" pitchFamily="18" charset="0"/>
              </a:rPr>
              <a:t>Ritualuri</a:t>
            </a:r>
            <a:endParaRPr lang="ru-RU" altLang="ru-RU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30723" name="Содержимое 6">
            <a:extLst>
              <a:ext uri="{FF2B5EF4-FFF2-40B4-BE49-F238E27FC236}">
                <a16:creationId xmlns:a16="http://schemas.microsoft.com/office/drawing/2014/main" id="{BB601E45-429A-2A06-0916-77B9AF01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Ritualurile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: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domeniul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IT,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ritualurile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includ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sesiuni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săptămânale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revizuire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a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proiectelor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întâlniri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regulate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echipă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pentru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a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discuta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despre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progresul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obstacolele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întâlnite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ceremonii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lansare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a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produselor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sau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chiar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evenimente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speciale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pentru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a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marca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realizările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echipei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.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Aceste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ritualuri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contribuie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la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consolidarea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spiritului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de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echipă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promovează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colaborarea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potențează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implicarea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angajaților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b="0" i="0" u="none" strike="noStrike" dirty="0" err="1">
                <a:effectLst/>
                <a:latin typeface="Constantia" panose="02030602050306030303" pitchFamily="18" charset="0"/>
              </a:rPr>
              <a:t>proiectele</a:t>
            </a:r>
            <a:r>
              <a:rPr lang="en-US" b="0" i="0" u="none" strike="noStrike" dirty="0">
                <a:effectLst/>
                <a:latin typeface="Constantia" panose="02030602050306030303" pitchFamily="18" charset="0"/>
              </a:rPr>
              <a:t> lor.</a:t>
            </a:r>
          </a:p>
          <a:p>
            <a:pPr algn="just"/>
            <a:endParaRPr lang="ru-RU" altLang="ru-RU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F520B6-9E01-6130-3A56-70C94CC7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3" y="908695"/>
            <a:ext cx="7772400" cy="72008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000" b="0" i="0" u="none" strike="noStrike" dirty="0" err="1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Limbajul</a:t>
            </a:r>
            <a:r>
              <a:rPr lang="en-US" sz="5000" b="0" i="0" u="none" strike="noStrike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specific</a:t>
            </a:r>
            <a:endParaRPr lang="ru-RU" sz="50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7171" name="Текст 7">
            <a:extLst>
              <a:ext uri="{FF2B5EF4-FFF2-40B4-BE49-F238E27FC236}">
                <a16:creationId xmlns:a16="http://schemas.microsoft.com/office/drawing/2014/main" id="{5F6DED2E-BB16-87EA-1315-8188522E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2564904"/>
            <a:ext cx="7772400" cy="237331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domeniul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IT,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există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un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limbaj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specific care include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termeni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tehnici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jargon specific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industriei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.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Acest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limbaj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este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folosit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comunicarea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internă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externă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între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membrii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echipei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cu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clienții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. De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exemplu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,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termeni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precum "backend", "frontend", "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algoritmi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", "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bază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de date" sunt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folosiți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în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mod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obișnuit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și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reprezintă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parte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din </a:t>
            </a:r>
            <a:r>
              <a:rPr lang="en-US" sz="2600" b="0" i="0" u="none" strike="noStrike" dirty="0" err="1">
                <a:effectLst/>
                <a:latin typeface="Constantia" panose="02030602050306030303" pitchFamily="18" charset="0"/>
              </a:rPr>
              <a:t>limbajul</a:t>
            </a:r>
            <a:r>
              <a:rPr lang="en-US" sz="2600" b="0" i="0" u="none" strike="noStrike" dirty="0">
                <a:effectLst/>
                <a:latin typeface="Constantia" panose="02030602050306030303" pitchFamily="18" charset="0"/>
              </a:rPr>
              <a:t> specific IT.</a:t>
            </a:r>
            <a:endParaRPr lang="ru-RU" sz="2600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BE20F-E6E3-A912-8940-98DD75CD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627"/>
            <a:ext cx="9144000" cy="1362456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000" b="0" i="0" u="none" strike="noStrike" dirty="0" err="1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Miturile</a:t>
            </a:r>
            <a:r>
              <a:rPr lang="en-US" sz="5000" b="0" i="0" u="none" strike="noStrike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US" sz="5000" b="0" i="0" u="none" strike="noStrike" dirty="0" err="1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și</a:t>
            </a:r>
            <a:r>
              <a:rPr lang="en-US" sz="5000" b="0" i="0" u="none" strike="noStrike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lang="en-US" sz="5000" b="0" i="0" u="none" strike="noStrike" dirty="0" err="1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simbolurile</a:t>
            </a:r>
            <a:endParaRPr lang="ru-RU" sz="50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63491" name="Текст 2">
            <a:extLst>
              <a:ext uri="{FF2B5EF4-FFF2-40B4-BE49-F238E27FC236}">
                <a16:creationId xmlns:a16="http://schemas.microsoft.com/office/drawing/2014/main" id="{36CD4E42-0374-8E9E-6F17-4A407624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76872"/>
            <a:ext cx="7772400" cy="3095625"/>
          </a:xfrm>
        </p:spPr>
        <p:txBody>
          <a:bodyPr/>
          <a:lstStyle/>
          <a:p>
            <a:pPr algn="just" eaLnBrk="1" hangingPunct="1"/>
            <a:r>
              <a:rPr lang="en-US" sz="2800" b="0" i="0" u="none" strike="noStrike" dirty="0" err="1">
                <a:effectLst/>
                <a:latin typeface="Söhne"/>
              </a:rPr>
              <a:t>În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organizațiile</a:t>
            </a:r>
            <a:r>
              <a:rPr lang="en-US" sz="2800" b="0" i="0" u="none" strike="noStrike" dirty="0">
                <a:effectLst/>
                <a:latin typeface="Söhne"/>
              </a:rPr>
              <a:t> din </a:t>
            </a:r>
            <a:r>
              <a:rPr lang="en-US" sz="2800" b="0" i="0" u="none" strike="noStrike" dirty="0" err="1">
                <a:effectLst/>
                <a:latin typeface="Söhne"/>
              </a:rPr>
              <a:t>domeniul</a:t>
            </a:r>
            <a:r>
              <a:rPr lang="en-US" sz="2800" b="0" i="0" u="none" strike="noStrike" dirty="0">
                <a:effectLst/>
                <a:latin typeface="Söhne"/>
              </a:rPr>
              <a:t> IT, apar </a:t>
            </a:r>
            <a:r>
              <a:rPr lang="en-US" sz="2800" b="0" i="0" u="none" strike="noStrike" dirty="0" err="1">
                <a:effectLst/>
                <a:latin typeface="Söhne"/>
              </a:rPr>
              <a:t>mituri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sau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povestiri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despre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proiecte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notabile</a:t>
            </a:r>
            <a:r>
              <a:rPr lang="en-US" sz="2800" b="0" i="0" u="none" strike="noStrike" dirty="0">
                <a:effectLst/>
                <a:latin typeface="Söhne"/>
              </a:rPr>
              <a:t>, </a:t>
            </a:r>
            <a:r>
              <a:rPr lang="en-US" sz="2800" b="0" i="0" u="none" strike="noStrike" dirty="0" err="1">
                <a:effectLst/>
                <a:latin typeface="Söhne"/>
              </a:rPr>
              <a:t>reușite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remarcabile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sau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persoane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cheie</a:t>
            </a:r>
            <a:r>
              <a:rPr lang="en-US" sz="2800" b="0" i="0" u="none" strike="noStrike" dirty="0">
                <a:effectLst/>
                <a:latin typeface="Söhne"/>
              </a:rPr>
              <a:t> care au </a:t>
            </a:r>
            <a:r>
              <a:rPr lang="en-US" sz="2800" b="0" i="0" u="none" strike="noStrike" dirty="0" err="1">
                <a:effectLst/>
                <a:latin typeface="Söhne"/>
              </a:rPr>
              <a:t>avut</a:t>
            </a:r>
            <a:r>
              <a:rPr lang="en-US" sz="2800" b="0" i="0" u="none" strike="noStrike" dirty="0">
                <a:effectLst/>
                <a:latin typeface="Söhne"/>
              </a:rPr>
              <a:t> un impact </a:t>
            </a:r>
            <a:r>
              <a:rPr lang="en-US" sz="2800" b="0" i="0" u="none" strike="noStrike" dirty="0" err="1">
                <a:effectLst/>
                <a:latin typeface="Söhne"/>
              </a:rPr>
              <a:t>semnificativ</a:t>
            </a:r>
            <a:r>
              <a:rPr lang="en-US" sz="2800" b="0" i="0" u="none" strike="noStrike" dirty="0">
                <a:effectLst/>
                <a:latin typeface="Söhne"/>
              </a:rPr>
              <a:t>. </a:t>
            </a:r>
            <a:r>
              <a:rPr lang="en-US" sz="2800" b="0" i="0" u="none" strike="noStrike" dirty="0" err="1">
                <a:effectLst/>
                <a:latin typeface="Söhne"/>
              </a:rPr>
              <a:t>Aceste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mituri</a:t>
            </a:r>
            <a:r>
              <a:rPr lang="en-US" sz="2800" b="0" i="0" u="none" strike="noStrike" dirty="0">
                <a:effectLst/>
                <a:latin typeface="Söhne"/>
              </a:rPr>
              <a:t> pot </a:t>
            </a:r>
            <a:r>
              <a:rPr lang="en-US" sz="2800" b="0" i="0" u="none" strike="noStrike" dirty="0" err="1">
                <a:effectLst/>
                <a:latin typeface="Söhne"/>
              </a:rPr>
              <a:t>deveni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parte</a:t>
            </a:r>
            <a:r>
              <a:rPr lang="en-US" sz="2800" b="0" i="0" u="none" strike="noStrike" dirty="0">
                <a:effectLst/>
                <a:latin typeface="Söhne"/>
              </a:rPr>
              <a:t> din </a:t>
            </a:r>
            <a:r>
              <a:rPr lang="en-US" sz="2800" b="0" i="0" u="none" strike="noStrike" dirty="0" err="1">
                <a:effectLst/>
                <a:latin typeface="Söhne"/>
              </a:rPr>
              <a:t>cultura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organizațională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și</a:t>
            </a:r>
            <a:r>
              <a:rPr lang="en-US" sz="2800" b="0" i="0" u="none" strike="noStrike" dirty="0">
                <a:effectLst/>
                <a:latin typeface="Söhne"/>
              </a:rPr>
              <a:t> pot fi </a:t>
            </a:r>
            <a:r>
              <a:rPr lang="en-US" sz="2800" b="0" i="0" u="none" strike="noStrike" dirty="0" err="1">
                <a:effectLst/>
                <a:latin typeface="Söhne"/>
              </a:rPr>
              <a:t>transmise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prin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intermediul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relatărilor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orale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sau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scrise</a:t>
            </a:r>
            <a:r>
              <a:rPr lang="en-US" sz="2800" b="0" i="0" u="none" strike="noStrike" dirty="0">
                <a:effectLst/>
                <a:latin typeface="Söhne"/>
              </a:rPr>
              <a:t>. De </a:t>
            </a:r>
            <a:r>
              <a:rPr lang="en-US" sz="2800" b="0" i="0" u="none" strike="noStrike" dirty="0" err="1">
                <a:effectLst/>
                <a:latin typeface="Söhne"/>
              </a:rPr>
              <a:t>asemenea</a:t>
            </a:r>
            <a:r>
              <a:rPr lang="en-US" sz="2800" b="0" i="0" u="none" strike="noStrike" dirty="0">
                <a:effectLst/>
                <a:latin typeface="Söhne"/>
              </a:rPr>
              <a:t>, </a:t>
            </a:r>
            <a:r>
              <a:rPr lang="en-US" sz="2800" b="0" i="0" u="none" strike="noStrike" dirty="0" err="1">
                <a:effectLst/>
                <a:latin typeface="Söhne"/>
              </a:rPr>
              <a:t>exista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simboluri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specifice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în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organizații</a:t>
            </a:r>
            <a:r>
              <a:rPr lang="en-US" sz="2800" b="0" i="0" u="none" strike="noStrike" dirty="0">
                <a:effectLst/>
                <a:latin typeface="Söhne"/>
              </a:rPr>
              <a:t> IT, cum </a:t>
            </a:r>
            <a:r>
              <a:rPr lang="en-US" sz="2800" b="0" i="0" u="none" strike="noStrike" dirty="0" err="1">
                <a:effectLst/>
                <a:latin typeface="Söhne"/>
              </a:rPr>
              <a:t>ar</a:t>
            </a:r>
            <a:r>
              <a:rPr lang="en-US" sz="2800" b="0" i="0" u="none" strike="noStrike" dirty="0">
                <a:effectLst/>
                <a:latin typeface="Söhne"/>
              </a:rPr>
              <a:t> fi </a:t>
            </a:r>
            <a:r>
              <a:rPr lang="en-US" sz="2800" b="0" i="0" u="none" strike="noStrike" dirty="0" err="1">
                <a:effectLst/>
                <a:latin typeface="Söhne"/>
              </a:rPr>
              <a:t>mascote</a:t>
            </a:r>
            <a:r>
              <a:rPr lang="en-US" sz="2800" b="0" i="0" u="none" strike="noStrike" dirty="0">
                <a:effectLst/>
                <a:latin typeface="Söhne"/>
              </a:rPr>
              <a:t>, </a:t>
            </a:r>
            <a:r>
              <a:rPr lang="en-US" sz="2800" b="0" i="0" u="none" strike="noStrike" dirty="0" err="1">
                <a:effectLst/>
                <a:latin typeface="Söhne"/>
              </a:rPr>
              <a:t>personaje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sau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pictograme</a:t>
            </a:r>
            <a:r>
              <a:rPr lang="en-US" sz="2800" b="0" i="0" u="none" strike="noStrike" dirty="0">
                <a:effectLst/>
                <a:latin typeface="Söhne"/>
              </a:rPr>
              <a:t> care </a:t>
            </a:r>
            <a:r>
              <a:rPr lang="en-US" sz="2800" b="0" i="0" u="none" strike="noStrike" dirty="0" err="1">
                <a:effectLst/>
                <a:latin typeface="Söhne"/>
              </a:rPr>
              <a:t>reprezintă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valorile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și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identitatea</a:t>
            </a:r>
            <a:r>
              <a:rPr lang="en-US" sz="2800" b="0" i="0" u="none" strike="noStrike" dirty="0">
                <a:effectLst/>
                <a:latin typeface="Söhne"/>
              </a:rPr>
              <a:t> </a:t>
            </a:r>
            <a:r>
              <a:rPr lang="en-US" sz="2800" b="0" i="0" u="none" strike="noStrike" dirty="0" err="1">
                <a:effectLst/>
                <a:latin typeface="Söhne"/>
              </a:rPr>
              <a:t>organizației</a:t>
            </a:r>
            <a:r>
              <a:rPr lang="en-US" sz="2800" b="0" i="0" u="none" strike="noStrike" dirty="0">
                <a:effectLst/>
                <a:latin typeface="Söhne"/>
              </a:rPr>
              <a:t>.</a:t>
            </a:r>
            <a:endParaRPr lang="ru-RU" altLang="ru-RU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767</TotalTime>
  <Words>358</Words>
  <Application>Microsoft Macintosh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Elemente culturale in IT</vt:lpstr>
      <vt:lpstr>Valori si norme</vt:lpstr>
      <vt:lpstr>Simbolica</vt:lpstr>
      <vt:lpstr>Ritualuri</vt:lpstr>
      <vt:lpstr>Limbajul specific</vt:lpstr>
      <vt:lpstr>Miturile și simbolurile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корпоративной культуры в управлении организацией</dc:title>
  <dc:creator>АГАУ</dc:creator>
  <cp:lastModifiedBy>Catalin Calancea</cp:lastModifiedBy>
  <cp:revision>86</cp:revision>
  <dcterms:modified xsi:type="dcterms:W3CDTF">2023-05-19T08:33:29Z</dcterms:modified>
</cp:coreProperties>
</file>