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</p:sldMasterIdLst>
  <p:sldIdLst>
    <p:sldId id="266" r:id="rId3"/>
    <p:sldId id="256" r:id="rId4"/>
    <p:sldId id="270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3"/>
    <p:restoredTop sz="86425"/>
  </p:normalViewPr>
  <p:slideViewPr>
    <p:cSldViewPr snapToGrid="0" snapToObjects="1">
      <p:cViewPr varScale="1">
        <p:scale>
          <a:sx n="112" d="100"/>
          <a:sy n="112" d="100"/>
        </p:scale>
        <p:origin x="13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2EF9944-6731-C7B2-FBD1-134AB257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711AAFAE-205A-E74A-AB7E-CC1787508D13}" type="datetimeFigureOut">
              <a:rPr lang="en-US"/>
              <a:pPr>
                <a:defRPr/>
              </a:pPr>
              <a:t>5/16/23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D1342D-B655-41C6-B588-1421CF2346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defRPr>
            </a:lvl1pPr>
          </a:lstStyle>
          <a:p>
            <a:pPr>
              <a:defRPr/>
            </a:pPr>
            <a:fld id="{661E16DD-21E8-5E4F-9803-852BF4756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8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45E2A85-7EC6-B509-693F-910D7738D8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163BEFA1-63A9-2E4B-B4FA-8FBF0717055A}" type="datetimeFigureOut">
              <a:rPr lang="en-US"/>
              <a:pPr>
                <a:defRPr/>
              </a:pPr>
              <a:t>5/16/23</a:t>
            </a:fld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326996E-29E3-DD41-6270-440183067C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defRPr>
            </a:lvl1pPr>
          </a:lstStyle>
          <a:p>
            <a:pPr>
              <a:defRPr/>
            </a:pPr>
            <a:fld id="{43DDA87A-D614-2647-9481-0E98A3C6E9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9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9F5A9F97-6710-FA89-4EEA-1C5C9E20764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9BBDE4B6-300D-5B4D-95EE-A020C0F3E0F6}" type="datetimeFigureOut">
              <a:rPr lang="en-US"/>
              <a:pPr>
                <a:defRPr/>
              </a:pPr>
              <a:t>5/16/23</a:t>
            </a:fld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BB46EAB8-0A31-B181-1B13-52F3DFE420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defRPr>
            </a:lvl1pPr>
          </a:lstStyle>
          <a:p>
            <a:pPr>
              <a:defRPr/>
            </a:pPr>
            <a:fld id="{6CEFF3BE-7BE3-A941-AFCA-08CEBE11E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72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E7DBAD10-1B46-2A77-2FC6-0F4CAF24B0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1E314E5D-5448-9B4F-A52E-D341D94A36E8}" type="datetimeFigureOut">
              <a:rPr lang="en-US"/>
              <a:pPr>
                <a:defRPr/>
              </a:pPr>
              <a:t>5/16/23</a:t>
            </a:fld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E779AF86-32C6-75FD-9915-16A6B8EEDB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defRPr>
            </a:lvl1pPr>
          </a:lstStyle>
          <a:p>
            <a:pPr>
              <a:defRPr/>
            </a:pPr>
            <a:fld id="{069E1413-F625-AA48-80DF-1AD3CC628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71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F26FD6A-3843-62F5-F423-A3278A14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95D75709-7207-9E4F-9485-6CED739ED286}" type="datetimeFigureOut">
              <a:rPr lang="en-US"/>
              <a:pPr>
                <a:defRPr/>
              </a:pPr>
              <a:t>5/16/23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43103E-494C-55EC-5056-DDE3E30E7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defRPr>
            </a:lvl1pPr>
          </a:lstStyle>
          <a:p>
            <a:pPr>
              <a:defRPr/>
            </a:pPr>
            <a:fld id="{AAAD821D-E9CC-C045-B93F-E9BB90ADC2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4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B52406F-ED05-C1E6-88E1-BD8E9DF2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34145BE8-5B7B-B24B-A7FC-7E784F437873}" type="datetimeFigureOut">
              <a:rPr lang="en-US"/>
              <a:pPr>
                <a:defRPr/>
              </a:pPr>
              <a:t>5/16/23</a:t>
            </a:fld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30B1929-9F3E-16C7-948F-72B185879F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defRPr>
            </a:lvl1pPr>
          </a:lstStyle>
          <a:p>
            <a:pPr>
              <a:defRPr/>
            </a:pPr>
            <a:fld id="{13CF7747-8781-684B-BAF6-F4237FDF9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64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0AFB435-1F36-E23B-91BB-B431F0330C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4AA22DEA-4A33-714D-B062-4B13D3B245E9}" type="datetimeFigureOut">
              <a:rPr lang="en-US"/>
              <a:pPr>
                <a:defRPr/>
              </a:pPr>
              <a:t>5/16/23</a:t>
            </a:fld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306589F-DDA5-A3E5-441E-0C2E6318EB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defRPr>
            </a:lvl1pPr>
          </a:lstStyle>
          <a:p>
            <a:pPr>
              <a:defRPr/>
            </a:pPr>
            <a:fld id="{84B1468A-D4E7-FB4A-971F-C34765FAF9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71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D0F984D0-799B-CD27-AC3C-5A803135954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DF1E202-E1CE-2D4D-ABF9-992C5248BF06}" type="datetimeFigureOut">
              <a:rPr lang="en-US"/>
              <a:pPr>
                <a:defRPr/>
              </a:pPr>
              <a:t>5/16/23</a:t>
            </a:fld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E35EE13A-B13B-D969-F743-6A827AF1EA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defRPr>
            </a:lvl1pPr>
          </a:lstStyle>
          <a:p>
            <a:pPr>
              <a:defRPr/>
            </a:pPr>
            <a:fld id="{5E0FDA6F-A240-FA49-9962-7C2519283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02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AC9B15BD-09C7-9FE2-2479-60571ECAA0B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F47E27A1-2E7A-6A4D-ACB2-E89B2FFCAF22}" type="datetimeFigureOut">
              <a:rPr lang="en-US"/>
              <a:pPr>
                <a:defRPr/>
              </a:pPr>
              <a:t>5/16/23</a:t>
            </a:fld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9FFF1A0D-0D0E-091C-5F67-02D151AC91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defRPr>
            </a:lvl1pPr>
          </a:lstStyle>
          <a:p>
            <a:pPr>
              <a:defRPr/>
            </a:pPr>
            <a:fld id="{08B154DD-413B-E74A-8E2A-84AA5533CD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3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0B18F2D-6D16-F34B-389F-EBDCF9AE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1D342C50-3897-7D4B-9833-CED2BE18CE85}" type="datetimeFigureOut">
              <a:rPr lang="en-US"/>
              <a:pPr>
                <a:defRPr/>
              </a:pPr>
              <a:t>5/16/23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3A1340-5C75-D7C3-C45C-38BC15FD9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defRPr>
            </a:lvl1pPr>
          </a:lstStyle>
          <a:p>
            <a:pPr>
              <a:defRPr/>
            </a:pPr>
            <a:fld id="{55D53916-13AA-184E-AB7D-89E0304E72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50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05B8199-E7CE-BF07-8EAC-0BD02EFC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C6767F4E-BE39-D249-A496-2B3B37988916}" type="datetimeFigureOut">
              <a:rPr lang="en-US"/>
              <a:pPr>
                <a:defRPr/>
              </a:pPr>
              <a:t>5/16/23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1AF03A-0171-737D-DB5D-9F38915A8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defRPr>
            </a:lvl1pPr>
          </a:lstStyle>
          <a:p>
            <a:pPr>
              <a:defRPr/>
            </a:pPr>
            <a:fld id="{40C1D1AA-F570-FF4A-B33E-A61FFB638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11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D73C2E-BB59-D132-0CDF-BA8DD876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93BE639F-A6CC-A442-8E29-7A9AD072E8D5}" type="datetimeFigureOut">
              <a:rPr lang="en-US"/>
              <a:pPr>
                <a:defRPr/>
              </a:pPr>
              <a:t>5/16/23</a:t>
            </a:fld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F3369A0-8749-3696-3F31-CFD844B34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defRPr>
            </a:lvl1pPr>
          </a:lstStyle>
          <a:p>
            <a:pPr>
              <a:defRPr/>
            </a:pPr>
            <a:fld id="{D4229A15-CD6A-7C4B-9FC1-C90D30A61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15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EA24807-1432-50A1-A447-A1905942D9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503B958-A609-4A21-42B0-59B96C8234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5773-97F6-8B00-2D6A-6A3D5B4A2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67D740-DDDD-564E-BAC4-9327293EEF82}" type="datetimeFigureOut">
              <a:rPr lang="en-US"/>
              <a:pPr>
                <a:defRPr/>
              </a:pPr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0BFC-B098-787B-9D75-F3336EFC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2354-420B-00F3-02DD-A4E1D80D2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8CBBEF-7FA0-8446-8DCF-58AF8F5D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650E768A-4615-B815-CD40-FF736A4E46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A44908BE-9845-B205-CF1F-B70884EA56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1A11-718E-480E-D95B-4B86EF63D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3B665C-E549-204C-A4C9-DAFCDD9FEBB7}" type="datetimeFigureOut">
              <a:rPr lang="en-US"/>
              <a:pPr>
                <a:defRPr/>
              </a:pPr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FD72-2505-5577-4DC3-CFB1839E2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F4CEA-E65E-A6B5-5096-696AC0EA4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BEE20EA-AC5D-5544-9516-EE3F4E9E34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65C2722-DC88-C1B0-AEE0-A2402F380CB7}"/>
              </a:ext>
            </a:extLst>
          </p:cNvPr>
          <p:cNvSpPr txBox="1">
            <a:spLocks/>
          </p:cNvSpPr>
          <p:nvPr/>
        </p:nvSpPr>
        <p:spPr bwMode="auto">
          <a:xfrm>
            <a:off x="298451" y="1694180"/>
            <a:ext cx="8421687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3600" b="1" dirty="0" err="1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Structuri</a:t>
            </a:r>
            <a:r>
              <a:rPr lang="en-US" altLang="ru-RU" sz="3600" b="1" dirty="0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de date </a:t>
            </a:r>
            <a:r>
              <a:rPr lang="en-US" altLang="ru-RU" sz="3600" b="1" dirty="0" err="1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si</a:t>
            </a:r>
            <a:r>
              <a:rPr lang="en-US" altLang="ru-RU" sz="3600" b="1" dirty="0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US" altLang="ru-RU" sz="3600" b="1" dirty="0" err="1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algoritmi</a:t>
            </a:r>
            <a:endParaRPr lang="ro-RO" altLang="ru-RU" sz="3600" b="1" dirty="0">
              <a:solidFill>
                <a:srgbClr val="006B9B"/>
              </a:solidFill>
              <a:latin typeface="PT Sans" panose="020B0503020203020204" pitchFamily="34" charset="0"/>
              <a:ea typeface="PT Sans" panose="020B0503020203020204" pitchFamily="34" charset="0"/>
              <a:cs typeface="PT Sans" panose="020B0503020203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ru-RU" sz="3600" b="1" dirty="0">
              <a:solidFill>
                <a:srgbClr val="006B9B"/>
              </a:solidFill>
              <a:latin typeface="PT Sans" panose="020B0503020203020204" pitchFamily="34" charset="0"/>
              <a:ea typeface="PT Sans" panose="020B0503020203020204" pitchFamily="34" charset="0"/>
              <a:cs typeface="PT Sans" panose="020B0503020203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ru-RU" sz="3600" b="1" dirty="0" err="1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Raport</a:t>
            </a:r>
            <a:r>
              <a:rPr lang="en-GB" altLang="ru-RU" sz="3600" b="1" dirty="0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de </a:t>
            </a:r>
            <a:r>
              <a:rPr lang="en-GB" altLang="ru-RU" sz="3600" b="1" dirty="0" err="1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evaluare</a:t>
            </a:r>
            <a:endParaRPr lang="en-GB" altLang="ru-RU" sz="3600" b="1" dirty="0">
              <a:solidFill>
                <a:srgbClr val="006B9B"/>
              </a:solidFill>
              <a:latin typeface="PT Sans" panose="020B0503020203020204" pitchFamily="34" charset="0"/>
              <a:ea typeface="PT Sans" panose="020B0503020203020204" pitchFamily="34" charset="0"/>
              <a:cs typeface="PT Sans" panose="020B0503020203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ru-RU" sz="3600" b="1" dirty="0">
              <a:solidFill>
                <a:srgbClr val="006B9B"/>
              </a:solidFill>
              <a:latin typeface="PT Sans" panose="020B0503020203020204" pitchFamily="34" charset="0"/>
              <a:ea typeface="PT Sans" panose="020B0503020203020204" pitchFamily="34" charset="0"/>
              <a:cs typeface="PT Sans" panose="020B0503020203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ru-RU" sz="3600" b="1" dirty="0" err="1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Tema</a:t>
            </a:r>
            <a:r>
              <a:rPr lang="en-GB" altLang="ru-RU" sz="3600" b="1" dirty="0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: </a:t>
            </a:r>
            <a:r>
              <a:rPr lang="en-GB" altLang="ru-RU" sz="3600" b="1" dirty="0" err="1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Metoda</a:t>
            </a:r>
            <a:r>
              <a:rPr lang="en-GB" altLang="ru-RU" sz="3600" b="1" dirty="0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backtracking : </a:t>
            </a:r>
            <a:r>
              <a:rPr lang="en-GB" altLang="ru-RU" sz="3600" b="1" dirty="0" err="1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analiza</a:t>
            </a:r>
            <a:r>
              <a:rPr lang="en-GB" altLang="ru-RU" sz="3600" b="1" dirty="0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, </a:t>
            </a:r>
            <a:r>
              <a:rPr lang="en-GB" altLang="ru-RU" sz="3600" b="1" dirty="0" err="1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implementare</a:t>
            </a:r>
            <a:r>
              <a:rPr lang="en-GB" altLang="ru-RU" sz="3600" b="1" dirty="0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, </a:t>
            </a:r>
            <a:r>
              <a:rPr lang="en-GB" altLang="ru-RU" sz="3600" b="1" dirty="0" err="1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arie</a:t>
            </a:r>
            <a:r>
              <a:rPr lang="en-GB" altLang="ru-RU" sz="3600" b="1" dirty="0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de </a:t>
            </a:r>
            <a:r>
              <a:rPr lang="en-GB" altLang="ru-RU" sz="3600" b="1" dirty="0" err="1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utilizare</a:t>
            </a:r>
            <a:r>
              <a:rPr lang="en-GB" altLang="ru-RU" sz="3600" b="1" dirty="0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.</a:t>
            </a:r>
            <a:r>
              <a:rPr lang="ro-RO" altLang="ru-RU" sz="3600" b="1" dirty="0">
                <a:solidFill>
                  <a:srgbClr val="006B9B"/>
                </a:solidFill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endParaRPr lang="en-GB" altLang="ru-RU" sz="3600" b="1" dirty="0">
              <a:solidFill>
                <a:srgbClr val="006B9B"/>
              </a:solidFill>
              <a:latin typeface="PT Sans" panose="020B0503020203020204" pitchFamily="34" charset="0"/>
              <a:ea typeface="PT Sans" panose="020B0503020203020204" pitchFamily="34" charset="0"/>
              <a:cs typeface="PT Sans" panose="020B050302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5B9E5-5AE7-0D19-D6C6-3BBFDFC41BF9}"/>
              </a:ext>
            </a:extLst>
          </p:cNvPr>
          <p:cNvSpPr txBox="1"/>
          <p:nvPr/>
        </p:nvSpPr>
        <p:spPr>
          <a:xfrm>
            <a:off x="3013075" y="4667250"/>
            <a:ext cx="5707063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Student: Calancea</a:t>
            </a:r>
            <a:r>
              <a:rPr lang="ro-R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 Catalin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Grupa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: </a:t>
            </a:r>
            <a:r>
              <a:rPr lang="ro-R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MI-222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PT Sans" charset="-52"/>
              <a:ea typeface="PT Sans" charset="-52"/>
              <a:cs typeface="PT Sans" charset="-5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PT Sans" charset="-52"/>
              <a:ea typeface="PT Sans" charset="-52"/>
              <a:cs typeface="PT Sans" charset="-52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Conduc</a:t>
            </a:r>
            <a:r>
              <a:rPr lang="ro-RO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ător: asist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rPr>
              <a:t>.univ. Gutu Maria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T Sans" charset="-52"/>
              <a:ea typeface="PT Sans" charset="-52"/>
              <a:cs typeface="PT Sans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3">
            <a:extLst>
              <a:ext uri="{FF2B5EF4-FFF2-40B4-BE49-F238E27FC236}">
                <a16:creationId xmlns:a16="http://schemas.microsoft.com/office/drawing/2014/main" id="{D3332C22-A4A4-FD9B-24EF-DD048C8114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888" y="2746126"/>
            <a:ext cx="6778718" cy="2753721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00000"/>
              </a:lnSpc>
              <a:buNone/>
            </a:pP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În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concluzie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, backtracking-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ul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este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o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metodă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puternică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și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eficientă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pentru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rezolvarea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problemelor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căutare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și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explorare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spațiului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soluții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, cu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avantajele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sale de a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explora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toate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soluțiile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valide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și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de a fi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flexibil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în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adaptarea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la diverse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probleme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. Cu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aplicarea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corectă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a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tehnicilor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optimizare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, backtracking-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ul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poate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fi o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soluție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eficientă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pentru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rezolvarea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problemelor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complexe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.</a:t>
            </a:r>
            <a:endParaRPr lang="en-GB" altLang="en-US" dirty="0">
              <a:latin typeface="PT Sans" panose="020B0503020203020204" pitchFamily="34" charset="0"/>
              <a:ea typeface="PT Sans" panose="020B0503020203020204" pitchFamily="34" charset="0"/>
              <a:cs typeface="PT Sans" panose="020B05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3DB74-F001-72D6-BA8B-0574CF08402F}"/>
              </a:ext>
            </a:extLst>
          </p:cNvPr>
          <p:cNvSpPr txBox="1"/>
          <p:nvPr/>
        </p:nvSpPr>
        <p:spPr>
          <a:xfrm>
            <a:off x="623888" y="1811289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PT Sans" panose="020B0503020203020204" pitchFamily="34" charset="0"/>
              </a:rPr>
              <a:t>Concluzii</a:t>
            </a:r>
            <a:endParaRPr lang="ru-MD" sz="4400" dirty="0"/>
          </a:p>
        </p:txBody>
      </p:sp>
    </p:spTree>
    <p:extLst>
      <p:ext uri="{BB962C8B-B14F-4D97-AF65-F5344CB8AC3E}">
        <p14:creationId xmlns:p14="http://schemas.microsoft.com/office/powerpoint/2010/main" val="160525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3">
            <a:extLst>
              <a:ext uri="{FF2B5EF4-FFF2-40B4-BE49-F238E27FC236}">
                <a16:creationId xmlns:a16="http://schemas.microsoft.com/office/drawing/2014/main" id="{D3332C22-A4A4-FD9B-24EF-DD048C8114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888" y="2746126"/>
            <a:ext cx="6778718" cy="2753721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Skiena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, S. S. (2008). The Algorithm Design Manual. Springer Science &amp; Business Media.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Cormen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, T. H.,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Leiserson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, C. E., Rivest, R. L., &amp; Stein, C. (2009). Introduction to Algorithms. MIT Press.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Sedgewick, R., &amp; Wayne, K. (2011). Algorithms. Addison-Wesley Professional.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3DB74-F001-72D6-BA8B-0574CF08402F}"/>
              </a:ext>
            </a:extLst>
          </p:cNvPr>
          <p:cNvSpPr txBox="1"/>
          <p:nvPr/>
        </p:nvSpPr>
        <p:spPr>
          <a:xfrm>
            <a:off x="623888" y="1811289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PT Sans" panose="020B0503020203020204" pitchFamily="34" charset="0"/>
              </a:rPr>
              <a:t>Bibliografie</a:t>
            </a:r>
            <a:endParaRPr lang="ru-MD" sz="4400" dirty="0"/>
          </a:p>
        </p:txBody>
      </p:sp>
    </p:spTree>
    <p:extLst>
      <p:ext uri="{BB962C8B-B14F-4D97-AF65-F5344CB8AC3E}">
        <p14:creationId xmlns:p14="http://schemas.microsoft.com/office/powerpoint/2010/main" val="217306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6">
            <a:extLst>
              <a:ext uri="{FF2B5EF4-FFF2-40B4-BE49-F238E27FC236}">
                <a16:creationId xmlns:a16="http://schemas.microsoft.com/office/drawing/2014/main" id="{33C77342-5471-971B-816F-36B4C7BCE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271713"/>
            <a:ext cx="8296177" cy="3597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Introducere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;</a:t>
            </a:r>
          </a:p>
          <a:p>
            <a:pPr eaLnBrk="1" hangingPunct="1">
              <a:defRPr/>
            </a:pP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Definiția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și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caracteristicile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metodei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backtracking;</a:t>
            </a:r>
          </a:p>
          <a:p>
            <a:pPr eaLnBrk="1" hangingPunct="1">
              <a:defRPr/>
            </a:pP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Exemplu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de backtracking in C;</a:t>
            </a:r>
          </a:p>
          <a:p>
            <a:pPr eaLnBrk="1" hangingPunct="1">
              <a:defRPr/>
            </a:pP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Avantaje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și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dezavantaje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ale backtracking-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ului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;</a:t>
            </a:r>
          </a:p>
          <a:p>
            <a:pPr eaLnBrk="1" hangingPunct="1">
              <a:defRPr/>
            </a:pP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Compararea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backtracking-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ului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cu 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alte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metode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de 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rezolvare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a 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problemelor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;</a:t>
            </a:r>
          </a:p>
          <a:p>
            <a:pPr eaLnBrk="1" hangingPunct="1">
              <a:defRPr/>
            </a:pP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Tehnica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pruning de 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optimizare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a 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algoritmului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backtracking;</a:t>
            </a:r>
          </a:p>
          <a:p>
            <a:pPr eaLnBrk="1" hangingPunct="1">
              <a:defRPr/>
            </a:pP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Concluzii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;</a:t>
            </a:r>
          </a:p>
          <a:p>
            <a:pPr eaLnBrk="1" hangingPunct="1">
              <a:defRPr/>
            </a:pP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Surse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bibliografice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BF1BAC-3D76-69D7-F608-3C15DEA9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90675"/>
            <a:ext cx="7886700" cy="5588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Subiectele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abordate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3">
            <a:extLst>
              <a:ext uri="{FF2B5EF4-FFF2-40B4-BE49-F238E27FC236}">
                <a16:creationId xmlns:a16="http://schemas.microsoft.com/office/drawing/2014/main" id="{D3332C22-A4A4-FD9B-24EF-DD048C8114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888" y="2746126"/>
            <a:ext cx="4067382" cy="3897269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00000"/>
              </a:lnSpc>
              <a:buNone/>
            </a:pP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Scopul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metodei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backtracking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este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de a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găsi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soluții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valide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sau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soluții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optime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pentru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o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problemă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specifică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,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explorând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sistematic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spațiul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soluții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.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Atunci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când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se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ajunge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la o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soluție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invalidă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, se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revine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înapoi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(de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unde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provine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termenul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de "backtracking")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și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se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explorează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alte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posibilități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.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Scopul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final al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metodei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backtracking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este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de a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găsi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o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soluție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sau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un set de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soluții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care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satisfac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condițiile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și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criteriile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impuse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b="0" i="0" u="none" strike="noStrike" dirty="0" err="1">
                <a:effectLst/>
                <a:latin typeface="PT Sans" panose="020B0503020203020204" pitchFamily="34" charset="0"/>
              </a:rPr>
              <a:t>problemă</a:t>
            </a:r>
            <a:r>
              <a:rPr lang="en-US" b="0" i="0" u="none" strike="noStrike" dirty="0">
                <a:effectLst/>
                <a:latin typeface="PT Sans" panose="020B0503020203020204" pitchFamily="34" charset="0"/>
              </a:rPr>
              <a:t>.</a:t>
            </a:r>
            <a:endParaRPr lang="en-GB" altLang="en-US" dirty="0">
              <a:latin typeface="PT Sans" panose="020B0503020203020204" pitchFamily="34" charset="0"/>
              <a:ea typeface="PT Sans" panose="020B0503020203020204" pitchFamily="34" charset="0"/>
              <a:cs typeface="PT Sans" panose="020B05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3DB74-F001-72D6-BA8B-0574CF08402F}"/>
              </a:ext>
            </a:extLst>
          </p:cNvPr>
          <p:cNvSpPr txBox="1"/>
          <p:nvPr/>
        </p:nvSpPr>
        <p:spPr>
          <a:xfrm>
            <a:off x="623888" y="1811289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PT Sans" panose="020B0503020203020204" pitchFamily="34" charset="0"/>
              </a:rPr>
              <a:t>Introducere</a:t>
            </a:r>
            <a:endParaRPr lang="ru-MD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ACBA06-20B1-5711-6A1B-4B6FD2123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68" t="17732" r="19324" b="14521"/>
          <a:stretch/>
        </p:blipFill>
        <p:spPr>
          <a:xfrm>
            <a:off x="4870174" y="3029015"/>
            <a:ext cx="3955774" cy="22496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3">
            <a:extLst>
              <a:ext uri="{FF2B5EF4-FFF2-40B4-BE49-F238E27FC236}">
                <a16:creationId xmlns:a16="http://schemas.microsoft.com/office/drawing/2014/main" id="{D3332C22-A4A4-FD9B-24EF-DD048C8114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887" y="2746126"/>
            <a:ext cx="4414237" cy="4111873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100000"/>
              </a:lnSpc>
              <a:buNone/>
            </a:pP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Metoda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backtracking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este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o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tehnică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eficientă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utilizată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în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rezolvarea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problemelor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de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căutare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,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optimizare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și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explorare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a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spațiului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de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soluții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.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Această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metodă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se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bazează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pe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explorarea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sistematică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a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tuturor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posibilităților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pentru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a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găsi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soluții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valide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la o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problemă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dată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.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Implementarea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metodei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backtracking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implică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utilizarea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unei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abordări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recursive,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în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care se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explorează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fiecare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posibilitate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a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unei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soluții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parțiale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,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iar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atunci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când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se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ajunge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la o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soluție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invalidă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, se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revine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înapoi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și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se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explorează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alte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variante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.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Acest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proces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de "backtracking" se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repetă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până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când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toate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soluțiile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valide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au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fost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găsite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sau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până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când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se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găsește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o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soluție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optimă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3DB74-F001-72D6-BA8B-0574CF08402F}"/>
              </a:ext>
            </a:extLst>
          </p:cNvPr>
          <p:cNvSpPr txBox="1"/>
          <p:nvPr/>
        </p:nvSpPr>
        <p:spPr>
          <a:xfrm>
            <a:off x="623888" y="1811289"/>
            <a:ext cx="852011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ru-RU" sz="31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Definiția</a:t>
            </a:r>
            <a:r>
              <a:rPr lang="en-US" altLang="ru-RU" sz="31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sz="31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și</a:t>
            </a:r>
            <a:r>
              <a:rPr lang="en-US" altLang="ru-RU" sz="31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sz="31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caracteristicile</a:t>
            </a:r>
            <a:r>
              <a:rPr lang="en-US" altLang="ru-RU" sz="31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sz="31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metodei</a:t>
            </a:r>
            <a:r>
              <a:rPr lang="en-US" altLang="ru-RU" sz="31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backtracking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742BEC-B38C-BD6C-2012-9D11F1D0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000" y="3008744"/>
            <a:ext cx="3235742" cy="3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3">
            <a:extLst>
              <a:ext uri="{FF2B5EF4-FFF2-40B4-BE49-F238E27FC236}">
                <a16:creationId xmlns:a16="http://schemas.microsoft.com/office/drawing/2014/main" id="{D3332C22-A4A4-FD9B-24EF-DD048C8114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887" y="2746126"/>
            <a:ext cx="4414237" cy="411187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00000"/>
              </a:lnSpc>
              <a:buNone/>
            </a:pP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Problema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damelor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(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sau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problema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reginelor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)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tratează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plasarea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a opt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regine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de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șah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pe o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tablă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de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șah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astfel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încât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nu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existe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două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regine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care se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amenință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reciproc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.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Astfel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, se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caută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o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soluție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încât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nicio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pereche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de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două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regine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nu fie pe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același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rând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, pe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aceeași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coloană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,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sau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pe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aceeași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diagonală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.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Problema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cu opt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regine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este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doar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un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caz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particular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pentru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problema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generală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, care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presupune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plasarea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a n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regine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pe o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tablă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de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șah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n×n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în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aceleași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 </a:t>
            </a:r>
            <a:r>
              <a:rPr lang="en-GB" altLang="en-US" dirty="0" err="1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condiții</a:t>
            </a:r>
            <a:r>
              <a:rPr lang="en-GB" altLang="en-US" dirty="0">
                <a:latin typeface="PT Sans" panose="020B0503020203020204" pitchFamily="34" charset="0"/>
                <a:ea typeface="PT Sans" panose="020B0503020203020204" pitchFamily="34" charset="0"/>
                <a:cs typeface="PT Sans" panose="020B0503020203020204" pitchFamily="34" charset="0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3DB74-F001-72D6-BA8B-0574CF08402F}"/>
              </a:ext>
            </a:extLst>
          </p:cNvPr>
          <p:cNvSpPr txBox="1"/>
          <p:nvPr/>
        </p:nvSpPr>
        <p:spPr>
          <a:xfrm>
            <a:off x="623888" y="1811289"/>
            <a:ext cx="852011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ru-RU" sz="38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Exemplu</a:t>
            </a:r>
            <a:r>
              <a:rPr lang="en-US" altLang="ru-RU" sz="38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de backtracking in C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A37F31-64A0-E12C-7148-BE91111C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006" y="2746126"/>
            <a:ext cx="3806172" cy="38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8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3">
            <a:extLst>
              <a:ext uri="{FF2B5EF4-FFF2-40B4-BE49-F238E27FC236}">
                <a16:creationId xmlns:a16="http://schemas.microsoft.com/office/drawing/2014/main" id="{D3332C22-A4A4-FD9B-24EF-DD048C8114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547" y="1571061"/>
            <a:ext cx="8090905" cy="3715877"/>
          </a:xfrm>
        </p:spPr>
        <p:txBody>
          <a:bodyPr>
            <a:noAutofit/>
          </a:bodyPr>
          <a:lstStyle/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solveNQueens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board[N][N],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col) {</a:t>
            </a:r>
          </a:p>
          <a:p>
            <a:pPr marL="34290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(col &gt;= N) {//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conditie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 oprire a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recursivitatii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(verifica daca s-a ajuns la ultima coloana)</a:t>
            </a: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printSolution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(board);</a:t>
            </a: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1;</a:t>
            </a: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0;  // nr de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solutii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valide</a:t>
            </a: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 (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 = 0; i &lt; N; i++) { // parcurgem fiecare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rand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(i) in coloana curenta (col) </a:t>
            </a: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isSafe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(board, i, col)) {</a:t>
            </a: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board[i][col] = 1; //</a:t>
            </a:r>
            <a:r>
              <a:rPr lang="en-US" sz="1100" b="0" i="0" u="none" strike="noStrike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Plasăm</a:t>
            </a:r>
            <a:r>
              <a:rPr lang="en-US" sz="11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 </a:t>
            </a:r>
            <a:r>
              <a:rPr lang="en-US" sz="1100" b="0" i="0" u="none" strike="noStrike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regină</a:t>
            </a:r>
            <a:r>
              <a:rPr lang="en-US" sz="11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în</a:t>
            </a:r>
            <a:r>
              <a:rPr lang="en-US" sz="11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poziția</a:t>
            </a:r>
            <a:r>
              <a:rPr lang="en-US" sz="11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100" b="0" i="0" u="none" strike="noStrike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col)</a:t>
            </a:r>
            <a:endParaRPr lang="ro-RO" sz="1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+=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solveNQueens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(board, col + 1); //apel recursiv </a:t>
            </a: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board[i][col] = 0; // </a:t>
            </a:r>
            <a:r>
              <a:rPr lang="en-US" sz="1100" b="0" i="0" u="none" strike="noStrike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resetarea</a:t>
            </a:r>
            <a:r>
              <a:rPr lang="en-US" sz="11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valorii</a:t>
            </a:r>
            <a:r>
              <a:rPr lang="en-US" sz="11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celulei</a:t>
            </a:r>
            <a:r>
              <a:rPr lang="en-US" sz="11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la 0</a:t>
            </a:r>
            <a:endParaRPr lang="ro-RO" sz="1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}</a:t>
            </a: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ro-RO" sz="11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</a:t>
            </a: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//</a:t>
            </a:r>
            <a:r>
              <a:rPr lang="en-US" sz="11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i="0" u="none" strike="noStrike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numărul</a:t>
            </a:r>
            <a:r>
              <a:rPr lang="en-US" sz="11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total de </a:t>
            </a:r>
            <a:r>
              <a:rPr lang="en-US" sz="1100" b="0" i="0" u="none" strike="noStrike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soluții</a:t>
            </a:r>
            <a:r>
              <a:rPr lang="en-US" sz="11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o-RO" sz="11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42900" lvl="0" indent="-342900">
              <a:lnSpc>
                <a:spcPts val="1350"/>
              </a:lnSpc>
              <a:buSzPts val="1200"/>
              <a:buFont typeface="+mj-lt"/>
              <a:buAutoNum type="arabicPeriod"/>
            </a:pPr>
            <a:r>
              <a:rPr lang="ro-RO" sz="1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746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63DB74-F001-72D6-BA8B-0574CF08402F}"/>
              </a:ext>
            </a:extLst>
          </p:cNvPr>
          <p:cNvSpPr txBox="1"/>
          <p:nvPr/>
        </p:nvSpPr>
        <p:spPr>
          <a:xfrm>
            <a:off x="623888" y="1811289"/>
            <a:ext cx="8520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ru-RU" sz="32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Avantaje</a:t>
            </a:r>
            <a:r>
              <a:rPr lang="en-US" altLang="ru-RU" sz="32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sz="32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și</a:t>
            </a:r>
            <a:r>
              <a:rPr lang="en-US" altLang="ru-RU" sz="32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sz="32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dezavantaje</a:t>
            </a:r>
            <a:r>
              <a:rPr lang="en-US" altLang="ru-RU" sz="32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ale backtracking-</a:t>
            </a:r>
            <a:r>
              <a:rPr lang="en-US" altLang="ru-RU" sz="32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ului</a:t>
            </a:r>
            <a:r>
              <a:rPr lang="en-US" altLang="ru-RU" sz="32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7483BD56-690A-B65A-99FD-003F5246FB6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653845030"/>
              </p:ext>
            </p:extLst>
          </p:nvPr>
        </p:nvGraphicFramePr>
        <p:xfrm>
          <a:off x="623888" y="2501900"/>
          <a:ext cx="7886700" cy="414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01127986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41505232"/>
                    </a:ext>
                  </a:extLst>
                </a:gridCol>
              </a:tblGrid>
              <a:tr h="3304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PT Sans" panose="020B0503020203020204" pitchFamily="34" charset="0"/>
                        </a:rPr>
                        <a:t>Avantaje</a:t>
                      </a:r>
                      <a:endParaRPr lang="ru-MD" sz="1200" dirty="0">
                        <a:latin typeface="PT Sans" panose="020B05030202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PT Sans" panose="020B0503020203020204" pitchFamily="34" charset="0"/>
                        </a:rPr>
                        <a:t>Dezavantaje</a:t>
                      </a:r>
                      <a:endParaRPr lang="ru-MD" sz="1200" dirty="0">
                        <a:latin typeface="PT Sans" panose="020B05030202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91163"/>
                  </a:ext>
                </a:extLst>
              </a:tr>
              <a:tr h="80625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Simplitate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claritate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Metoda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backtracking are o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abordare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simplă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clară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fiind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ușor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înțeles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implementat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Complexitate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exponențială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anumite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cazuri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metoda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backtracking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poate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avea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complexitate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exponențială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ru-MD" sz="1200" dirty="0">
                        <a:latin typeface="PT Sans" panose="020B05030202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8134"/>
                  </a:ext>
                </a:extLst>
              </a:tr>
              <a:tr h="985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Explorare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sistematică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: Backtracking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explorează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sistematic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spațiul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soluții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evitând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suprapunerea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omisiunea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soluțiilor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Acest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lucru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garantează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toate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soluțiile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valide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vor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fi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găsite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cazul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care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există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Număr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mare de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soluții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parțiale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inutile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: Backtracking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explorează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toate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posibilitățile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inclusiv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cele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care nu pot duce la o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soluție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validă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ru-MD" sz="1200" dirty="0">
                        <a:latin typeface="PT Sans" panose="020B05030202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751235"/>
                  </a:ext>
                </a:extLst>
              </a:tr>
              <a:tr h="985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Eficiență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rezolvarea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problemelor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combinatoriale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: Backtracking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este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eficient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rezolvarea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problemelor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combinatoriale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, cum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fi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problema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reginelor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pe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tabla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șah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problema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colorării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grafului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Probleme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memorie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: Backtracking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poate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necesita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memorie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suplimentară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pentru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stoca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starea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soluțiilor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parțiale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alte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informații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auxiliare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funcție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problema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specifică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ru-MD" sz="1200" dirty="0">
                        <a:latin typeface="PT Sans" panose="020B05030202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795"/>
                  </a:ext>
                </a:extLst>
              </a:tr>
              <a:tr h="1040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Posibilitatea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a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opri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reveni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urmă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Algoritmul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backtracking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oprirea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revenirea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etape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anterioare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ceea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poate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reduce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considerabil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spațiul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căutare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timpul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execuție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cazul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care se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găsește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soluție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nu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există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soluție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Necesitatea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a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găsi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strategie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alegere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alegerilor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unele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probleme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algoritmul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backtracking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poate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necesita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strategie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eficientă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alegere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alegerilor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pentru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a reduce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spațiul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căutare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PT Sans" panose="020B0503020203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ru-MD" sz="1200" dirty="0">
                        <a:latin typeface="PT Sans" panose="020B05030202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47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68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3">
            <a:extLst>
              <a:ext uri="{FF2B5EF4-FFF2-40B4-BE49-F238E27FC236}">
                <a16:creationId xmlns:a16="http://schemas.microsoft.com/office/drawing/2014/main" id="{D3332C22-A4A4-FD9B-24EF-DD048C8114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887" y="2746126"/>
            <a:ext cx="3800195" cy="32714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Iată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o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comparație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între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backtracking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și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alte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metode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rezolvare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a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problemelor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:</a:t>
            </a:r>
          </a:p>
          <a:p>
            <a:pPr algn="just"/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Forța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brută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poate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fi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ineficientă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în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rezolvarea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problemelor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combinatoriale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sau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cu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spații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căutare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mari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,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în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timp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ce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backtracking-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ul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poate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reduce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spațiul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căutare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prin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eliminarea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soluțiilor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parțiale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inutile.</a:t>
            </a:r>
          </a:p>
          <a:p>
            <a:pPr algn="just"/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Programarea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dinamică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poate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fi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mai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eficientă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pentru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problemele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cu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suprapunere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subprobleme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,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în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timp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ce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backtracking-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ul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este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mai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potrivit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pentru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problemele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cu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explorare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a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spațiului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soluții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.</a:t>
            </a:r>
          </a:p>
          <a:p>
            <a:pPr algn="just"/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Algoritmii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heuristici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pot fi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mai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rapizi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în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cazul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problemelor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mari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sau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cu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soluții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aproximative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acceptabile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,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în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timp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ce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backtracking-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ul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garantează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găsirea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tuturor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soluțiilor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400" b="0" i="0" u="none" strike="noStrike" dirty="0" err="1">
                <a:effectLst/>
                <a:latin typeface="PT Sans" panose="020B0503020203020204" pitchFamily="34" charset="0"/>
              </a:rPr>
              <a:t>valide</a:t>
            </a:r>
            <a:r>
              <a:rPr lang="en-US" sz="1400" b="0" i="0" u="none" strike="noStrike" dirty="0">
                <a:effectLst/>
                <a:latin typeface="PT Sans" panose="020B0503020203020204" pitchFamily="34" charset="0"/>
              </a:rPr>
              <a:t>.</a:t>
            </a:r>
          </a:p>
          <a:p>
            <a:pPr marL="0" indent="0">
              <a:buNone/>
            </a:pPr>
            <a:endParaRPr lang="en-US" sz="1600" b="0" i="0" u="none" strike="noStrike" dirty="0">
              <a:effectLst/>
              <a:latin typeface="PT Sans" panose="020B05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3DB74-F001-72D6-BA8B-0574CF08402F}"/>
              </a:ext>
            </a:extLst>
          </p:cNvPr>
          <p:cNvSpPr txBox="1"/>
          <p:nvPr/>
        </p:nvSpPr>
        <p:spPr>
          <a:xfrm>
            <a:off x="623888" y="1811289"/>
            <a:ext cx="8520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ru-RU" sz="24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Compararea</a:t>
            </a:r>
            <a:r>
              <a:rPr lang="en-US" altLang="ru-RU" sz="24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backtracking-</a:t>
            </a:r>
            <a:r>
              <a:rPr lang="en-US" altLang="ru-RU" sz="24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ului</a:t>
            </a:r>
            <a:r>
              <a:rPr lang="en-US" altLang="ru-RU" sz="24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cu </a:t>
            </a:r>
            <a:r>
              <a:rPr lang="en-US" altLang="ru-RU" sz="24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alte</a:t>
            </a:r>
            <a:r>
              <a:rPr lang="en-US" altLang="ru-RU" sz="24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  <a:r>
              <a:rPr lang="en-US" altLang="ru-RU" sz="24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metode</a:t>
            </a:r>
            <a:r>
              <a:rPr lang="en-US" altLang="ru-RU" sz="24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de </a:t>
            </a:r>
            <a:r>
              <a:rPr lang="en-US" altLang="ru-RU" sz="24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rezolvare</a:t>
            </a:r>
            <a:r>
              <a:rPr lang="en-US" altLang="ru-RU" sz="24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a </a:t>
            </a:r>
            <a:r>
              <a:rPr lang="en-US" altLang="ru-RU" sz="24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problemelor</a:t>
            </a:r>
            <a:r>
              <a:rPr lang="en-US" altLang="ru-RU" sz="24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E83BAB-A434-6E5B-C839-73C91672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199" y="2978525"/>
            <a:ext cx="4106913" cy="25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5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3">
            <a:extLst>
              <a:ext uri="{FF2B5EF4-FFF2-40B4-BE49-F238E27FC236}">
                <a16:creationId xmlns:a16="http://schemas.microsoft.com/office/drawing/2014/main" id="{D3332C22-A4A4-FD9B-24EF-DD048C8114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887" y="2746126"/>
            <a:ext cx="3800195" cy="327143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Pruning-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ul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este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o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tehnică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prin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care se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elimină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ramuri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întregi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ale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arborelui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căutare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care nu pot conduce la o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soluție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validă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.</a:t>
            </a:r>
          </a:p>
          <a:p>
            <a:pPr algn="just"/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Identifică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condițiile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nevaliditate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sau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condițiile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în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care nu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există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o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soluție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și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oprește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explorarea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în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acele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ramuri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.</a:t>
            </a:r>
          </a:p>
          <a:p>
            <a:pPr algn="just"/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Pruning-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ul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poate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reduce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considerabil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spațiul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căutare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și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poate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îmbunătăți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timpul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de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execuție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al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algoritmului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Identifică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regulile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sau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constrângerile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problemei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care pot duce la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excluderea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anumitor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alegeri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Atunci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când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se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încalcă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o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regulă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sau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o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constrângere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, se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poate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elimina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imediat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explorarea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acelui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drum,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deoarece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nu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poate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duce la o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soluție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 </a:t>
            </a:r>
            <a:r>
              <a:rPr lang="en-US" sz="1200" b="0" i="0" u="none" strike="noStrike" dirty="0" err="1">
                <a:effectLst/>
                <a:latin typeface="PT Sans" panose="020B0503020203020204" pitchFamily="34" charset="0"/>
              </a:rPr>
              <a:t>validă</a:t>
            </a:r>
            <a:r>
              <a:rPr lang="en-US" sz="1200" b="0" i="0" u="none" strike="noStrike" dirty="0">
                <a:effectLst/>
                <a:latin typeface="PT Sans" panose="020B0503020203020204" pitchFamily="34" charset="0"/>
              </a:rPr>
              <a:t>.</a:t>
            </a:r>
          </a:p>
          <a:p>
            <a:pPr algn="just"/>
            <a:endParaRPr lang="en-US" sz="1200" b="0" i="0" u="none" strike="noStrike" dirty="0">
              <a:effectLst/>
              <a:latin typeface="PT Sans" panose="020B0503020203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200" b="0" i="0" u="none" strike="noStrike" dirty="0">
              <a:effectLst/>
              <a:latin typeface="PT Sans" panose="020B05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3DB74-F001-72D6-BA8B-0574CF08402F}"/>
              </a:ext>
            </a:extLst>
          </p:cNvPr>
          <p:cNvSpPr txBox="1"/>
          <p:nvPr/>
        </p:nvSpPr>
        <p:spPr>
          <a:xfrm>
            <a:off x="623888" y="1811289"/>
            <a:ext cx="8520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ru-RU" sz="24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Tehnica</a:t>
            </a:r>
            <a:r>
              <a:rPr lang="en-US" altLang="ru-RU" sz="24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pruning  de </a:t>
            </a:r>
            <a:r>
              <a:rPr lang="en-US" altLang="ru-RU" sz="24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optimizare</a:t>
            </a:r>
            <a:r>
              <a:rPr lang="en-US" altLang="ru-RU" sz="24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a </a:t>
            </a:r>
            <a:r>
              <a:rPr lang="en-US" altLang="ru-RU" sz="2400" b="1" dirty="0" err="1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algoritmului</a:t>
            </a:r>
            <a:r>
              <a:rPr lang="en-US" altLang="ru-RU" sz="2400" b="1" dirty="0">
                <a:solidFill>
                  <a:schemeClr val="accent1">
                    <a:lumMod val="75000"/>
                  </a:schemeClr>
                </a:solidFill>
                <a:latin typeface="PT Sans"/>
                <a:ea typeface="PT Sans"/>
                <a:cs typeface="PT Sans"/>
              </a:rPr>
              <a:t> backtracking</a:t>
            </a:r>
            <a:endParaRPr lang="en-US" altLang="ru-RU" sz="2000" b="1" dirty="0">
              <a:solidFill>
                <a:schemeClr val="accent1">
                  <a:lumMod val="75000"/>
                </a:schemeClr>
              </a:solidFill>
              <a:latin typeface="PT Sans"/>
              <a:ea typeface="PT Sans"/>
              <a:cs typeface="PT San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A525A8-3AA9-B1D4-5E92-A73BA690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80" y="2554939"/>
            <a:ext cx="2978617" cy="35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</TotalTime>
  <Words>1107</Words>
  <Application>Microsoft Macintosh PowerPoint</Application>
  <PresentationFormat>Экран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PT Sans</vt:lpstr>
      <vt:lpstr>Office Theme</vt:lpstr>
      <vt:lpstr>2_Office Theme</vt:lpstr>
      <vt:lpstr>Презентация PowerPoint</vt:lpstr>
      <vt:lpstr>Subiectele abordate: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serghei.aladin@gmail.com</dc:creator>
  <cp:lastModifiedBy>Catalin Calancea</cp:lastModifiedBy>
  <cp:revision>59</cp:revision>
  <dcterms:created xsi:type="dcterms:W3CDTF">2016-11-09T12:50:21Z</dcterms:created>
  <dcterms:modified xsi:type="dcterms:W3CDTF">2023-05-16T07:42:37Z</dcterms:modified>
</cp:coreProperties>
</file>