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5DA50-BBB5-2CD7-F9C5-93797B4E2DEA}" v="2" dt="2022-11-30T13:52:22.671"/>
    <p1510:client id="{7A26493E-A7E2-0265-F841-A540FDA33D29}" v="7" dt="2022-11-29T16:47:17.149"/>
    <p1510:client id="{A371B57D-BD2E-C2B8-BF57-4862E7BB49F1}" v="2" dt="2022-11-30T16:55:34.882"/>
    <p1510:client id="{BBD165D1-459E-5ACB-2B53-D190CD90F114}" v="14" dt="2022-11-28T15:59:02.436"/>
    <p1510:client id="{D7DDFFBD-BB96-6EEB-6B9B-E53ED2C78021}" v="6" dt="2022-11-30T09:55:17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669D-CF4E-4B0F-910A-6409D527582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C7D9-0A73-45A6-A89A-3662DD1974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SARCINI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err="1"/>
              <a:t>Sarcina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42" y="706952"/>
            <a:ext cx="9144000" cy="5832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Este </a:t>
            </a:r>
            <a:r>
              <a:rPr lang="en-US" b="1" err="1">
                <a:solidFill>
                  <a:srgbClr val="FF0000"/>
                </a:solidFill>
              </a:rPr>
              <a:t>dat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autorul</a:t>
            </a:r>
            <a:r>
              <a:rPr lang="en-US" b="1">
                <a:solidFill>
                  <a:srgbClr val="FF0000"/>
                </a:solidFill>
              </a:rPr>
              <a:t> XXXX. </a:t>
            </a:r>
            <a:r>
              <a:rPr lang="en-US" b="1" err="1">
                <a:solidFill>
                  <a:srgbClr val="FF0000"/>
                </a:solidFill>
              </a:rPr>
              <a:t>Prezentati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titlurile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si</a:t>
            </a:r>
            <a:r>
              <a:rPr lang="en-US" b="1">
                <a:solidFill>
                  <a:srgbClr val="FF0000"/>
                </a:solidFill>
              </a:rPr>
              <a:t> id-urile </a:t>
            </a:r>
            <a:r>
              <a:rPr lang="en-US" b="1" err="1">
                <a:solidFill>
                  <a:srgbClr val="FF0000"/>
                </a:solidFill>
              </a:rPr>
              <a:t>cartilor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acestui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autor</a:t>
            </a:r>
            <a:r>
              <a:rPr lang="en-US" b="1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sz="2800">
                <a:hlinkClick r:id="rId2"/>
              </a:rPr>
              <a:t>SELECT</a:t>
            </a:r>
            <a:r>
              <a:rPr lang="en-US" sz="2800"/>
              <a:t> </a:t>
            </a:r>
            <a:r>
              <a:rPr lang="en-US" sz="2800" err="1"/>
              <a:t>idcarte</a:t>
            </a:r>
            <a:r>
              <a:rPr lang="en-US" sz="2800"/>
              <a:t> AS 'ID-</a:t>
            </a:r>
            <a:r>
              <a:rPr lang="en-US" sz="2800" err="1"/>
              <a:t>ul</a:t>
            </a:r>
            <a:r>
              <a:rPr lang="en-US" sz="2800"/>
              <a:t>', </a:t>
            </a:r>
            <a:r>
              <a:rPr lang="en-US" sz="2800" err="1"/>
              <a:t>titlu</a:t>
            </a:r>
            <a:r>
              <a:rPr lang="en-US" sz="2800"/>
              <a:t> AS '</a:t>
            </a:r>
            <a:r>
              <a:rPr lang="en-US" sz="2800" err="1"/>
              <a:t>Titlul</a:t>
            </a:r>
            <a:r>
              <a:rPr lang="en-US" sz="2800"/>
              <a:t> </a:t>
            </a:r>
            <a:r>
              <a:rPr lang="en-US" sz="2800" err="1"/>
              <a:t>cartilor</a:t>
            </a:r>
            <a:r>
              <a:rPr lang="en-US" sz="2800"/>
              <a:t>' </a:t>
            </a:r>
          </a:p>
          <a:p>
            <a:pPr>
              <a:buNone/>
            </a:pPr>
            <a:r>
              <a:rPr lang="en-US" sz="2800"/>
              <a:t>FROM </a:t>
            </a:r>
            <a:r>
              <a:rPr lang="en-US" sz="2800" err="1"/>
              <a:t>carti</a:t>
            </a:r>
            <a:r>
              <a:rPr lang="en-US" sz="2800"/>
              <a:t> </a:t>
            </a:r>
            <a:endParaRPr lang="en-US"/>
          </a:p>
          <a:p>
            <a:pPr>
              <a:buNone/>
            </a:pPr>
            <a:r>
              <a:rPr lang="en-US" sz="2800"/>
              <a:t>WHERE</a:t>
            </a:r>
            <a:r>
              <a:rPr lang="ro-MO" sz="2800"/>
              <a:t> </a:t>
            </a:r>
            <a:r>
              <a:rPr lang="en-US" sz="2800"/>
              <a:t> </a:t>
            </a:r>
            <a:r>
              <a:rPr lang="en-US" sz="2800" err="1"/>
              <a:t>autor</a:t>
            </a:r>
            <a:r>
              <a:rPr lang="en-US" sz="2800"/>
              <a:t>='</a:t>
            </a:r>
            <a:r>
              <a:rPr lang="en-US" sz="2800" err="1"/>
              <a:t>Eminescu</a:t>
            </a:r>
            <a:r>
              <a:rPr lang="en-US" sz="2800"/>
              <a:t>‘</a:t>
            </a:r>
          </a:p>
          <a:p>
            <a:r>
              <a:rPr lang="ro-MO" b="1">
                <a:solidFill>
                  <a:srgbClr val="FF0000"/>
                </a:solidFill>
              </a:rPr>
              <a:t>Se determine N-rul de cărți a autorilor din tabelul Librărie</a:t>
            </a:r>
            <a:r>
              <a:rPr lang="en-US" b="1">
                <a:solidFill>
                  <a:srgbClr val="FF0000"/>
                </a:solidFill>
              </a:rPr>
              <a:t>.</a:t>
            </a:r>
            <a:endParaRPr lang="ro-MO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/>
              <a:t>SELECT </a:t>
            </a:r>
            <a:r>
              <a:rPr lang="en-US" err="1"/>
              <a:t>autor</a:t>
            </a:r>
            <a:r>
              <a:rPr lang="en-US"/>
              <a:t>, SUM(</a:t>
            </a:r>
            <a:r>
              <a:rPr lang="en-US" err="1"/>
              <a:t>cantitatea</a:t>
            </a:r>
            <a:r>
              <a:rPr lang="en-US"/>
              <a:t>) AS 'Nr-</a:t>
            </a:r>
            <a:r>
              <a:rPr lang="en-US" err="1"/>
              <a:t>ul</a:t>
            </a:r>
            <a:r>
              <a:rPr lang="en-US"/>
              <a:t> </a:t>
            </a:r>
            <a:r>
              <a:rPr lang="en-US" err="1"/>
              <a:t>cartilor</a:t>
            </a:r>
            <a:r>
              <a:rPr lang="en-US"/>
              <a:t>'</a:t>
            </a:r>
          </a:p>
          <a:p>
            <a:pPr>
              <a:buNone/>
            </a:pPr>
            <a:r>
              <a:rPr lang="en-US"/>
              <a:t>FROM </a:t>
            </a:r>
            <a:r>
              <a:rPr lang="en-US" err="1"/>
              <a:t>carti</a:t>
            </a:r>
            <a:r>
              <a:rPr lang="en-US"/>
              <a:t> </a:t>
            </a:r>
          </a:p>
          <a:p>
            <a:pPr>
              <a:buNone/>
            </a:pPr>
            <a:r>
              <a:rPr lang="en-US"/>
              <a:t>GROUP BY </a:t>
            </a:r>
            <a:r>
              <a:rPr lang="en-US" err="1"/>
              <a:t>autor</a:t>
            </a:r>
            <a:r>
              <a:rPr lang="en-US"/>
              <a:t> </a:t>
            </a:r>
            <a:endParaRPr lang="en-US" b="1">
              <a:solidFill>
                <a:srgbClr val="FF0000"/>
              </a:solidFill>
            </a:endParaRPr>
          </a:p>
          <a:p>
            <a:pPr>
              <a:buNone/>
            </a:pPr>
            <a:endParaRPr 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err="1"/>
              <a:t>Sarcina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832648"/>
          </a:xfrm>
        </p:spPr>
        <p:txBody>
          <a:bodyPr>
            <a:normAutofit fontScale="85000" lnSpcReduction="20000"/>
          </a:bodyPr>
          <a:lstStyle/>
          <a:p>
            <a:r>
              <a:rPr lang="ro-MO" b="1">
                <a:solidFill>
                  <a:srgbClr val="FF0000"/>
                </a:solidFill>
              </a:rPr>
              <a:t>Se determine N-rul de cărți a autor</a:t>
            </a:r>
            <a:r>
              <a:rPr lang="en-US" b="1" err="1">
                <a:solidFill>
                  <a:srgbClr val="FF0000"/>
                </a:solidFill>
              </a:rPr>
              <a:t>ului</a:t>
            </a:r>
            <a:r>
              <a:rPr lang="en-US" b="1">
                <a:solidFill>
                  <a:srgbClr val="FF0000"/>
                </a:solidFill>
              </a:rPr>
              <a:t> XXXX</a:t>
            </a:r>
            <a:r>
              <a:rPr lang="ro-MO" b="1">
                <a:solidFill>
                  <a:srgbClr val="FF0000"/>
                </a:solidFill>
              </a:rPr>
              <a:t> din tabelul Librărie</a:t>
            </a:r>
            <a:r>
              <a:rPr lang="en-US" b="1">
                <a:solidFill>
                  <a:srgbClr val="FF0000"/>
                </a:solidFill>
              </a:rPr>
              <a:t>.</a:t>
            </a:r>
            <a:endParaRPr lang="ro-MO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/>
              <a:t>SELECT </a:t>
            </a:r>
            <a:r>
              <a:rPr lang="en-US" sz="2800" err="1"/>
              <a:t>autor</a:t>
            </a:r>
            <a:r>
              <a:rPr lang="en-US" sz="2800"/>
              <a:t> AS '</a:t>
            </a:r>
            <a:r>
              <a:rPr lang="en-US" sz="2800" err="1"/>
              <a:t>Numele</a:t>
            </a:r>
            <a:r>
              <a:rPr lang="en-US" sz="2800"/>
              <a:t> </a:t>
            </a:r>
            <a:r>
              <a:rPr lang="en-US" sz="2800" err="1"/>
              <a:t>autorului</a:t>
            </a:r>
            <a:r>
              <a:rPr lang="en-US" sz="2800"/>
              <a:t>', SUM(</a:t>
            </a:r>
            <a:r>
              <a:rPr lang="en-US" sz="2800" err="1"/>
              <a:t>cantitatea</a:t>
            </a:r>
            <a:r>
              <a:rPr lang="en-US" sz="2800"/>
              <a:t>) AS 'Nr-</a:t>
            </a:r>
            <a:r>
              <a:rPr lang="en-US" sz="2800" err="1"/>
              <a:t>ul</a:t>
            </a:r>
            <a:r>
              <a:rPr lang="en-US" sz="2800"/>
              <a:t> </a:t>
            </a:r>
            <a:r>
              <a:rPr lang="en-US" sz="2800" err="1"/>
              <a:t>cartilor</a:t>
            </a:r>
            <a:r>
              <a:rPr lang="en-US" sz="2800"/>
              <a:t>'</a:t>
            </a:r>
          </a:p>
          <a:p>
            <a:pPr>
              <a:buNone/>
            </a:pPr>
            <a:r>
              <a:rPr lang="en-US" sz="2800"/>
              <a:t>FROM </a:t>
            </a:r>
            <a:r>
              <a:rPr lang="en-US" sz="2800" err="1"/>
              <a:t>carti</a:t>
            </a:r>
            <a:endParaRPr lang="en-US" sz="2800"/>
          </a:p>
          <a:p>
            <a:pPr>
              <a:buNone/>
            </a:pPr>
            <a:r>
              <a:rPr lang="en-US" sz="2800"/>
              <a:t>WHERE </a:t>
            </a:r>
            <a:r>
              <a:rPr lang="en-US" sz="2800" err="1"/>
              <a:t>autor</a:t>
            </a:r>
            <a:r>
              <a:rPr lang="en-US" sz="2800"/>
              <a:t>='</a:t>
            </a:r>
            <a:r>
              <a:rPr lang="en-US" sz="2800" err="1"/>
              <a:t>Eminescu</a:t>
            </a:r>
            <a:r>
              <a:rPr lang="en-US" sz="2800"/>
              <a:t>' </a:t>
            </a:r>
          </a:p>
          <a:p>
            <a:pPr>
              <a:buNone/>
            </a:pPr>
            <a:r>
              <a:rPr lang="en-US" sz="2800"/>
              <a:t>GROUP BY AUTOR</a:t>
            </a:r>
          </a:p>
          <a:p>
            <a:pPr marL="360363" indent="-360363"/>
            <a:r>
              <a:rPr lang="ro-MO" b="1">
                <a:solidFill>
                  <a:srgbClr val="FF0000"/>
                </a:solidFill>
              </a:rPr>
              <a:t>Se determine </a:t>
            </a:r>
            <a:r>
              <a:rPr lang="en-US" b="1" err="1">
                <a:solidFill>
                  <a:srgbClr val="FF0000"/>
                </a:solidFill>
              </a:rPr>
              <a:t>autorii</a:t>
            </a:r>
            <a:r>
              <a:rPr lang="en-US" b="1">
                <a:solidFill>
                  <a:srgbClr val="FF0000"/>
                </a:solidFill>
              </a:rPr>
              <a:t> care au </a:t>
            </a:r>
            <a:r>
              <a:rPr lang="en-US" b="1" err="1">
                <a:solidFill>
                  <a:srgbClr val="FF0000"/>
                </a:solidFill>
              </a:rPr>
              <a:t>numarul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carti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mai</a:t>
            </a:r>
            <a:r>
              <a:rPr lang="en-US" b="1">
                <a:solidFill>
                  <a:srgbClr val="FF0000"/>
                </a:solidFill>
              </a:rPr>
              <a:t> mare </a:t>
            </a:r>
            <a:r>
              <a:rPr lang="en-US" b="1" err="1">
                <a:solidFill>
                  <a:srgbClr val="FF0000"/>
                </a:solidFill>
              </a:rPr>
              <a:t>decit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valoarea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medie</a:t>
            </a:r>
            <a:r>
              <a:rPr lang="en-US" b="1">
                <a:solidFill>
                  <a:srgbClr val="FF0000"/>
                </a:solidFill>
              </a:rPr>
              <a:t> a </a:t>
            </a:r>
            <a:r>
              <a:rPr lang="en-US" b="1" err="1">
                <a:solidFill>
                  <a:srgbClr val="FF0000"/>
                </a:solidFill>
              </a:rPr>
              <a:t>cartilor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tuturor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autorilor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ro-MO" b="1">
                <a:solidFill>
                  <a:srgbClr val="FF0000"/>
                </a:solidFill>
              </a:rPr>
              <a:t>din tabelul Librărie</a:t>
            </a:r>
            <a:r>
              <a:rPr lang="en-US" b="1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ro-MO"/>
              <a:t>SELECT autor </a:t>
            </a:r>
          </a:p>
          <a:p>
            <a:pPr>
              <a:buNone/>
            </a:pPr>
            <a:r>
              <a:rPr lang="ro-MO"/>
              <a:t>FROM (SELECT autor, SUM(cantitatea) AS Numar_carti</a:t>
            </a:r>
          </a:p>
          <a:p>
            <a:pPr marL="0" indent="0">
              <a:buNone/>
            </a:pPr>
            <a:r>
              <a:rPr lang="ro-MO"/>
              <a:t>FROM carti</a:t>
            </a:r>
          </a:p>
          <a:p>
            <a:pPr marL="0" indent="0">
              <a:buNone/>
            </a:pPr>
            <a:r>
              <a:rPr lang="ro-MO"/>
              <a:t>GROUP BY autor) AS 'Rezultate'</a:t>
            </a:r>
          </a:p>
          <a:p>
            <a:pPr>
              <a:buNone/>
            </a:pPr>
            <a:r>
              <a:rPr lang="ro-MO"/>
              <a:t>WHERE Numar_carti &gt; 6</a:t>
            </a:r>
          </a:p>
          <a:p>
            <a:pPr>
              <a:buNone/>
            </a:pPr>
            <a:endParaRPr 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err="1"/>
              <a:t>Sarcina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832648"/>
          </a:xfrm>
        </p:spPr>
        <p:txBody>
          <a:bodyPr>
            <a:normAutofit fontScale="92500" lnSpcReduction="20000"/>
          </a:bodyPr>
          <a:lstStyle/>
          <a:p>
            <a:r>
              <a:rPr lang="ro-MO" b="1">
                <a:solidFill>
                  <a:srgbClr val="FF0000"/>
                </a:solidFill>
              </a:rPr>
              <a:t>Se determine </a:t>
            </a:r>
            <a:r>
              <a:rPr lang="en-US" b="1">
                <a:solidFill>
                  <a:srgbClr val="FF0000"/>
                </a:solidFill>
              </a:rPr>
              <a:t>ID</a:t>
            </a:r>
            <a:r>
              <a:rPr lang="ro-MO" b="1">
                <a:solidFill>
                  <a:srgbClr val="FF0000"/>
                </a:solidFill>
              </a:rPr>
              <a:t>-ul </a:t>
            </a:r>
            <a:r>
              <a:rPr lang="en-US" b="1" err="1">
                <a:solidFill>
                  <a:srgbClr val="FF0000"/>
                </a:solidFill>
              </a:rPr>
              <a:t>si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titlul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cartii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ro-MO" b="1">
                <a:solidFill>
                  <a:srgbClr val="FF0000"/>
                </a:solidFill>
              </a:rPr>
              <a:t>autor</a:t>
            </a:r>
            <a:r>
              <a:rPr lang="en-US" b="1" err="1">
                <a:solidFill>
                  <a:srgbClr val="FF0000"/>
                </a:solidFill>
              </a:rPr>
              <a:t>ului</a:t>
            </a:r>
            <a:r>
              <a:rPr lang="en-US" b="1">
                <a:solidFill>
                  <a:srgbClr val="FF0000"/>
                </a:solidFill>
              </a:rPr>
              <a:t> XXXX</a:t>
            </a:r>
            <a:r>
              <a:rPr lang="ro-MO" b="1">
                <a:solidFill>
                  <a:srgbClr val="FF0000"/>
                </a:solidFill>
              </a:rPr>
              <a:t> din tabelul Librărie</a:t>
            </a:r>
            <a:r>
              <a:rPr lang="en-US" b="1">
                <a:solidFill>
                  <a:srgbClr val="FF0000"/>
                </a:solidFill>
              </a:rPr>
              <a:t>.</a:t>
            </a:r>
            <a:endParaRPr lang="ro-MO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/>
              <a:t>SELECT </a:t>
            </a:r>
            <a:r>
              <a:rPr lang="en-US" sz="2800" err="1"/>
              <a:t>id_autor</a:t>
            </a:r>
            <a:r>
              <a:rPr lang="en-US" sz="2800"/>
              <a:t> AS 'ID-</a:t>
            </a:r>
            <a:r>
              <a:rPr lang="en-US" sz="2800" err="1"/>
              <a:t>ul</a:t>
            </a:r>
            <a:r>
              <a:rPr lang="en-US" sz="2800"/>
              <a:t>‘ </a:t>
            </a:r>
          </a:p>
          <a:p>
            <a:pPr>
              <a:buNone/>
            </a:pPr>
            <a:r>
              <a:rPr lang="en-US" sz="2800"/>
              <a:t>FROM </a:t>
            </a:r>
            <a:r>
              <a:rPr lang="en-US" sz="2800" err="1"/>
              <a:t>carti</a:t>
            </a:r>
            <a:endParaRPr lang="en-US" sz="2800"/>
          </a:p>
          <a:p>
            <a:pPr>
              <a:buNone/>
            </a:pPr>
            <a:r>
              <a:rPr lang="en-US" sz="2800"/>
              <a:t>WHERE </a:t>
            </a:r>
            <a:r>
              <a:rPr lang="en-US" sz="2800" err="1"/>
              <a:t>autor</a:t>
            </a:r>
            <a:r>
              <a:rPr lang="en-US" sz="2800"/>
              <a:t>='</a:t>
            </a:r>
            <a:r>
              <a:rPr lang="en-US" sz="2800" err="1"/>
              <a:t>Eminescu</a:t>
            </a:r>
            <a:r>
              <a:rPr lang="en-US" sz="2800"/>
              <a:t>‘</a:t>
            </a:r>
          </a:p>
          <a:p>
            <a:r>
              <a:rPr lang="ro-MO" b="1">
                <a:solidFill>
                  <a:srgbClr val="FF0000"/>
                </a:solidFill>
              </a:rPr>
              <a:t>Se determine </a:t>
            </a:r>
            <a:r>
              <a:rPr lang="en-US" b="1" err="1">
                <a:solidFill>
                  <a:srgbClr val="FF0000"/>
                </a:solidFill>
              </a:rPr>
              <a:t>informatia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despre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autor</a:t>
            </a:r>
            <a:r>
              <a:rPr lang="en-US" b="1">
                <a:solidFill>
                  <a:srgbClr val="FF0000"/>
                </a:solidFill>
              </a:rPr>
              <a:t> din </a:t>
            </a:r>
            <a:r>
              <a:rPr lang="en-US" b="1" err="1">
                <a:solidFill>
                  <a:srgbClr val="FF0000"/>
                </a:solidFill>
              </a:rPr>
              <a:t>tabelul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Autor</a:t>
            </a:r>
            <a:r>
              <a:rPr lang="en-US" b="1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/>
              <a:t>SELECT * </a:t>
            </a:r>
          </a:p>
          <a:p>
            <a:pPr>
              <a:buNone/>
            </a:pPr>
            <a:r>
              <a:rPr lang="en-US"/>
              <a:t>From </a:t>
            </a:r>
            <a:r>
              <a:rPr lang="en-US" err="1"/>
              <a:t>Autor</a:t>
            </a:r>
            <a:r>
              <a:rPr lang="en-US"/>
              <a:t>  </a:t>
            </a:r>
          </a:p>
          <a:p>
            <a:pPr>
              <a:buNone/>
            </a:pPr>
            <a:r>
              <a:rPr lang="en-US"/>
              <a:t>WHERE </a:t>
            </a:r>
            <a:r>
              <a:rPr lang="en-US" err="1"/>
              <a:t>Id_autor</a:t>
            </a:r>
            <a:r>
              <a:rPr lang="en-US"/>
              <a:t>=(SELECT </a:t>
            </a:r>
            <a:r>
              <a:rPr lang="en-US" err="1"/>
              <a:t>id_autor</a:t>
            </a:r>
            <a:r>
              <a:rPr lang="en-US"/>
              <a:t> AS 'ID-</a:t>
            </a:r>
            <a:r>
              <a:rPr lang="en-US" err="1"/>
              <a:t>ul</a:t>
            </a:r>
            <a:r>
              <a:rPr lang="en-US"/>
              <a:t>‘ </a:t>
            </a:r>
          </a:p>
          <a:p>
            <a:pPr>
              <a:buNone/>
            </a:pPr>
            <a:r>
              <a:rPr lang="en-US"/>
              <a:t>FROM </a:t>
            </a:r>
            <a:r>
              <a:rPr lang="en-US" err="1"/>
              <a:t>carti</a:t>
            </a:r>
            <a:endParaRPr lang="en-US"/>
          </a:p>
          <a:p>
            <a:pPr>
              <a:buNone/>
            </a:pPr>
            <a:r>
              <a:rPr lang="en-US"/>
              <a:t>WHERE </a:t>
            </a:r>
            <a:r>
              <a:rPr lang="en-US" err="1"/>
              <a:t>autor</a:t>
            </a:r>
            <a:r>
              <a:rPr lang="en-US"/>
              <a:t>='</a:t>
            </a:r>
            <a:r>
              <a:rPr lang="en-US" err="1"/>
              <a:t>Eminescu</a:t>
            </a:r>
            <a:r>
              <a:rPr lang="en-US"/>
              <a:t>‘)  </a:t>
            </a:r>
          </a:p>
          <a:p>
            <a:pPr>
              <a:buNone/>
            </a:pPr>
            <a:r>
              <a:rPr lang="en-US" b="1">
                <a:solidFill>
                  <a:srgbClr val="0000FF"/>
                </a:solidFill>
              </a:rPr>
              <a:t>#1242 - </a:t>
            </a:r>
            <a:r>
              <a:rPr lang="en-US" b="1" err="1">
                <a:solidFill>
                  <a:srgbClr val="0000FF"/>
                </a:solidFill>
              </a:rPr>
              <a:t>Subquery</a:t>
            </a:r>
            <a:r>
              <a:rPr lang="en-US" b="1">
                <a:solidFill>
                  <a:srgbClr val="0000FF"/>
                </a:solidFill>
              </a:rPr>
              <a:t> returns more than 1 row </a:t>
            </a:r>
            <a:r>
              <a:rPr lang="en-US" b="1">
                <a:solidFill>
                  <a:srgbClr val="FF0000"/>
                </a:solidFill>
              </a:rPr>
              <a:t>EROARE!!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5770E-6A8C-E01D-8A39-97AA4F8956F6}"/>
              </a:ext>
            </a:extLst>
          </p:cNvPr>
          <p:cNvSpPr txBox="1"/>
          <p:nvPr/>
        </p:nvSpPr>
        <p:spPr>
          <a:xfrm>
            <a:off x="3200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z-Cyrl-AZ" sz="1400" b="1"/>
              <a:t>Пример:</a:t>
            </a:r>
          </a:p>
          <a:p>
            <a:r>
              <a:rPr lang="az-Cyrl-AZ" sz="1400" b="1"/>
              <a:t>Выполнение:</a:t>
            </a:r>
            <a:endParaRPr lang="en-US" sz="1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err="1"/>
              <a:t>Sarcina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832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/>
              <a:t>SELECT * </a:t>
            </a:r>
          </a:p>
          <a:p>
            <a:pPr>
              <a:buNone/>
            </a:pPr>
            <a:r>
              <a:rPr lang="en-US"/>
              <a:t>From Autor  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/>
              <a:t>WHERE </a:t>
            </a:r>
            <a:r>
              <a:rPr lang="en-US" err="1"/>
              <a:t>Id_autor</a:t>
            </a:r>
            <a:r>
              <a:rPr lang="en-US"/>
              <a:t> IN (SELECT  </a:t>
            </a:r>
            <a:r>
              <a:rPr lang="en-US" err="1"/>
              <a:t>id_autor</a:t>
            </a:r>
            <a:r>
              <a:rPr lang="en-US"/>
              <a:t> AS 'ID-</a:t>
            </a:r>
            <a:r>
              <a:rPr lang="en-US" err="1"/>
              <a:t>ul</a:t>
            </a:r>
            <a:r>
              <a:rPr lang="en-US"/>
              <a:t>‘ 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/>
              <a:t>FROM </a:t>
            </a:r>
            <a:r>
              <a:rPr lang="en-US" err="1"/>
              <a:t>carti</a:t>
            </a:r>
            <a:endParaRPr lang="en-US"/>
          </a:p>
          <a:p>
            <a:pPr>
              <a:buNone/>
            </a:pPr>
            <a:r>
              <a:rPr lang="en-US"/>
              <a:t>WHERE </a:t>
            </a:r>
            <a:r>
              <a:rPr lang="en-US" err="1"/>
              <a:t>autor</a:t>
            </a:r>
            <a:r>
              <a:rPr lang="en-US"/>
              <a:t>='</a:t>
            </a:r>
            <a:r>
              <a:rPr lang="en-US" err="1"/>
              <a:t>Eminescu</a:t>
            </a:r>
            <a:r>
              <a:rPr lang="en-US"/>
              <a:t>‘)</a:t>
            </a:r>
            <a:r>
              <a:rPr lang="ro-MO"/>
              <a:t>  </a:t>
            </a:r>
            <a:r>
              <a:rPr lang="en-US" b="1">
                <a:solidFill>
                  <a:srgbClr val="FF0000"/>
                </a:solidFill>
              </a:rPr>
              <a:t>!!!!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SELECT * </a:t>
            </a:r>
          </a:p>
          <a:p>
            <a:pPr>
              <a:buNone/>
            </a:pPr>
            <a:r>
              <a:rPr lang="en-US"/>
              <a:t>From Autor  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/>
              <a:t>WHERE </a:t>
            </a:r>
            <a:r>
              <a:rPr lang="en-US" err="1"/>
              <a:t>Id_autor</a:t>
            </a:r>
            <a:r>
              <a:rPr lang="en-US"/>
              <a:t> IN (</a:t>
            </a:r>
            <a:r>
              <a:rPr lang="en-US">
                <a:solidFill>
                  <a:srgbClr val="0000FF"/>
                </a:solidFill>
              </a:rPr>
              <a:t>DISTINCT</a:t>
            </a:r>
            <a:r>
              <a:rPr lang="en-US"/>
              <a:t> SELECT  </a:t>
            </a:r>
            <a:r>
              <a:rPr lang="en-US" err="1"/>
              <a:t>id_autor</a:t>
            </a:r>
            <a:r>
              <a:rPr lang="en-US"/>
              <a:t> AS 'ID-</a:t>
            </a:r>
            <a:r>
              <a:rPr lang="en-US" err="1"/>
              <a:t>ul</a:t>
            </a:r>
            <a:r>
              <a:rPr lang="en-US"/>
              <a:t>‘ 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/>
              <a:t>FROM </a:t>
            </a:r>
            <a:r>
              <a:rPr lang="en-US" err="1"/>
              <a:t>carti</a:t>
            </a:r>
            <a:endParaRPr lang="en-US"/>
          </a:p>
          <a:p>
            <a:pPr>
              <a:buNone/>
            </a:pPr>
            <a:r>
              <a:rPr lang="en-US"/>
              <a:t>WHERE </a:t>
            </a:r>
            <a:r>
              <a:rPr lang="en-US" err="1"/>
              <a:t>autor</a:t>
            </a:r>
            <a:r>
              <a:rPr lang="en-US"/>
              <a:t>='</a:t>
            </a:r>
            <a:r>
              <a:rPr lang="en-US" err="1"/>
              <a:t>Eminescu</a:t>
            </a:r>
            <a:r>
              <a:rPr lang="en-US"/>
              <a:t>‘)</a:t>
            </a:r>
            <a:r>
              <a:rPr lang="ro-MO"/>
              <a:t>  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err="1"/>
              <a:t>Sarcina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83264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sz="2800" b="1"/>
              <a:t>SELECT * </a:t>
            </a:r>
          </a:p>
          <a:p>
            <a:pPr>
              <a:buNone/>
            </a:pPr>
            <a:r>
              <a:rPr lang="en-US" sz="2800" b="1"/>
              <a:t>From </a:t>
            </a:r>
            <a:r>
              <a:rPr lang="en-US" sz="2800" b="1" err="1"/>
              <a:t>Autor</a:t>
            </a:r>
            <a:r>
              <a:rPr lang="en-US" sz="2800" b="1"/>
              <a:t>  </a:t>
            </a:r>
          </a:p>
          <a:p>
            <a:pPr>
              <a:buNone/>
            </a:pPr>
            <a:r>
              <a:rPr lang="en-US" sz="2800" b="1"/>
              <a:t>WHERE </a:t>
            </a:r>
            <a:r>
              <a:rPr lang="en-US" sz="2800" b="1" err="1"/>
              <a:t>Id_autor</a:t>
            </a:r>
            <a:r>
              <a:rPr lang="en-US" sz="2800" b="1"/>
              <a:t> =(</a:t>
            </a:r>
            <a:r>
              <a:rPr lang="en-US" sz="2800" b="1">
                <a:solidFill>
                  <a:srgbClr val="0000FF"/>
                </a:solidFill>
              </a:rPr>
              <a:t>DISTINCT</a:t>
            </a:r>
            <a:r>
              <a:rPr lang="en-US" sz="2800" b="1"/>
              <a:t> SELECT  </a:t>
            </a:r>
            <a:r>
              <a:rPr lang="en-US" sz="2800" b="1" err="1"/>
              <a:t>id_autor</a:t>
            </a:r>
            <a:r>
              <a:rPr lang="en-US" sz="2800" b="1"/>
              <a:t> AS 'ID-</a:t>
            </a:r>
            <a:r>
              <a:rPr lang="en-US" sz="2800" b="1" err="1"/>
              <a:t>ul</a:t>
            </a:r>
            <a:r>
              <a:rPr lang="en-US" sz="2800" b="1"/>
              <a:t>‘ </a:t>
            </a:r>
          </a:p>
          <a:p>
            <a:pPr>
              <a:buNone/>
            </a:pPr>
            <a:r>
              <a:rPr lang="en-US" sz="2800" b="1"/>
              <a:t>FROM </a:t>
            </a:r>
            <a:r>
              <a:rPr lang="en-US" sz="2800" b="1" err="1"/>
              <a:t>carti</a:t>
            </a:r>
            <a:endParaRPr lang="en-US" sz="2800" b="1"/>
          </a:p>
          <a:p>
            <a:pPr>
              <a:buNone/>
            </a:pPr>
            <a:r>
              <a:rPr lang="en-US" sz="2800" b="1"/>
              <a:t>WHERE </a:t>
            </a:r>
            <a:r>
              <a:rPr lang="en-US" sz="2800" b="1" err="1"/>
              <a:t>autor</a:t>
            </a:r>
            <a:r>
              <a:rPr lang="en-US" sz="2800" b="1"/>
              <a:t>='</a:t>
            </a:r>
            <a:r>
              <a:rPr lang="en-US" sz="2800" b="1" err="1"/>
              <a:t>Eminescu</a:t>
            </a:r>
            <a:r>
              <a:rPr lang="en-US" sz="2800" b="1"/>
              <a:t>‘)</a:t>
            </a:r>
            <a:r>
              <a:rPr lang="ro-MO" sz="2800" b="1"/>
              <a:t>  </a:t>
            </a:r>
            <a:endParaRPr lang="en-US" sz="2800" b="1"/>
          </a:p>
          <a:p>
            <a:pPr>
              <a:buNone/>
            </a:pPr>
            <a:r>
              <a:rPr lang="en-US" b="1" err="1">
                <a:solidFill>
                  <a:srgbClr val="FF0000"/>
                </a:solidFill>
              </a:rPr>
              <a:t>Prezentati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autorul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este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prezent</a:t>
            </a:r>
            <a:r>
              <a:rPr lang="en-US" b="1">
                <a:solidFill>
                  <a:srgbClr val="FF0000"/>
                </a:solidFill>
              </a:rPr>
              <a:t> in </a:t>
            </a:r>
            <a:r>
              <a:rPr lang="en-US" b="1" err="1">
                <a:solidFill>
                  <a:srgbClr val="FF0000"/>
                </a:solidFill>
              </a:rPr>
              <a:t>tabelul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carti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mai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multe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ori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si</a:t>
            </a:r>
            <a:r>
              <a:rPr lang="en-US" b="1">
                <a:solidFill>
                  <a:srgbClr val="FF0000"/>
                </a:solidFill>
              </a:rPr>
              <a:t> de cite </a:t>
            </a:r>
            <a:r>
              <a:rPr lang="en-US" b="1" err="1">
                <a:solidFill>
                  <a:srgbClr val="FF0000"/>
                </a:solidFill>
              </a:rPr>
              <a:t>ori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este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mai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mult</a:t>
            </a:r>
            <a:endParaRPr lang="en-US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/>
              <a:t>SELECT</a:t>
            </a:r>
          </a:p>
          <a:p>
            <a:pPr>
              <a:buNone/>
            </a:pPr>
            <a:r>
              <a:rPr lang="en-US" b="1"/>
              <a:t>    </a:t>
            </a:r>
            <a:r>
              <a:rPr lang="en-US" b="1" err="1"/>
              <a:t>autor</a:t>
            </a:r>
            <a:r>
              <a:rPr lang="en-US" b="1"/>
              <a:t>, </a:t>
            </a:r>
            <a:r>
              <a:rPr lang="en-US" b="1" err="1"/>
              <a:t>id_autor</a:t>
            </a:r>
            <a:r>
              <a:rPr lang="en-US" b="1"/>
              <a:t>, COUNT(*)</a:t>
            </a:r>
          </a:p>
          <a:p>
            <a:pPr>
              <a:buNone/>
            </a:pPr>
            <a:r>
              <a:rPr lang="en-US" b="1"/>
              <a:t>FROM</a:t>
            </a:r>
          </a:p>
          <a:p>
            <a:pPr>
              <a:buNone/>
            </a:pPr>
            <a:r>
              <a:rPr lang="en-US" b="1"/>
              <a:t>    </a:t>
            </a:r>
            <a:r>
              <a:rPr lang="en-US" b="1" err="1"/>
              <a:t>carti</a:t>
            </a:r>
          </a:p>
          <a:p>
            <a:pPr>
              <a:buNone/>
            </a:pPr>
            <a:r>
              <a:rPr lang="en-US" b="1"/>
              <a:t>GROUP BY</a:t>
            </a:r>
          </a:p>
          <a:p>
            <a:pPr>
              <a:buNone/>
            </a:pPr>
            <a:r>
              <a:rPr lang="en-US" b="1"/>
              <a:t>    </a:t>
            </a:r>
            <a:r>
              <a:rPr lang="en-US" b="1" err="1"/>
              <a:t>autor</a:t>
            </a:r>
            <a:r>
              <a:rPr lang="en-US" b="1"/>
              <a:t>, </a:t>
            </a:r>
            <a:r>
              <a:rPr lang="en-US" b="1" err="1"/>
              <a:t>id_autor</a:t>
            </a:r>
            <a:r>
              <a:rPr lang="en-US" b="1"/>
              <a:t> </a:t>
            </a:r>
          </a:p>
          <a:p>
            <a:pPr>
              <a:buNone/>
            </a:pPr>
            <a:r>
              <a:rPr lang="en-US" b="1"/>
              <a:t>HAVING </a:t>
            </a:r>
          </a:p>
          <a:p>
            <a:pPr>
              <a:buNone/>
            </a:pPr>
            <a:r>
              <a:rPr lang="en-US" b="1"/>
              <a:t>    COUNT(*) &gt; 1</a:t>
            </a:r>
          </a:p>
          <a:p>
            <a:pPr>
              <a:buNone/>
            </a:pPr>
            <a:endParaRPr 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err="1"/>
              <a:t>Sarcina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832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800" b="1" err="1">
                <a:solidFill>
                  <a:srgbClr val="FF0000"/>
                </a:solidFill>
              </a:rPr>
              <a:t>Prezentati</a:t>
            </a:r>
            <a:r>
              <a:rPr lang="en-US" sz="2800" b="1">
                <a:solidFill>
                  <a:srgbClr val="FF0000"/>
                </a:solidFill>
              </a:rPr>
              <a:t> </a:t>
            </a:r>
            <a:r>
              <a:rPr lang="ro-MO" sz="2800" b="1">
                <a:solidFill>
                  <a:srgbClr val="FF0000"/>
                </a:solidFill>
              </a:rPr>
              <a:t>REUNIUNEA tabelei CARTI CU SINE INSASI</a:t>
            </a:r>
          </a:p>
          <a:p>
            <a:pPr>
              <a:buNone/>
            </a:pPr>
            <a:r>
              <a:rPr lang="en-US" sz="2800" b="1"/>
              <a:t>SELECT </a:t>
            </a:r>
            <a:r>
              <a:rPr lang="en-US" sz="2800" b="1" err="1"/>
              <a:t>autor</a:t>
            </a:r>
            <a:r>
              <a:rPr lang="en-US" sz="2800" b="1"/>
              <a:t> FROM `</a:t>
            </a:r>
            <a:r>
              <a:rPr lang="en-US" sz="2800" b="1" err="1"/>
              <a:t>carti</a:t>
            </a:r>
            <a:r>
              <a:rPr lang="en-US" sz="2800" b="1"/>
              <a:t>` </a:t>
            </a:r>
          </a:p>
          <a:p>
            <a:pPr>
              <a:buNone/>
            </a:pPr>
            <a:r>
              <a:rPr lang="en-US" sz="2800" b="1"/>
              <a:t>union </a:t>
            </a:r>
          </a:p>
          <a:p>
            <a:pPr>
              <a:buNone/>
            </a:pPr>
            <a:r>
              <a:rPr lang="en-US" sz="2800" b="1"/>
              <a:t>SELECT </a:t>
            </a:r>
            <a:r>
              <a:rPr lang="en-US" sz="2800" b="1" err="1"/>
              <a:t>autor</a:t>
            </a:r>
            <a:r>
              <a:rPr lang="en-US" sz="2800" b="1"/>
              <a:t> FROM `</a:t>
            </a:r>
            <a:r>
              <a:rPr lang="en-US" sz="2800" b="1" err="1"/>
              <a:t>carti</a:t>
            </a:r>
            <a:r>
              <a:rPr lang="en-US" sz="2800" b="1"/>
              <a:t>` </a:t>
            </a:r>
          </a:p>
          <a:p>
            <a:pPr>
              <a:buNone/>
            </a:pPr>
            <a:r>
              <a:rPr lang="en-US" b="1" err="1">
                <a:solidFill>
                  <a:srgbClr val="FF0000"/>
                </a:solidFill>
              </a:rPr>
              <a:t>Prezentati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ro-MO" b="1">
                <a:solidFill>
                  <a:srgbClr val="FF0000"/>
                </a:solidFill>
              </a:rPr>
              <a:t>intersectia tabelei CARTI CU SINE INSASI</a:t>
            </a:r>
          </a:p>
          <a:p>
            <a:pPr>
              <a:buNone/>
            </a:pPr>
            <a:r>
              <a:rPr lang="en-US" b="1"/>
              <a:t>SELECT </a:t>
            </a:r>
            <a:r>
              <a:rPr lang="en-US" b="1" err="1"/>
              <a:t>autor</a:t>
            </a:r>
            <a:r>
              <a:rPr lang="en-US" b="1"/>
              <a:t> FROM </a:t>
            </a:r>
            <a:r>
              <a:rPr lang="en-US" b="1" err="1"/>
              <a:t>carti</a:t>
            </a:r>
            <a:endParaRPr lang="en-US" b="1"/>
          </a:p>
          <a:p>
            <a:pPr>
              <a:buNone/>
            </a:pPr>
            <a:r>
              <a:rPr lang="en-US" b="1"/>
              <a:t>WHERE </a:t>
            </a:r>
            <a:r>
              <a:rPr lang="en-US" b="1" err="1"/>
              <a:t>id_autor</a:t>
            </a:r>
            <a:r>
              <a:rPr lang="en-US" b="1"/>
              <a:t> IN (SELECT </a:t>
            </a:r>
            <a:r>
              <a:rPr lang="en-US" b="1" err="1"/>
              <a:t>id_autor</a:t>
            </a:r>
            <a:r>
              <a:rPr lang="en-US" b="1"/>
              <a:t> FROM </a:t>
            </a:r>
            <a:r>
              <a:rPr lang="en-US" b="1" err="1"/>
              <a:t>carti</a:t>
            </a:r>
            <a:r>
              <a:rPr lang="en-US" b="1"/>
              <a:t>)</a:t>
            </a:r>
            <a:endParaRPr lang="en-US"/>
          </a:p>
          <a:p>
            <a:pPr>
              <a:buNone/>
            </a:pPr>
            <a:r>
              <a:rPr lang="en-US" b="1"/>
              <a:t>GROUP BY </a:t>
            </a:r>
            <a:r>
              <a:rPr lang="en-US" b="1" err="1"/>
              <a:t>autor</a:t>
            </a:r>
            <a:endParaRPr lang="en-US" b="1">
              <a:cs typeface="Calibri"/>
            </a:endParaRPr>
          </a:p>
          <a:p>
            <a:pPr>
              <a:buNone/>
            </a:pPr>
            <a:endParaRPr lang="en-US" b="1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9369" t="50000" r="54134" b="29000"/>
          <a:stretch>
            <a:fillRect/>
          </a:stretch>
        </p:blipFill>
        <p:spPr bwMode="auto">
          <a:xfrm>
            <a:off x="755576" y="4941168"/>
            <a:ext cx="1080120" cy="1916832"/>
          </a:xfrm>
          <a:prstGeom prst="rect">
            <a:avLst/>
          </a:prstGeom>
          <a:ln w="3175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 l="39960" t="47900" r="14563" b="21650"/>
          <a:stretch>
            <a:fillRect/>
          </a:stretch>
        </p:blipFill>
        <p:spPr bwMode="auto">
          <a:xfrm>
            <a:off x="3347864" y="4437112"/>
            <a:ext cx="5544616" cy="2420888"/>
          </a:xfrm>
          <a:prstGeom prst="rect">
            <a:avLst/>
          </a:prstGeom>
          <a:ln w="3175" cap="sq" cmpd="thickThin">
            <a:solidFill>
              <a:srgbClr val="0000FF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23423" t="58400" r="69490" b="23750"/>
          <a:stretch>
            <a:fillRect/>
          </a:stretch>
        </p:blipFill>
        <p:spPr bwMode="auto">
          <a:xfrm>
            <a:off x="6372200" y="1124744"/>
            <a:ext cx="1656184" cy="165618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SARCINI</vt:lpstr>
      <vt:lpstr>Sarcina</vt:lpstr>
      <vt:lpstr>Sarcina</vt:lpstr>
      <vt:lpstr>Sarcina</vt:lpstr>
      <vt:lpstr>Sarcina</vt:lpstr>
      <vt:lpstr>Sarcina</vt:lpstr>
      <vt:lpstr>Sarcina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SARCINI</dc:title>
  <dc:creator>Mihai</dc:creator>
  <cp:revision>6</cp:revision>
  <dcterms:created xsi:type="dcterms:W3CDTF">2021-11-10T19:17:56Z</dcterms:created>
  <dcterms:modified xsi:type="dcterms:W3CDTF">2022-11-30T18:10:29Z</dcterms:modified>
</cp:coreProperties>
</file>