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321" r:id="rId4"/>
    <p:sldId id="280" r:id="rId5"/>
    <p:sldId id="279" r:id="rId6"/>
    <p:sldId id="282" r:id="rId7"/>
    <p:sldId id="283" r:id="rId8"/>
    <p:sldId id="284" r:id="rId9"/>
    <p:sldId id="285" r:id="rId10"/>
    <p:sldId id="286" r:id="rId11"/>
    <p:sldId id="287" r:id="rId12"/>
    <p:sldId id="291" r:id="rId13"/>
    <p:sldId id="295" r:id="rId14"/>
    <p:sldId id="298" r:id="rId15"/>
    <p:sldId id="300" r:id="rId16"/>
    <p:sldId id="303" r:id="rId17"/>
    <p:sldId id="308" r:id="rId18"/>
    <p:sldId id="309" r:id="rId19"/>
    <p:sldId id="311" r:id="rId20"/>
    <p:sldId id="314" r:id="rId21"/>
    <p:sldId id="315" r:id="rId22"/>
    <p:sldId id="318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44">
          <p15:clr>
            <a:srgbClr val="A4A3A4"/>
          </p15:clr>
        </p15:guide>
        <p15:guide id="5" pos="3839">
          <p15:clr>
            <a:srgbClr val="A4A3A4"/>
          </p15:clr>
        </p15:guide>
        <p15:guide id="6" pos="959">
          <p15:clr>
            <a:srgbClr val="A4A3A4"/>
          </p15:clr>
        </p15:guide>
        <p15:guide id="7" pos="6719">
          <p15:clr>
            <a:srgbClr val="A4A3A4"/>
          </p15:clr>
        </p15:guide>
        <p15:guide id="8" pos="6143">
          <p15:clr>
            <a:srgbClr val="A4A3A4"/>
          </p15:clr>
        </p15:guide>
        <p15:guide id="9" pos="4991">
          <p15:clr>
            <a:srgbClr val="A4A3A4"/>
          </p15:clr>
        </p15:guide>
        <p15:guide id="10" pos="5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000" autoAdjust="0"/>
  </p:normalViewPr>
  <p:slideViewPr>
    <p:cSldViewPr>
      <p:cViewPr varScale="1">
        <p:scale>
          <a:sx n="90" d="100"/>
          <a:sy n="90" d="100"/>
        </p:scale>
        <p:origin x="232" y="624"/>
      </p:cViewPr>
      <p:guideLst>
        <p:guide orient="horz" pos="2160"/>
        <p:guide orient="horz" pos="1200"/>
        <p:guide orient="horz" pos="3888"/>
        <p:guide orient="horz" pos="144"/>
        <p:guide pos="3839"/>
        <p:guide pos="959"/>
        <p:guide pos="6719"/>
        <p:guide pos="6143"/>
        <p:guide pos="4991"/>
        <p:guide pos="55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16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0C96E-4F63-4F5B-BA63-CABD27326C2C}" type="doc">
      <dgm:prSet loTypeId="urn:microsoft.com/office/officeart/2005/8/layout/radial4" loCatId="relationship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5AE9E325-3BE1-4E32-AB34-0F126D5FCDE5}">
      <dgm:prSet phldrT="[Text]" custT="1"/>
      <dgm:spPr/>
      <dgm:t>
        <a:bodyPr/>
        <a:lstStyle/>
        <a:p>
          <a:pPr algn="ctr" defTabSz="914400">
            <a:buNone/>
          </a:pPr>
          <a:r>
            <a:rPr lang="en-US" sz="3200" dirty="0" err="1"/>
            <a:t>Relatii</a:t>
          </a:r>
          <a:endParaRPr lang="ru-RU" sz="1800" b="0" i="0" noProof="0" dirty="0">
            <a:latin typeface="Corbel"/>
            <a:ea typeface="+mn-ea"/>
            <a:cs typeface="+mn-cs"/>
          </a:endParaRPr>
        </a:p>
      </dgm:t>
    </dgm:pt>
    <dgm:pt modelId="{98650D56-9C43-4505-9DA1-4D3C821A1690}" type="parTrans" cxnId="{05E98F03-5CB2-436C-9F04-9DB03E07AB54}">
      <dgm:prSet/>
      <dgm:spPr/>
      <dgm:t>
        <a:bodyPr/>
        <a:lstStyle/>
        <a:p>
          <a:pPr algn="ctr"/>
          <a:endParaRPr lang="ru-RU" noProof="0" dirty="0"/>
        </a:p>
      </dgm:t>
    </dgm:pt>
    <dgm:pt modelId="{9CCD223C-9B7D-4CFD-B1B8-F39EDEF707D5}" type="sibTrans" cxnId="{05E98F03-5CB2-436C-9F04-9DB03E07AB54}">
      <dgm:prSet/>
      <dgm:spPr/>
      <dgm:t>
        <a:bodyPr/>
        <a:lstStyle/>
        <a:p>
          <a:pPr algn="ctr"/>
          <a:endParaRPr lang="ru-RU" noProof="0" dirty="0"/>
        </a:p>
      </dgm:t>
    </dgm:pt>
    <dgm:pt modelId="{70D9E217-76F6-46DE-9203-364EB5B5819B}">
      <dgm:prSet phldrT="[Text]" custT="1"/>
      <dgm:spPr/>
      <dgm:t>
        <a:bodyPr/>
        <a:lstStyle/>
        <a:p>
          <a:pPr algn="ctr" defTabSz="914400">
            <a:buNone/>
          </a:pPr>
          <a:r>
            <a:rPr lang="en-US" sz="3200" b="0" dirty="0" err="1"/>
            <a:t>Entitati</a:t>
          </a:r>
          <a:r>
            <a:rPr lang="en-US" sz="3200" b="0" dirty="0"/>
            <a:t> </a:t>
          </a:r>
          <a:r>
            <a:rPr lang="en-US" sz="3200" b="0" dirty="0" err="1"/>
            <a:t>structurale</a:t>
          </a:r>
          <a:endParaRPr lang="ru-RU" sz="3200" b="0" i="0" noProof="0" dirty="0">
            <a:latin typeface="Corbel"/>
            <a:ea typeface="+mn-ea"/>
            <a:cs typeface="+mn-cs"/>
          </a:endParaRPr>
        </a:p>
      </dgm:t>
    </dgm:pt>
    <dgm:pt modelId="{727F31F3-DC16-422C-A2F6-FE8C55FB77E1}" type="parTrans" cxnId="{384BD716-1D85-4806-BE7E-7C19D197EC8C}">
      <dgm:prSet/>
      <dgm:spPr/>
      <dgm:t>
        <a:bodyPr/>
        <a:lstStyle/>
        <a:p>
          <a:pPr algn="ctr"/>
          <a:endParaRPr lang="ru-RU" noProof="0" dirty="0"/>
        </a:p>
      </dgm:t>
    </dgm:pt>
    <dgm:pt modelId="{46FBE39B-D349-4812-8DF6-C1750FAE63BA}" type="sibTrans" cxnId="{384BD716-1D85-4806-BE7E-7C19D197EC8C}">
      <dgm:prSet/>
      <dgm:spPr/>
      <dgm:t>
        <a:bodyPr/>
        <a:lstStyle/>
        <a:p>
          <a:pPr algn="ctr"/>
          <a:endParaRPr lang="ru-RU" noProof="0" dirty="0"/>
        </a:p>
      </dgm:t>
    </dgm:pt>
    <dgm:pt modelId="{C8C9AC21-3FFA-4C9D-90AA-D6B660604937}">
      <dgm:prSet phldrT="[Text]"/>
      <dgm:spPr/>
      <dgm:t>
        <a:bodyPr/>
        <a:lstStyle/>
        <a:p>
          <a:pPr algn="ctr" defTabSz="914400">
            <a:buNone/>
          </a:pPr>
          <a:r>
            <a:rPr lang="ru-RU" sz="1800" b="1" dirty="0"/>
            <a:t>UML</a:t>
          </a:r>
          <a:endParaRPr lang="ru-RU" sz="1800" b="0" i="0" noProof="0" dirty="0">
            <a:latin typeface="Corbel"/>
            <a:ea typeface="+mn-ea"/>
            <a:cs typeface="+mn-cs"/>
          </a:endParaRPr>
        </a:p>
      </dgm:t>
    </dgm:pt>
    <dgm:pt modelId="{EF4780CA-D754-4AF4-8B5A-9F30634D6BA8}" type="sibTrans" cxnId="{788774C9-1D6A-438F-BA0A-09F6EF807435}">
      <dgm:prSet/>
      <dgm:spPr/>
      <dgm:t>
        <a:bodyPr/>
        <a:lstStyle/>
        <a:p>
          <a:pPr algn="ctr"/>
          <a:endParaRPr lang="ru-RU" noProof="0" dirty="0"/>
        </a:p>
      </dgm:t>
    </dgm:pt>
    <dgm:pt modelId="{2D9F7C18-1DE0-424D-933E-FF03C10F3850}" type="parTrans" cxnId="{788774C9-1D6A-438F-BA0A-09F6EF807435}">
      <dgm:prSet/>
      <dgm:spPr/>
      <dgm:t>
        <a:bodyPr/>
        <a:lstStyle/>
        <a:p>
          <a:pPr algn="ctr"/>
          <a:endParaRPr lang="ru-RU" noProof="0" dirty="0"/>
        </a:p>
      </dgm:t>
    </dgm:pt>
    <dgm:pt modelId="{FDFA706D-723B-4FDE-BF84-0F51CD3A26D0}">
      <dgm:prSet custT="1"/>
      <dgm:spPr/>
      <dgm:t>
        <a:bodyPr/>
        <a:lstStyle/>
        <a:p>
          <a:r>
            <a:rPr lang="en-US" sz="3200" dirty="0" err="1"/>
            <a:t>Diagrame</a:t>
          </a:r>
          <a:endParaRPr lang="ru-RU" sz="3200" dirty="0"/>
        </a:p>
      </dgm:t>
    </dgm:pt>
    <dgm:pt modelId="{84A7F2D5-1217-46E1-9820-9D6408CB80D4}" type="parTrans" cxnId="{C06507C0-E9A1-4CD4-92F6-A26F6425CFB4}">
      <dgm:prSet/>
      <dgm:spPr/>
      <dgm:t>
        <a:bodyPr/>
        <a:lstStyle/>
        <a:p>
          <a:endParaRPr lang="ru-RU"/>
        </a:p>
      </dgm:t>
    </dgm:pt>
    <dgm:pt modelId="{E024D762-9686-4BBE-83C2-F5BEAD5C014F}" type="sibTrans" cxnId="{C06507C0-E9A1-4CD4-92F6-A26F6425CFB4}">
      <dgm:prSet/>
      <dgm:spPr/>
      <dgm:t>
        <a:bodyPr/>
        <a:lstStyle/>
        <a:p>
          <a:endParaRPr lang="ru-RU"/>
        </a:p>
      </dgm:t>
    </dgm:pt>
    <dgm:pt modelId="{72DD59F2-2ECB-482A-AF27-51408A460590}">
      <dgm:prSet custT="1"/>
      <dgm:spPr/>
      <dgm:t>
        <a:bodyPr/>
        <a:lstStyle/>
        <a:p>
          <a:r>
            <a:rPr lang="en-US" sz="3200" b="0" dirty="0" err="1"/>
            <a:t>Entitati</a:t>
          </a:r>
          <a:r>
            <a:rPr lang="en-US" sz="3200" b="0" dirty="0"/>
            <a:t> </a:t>
          </a:r>
          <a:r>
            <a:rPr lang="en-US" sz="3200" b="0" dirty="0" err="1"/>
            <a:t>comportamentale</a:t>
          </a:r>
          <a:endParaRPr lang="ru-RU" sz="3200" b="0" dirty="0"/>
        </a:p>
      </dgm:t>
    </dgm:pt>
    <dgm:pt modelId="{D5D15C32-EFCB-4AE5-B46C-FDD1B0A63212}" type="parTrans" cxnId="{F3760516-55B2-4970-A2DA-EFDB48A66AC6}">
      <dgm:prSet/>
      <dgm:spPr/>
      <dgm:t>
        <a:bodyPr/>
        <a:lstStyle/>
        <a:p>
          <a:endParaRPr lang="ru-RU"/>
        </a:p>
      </dgm:t>
    </dgm:pt>
    <dgm:pt modelId="{C81F9B2D-3038-493B-9E61-E02F3ECF4045}" type="sibTrans" cxnId="{F3760516-55B2-4970-A2DA-EFDB48A66AC6}">
      <dgm:prSet/>
      <dgm:spPr/>
      <dgm:t>
        <a:bodyPr/>
        <a:lstStyle/>
        <a:p>
          <a:endParaRPr lang="ru-RU"/>
        </a:p>
      </dgm:t>
    </dgm:pt>
    <dgm:pt modelId="{76B4DBF7-3D39-4C03-AB72-CF1A8E930762}">
      <dgm:prSet custT="1"/>
      <dgm:spPr/>
      <dgm:t>
        <a:bodyPr/>
        <a:lstStyle/>
        <a:p>
          <a:r>
            <a:rPr lang="en-US" sz="3200" dirty="0" err="1"/>
            <a:t>Entitati</a:t>
          </a:r>
          <a:endParaRPr lang="ru-RU" sz="3200" dirty="0"/>
        </a:p>
      </dgm:t>
    </dgm:pt>
    <dgm:pt modelId="{0E5831E9-286C-42DA-8E19-7099C7C0A209}" type="parTrans" cxnId="{C08AF7A1-BAE3-48F6-984B-4DDC1FD8E43A}">
      <dgm:prSet/>
      <dgm:spPr/>
      <dgm:t>
        <a:bodyPr/>
        <a:lstStyle/>
        <a:p>
          <a:endParaRPr lang="ru-RU"/>
        </a:p>
      </dgm:t>
    </dgm:pt>
    <dgm:pt modelId="{4D9FBF67-8BD6-4C96-ABB8-772095438B5C}" type="sibTrans" cxnId="{C08AF7A1-BAE3-48F6-984B-4DDC1FD8E43A}">
      <dgm:prSet/>
      <dgm:spPr/>
      <dgm:t>
        <a:bodyPr/>
        <a:lstStyle/>
        <a:p>
          <a:endParaRPr lang="ru-RU"/>
        </a:p>
      </dgm:t>
    </dgm:pt>
    <dgm:pt modelId="{AF91D445-78A0-461D-B249-38F80CF07640}">
      <dgm:prSet custRadScaleRad="92609" custRadScaleInc="-138621"/>
      <dgm:spPr/>
      <dgm:t>
        <a:bodyPr/>
        <a:lstStyle/>
        <a:p>
          <a:endParaRPr lang="ru-RU"/>
        </a:p>
      </dgm:t>
    </dgm:pt>
    <dgm:pt modelId="{5AAE5A8C-56DE-46C3-9A4F-FCA2D7170D71}" type="parTrans" cxnId="{74D86AF1-77D3-424E-95DE-3C236F040C34}">
      <dgm:prSet custLinFactNeighborX="-5744" custLinFactNeighborY="-66163"/>
      <dgm:spPr/>
      <dgm:t>
        <a:bodyPr/>
        <a:lstStyle/>
        <a:p>
          <a:endParaRPr lang="ru-RU"/>
        </a:p>
      </dgm:t>
    </dgm:pt>
    <dgm:pt modelId="{5793BB65-C746-4C6E-8D23-5B3B38BBFCAA}" type="sibTrans" cxnId="{74D86AF1-77D3-424E-95DE-3C236F040C34}">
      <dgm:prSet/>
      <dgm:spPr/>
      <dgm:t>
        <a:bodyPr/>
        <a:lstStyle/>
        <a:p>
          <a:endParaRPr lang="ru-RU"/>
        </a:p>
      </dgm:t>
    </dgm:pt>
    <dgm:pt modelId="{4831E067-18AE-4F3F-80BA-E13FD991FE6A}">
      <dgm:prSet custRadScaleRad="92609" custRadScaleInc="-138621"/>
      <dgm:spPr/>
      <dgm:t>
        <a:bodyPr/>
        <a:lstStyle/>
        <a:p>
          <a:endParaRPr lang="ru-RU" dirty="0"/>
        </a:p>
      </dgm:t>
    </dgm:pt>
    <dgm:pt modelId="{45BF19FD-091F-42C7-925F-405908B16A69}" type="parTrans" cxnId="{9D5625B1-9C6D-458B-B555-F67D70681892}">
      <dgm:prSet custLinFactNeighborX="-5744" custLinFactNeighborY="-66163"/>
      <dgm:spPr/>
      <dgm:t>
        <a:bodyPr/>
        <a:lstStyle/>
        <a:p>
          <a:endParaRPr lang="ru-RU"/>
        </a:p>
      </dgm:t>
    </dgm:pt>
    <dgm:pt modelId="{70BE9E86-3E82-4AAC-ACC0-371D66E6EB7F}" type="sibTrans" cxnId="{9D5625B1-9C6D-458B-B555-F67D70681892}">
      <dgm:prSet/>
      <dgm:spPr/>
      <dgm:t>
        <a:bodyPr/>
        <a:lstStyle/>
        <a:p>
          <a:endParaRPr lang="ru-RU"/>
        </a:p>
      </dgm:t>
    </dgm:pt>
    <dgm:pt modelId="{90462B90-8AAA-4084-98DC-9402AC5FB922}">
      <dgm:prSet custT="1"/>
      <dgm:spPr/>
      <dgm:t>
        <a:bodyPr/>
        <a:lstStyle/>
        <a:p>
          <a:r>
            <a:rPr lang="en-US" sz="3200" b="0" dirty="0" err="1"/>
            <a:t>Entitate</a:t>
          </a:r>
          <a:r>
            <a:rPr lang="en-US" sz="3200" b="0" dirty="0"/>
            <a:t> de </a:t>
          </a:r>
          <a:r>
            <a:rPr lang="en-US" sz="3200" b="0" dirty="0" err="1"/>
            <a:t>adnotare</a:t>
          </a:r>
          <a:endParaRPr lang="ru-RU" sz="3200" b="0" dirty="0"/>
        </a:p>
      </dgm:t>
    </dgm:pt>
    <dgm:pt modelId="{21A2105E-91ED-4AE6-9FED-9089BE8A4BA3}" type="parTrans" cxnId="{1B31B19E-2D2D-406C-A8EA-F52C7D7B0F76}">
      <dgm:prSet/>
      <dgm:spPr/>
      <dgm:t>
        <a:bodyPr/>
        <a:lstStyle/>
        <a:p>
          <a:endParaRPr lang="ru-RU"/>
        </a:p>
      </dgm:t>
    </dgm:pt>
    <dgm:pt modelId="{4226711A-75BC-4D76-83F5-1C0AF6BE942A}" type="sibTrans" cxnId="{1B31B19E-2D2D-406C-A8EA-F52C7D7B0F76}">
      <dgm:prSet/>
      <dgm:spPr/>
      <dgm:t>
        <a:bodyPr/>
        <a:lstStyle/>
        <a:p>
          <a:endParaRPr lang="ru-RU"/>
        </a:p>
      </dgm:t>
    </dgm:pt>
    <dgm:pt modelId="{42031DEF-FEAB-45F9-93AE-1981CEFEC9EC}">
      <dgm:prSet custT="1"/>
      <dgm:spPr/>
      <dgm:t>
        <a:bodyPr/>
        <a:lstStyle/>
        <a:p>
          <a:r>
            <a:rPr lang="en-US" sz="3200" b="0" dirty="0" err="1"/>
            <a:t>Entitatea</a:t>
          </a:r>
          <a:r>
            <a:rPr lang="en-US" sz="3200" b="0" dirty="0"/>
            <a:t> de </a:t>
          </a:r>
          <a:r>
            <a:rPr lang="en-US" sz="3200" b="0" dirty="0" err="1"/>
            <a:t>grupare</a:t>
          </a:r>
          <a:endParaRPr lang="ru-RU" sz="3200" b="0" dirty="0"/>
        </a:p>
      </dgm:t>
    </dgm:pt>
    <dgm:pt modelId="{5B0BDDCC-39C4-45FD-B886-E4C4AC977F63}" type="parTrans" cxnId="{F5F77274-3416-4AFF-8BBC-C9E15C523B9F}">
      <dgm:prSet/>
      <dgm:spPr/>
      <dgm:t>
        <a:bodyPr/>
        <a:lstStyle/>
        <a:p>
          <a:endParaRPr lang="ru-RU"/>
        </a:p>
      </dgm:t>
    </dgm:pt>
    <dgm:pt modelId="{2DF3B875-75F8-4B7B-BADC-1A260A05838A}" type="sibTrans" cxnId="{F5F77274-3416-4AFF-8BBC-C9E15C523B9F}">
      <dgm:prSet/>
      <dgm:spPr/>
      <dgm:t>
        <a:bodyPr/>
        <a:lstStyle/>
        <a:p>
          <a:endParaRPr lang="ru-RU"/>
        </a:p>
      </dgm:t>
    </dgm:pt>
    <dgm:pt modelId="{5E419F04-3D00-4CA0-AED4-966593CF0A0A}" type="pres">
      <dgm:prSet presAssocID="{FDE0C96E-4F63-4F5B-BA63-CABD27326C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632CD18-4C73-43E8-8D0D-D15664F32C2E}" type="pres">
      <dgm:prSet presAssocID="{C8C9AC21-3FFA-4C9D-90AA-D6B660604937}" presName="centerShape" presStyleLbl="node0" presStyleIdx="0" presStyleCnt="1" custLinFactNeighborX="-92115" custLinFactNeighborY="-46821"/>
      <dgm:spPr/>
    </dgm:pt>
    <dgm:pt modelId="{1E3A3621-59C7-42A1-97A5-EC6ABE8BA2DF}" type="pres">
      <dgm:prSet presAssocID="{98650D56-9C43-4505-9DA1-4D3C821A1690}" presName="parTrans" presStyleLbl="bgSibTrans2D1" presStyleIdx="0" presStyleCnt="7" custAng="201277" custLinFactNeighborX="-9222" custLinFactNeighborY="-60778"/>
      <dgm:spPr/>
    </dgm:pt>
    <dgm:pt modelId="{4F2E1842-6D3A-42B0-9888-E161EA49B4CD}" type="pres">
      <dgm:prSet presAssocID="{5AE9E325-3BE1-4E32-AB34-0F126D5FCDE5}" presName="node" presStyleLbl="node1" presStyleIdx="0" presStyleCnt="7" custScaleX="223000" custScaleY="115497" custRadScaleRad="179033" custRadScaleInc="-17477">
        <dgm:presLayoutVars>
          <dgm:bulletEnabled val="1"/>
        </dgm:presLayoutVars>
      </dgm:prSet>
      <dgm:spPr/>
    </dgm:pt>
    <dgm:pt modelId="{9F2C51B1-2389-4A89-B218-49E851FA95F6}" type="pres">
      <dgm:prSet presAssocID="{84A7F2D5-1217-46E1-9820-9D6408CB80D4}" presName="parTrans" presStyleLbl="bgSibTrans2D1" presStyleIdx="1" presStyleCnt="7" custLinFactNeighborX="-5744" custLinFactNeighborY="-66163"/>
      <dgm:spPr/>
    </dgm:pt>
    <dgm:pt modelId="{9E101146-CD1A-409C-9691-64757995E83C}" type="pres">
      <dgm:prSet presAssocID="{FDFA706D-723B-4FDE-BF84-0F51CD3A26D0}" presName="node" presStyleLbl="node1" presStyleIdx="1" presStyleCnt="7" custScaleX="238812" custScaleY="115486" custRadScaleRad="40145" custRadScaleInc="-167675">
        <dgm:presLayoutVars>
          <dgm:bulletEnabled val="1"/>
        </dgm:presLayoutVars>
      </dgm:prSet>
      <dgm:spPr/>
    </dgm:pt>
    <dgm:pt modelId="{FD9B2BD7-00B2-485A-A327-078C90ED3042}" type="pres">
      <dgm:prSet presAssocID="{0E5831E9-286C-42DA-8E19-7099C7C0A209}" presName="parTrans" presStyleLbl="bgSibTrans2D1" presStyleIdx="2" presStyleCnt="7" custLinFactNeighborX="-10009" custLinFactNeighborY="-37416"/>
      <dgm:spPr/>
    </dgm:pt>
    <dgm:pt modelId="{13690C50-7526-4152-86D6-92D0FC55705C}" type="pres">
      <dgm:prSet presAssocID="{76B4DBF7-3D39-4C03-AB72-CF1A8E930762}" presName="node" presStyleLbl="node1" presStyleIdx="2" presStyleCnt="7" custScaleX="227709" custRadScaleRad="124268" custRadScaleInc="-19883">
        <dgm:presLayoutVars>
          <dgm:bulletEnabled val="1"/>
        </dgm:presLayoutVars>
      </dgm:prSet>
      <dgm:spPr/>
    </dgm:pt>
    <dgm:pt modelId="{7CD18523-85BB-4869-8CFB-352533AD136F}" type="pres">
      <dgm:prSet presAssocID="{21A2105E-91ED-4AE6-9FED-9089BE8A4BA3}" presName="parTrans" presStyleLbl="bgSibTrans2D1" presStyleIdx="3" presStyleCnt="7" custAng="756706" custScaleX="72333" custLinFactNeighborX="3673" custLinFactNeighborY="-24690"/>
      <dgm:spPr/>
    </dgm:pt>
    <dgm:pt modelId="{FFE84C77-90C8-4AD0-B1C6-2358C7DD838A}" type="pres">
      <dgm:prSet presAssocID="{90462B90-8AAA-4084-98DC-9402AC5FB922}" presName="node" presStyleLbl="node1" presStyleIdx="3" presStyleCnt="7" custScaleX="284650" custRadScaleRad="106278" custRadScaleInc="372594">
        <dgm:presLayoutVars>
          <dgm:bulletEnabled val="1"/>
        </dgm:presLayoutVars>
      </dgm:prSet>
      <dgm:spPr/>
    </dgm:pt>
    <dgm:pt modelId="{BFBB4FDF-FA03-458F-9878-8258A0763FD7}" type="pres">
      <dgm:prSet presAssocID="{5B0BDDCC-39C4-45FD-B886-E4C4AC977F63}" presName="parTrans" presStyleLbl="bgSibTrans2D1" presStyleIdx="4" presStyleCnt="7" custAng="1004116" custScaleX="49311" custLinFactNeighborX="1646" custLinFactNeighborY="-33114"/>
      <dgm:spPr/>
    </dgm:pt>
    <dgm:pt modelId="{762E9091-6CB4-4735-89D3-B68DE72031ED}" type="pres">
      <dgm:prSet presAssocID="{42031DEF-FEAB-45F9-93AE-1981CEFEC9EC}" presName="node" presStyleLbl="node1" presStyleIdx="4" presStyleCnt="7" custScaleX="319758" custRadScaleRad="123139" custRadScaleInc="186950">
        <dgm:presLayoutVars>
          <dgm:bulletEnabled val="1"/>
        </dgm:presLayoutVars>
      </dgm:prSet>
      <dgm:spPr/>
    </dgm:pt>
    <dgm:pt modelId="{5257578D-C896-49AF-B99C-EA4CA4FC58DA}" type="pres">
      <dgm:prSet presAssocID="{D5D15C32-EFCB-4AE5-B46C-FDD1B0A63212}" presName="parTrans" presStyleLbl="bgSibTrans2D1" presStyleIdx="5" presStyleCnt="7" custAng="543526" custScaleX="54004" custLinFactNeighborX="8779" custLinFactNeighborY="-31221"/>
      <dgm:spPr/>
    </dgm:pt>
    <dgm:pt modelId="{E2AA4EAF-EF7B-4075-ABD6-7CF737E230C3}" type="pres">
      <dgm:prSet presAssocID="{72DD59F2-2ECB-482A-AF27-51408A460590}" presName="node" presStyleLbl="node1" presStyleIdx="5" presStyleCnt="7" custScaleX="308056" custRadScaleRad="146671" custRadScaleInc="18881">
        <dgm:presLayoutVars>
          <dgm:bulletEnabled val="1"/>
        </dgm:presLayoutVars>
      </dgm:prSet>
      <dgm:spPr/>
    </dgm:pt>
    <dgm:pt modelId="{594B150D-709E-48D6-964B-F70CD13EAA1D}" type="pres">
      <dgm:prSet presAssocID="{727F31F3-DC16-422C-A2F6-FE8C55FB77E1}" presName="parTrans" presStyleLbl="bgSibTrans2D1" presStyleIdx="6" presStyleCnt="7" custAng="311864" custScaleX="48053" custScaleY="106015" custLinFactNeighborX="9176" custLinFactNeighborY="-56480"/>
      <dgm:spPr/>
    </dgm:pt>
    <dgm:pt modelId="{8BC4E986-802D-40F7-91DB-DAE2BC54B845}" type="pres">
      <dgm:prSet presAssocID="{70D9E217-76F6-46DE-9203-364EB5B5819B}" presName="node" presStyleLbl="node1" presStyleIdx="6" presStyleCnt="7" custScaleX="297690" custScaleY="101953" custRadScaleRad="177177" custRadScaleInc="-135652">
        <dgm:presLayoutVars>
          <dgm:bulletEnabled val="1"/>
        </dgm:presLayoutVars>
      </dgm:prSet>
      <dgm:spPr/>
    </dgm:pt>
  </dgm:ptLst>
  <dgm:cxnLst>
    <dgm:cxn modelId="{05E98F03-5CB2-436C-9F04-9DB03E07AB54}" srcId="{C8C9AC21-3FFA-4C9D-90AA-D6B660604937}" destId="{5AE9E325-3BE1-4E32-AB34-0F126D5FCDE5}" srcOrd="0" destOrd="0" parTransId="{98650D56-9C43-4505-9DA1-4D3C821A1690}" sibTransId="{9CCD223C-9B7D-4CFD-B1B8-F39EDEF707D5}"/>
    <dgm:cxn modelId="{F3760516-55B2-4970-A2DA-EFDB48A66AC6}" srcId="{C8C9AC21-3FFA-4C9D-90AA-D6B660604937}" destId="{72DD59F2-2ECB-482A-AF27-51408A460590}" srcOrd="5" destOrd="0" parTransId="{D5D15C32-EFCB-4AE5-B46C-FDD1B0A63212}" sibTransId="{C81F9B2D-3038-493B-9E61-E02F3ECF4045}"/>
    <dgm:cxn modelId="{384BD716-1D85-4806-BE7E-7C19D197EC8C}" srcId="{C8C9AC21-3FFA-4C9D-90AA-D6B660604937}" destId="{70D9E217-76F6-46DE-9203-364EB5B5819B}" srcOrd="6" destOrd="0" parTransId="{727F31F3-DC16-422C-A2F6-FE8C55FB77E1}" sibTransId="{46FBE39B-D349-4812-8DF6-C1750FAE63BA}"/>
    <dgm:cxn modelId="{804AB235-FC26-4FB8-ABA6-14D0A2C47836}" type="presOf" srcId="{84A7F2D5-1217-46E1-9820-9D6408CB80D4}" destId="{9F2C51B1-2389-4A89-B218-49E851FA95F6}" srcOrd="0" destOrd="0" presId="urn:microsoft.com/office/officeart/2005/8/layout/radial4"/>
    <dgm:cxn modelId="{1A038D45-3D52-4D8C-88E1-786F697AC0EC}" type="presOf" srcId="{5B0BDDCC-39C4-45FD-B886-E4C4AC977F63}" destId="{BFBB4FDF-FA03-458F-9878-8258A0763FD7}" srcOrd="0" destOrd="0" presId="urn:microsoft.com/office/officeart/2005/8/layout/radial4"/>
    <dgm:cxn modelId="{26B46E46-A46F-4B86-AD58-B67DAC7E2D47}" type="presOf" srcId="{90462B90-8AAA-4084-98DC-9402AC5FB922}" destId="{FFE84C77-90C8-4AD0-B1C6-2358C7DD838A}" srcOrd="0" destOrd="0" presId="urn:microsoft.com/office/officeart/2005/8/layout/radial4"/>
    <dgm:cxn modelId="{FEBE315E-B7D0-4D8D-8B39-1D9D5C304428}" type="presOf" srcId="{98650D56-9C43-4505-9DA1-4D3C821A1690}" destId="{1E3A3621-59C7-42A1-97A5-EC6ABE8BA2DF}" srcOrd="0" destOrd="0" presId="urn:microsoft.com/office/officeart/2005/8/layout/radial4"/>
    <dgm:cxn modelId="{02047F65-D9C8-4097-8644-C9601174C9A4}" type="presOf" srcId="{727F31F3-DC16-422C-A2F6-FE8C55FB77E1}" destId="{594B150D-709E-48D6-964B-F70CD13EAA1D}" srcOrd="0" destOrd="0" presId="urn:microsoft.com/office/officeart/2005/8/layout/radial4"/>
    <dgm:cxn modelId="{04ECF26C-8DEE-47EE-B8B4-69CDEA3C9245}" type="presOf" srcId="{76B4DBF7-3D39-4C03-AB72-CF1A8E930762}" destId="{13690C50-7526-4152-86D6-92D0FC55705C}" srcOrd="0" destOrd="0" presId="urn:microsoft.com/office/officeart/2005/8/layout/radial4"/>
    <dgm:cxn modelId="{F5F77274-3416-4AFF-8BBC-C9E15C523B9F}" srcId="{C8C9AC21-3FFA-4C9D-90AA-D6B660604937}" destId="{42031DEF-FEAB-45F9-93AE-1981CEFEC9EC}" srcOrd="4" destOrd="0" parTransId="{5B0BDDCC-39C4-45FD-B886-E4C4AC977F63}" sibTransId="{2DF3B875-75F8-4B7B-BADC-1A260A05838A}"/>
    <dgm:cxn modelId="{3B37F683-8CF2-4885-8883-1C8F3E064FA7}" type="presOf" srcId="{21A2105E-91ED-4AE6-9FED-9089BE8A4BA3}" destId="{7CD18523-85BB-4869-8CFB-352533AD136F}" srcOrd="0" destOrd="0" presId="urn:microsoft.com/office/officeart/2005/8/layout/radial4"/>
    <dgm:cxn modelId="{2574B08B-EDD1-41C8-A048-B5E9332A72BF}" type="presOf" srcId="{0E5831E9-286C-42DA-8E19-7099C7C0A209}" destId="{FD9B2BD7-00B2-485A-A327-078C90ED3042}" srcOrd="0" destOrd="0" presId="urn:microsoft.com/office/officeart/2005/8/layout/radial4"/>
    <dgm:cxn modelId="{3E0CF08F-0D43-4B99-97AE-3EC74944BDE5}" type="presOf" srcId="{FDFA706D-723B-4FDE-BF84-0F51CD3A26D0}" destId="{9E101146-CD1A-409C-9691-64757995E83C}" srcOrd="0" destOrd="0" presId="urn:microsoft.com/office/officeart/2005/8/layout/radial4"/>
    <dgm:cxn modelId="{1B31B19E-2D2D-406C-A8EA-F52C7D7B0F76}" srcId="{C8C9AC21-3FFA-4C9D-90AA-D6B660604937}" destId="{90462B90-8AAA-4084-98DC-9402AC5FB922}" srcOrd="3" destOrd="0" parTransId="{21A2105E-91ED-4AE6-9FED-9089BE8A4BA3}" sibTransId="{4226711A-75BC-4D76-83F5-1C0AF6BE942A}"/>
    <dgm:cxn modelId="{C08AF7A1-BAE3-48F6-984B-4DDC1FD8E43A}" srcId="{C8C9AC21-3FFA-4C9D-90AA-D6B660604937}" destId="{76B4DBF7-3D39-4C03-AB72-CF1A8E930762}" srcOrd="2" destOrd="0" parTransId="{0E5831E9-286C-42DA-8E19-7099C7C0A209}" sibTransId="{4D9FBF67-8BD6-4C96-ABB8-772095438B5C}"/>
    <dgm:cxn modelId="{9D5625B1-9C6D-458B-B555-F67D70681892}" srcId="{FDE0C96E-4F63-4F5B-BA63-CABD27326C2C}" destId="{4831E067-18AE-4F3F-80BA-E13FD991FE6A}" srcOrd="2" destOrd="0" parTransId="{45BF19FD-091F-42C7-925F-405908B16A69}" sibTransId="{70BE9E86-3E82-4AAC-ACC0-371D66E6EB7F}"/>
    <dgm:cxn modelId="{786193BF-1FE1-4420-A53D-99B6C049E5A5}" type="presOf" srcId="{C8C9AC21-3FFA-4C9D-90AA-D6B660604937}" destId="{3632CD18-4C73-43E8-8D0D-D15664F32C2E}" srcOrd="0" destOrd="0" presId="urn:microsoft.com/office/officeart/2005/8/layout/radial4"/>
    <dgm:cxn modelId="{C06507C0-E9A1-4CD4-92F6-A26F6425CFB4}" srcId="{C8C9AC21-3FFA-4C9D-90AA-D6B660604937}" destId="{FDFA706D-723B-4FDE-BF84-0F51CD3A26D0}" srcOrd="1" destOrd="0" parTransId="{84A7F2D5-1217-46E1-9820-9D6408CB80D4}" sibTransId="{E024D762-9686-4BBE-83C2-F5BEAD5C014F}"/>
    <dgm:cxn modelId="{980EC1C0-52B1-4F26-BA42-02DE055D403A}" type="presOf" srcId="{70D9E217-76F6-46DE-9203-364EB5B5819B}" destId="{8BC4E986-802D-40F7-91DB-DAE2BC54B845}" srcOrd="0" destOrd="0" presId="urn:microsoft.com/office/officeart/2005/8/layout/radial4"/>
    <dgm:cxn modelId="{E86152C1-EC72-4AFC-A8A0-BE221AF835E1}" type="presOf" srcId="{5AE9E325-3BE1-4E32-AB34-0F126D5FCDE5}" destId="{4F2E1842-6D3A-42B0-9888-E161EA49B4CD}" srcOrd="0" destOrd="0" presId="urn:microsoft.com/office/officeart/2005/8/layout/radial4"/>
    <dgm:cxn modelId="{065A67C8-64DE-4A3D-A24F-3F4118E7D9FA}" type="presOf" srcId="{FDE0C96E-4F63-4F5B-BA63-CABD27326C2C}" destId="{5E419F04-3D00-4CA0-AED4-966593CF0A0A}" srcOrd="0" destOrd="0" presId="urn:microsoft.com/office/officeart/2005/8/layout/radial4"/>
    <dgm:cxn modelId="{788774C9-1D6A-438F-BA0A-09F6EF807435}" srcId="{FDE0C96E-4F63-4F5B-BA63-CABD27326C2C}" destId="{C8C9AC21-3FFA-4C9D-90AA-D6B660604937}" srcOrd="0" destOrd="0" parTransId="{2D9F7C18-1DE0-424D-933E-FF03C10F3850}" sibTransId="{EF4780CA-D754-4AF4-8B5A-9F30634D6BA8}"/>
    <dgm:cxn modelId="{FC0C86D3-B220-4E42-AADB-83DF1C967069}" type="presOf" srcId="{D5D15C32-EFCB-4AE5-B46C-FDD1B0A63212}" destId="{5257578D-C896-49AF-B99C-EA4CA4FC58DA}" srcOrd="0" destOrd="0" presId="urn:microsoft.com/office/officeart/2005/8/layout/radial4"/>
    <dgm:cxn modelId="{74D86AF1-77D3-424E-95DE-3C236F040C34}" srcId="{FDE0C96E-4F63-4F5B-BA63-CABD27326C2C}" destId="{AF91D445-78A0-461D-B249-38F80CF07640}" srcOrd="1" destOrd="0" parTransId="{5AAE5A8C-56DE-46C3-9A4F-FCA2D7170D71}" sibTransId="{5793BB65-C746-4C6E-8D23-5B3B38BBFCAA}"/>
    <dgm:cxn modelId="{EBCBC4F8-43E5-4CB4-A419-A61C2EC885B9}" type="presOf" srcId="{72DD59F2-2ECB-482A-AF27-51408A460590}" destId="{E2AA4EAF-EF7B-4075-ABD6-7CF737E230C3}" srcOrd="0" destOrd="0" presId="urn:microsoft.com/office/officeart/2005/8/layout/radial4"/>
    <dgm:cxn modelId="{A15830FC-452B-4DEE-BCFC-D62834632063}" type="presOf" srcId="{42031DEF-FEAB-45F9-93AE-1981CEFEC9EC}" destId="{762E9091-6CB4-4735-89D3-B68DE72031ED}" srcOrd="0" destOrd="0" presId="urn:microsoft.com/office/officeart/2005/8/layout/radial4"/>
    <dgm:cxn modelId="{91B38522-DA60-4584-9BEB-37FFAF69BBD3}" type="presParOf" srcId="{5E419F04-3D00-4CA0-AED4-966593CF0A0A}" destId="{3632CD18-4C73-43E8-8D0D-D15664F32C2E}" srcOrd="0" destOrd="0" presId="urn:microsoft.com/office/officeart/2005/8/layout/radial4"/>
    <dgm:cxn modelId="{A56FB87F-F715-4500-8B0E-372387E1754C}" type="presParOf" srcId="{5E419F04-3D00-4CA0-AED4-966593CF0A0A}" destId="{1E3A3621-59C7-42A1-97A5-EC6ABE8BA2DF}" srcOrd="1" destOrd="0" presId="urn:microsoft.com/office/officeart/2005/8/layout/radial4"/>
    <dgm:cxn modelId="{9358AEF1-8D12-4113-B049-F9DBBCBFC24F}" type="presParOf" srcId="{5E419F04-3D00-4CA0-AED4-966593CF0A0A}" destId="{4F2E1842-6D3A-42B0-9888-E161EA49B4CD}" srcOrd="2" destOrd="0" presId="urn:microsoft.com/office/officeart/2005/8/layout/radial4"/>
    <dgm:cxn modelId="{B369C67C-6E96-44F2-8D53-349ACB8C5461}" type="presParOf" srcId="{5E419F04-3D00-4CA0-AED4-966593CF0A0A}" destId="{9F2C51B1-2389-4A89-B218-49E851FA95F6}" srcOrd="3" destOrd="0" presId="urn:microsoft.com/office/officeart/2005/8/layout/radial4"/>
    <dgm:cxn modelId="{66F7FA44-A20A-48C0-A91A-26A82187A6F5}" type="presParOf" srcId="{5E419F04-3D00-4CA0-AED4-966593CF0A0A}" destId="{9E101146-CD1A-409C-9691-64757995E83C}" srcOrd="4" destOrd="0" presId="urn:microsoft.com/office/officeart/2005/8/layout/radial4"/>
    <dgm:cxn modelId="{1302C326-8C97-410C-9C96-42E942F773EF}" type="presParOf" srcId="{5E419F04-3D00-4CA0-AED4-966593CF0A0A}" destId="{FD9B2BD7-00B2-485A-A327-078C90ED3042}" srcOrd="5" destOrd="0" presId="urn:microsoft.com/office/officeart/2005/8/layout/radial4"/>
    <dgm:cxn modelId="{AE507CD2-450E-4AB6-9826-F14399842501}" type="presParOf" srcId="{5E419F04-3D00-4CA0-AED4-966593CF0A0A}" destId="{13690C50-7526-4152-86D6-92D0FC55705C}" srcOrd="6" destOrd="0" presId="urn:microsoft.com/office/officeart/2005/8/layout/radial4"/>
    <dgm:cxn modelId="{1A99CE3A-3AED-4F52-9A8C-7DD6946EA192}" type="presParOf" srcId="{5E419F04-3D00-4CA0-AED4-966593CF0A0A}" destId="{7CD18523-85BB-4869-8CFB-352533AD136F}" srcOrd="7" destOrd="0" presId="urn:microsoft.com/office/officeart/2005/8/layout/radial4"/>
    <dgm:cxn modelId="{E87C80F6-8325-41B9-B47E-F3B4337CF04A}" type="presParOf" srcId="{5E419F04-3D00-4CA0-AED4-966593CF0A0A}" destId="{FFE84C77-90C8-4AD0-B1C6-2358C7DD838A}" srcOrd="8" destOrd="0" presId="urn:microsoft.com/office/officeart/2005/8/layout/radial4"/>
    <dgm:cxn modelId="{D8B472F7-E980-4297-8B17-F07B94CF6ED9}" type="presParOf" srcId="{5E419F04-3D00-4CA0-AED4-966593CF0A0A}" destId="{BFBB4FDF-FA03-458F-9878-8258A0763FD7}" srcOrd="9" destOrd="0" presId="urn:microsoft.com/office/officeart/2005/8/layout/radial4"/>
    <dgm:cxn modelId="{659C5D2F-EF12-48A2-AB28-B9867E37C693}" type="presParOf" srcId="{5E419F04-3D00-4CA0-AED4-966593CF0A0A}" destId="{762E9091-6CB4-4735-89D3-B68DE72031ED}" srcOrd="10" destOrd="0" presId="urn:microsoft.com/office/officeart/2005/8/layout/radial4"/>
    <dgm:cxn modelId="{06DF98EA-68C5-4C90-AF9B-47D39D3370B3}" type="presParOf" srcId="{5E419F04-3D00-4CA0-AED4-966593CF0A0A}" destId="{5257578D-C896-49AF-B99C-EA4CA4FC58DA}" srcOrd="11" destOrd="0" presId="urn:microsoft.com/office/officeart/2005/8/layout/radial4"/>
    <dgm:cxn modelId="{D453BF7D-796E-4C8E-BD58-23A9FF90DB0F}" type="presParOf" srcId="{5E419F04-3D00-4CA0-AED4-966593CF0A0A}" destId="{E2AA4EAF-EF7B-4075-ABD6-7CF737E230C3}" srcOrd="12" destOrd="0" presId="urn:microsoft.com/office/officeart/2005/8/layout/radial4"/>
    <dgm:cxn modelId="{0A427E68-8C24-4DB0-8FB7-30CD50323221}" type="presParOf" srcId="{5E419F04-3D00-4CA0-AED4-966593CF0A0A}" destId="{594B150D-709E-48D6-964B-F70CD13EAA1D}" srcOrd="13" destOrd="0" presId="urn:microsoft.com/office/officeart/2005/8/layout/radial4"/>
    <dgm:cxn modelId="{7B789C65-00BC-470F-991F-9675387CFB11}" type="presParOf" srcId="{5E419F04-3D00-4CA0-AED4-966593CF0A0A}" destId="{8BC4E986-802D-40F7-91DB-DAE2BC54B845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2CD18-4C73-43E8-8D0D-D15664F32C2E}">
      <dsp:nvSpPr>
        <dsp:cNvPr id="0" name=""/>
        <dsp:cNvSpPr/>
      </dsp:nvSpPr>
      <dsp:spPr>
        <a:xfrm>
          <a:off x="0" y="0"/>
          <a:ext cx="1743930" cy="1743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b="1" kern="1200" dirty="0"/>
            <a:t>UML</a:t>
          </a:r>
          <a:endParaRPr lang="ru-RU" sz="4400" b="0" i="0" kern="1200" noProof="0" dirty="0">
            <a:latin typeface="Corbel"/>
            <a:ea typeface="+mn-ea"/>
            <a:cs typeface="+mn-cs"/>
          </a:endParaRPr>
        </a:p>
      </dsp:txBody>
      <dsp:txXfrm>
        <a:off x="255393" y="255393"/>
        <a:ext cx="1233144" cy="1233144"/>
      </dsp:txXfrm>
    </dsp:sp>
    <dsp:sp modelId="{1E3A3621-59C7-42A1-97A5-EC6ABE8BA2DF}">
      <dsp:nvSpPr>
        <dsp:cNvPr id="0" name=""/>
        <dsp:cNvSpPr/>
      </dsp:nvSpPr>
      <dsp:spPr>
        <a:xfrm rot="5013126">
          <a:off x="80155" y="2220855"/>
          <a:ext cx="1891176" cy="49702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2E1842-6D3A-42B0-9888-E161EA49B4CD}">
      <dsp:nvSpPr>
        <dsp:cNvPr id="0" name=""/>
        <dsp:cNvSpPr/>
      </dsp:nvSpPr>
      <dsp:spPr>
        <a:xfrm>
          <a:off x="0" y="3139255"/>
          <a:ext cx="2722274" cy="11279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Relatii</a:t>
          </a:r>
          <a:endParaRPr lang="ru-RU" sz="1800" b="0" i="0" kern="1200" noProof="0" dirty="0">
            <a:latin typeface="Corbel"/>
            <a:ea typeface="+mn-ea"/>
            <a:cs typeface="+mn-cs"/>
          </a:endParaRPr>
        </a:p>
      </dsp:txBody>
      <dsp:txXfrm>
        <a:off x="33036" y="3172291"/>
        <a:ext cx="2656202" cy="1061872"/>
      </dsp:txXfrm>
    </dsp:sp>
    <dsp:sp modelId="{9F2C51B1-2389-4A89-B218-49E851FA95F6}">
      <dsp:nvSpPr>
        <dsp:cNvPr id="0" name=""/>
        <dsp:cNvSpPr/>
      </dsp:nvSpPr>
      <dsp:spPr>
        <a:xfrm rot="2271557">
          <a:off x="1155552" y="2017923"/>
          <a:ext cx="3468272" cy="49702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01146-CD1A-409C-9691-64757995E83C}">
      <dsp:nvSpPr>
        <dsp:cNvPr id="0" name=""/>
        <dsp:cNvSpPr/>
      </dsp:nvSpPr>
      <dsp:spPr>
        <a:xfrm>
          <a:off x="3000391" y="3095639"/>
          <a:ext cx="2915300" cy="11278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Diagrame</a:t>
          </a:r>
          <a:endParaRPr lang="ru-RU" sz="3200" kern="1200" dirty="0"/>
        </a:p>
      </dsp:txBody>
      <dsp:txXfrm>
        <a:off x="3033424" y="3128672"/>
        <a:ext cx="2849234" cy="1061771"/>
      </dsp:txXfrm>
    </dsp:sp>
    <dsp:sp modelId="{FD9B2BD7-00B2-485A-A327-078C90ED3042}">
      <dsp:nvSpPr>
        <dsp:cNvPr id="0" name=""/>
        <dsp:cNvSpPr/>
      </dsp:nvSpPr>
      <dsp:spPr>
        <a:xfrm rot="21104816">
          <a:off x="1653776" y="175965"/>
          <a:ext cx="1701763" cy="49702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690C50-7526-4152-86D6-92D0FC55705C}">
      <dsp:nvSpPr>
        <dsp:cNvPr id="0" name=""/>
        <dsp:cNvSpPr/>
      </dsp:nvSpPr>
      <dsp:spPr>
        <a:xfrm>
          <a:off x="2127178" y="0"/>
          <a:ext cx="2779760" cy="9766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Entitati</a:t>
          </a:r>
          <a:endParaRPr lang="ru-RU" sz="3200" kern="1200" dirty="0"/>
        </a:p>
      </dsp:txBody>
      <dsp:txXfrm>
        <a:off x="2155782" y="28604"/>
        <a:ext cx="2722552" cy="919392"/>
      </dsp:txXfrm>
    </dsp:sp>
    <dsp:sp modelId="{7CD18523-85BB-4869-8CFB-352533AD136F}">
      <dsp:nvSpPr>
        <dsp:cNvPr id="0" name=""/>
        <dsp:cNvSpPr/>
      </dsp:nvSpPr>
      <dsp:spPr>
        <a:xfrm rot="1956067">
          <a:off x="3091747" y="2137303"/>
          <a:ext cx="5073755" cy="497020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E84C77-90C8-4AD0-B1C6-2358C7DD838A}">
      <dsp:nvSpPr>
        <dsp:cNvPr id="0" name=""/>
        <dsp:cNvSpPr/>
      </dsp:nvSpPr>
      <dsp:spPr>
        <a:xfrm>
          <a:off x="6929482" y="3219155"/>
          <a:ext cx="3474867" cy="976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 err="1"/>
            <a:t>Entitate</a:t>
          </a:r>
          <a:r>
            <a:rPr lang="en-US" sz="3200" b="0" kern="1200" dirty="0"/>
            <a:t> de </a:t>
          </a:r>
          <a:r>
            <a:rPr lang="en-US" sz="3200" b="0" kern="1200" dirty="0" err="1"/>
            <a:t>adnotare</a:t>
          </a:r>
          <a:endParaRPr lang="ru-RU" sz="3200" b="0" kern="1200" dirty="0"/>
        </a:p>
      </dsp:txBody>
      <dsp:txXfrm>
        <a:off x="6958086" y="3247759"/>
        <a:ext cx="3417659" cy="919392"/>
      </dsp:txXfrm>
    </dsp:sp>
    <dsp:sp modelId="{BFBB4FDF-FA03-458F-9878-8258A0763FD7}">
      <dsp:nvSpPr>
        <dsp:cNvPr id="0" name=""/>
        <dsp:cNvSpPr/>
      </dsp:nvSpPr>
      <dsp:spPr>
        <a:xfrm rot="1738226">
          <a:off x="3972448" y="1486865"/>
          <a:ext cx="3514824" cy="497020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2E9091-6CB4-4735-89D3-B68DE72031ED}">
      <dsp:nvSpPr>
        <dsp:cNvPr id="0" name=""/>
        <dsp:cNvSpPr/>
      </dsp:nvSpPr>
      <dsp:spPr>
        <a:xfrm>
          <a:off x="7143795" y="2166944"/>
          <a:ext cx="3903449" cy="9766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 err="1"/>
            <a:t>Entitatea</a:t>
          </a:r>
          <a:r>
            <a:rPr lang="en-US" sz="3200" b="0" kern="1200" dirty="0"/>
            <a:t> de </a:t>
          </a:r>
          <a:r>
            <a:rPr lang="en-US" sz="3200" b="0" kern="1200" dirty="0" err="1"/>
            <a:t>grupare</a:t>
          </a:r>
          <a:endParaRPr lang="ru-RU" sz="3200" b="0" kern="1200" dirty="0"/>
        </a:p>
      </dsp:txBody>
      <dsp:txXfrm>
        <a:off x="7172399" y="2195548"/>
        <a:ext cx="3846241" cy="919392"/>
      </dsp:txXfrm>
    </dsp:sp>
    <dsp:sp modelId="{5257578D-C896-49AF-B99C-EA4CA4FC58DA}">
      <dsp:nvSpPr>
        <dsp:cNvPr id="0" name=""/>
        <dsp:cNvSpPr/>
      </dsp:nvSpPr>
      <dsp:spPr>
        <a:xfrm rot="828015">
          <a:off x="4476321" y="877769"/>
          <a:ext cx="3949122" cy="49702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AA4EAF-EF7B-4075-ABD6-7CF737E230C3}">
      <dsp:nvSpPr>
        <dsp:cNvPr id="0" name=""/>
        <dsp:cNvSpPr/>
      </dsp:nvSpPr>
      <dsp:spPr>
        <a:xfrm>
          <a:off x="7572418" y="1095385"/>
          <a:ext cx="3760596" cy="9766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 err="1"/>
            <a:t>Entitati</a:t>
          </a:r>
          <a:r>
            <a:rPr lang="en-US" sz="3200" b="0" kern="1200" dirty="0"/>
            <a:t> </a:t>
          </a:r>
          <a:r>
            <a:rPr lang="en-US" sz="3200" b="0" kern="1200" dirty="0" err="1"/>
            <a:t>comportamentale</a:t>
          </a:r>
          <a:endParaRPr lang="ru-RU" sz="3200" b="0" kern="1200" dirty="0"/>
        </a:p>
      </dsp:txBody>
      <dsp:txXfrm>
        <a:off x="7601022" y="1123989"/>
        <a:ext cx="3703388" cy="919392"/>
      </dsp:txXfrm>
    </dsp:sp>
    <dsp:sp modelId="{594B150D-709E-48D6-964B-F70CD13EAA1D}">
      <dsp:nvSpPr>
        <dsp:cNvPr id="0" name=""/>
        <dsp:cNvSpPr/>
      </dsp:nvSpPr>
      <dsp:spPr>
        <a:xfrm rot="168180">
          <a:off x="4868480" y="113222"/>
          <a:ext cx="3670025" cy="52691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C4E986-802D-40F7-91DB-DAE2BC54B845}">
      <dsp:nvSpPr>
        <dsp:cNvPr id="0" name=""/>
        <dsp:cNvSpPr/>
      </dsp:nvSpPr>
      <dsp:spPr>
        <a:xfrm>
          <a:off x="8001045" y="0"/>
          <a:ext cx="3634053" cy="9956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 err="1"/>
            <a:t>Entitati</a:t>
          </a:r>
          <a:r>
            <a:rPr lang="en-US" sz="3200" b="0" kern="1200" dirty="0"/>
            <a:t> </a:t>
          </a:r>
          <a:r>
            <a:rPr lang="en-US" sz="3200" b="0" kern="1200" dirty="0" err="1"/>
            <a:t>structurale</a:t>
          </a:r>
          <a:endParaRPr lang="ru-RU" sz="3200" b="0" i="0" kern="1200" noProof="0" dirty="0">
            <a:latin typeface="Corbel"/>
            <a:ea typeface="+mn-ea"/>
            <a:cs typeface="+mn-cs"/>
          </a:endParaRPr>
        </a:p>
      </dsp:txBody>
      <dsp:txXfrm>
        <a:off x="8030207" y="29162"/>
        <a:ext cx="3575729" cy="937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ru-RU"/>
              <a:pPr/>
              <a:t>05.02.2024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ru-RU"/>
              <a:pPr/>
              <a:t>05.02.2024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0" dirty="0"/>
          </a:p>
        </p:txBody>
      </p:sp>
      <p:sp>
        <p:nvSpPr>
          <p:cNvPr id="15" name="Прямоугольник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ru-RU" noProof="0" smtClean="0"/>
              <a:pPr/>
              <a:t>05.02.2024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 useBgFill="1">
        <p:nvSpPr>
          <p:cNvPr id="20" name="Полилиния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ru-RU" noProof="0" smtClean="0"/>
              <a:pPr/>
              <a:t>05.02.2024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0" dirty="0"/>
          </a:p>
        </p:txBody>
      </p:sp>
      <p:sp>
        <p:nvSpPr>
          <p:cNvPr id="9" name="Полилиния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ru-RU" noProof="0" smtClean="0"/>
              <a:pPr/>
              <a:t>05.02.2024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" name="Vertical Заголовок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ru-RU" noProof="0" smtClean="0"/>
              <a:pPr/>
              <a:t>05.02.2024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ru-RU" noProof="0" smtClean="0"/>
              <a:pPr/>
              <a:t>05.02.2024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6" name="Полилиния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ru-RU" noProof="0" smtClean="0"/>
              <a:pPr/>
              <a:t>05.02.2024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ru-RU" noProof="0" smtClean="0"/>
              <a:pPr/>
              <a:t>05.02.2024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ru-RU" noProof="0" smtClean="0"/>
              <a:pPr/>
              <a:t>05.02.2024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ru-RU" noProof="0" smtClean="0"/>
              <a:pPr/>
              <a:t>05.02.2024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ru-RU" noProof="0" smtClean="0"/>
              <a:pPr/>
              <a:t>05.02.2024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ru-RU" noProof="0" smtClean="0"/>
              <a:pPr/>
              <a:t>05.02.2024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noProof="0"/>
              <a:t>Вставка рисунка</a:t>
            </a:r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noProof="0" dirty="0"/>
              <a:t>Образец заголовка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Прямоугольник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ru-RU" noProof="0" smtClean="0"/>
              <a:pPr/>
              <a:t>05.02.2024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8" name="Полилиния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rgbClr val="652825"/>
                </a:solidFill>
              </a:rPr>
              <a:t>Limbajul</a:t>
            </a:r>
            <a:r>
              <a:rPr lang="en-US" dirty="0">
                <a:solidFill>
                  <a:srgbClr val="652825"/>
                </a:solidFill>
              </a:rPr>
              <a:t> UML. </a:t>
            </a:r>
            <a:r>
              <a:rPr lang="en-US" dirty="0" err="1">
                <a:solidFill>
                  <a:srgbClr val="652825"/>
                </a:solidFill>
              </a:rPr>
              <a:t>Instrumente</a:t>
            </a:r>
            <a:r>
              <a:rPr lang="en-US" dirty="0">
                <a:solidFill>
                  <a:srgbClr val="652825"/>
                </a:solidFill>
              </a:rPr>
              <a:t> de </a:t>
            </a:r>
            <a:r>
              <a:rPr lang="en-US" dirty="0" err="1">
                <a:solidFill>
                  <a:srgbClr val="652825"/>
                </a:solidFill>
              </a:rPr>
              <a:t>bază</a:t>
            </a:r>
            <a:r>
              <a:rPr lang="en-US" dirty="0">
                <a:solidFill>
                  <a:srgbClr val="652825"/>
                </a:solidFill>
              </a:rPr>
              <a:t> </a:t>
            </a:r>
            <a:r>
              <a:rPr lang="en-US" dirty="0" err="1">
                <a:solidFill>
                  <a:srgbClr val="652825"/>
                </a:solidFill>
              </a:rPr>
              <a:t>pentru</a:t>
            </a:r>
            <a:r>
              <a:rPr lang="en-US" dirty="0">
                <a:solidFill>
                  <a:srgbClr val="652825"/>
                </a:solidFill>
              </a:rPr>
              <a:t> </a:t>
            </a:r>
            <a:r>
              <a:rPr lang="en-US" dirty="0" err="1">
                <a:solidFill>
                  <a:srgbClr val="652825"/>
                </a:solidFill>
              </a:rPr>
              <a:t>analizarea</a:t>
            </a:r>
            <a:r>
              <a:rPr lang="en-US" dirty="0">
                <a:solidFill>
                  <a:srgbClr val="652825"/>
                </a:solidFill>
              </a:rPr>
              <a:t> </a:t>
            </a:r>
            <a:r>
              <a:rPr lang="en-US" dirty="0" err="1">
                <a:solidFill>
                  <a:srgbClr val="652825"/>
                </a:solidFill>
              </a:rPr>
              <a:t>și</a:t>
            </a:r>
            <a:r>
              <a:rPr lang="en-US" dirty="0">
                <a:solidFill>
                  <a:srgbClr val="652825"/>
                </a:solidFill>
              </a:rPr>
              <a:t> </a:t>
            </a:r>
            <a:r>
              <a:rPr lang="en-US" dirty="0" err="1">
                <a:solidFill>
                  <a:srgbClr val="652825"/>
                </a:solidFill>
              </a:rPr>
              <a:t>modelarea</a:t>
            </a:r>
            <a:r>
              <a:rPr lang="en-US" dirty="0">
                <a:solidFill>
                  <a:srgbClr val="652825"/>
                </a:solidFill>
              </a:rPr>
              <a:t> </a:t>
            </a:r>
            <a:r>
              <a:rPr lang="en-US" dirty="0" err="1">
                <a:solidFill>
                  <a:srgbClr val="652825"/>
                </a:solidFill>
              </a:rPr>
              <a:t>domeniului</a:t>
            </a:r>
            <a:r>
              <a:rPr lang="en-US" dirty="0">
                <a:solidFill>
                  <a:srgbClr val="652825"/>
                </a:solidFill>
              </a:rPr>
              <a:t> </a:t>
            </a:r>
            <a:r>
              <a:rPr lang="en-US" dirty="0" err="1">
                <a:solidFill>
                  <a:srgbClr val="652825"/>
                </a:solidFill>
              </a:rPr>
              <a:t>subiectului</a:t>
            </a:r>
            <a:r>
              <a:rPr lang="en-US" dirty="0">
                <a:solidFill>
                  <a:srgbClr val="652825"/>
                </a:solidFill>
              </a:rPr>
              <a:t> </a:t>
            </a:r>
            <a:r>
              <a:rPr lang="en-US" dirty="0" err="1">
                <a:solidFill>
                  <a:srgbClr val="652825"/>
                </a:solidFill>
              </a:rPr>
              <a:t>în</a:t>
            </a:r>
            <a:r>
              <a:rPr lang="en-US" dirty="0">
                <a:solidFill>
                  <a:srgbClr val="652825"/>
                </a:solidFill>
              </a:rPr>
              <a:t> </a:t>
            </a:r>
            <a:r>
              <a:rPr lang="en-US" dirty="0" err="1">
                <a:solidFill>
                  <a:srgbClr val="652825"/>
                </a:solidFill>
              </a:rPr>
              <a:t>limbajul</a:t>
            </a:r>
            <a:r>
              <a:rPr lang="en-US" dirty="0">
                <a:solidFill>
                  <a:srgbClr val="652825"/>
                </a:solidFill>
              </a:rPr>
              <a:t> UML.</a:t>
            </a:r>
            <a:endParaRPr lang="ru-RU" sz="60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6496" y="5029200"/>
            <a:ext cx="11787270" cy="1685948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dirty="0"/>
              <a:t>Calancea Catalin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dirty="0"/>
          </a:p>
          <a:p>
            <a:pPr marL="0" indent="0" algn="l">
              <a:spcBef>
                <a:spcPts val="0"/>
              </a:spcBef>
              <a:buNone/>
            </a:pPr>
            <a:r>
              <a:rPr lang="en-US" dirty="0"/>
              <a:t>MI-222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Diagrame</a:t>
            </a:r>
            <a:r>
              <a:rPr lang="en-US" b="1" dirty="0"/>
              <a:t> de </a:t>
            </a:r>
            <a:r>
              <a:rPr lang="en-US" b="1" dirty="0" err="1"/>
              <a:t>structură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err="1"/>
              <a:t>Relații</a:t>
            </a:r>
            <a:r>
              <a:rPr lang="en-US" sz="3600" b="1" dirty="0"/>
              <a:t> </a:t>
            </a:r>
            <a:r>
              <a:rPr lang="en-US" sz="3600" b="1" dirty="0" err="1"/>
              <a:t>într</a:t>
            </a:r>
            <a:r>
              <a:rPr lang="en-US" sz="3600" b="1" dirty="0"/>
              <a:t>-o </a:t>
            </a:r>
            <a:r>
              <a:rPr lang="en-US" sz="3600" b="1" dirty="0" err="1"/>
              <a:t>diagramă</a:t>
            </a:r>
            <a:r>
              <a:rPr lang="en-US" sz="3600" b="1" dirty="0"/>
              <a:t> de </a:t>
            </a:r>
            <a:r>
              <a:rPr lang="en-US" sz="3600" b="1" dirty="0" err="1"/>
              <a:t>clasă</a:t>
            </a:r>
            <a:r>
              <a:rPr lang="en-US" sz="3600" b="1" dirty="0"/>
              <a:t>:</a:t>
            </a:r>
          </a:p>
          <a:p>
            <a:pPr>
              <a:buNone/>
            </a:pPr>
            <a:r>
              <a:rPr lang="en-US" sz="3600" dirty="0" err="1"/>
              <a:t>Folosit</a:t>
            </a:r>
            <a:r>
              <a:rPr lang="en-US" sz="3600" dirty="0"/>
              <a:t>: </a:t>
            </a:r>
            <a:r>
              <a:rPr lang="en-US" sz="3600" dirty="0" err="1"/>
              <a:t>nume</a:t>
            </a:r>
            <a:r>
              <a:rPr lang="en-US" sz="3600" dirty="0"/>
              <a:t> de </a:t>
            </a:r>
            <a:r>
              <a:rPr lang="en-US" sz="3600" dirty="0" err="1"/>
              <a:t>relație</a:t>
            </a:r>
            <a:r>
              <a:rPr lang="en-US" sz="3600" dirty="0"/>
              <a:t>, </a:t>
            </a:r>
            <a:r>
              <a:rPr lang="en-US" sz="3600" dirty="0" err="1"/>
              <a:t>stereotipuri</a:t>
            </a:r>
            <a:r>
              <a:rPr lang="en-US" sz="3600" dirty="0"/>
              <a:t>, </a:t>
            </a:r>
            <a:r>
              <a:rPr lang="en-US" sz="3600" dirty="0" err="1"/>
              <a:t>multiplicitate</a:t>
            </a:r>
            <a:r>
              <a:rPr lang="en-US" sz="3600" dirty="0"/>
              <a:t>.</a:t>
            </a:r>
          </a:p>
          <a:p>
            <a:pPr>
              <a:buNone/>
            </a:pPr>
            <a:r>
              <a:rPr lang="en-US" sz="3600" b="1" dirty="0" err="1"/>
              <a:t>Multiplicitate</a:t>
            </a:r>
            <a:r>
              <a:rPr lang="en-US" sz="3600" b="1" dirty="0"/>
              <a:t> - </a:t>
            </a:r>
            <a:r>
              <a:rPr lang="en-US" sz="3600" dirty="0" err="1"/>
              <a:t>numărul</a:t>
            </a:r>
            <a:r>
              <a:rPr lang="en-US" sz="3600" dirty="0"/>
              <a:t> de </a:t>
            </a:r>
            <a:r>
              <a:rPr lang="en-US" sz="3600" dirty="0" err="1"/>
              <a:t>relații</a:t>
            </a:r>
            <a:r>
              <a:rPr lang="en-US" sz="3600" dirty="0"/>
              <a:t> </a:t>
            </a:r>
            <a:r>
              <a:rPr lang="en-US" sz="3600" dirty="0" err="1"/>
              <a:t>în</a:t>
            </a:r>
            <a:r>
              <a:rPr lang="en-US" sz="3600" dirty="0"/>
              <a:t> care pot fi implicate </a:t>
            </a:r>
            <a:r>
              <a:rPr lang="en-US" sz="3600" dirty="0" err="1"/>
              <a:t>elemente</a:t>
            </a:r>
            <a:r>
              <a:rPr lang="en-US" sz="3600" dirty="0"/>
              <a:t> (</a:t>
            </a:r>
            <a:r>
              <a:rPr lang="en-US" sz="3600" dirty="0" err="1"/>
              <a:t>limite</a:t>
            </a:r>
            <a:r>
              <a:rPr lang="en-US" sz="3600" dirty="0"/>
              <a:t> </a:t>
            </a:r>
            <a:r>
              <a:rPr lang="en-US" sz="3600" dirty="0" err="1"/>
              <a:t>inferioare</a:t>
            </a:r>
            <a:r>
              <a:rPr lang="en-US" sz="3600" dirty="0"/>
              <a:t> </a:t>
            </a:r>
            <a:r>
              <a:rPr lang="en-US" sz="3600" dirty="0" err="1"/>
              <a:t>și</a:t>
            </a:r>
            <a:r>
              <a:rPr lang="en-US" sz="3600" dirty="0"/>
              <a:t> </a:t>
            </a:r>
            <a:r>
              <a:rPr lang="en-US" sz="3600" dirty="0" err="1"/>
              <a:t>superioare</a:t>
            </a:r>
            <a:r>
              <a:rPr lang="en-US" sz="3600" dirty="0"/>
              <a:t>)</a:t>
            </a:r>
          </a:p>
          <a:p>
            <a:pPr>
              <a:buNone/>
            </a:pPr>
            <a:r>
              <a:rPr lang="en-US" sz="3600" b="1" dirty="0" err="1"/>
              <a:t>Abrevieri</a:t>
            </a:r>
            <a:r>
              <a:rPr lang="en-US" sz="3600" b="1" dirty="0"/>
              <a:t>:</a:t>
            </a:r>
          </a:p>
          <a:p>
            <a:pPr>
              <a:buNone/>
            </a:pPr>
            <a:r>
              <a:rPr lang="en-US" sz="3600" dirty="0"/>
              <a:t>1 – exact o </a:t>
            </a:r>
            <a:r>
              <a:rPr lang="en-US" sz="3600" dirty="0" err="1"/>
              <a:t>relație</a:t>
            </a:r>
            <a:r>
              <a:rPr lang="en-US" sz="3600" dirty="0"/>
              <a:t>, * – </a:t>
            </a:r>
            <a:r>
              <a:rPr lang="en-US" sz="3600" dirty="0" err="1"/>
              <a:t>limita</a:t>
            </a:r>
            <a:r>
              <a:rPr lang="en-US" sz="3600" dirty="0"/>
              <a:t> </a:t>
            </a:r>
            <a:r>
              <a:rPr lang="en-US" sz="3600" dirty="0" err="1"/>
              <a:t>inferioară</a:t>
            </a:r>
            <a:r>
              <a:rPr lang="en-US" sz="3600" dirty="0"/>
              <a:t> </a:t>
            </a:r>
            <a:r>
              <a:rPr lang="en-US" sz="3600" dirty="0" err="1"/>
              <a:t>este</a:t>
            </a:r>
            <a:r>
              <a:rPr lang="en-US" sz="3600" dirty="0"/>
              <a:t> zero, </a:t>
            </a:r>
            <a:r>
              <a:rPr lang="en-US" sz="3600" dirty="0" err="1"/>
              <a:t>iar</a:t>
            </a:r>
            <a:r>
              <a:rPr lang="en-US" sz="3600" dirty="0"/>
              <a:t> de sus </a:t>
            </a:r>
            <a:r>
              <a:rPr lang="en-US" sz="3600" dirty="0" err="1"/>
              <a:t>setul</a:t>
            </a:r>
            <a:r>
              <a:rPr lang="en-US" sz="3600" dirty="0"/>
              <a:t> de </a:t>
            </a:r>
            <a:r>
              <a:rPr lang="en-US" sz="3600" dirty="0" err="1"/>
              <a:t>relații</a:t>
            </a:r>
            <a:r>
              <a:rPr lang="en-US" sz="3600" dirty="0"/>
              <a:t> nu </a:t>
            </a:r>
            <a:r>
              <a:rPr lang="en-US" sz="3600" dirty="0" err="1"/>
              <a:t>este</a:t>
            </a:r>
            <a:r>
              <a:rPr lang="en-US" sz="3600" dirty="0"/>
              <a:t> </a:t>
            </a:r>
            <a:r>
              <a:rPr lang="en-US" sz="3600" dirty="0" err="1"/>
              <a:t>limitat</a:t>
            </a:r>
            <a:r>
              <a:rPr lang="en-US" sz="36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r>
              <a:rPr lang="en-US" b="1" dirty="0"/>
              <a:t>. </a:t>
            </a:r>
            <a:r>
              <a:rPr lang="en-US" b="1" dirty="0" err="1"/>
              <a:t>Asociere</a:t>
            </a:r>
            <a:r>
              <a:rPr lang="en-US" b="1" dirty="0"/>
              <a:t>.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u="sng" dirty="0" err="1"/>
              <a:t>Asociatie</a:t>
            </a:r>
            <a:r>
              <a:rPr lang="ru-RU" sz="3600" b="1" u="sng" dirty="0"/>
              <a:t> (</a:t>
            </a:r>
            <a:r>
              <a:rPr lang="en-US" sz="3600" b="1" u="sng" dirty="0"/>
              <a:t>Association, </a:t>
            </a:r>
            <a:r>
              <a:rPr lang="en-US" sz="3600" b="1" u="sng" dirty="0" err="1"/>
              <a:t>DirectedAssociation</a:t>
            </a:r>
            <a:r>
              <a:rPr lang="en-US" sz="3600" b="1" u="sng" dirty="0"/>
              <a:t>)</a:t>
            </a:r>
            <a:r>
              <a:rPr lang="ru-RU" sz="3600" b="1" u="sng" dirty="0"/>
              <a:t>:</a:t>
            </a:r>
          </a:p>
          <a:p>
            <a:pPr>
              <a:buNone/>
            </a:pP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63240"/>
              </p:ext>
            </p:extLst>
          </p:nvPr>
        </p:nvGraphicFramePr>
        <p:xfrm>
          <a:off x="450810" y="2714620"/>
          <a:ext cx="11072890" cy="2298828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err="1">
                          <a:latin typeface="Calibri"/>
                        </a:rPr>
                        <a:t>Asociere</a:t>
                      </a:r>
                      <a:r>
                        <a:rPr lang="en-US" sz="3600" dirty="0">
                          <a:latin typeface="Calibri"/>
                        </a:rPr>
                        <a:t> – </a:t>
                      </a:r>
                      <a:r>
                        <a:rPr lang="en-US" sz="3600" dirty="0" err="1">
                          <a:latin typeface="Calibri"/>
                        </a:rPr>
                        <a:t>descrierea</a:t>
                      </a:r>
                      <a:r>
                        <a:rPr lang="en-US" sz="3600" dirty="0">
                          <a:latin typeface="Calibri"/>
                        </a:rPr>
                        <a:t> </a:t>
                      </a:r>
                      <a:r>
                        <a:rPr lang="en-US" sz="3600" dirty="0" err="1">
                          <a:latin typeface="Calibri"/>
                        </a:rPr>
                        <a:t>conexiunilor</a:t>
                      </a:r>
                      <a:r>
                        <a:rPr lang="en-US" sz="3600" dirty="0">
                          <a:latin typeface="Calibri"/>
                        </a:rPr>
                        <a:t> </a:t>
                      </a:r>
                      <a:r>
                        <a:rPr lang="en-US" sz="3600" dirty="0" err="1">
                          <a:latin typeface="Calibri"/>
                        </a:rPr>
                        <a:t>dintre</a:t>
                      </a:r>
                      <a:r>
                        <a:rPr lang="en-US" sz="3600" dirty="0">
                          <a:latin typeface="Calibri"/>
                        </a:rPr>
                        <a:t> </a:t>
                      </a:r>
                      <a:r>
                        <a:rPr lang="en-US" sz="3600" dirty="0" err="1">
                          <a:latin typeface="Calibri"/>
                        </a:rPr>
                        <a:t>obiecte</a:t>
                      </a:r>
                      <a:r>
                        <a:rPr lang="en-US" sz="3600" dirty="0">
                          <a:latin typeface="Calibri"/>
                        </a:rPr>
                        <a:t> </a:t>
                      </a:r>
                      <a:r>
                        <a:rPr lang="en-US" sz="3600" dirty="0" err="1">
                          <a:latin typeface="Calibri"/>
                        </a:rPr>
                        <a:t>și</a:t>
                      </a:r>
                      <a:r>
                        <a:rPr lang="en-US" sz="3600" dirty="0">
                          <a:latin typeface="Calibri"/>
                        </a:rPr>
                        <a:t> </a:t>
                      </a:r>
                      <a:r>
                        <a:rPr lang="en-US" sz="3600" dirty="0" err="1">
                          <a:latin typeface="Calibri"/>
                        </a:rPr>
                        <a:t>clase</a:t>
                      </a:r>
                      <a:endParaRPr lang="ru-RU" sz="3600" dirty="0"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err="1">
                          <a:latin typeface="Calibri"/>
                        </a:rPr>
                        <a:t>Asociere</a:t>
                      </a:r>
                      <a:r>
                        <a:rPr lang="en-US" sz="3600" dirty="0">
                          <a:latin typeface="Calibri"/>
                        </a:rPr>
                        <a:t> </a:t>
                      </a:r>
                      <a:r>
                        <a:rPr lang="en-US" sz="3600" dirty="0" err="1">
                          <a:latin typeface="Calibri"/>
                        </a:rPr>
                        <a:t>unidirecțională</a:t>
                      </a:r>
                      <a:endParaRPr lang="ru-RU" sz="3600" dirty="0"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/>
          <p:nvPr/>
        </p:nvPicPr>
        <p:blipFill>
          <a:blip r:embed="rId2" cstate="print"/>
          <a:srcRect l="9317" t="42728" r="10559" b="45454"/>
          <a:stretch>
            <a:fillRect/>
          </a:stretch>
        </p:blipFill>
        <p:spPr bwMode="auto">
          <a:xfrm>
            <a:off x="808000" y="3214686"/>
            <a:ext cx="300039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 cstate="print"/>
          <a:srcRect l="14465" t="25000" r="14465" b="40909"/>
          <a:stretch>
            <a:fillRect/>
          </a:stretch>
        </p:blipFill>
        <p:spPr bwMode="auto">
          <a:xfrm>
            <a:off x="950876" y="4357694"/>
            <a:ext cx="292895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r>
              <a:rPr lang="en-US" b="1" dirty="0"/>
              <a:t>. </a:t>
            </a:r>
            <a:r>
              <a:rPr lang="en-US" b="1" dirty="0" err="1"/>
              <a:t>Dependenta</a:t>
            </a:r>
            <a:r>
              <a:rPr lang="en-US" b="1" dirty="0"/>
              <a:t>.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u="sng" dirty="0" err="1"/>
              <a:t>Dependenta</a:t>
            </a:r>
            <a:r>
              <a:rPr lang="en-US" sz="3600" b="1" u="sng" dirty="0"/>
              <a:t> (Dependency)</a:t>
            </a:r>
            <a:r>
              <a:rPr lang="ru-RU" sz="3600" b="1" u="sng" dirty="0"/>
              <a:t>:</a:t>
            </a:r>
          </a:p>
          <a:p>
            <a:pPr>
              <a:buNone/>
            </a:pP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8953"/>
              </p:ext>
            </p:extLst>
          </p:nvPr>
        </p:nvGraphicFramePr>
        <p:xfrm>
          <a:off x="450810" y="2714620"/>
          <a:ext cx="11072890" cy="2494153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Dependență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o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relație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între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elementele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modelului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care o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modificare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unui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poate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afecta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poate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oferi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informații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necesare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altui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endParaRPr lang="ru-RU" sz="2800" dirty="0"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/>
          <p:nvPr/>
        </p:nvPicPr>
        <p:blipFill>
          <a:blip r:embed="rId2" cstate="print"/>
          <a:srcRect l="9317" t="27273" r="9938" b="34091"/>
          <a:stretch>
            <a:fillRect/>
          </a:stretch>
        </p:blipFill>
        <p:spPr bwMode="auto">
          <a:xfrm>
            <a:off x="736562" y="2928934"/>
            <a:ext cx="328614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r>
              <a:rPr lang="en-US" b="1" dirty="0"/>
              <a:t>. </a:t>
            </a:r>
            <a:r>
              <a:rPr lang="en-US" b="1" dirty="0" err="1"/>
              <a:t>Agregare</a:t>
            </a:r>
            <a:r>
              <a:rPr lang="en-US" b="1" dirty="0"/>
              <a:t>.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u="sng" dirty="0" err="1"/>
              <a:t>Agregare</a:t>
            </a:r>
            <a:r>
              <a:rPr lang="en-US" sz="3600" b="1" u="sng" dirty="0"/>
              <a:t> (Aggregation)</a:t>
            </a:r>
            <a:r>
              <a:rPr lang="ru-RU" sz="3600" b="1" u="sng" dirty="0"/>
              <a:t>:</a:t>
            </a:r>
          </a:p>
          <a:p>
            <a:pPr>
              <a:buNone/>
            </a:pP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93627"/>
              </p:ext>
            </p:extLst>
          </p:nvPr>
        </p:nvGraphicFramePr>
        <p:xfrm>
          <a:off x="450810" y="3143248"/>
          <a:ext cx="11072890" cy="1560894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Agregarea</a:t>
                      </a:r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 „</a:t>
                      </a:r>
                      <a:r>
                        <a:rPr lang="en-US" sz="3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parte</a:t>
                      </a:r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3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întregului</a:t>
                      </a:r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3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relație</a:t>
                      </a:r>
                      <a:endParaRPr lang="ru-RU" sz="3600" dirty="0"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/>
          <p:nvPr/>
        </p:nvPicPr>
        <p:blipFill>
          <a:blip r:embed="rId2" cstate="print"/>
          <a:srcRect l="11233" t="29545" r="12500" b="31818"/>
          <a:stretch>
            <a:fillRect/>
          </a:stretch>
        </p:blipFill>
        <p:spPr bwMode="auto">
          <a:xfrm>
            <a:off x="665124" y="3643314"/>
            <a:ext cx="307183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r>
              <a:rPr lang="en-US" b="1" dirty="0"/>
              <a:t>. </a:t>
            </a:r>
            <a:r>
              <a:rPr lang="en-US" b="1" dirty="0" err="1"/>
              <a:t>Compoziţie</a:t>
            </a:r>
            <a:r>
              <a:rPr lang="en-US" b="1" dirty="0"/>
              <a:t>.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u="sng" dirty="0" err="1"/>
              <a:t>Compozitie</a:t>
            </a:r>
            <a:r>
              <a:rPr lang="en-US" sz="3600" b="1" u="sng" dirty="0"/>
              <a:t> (Composition)</a:t>
            </a:r>
            <a:r>
              <a:rPr lang="ru-RU" sz="3600" b="1" u="sng" dirty="0"/>
              <a:t>:</a:t>
            </a:r>
          </a:p>
          <a:p>
            <a:pPr>
              <a:buNone/>
            </a:pP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47066"/>
              </p:ext>
            </p:extLst>
          </p:nvPr>
        </p:nvGraphicFramePr>
        <p:xfrm>
          <a:off x="450810" y="3143248"/>
          <a:ext cx="11072890" cy="3134233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Compoziția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relație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agregare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condiții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impuse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o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poate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inclusă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decât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într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-un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întreg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o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atâta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timp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cât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întregul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o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încetează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odată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întregul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dirty="0"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/>
          <p:nvPr/>
        </p:nvPicPr>
        <p:blipFill>
          <a:blip r:embed="rId2" cstate="print"/>
          <a:srcRect l="11250" t="31818" r="11875" b="31818"/>
          <a:stretch>
            <a:fillRect/>
          </a:stretch>
        </p:blipFill>
        <p:spPr bwMode="auto">
          <a:xfrm>
            <a:off x="665124" y="4143380"/>
            <a:ext cx="321471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r>
              <a:rPr lang="en-US" b="1" dirty="0"/>
              <a:t>. </a:t>
            </a:r>
            <a:r>
              <a:rPr lang="en-US" b="1" dirty="0" err="1"/>
              <a:t>Generalizare</a:t>
            </a:r>
            <a:r>
              <a:rPr lang="en-US" b="1" dirty="0"/>
              <a:t>.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u="sng" dirty="0" err="1"/>
              <a:t>Generalizare</a:t>
            </a:r>
            <a:r>
              <a:rPr lang="en-US" sz="3600" b="1" u="sng" dirty="0"/>
              <a:t> (Generalization)</a:t>
            </a:r>
            <a:r>
              <a:rPr lang="ru-RU" sz="3600" b="1" u="sng" dirty="0"/>
              <a:t>:</a:t>
            </a:r>
          </a:p>
          <a:p>
            <a:pPr>
              <a:buNone/>
            </a:pP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31340"/>
              </p:ext>
            </p:extLst>
          </p:nvPr>
        </p:nvGraphicFramePr>
        <p:xfrm>
          <a:off x="450810" y="3143248"/>
          <a:ext cx="11072890" cy="2494153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generalizare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relație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între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entități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dintre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care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caz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special al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celeilalte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Folosind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generalizarea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moștenirea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multiplă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dirty="0"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/>
          <p:nvPr/>
        </p:nvPicPr>
        <p:blipFill>
          <a:blip r:embed="rId2" cstate="print"/>
          <a:srcRect l="9925" t="22727" r="12983" b="25000"/>
          <a:stretch>
            <a:fillRect/>
          </a:stretch>
        </p:blipFill>
        <p:spPr bwMode="auto">
          <a:xfrm>
            <a:off x="665124" y="4143380"/>
            <a:ext cx="35719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r>
              <a:rPr lang="en-US" b="1" dirty="0"/>
              <a:t>. </a:t>
            </a:r>
            <a:r>
              <a:rPr lang="en-US" b="1" dirty="0" err="1"/>
              <a:t>Implementarea</a:t>
            </a:r>
            <a:r>
              <a:rPr lang="en-US" b="1" dirty="0"/>
              <a:t>.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u="sng" dirty="0" err="1"/>
              <a:t>Implimentare</a:t>
            </a:r>
            <a:r>
              <a:rPr lang="ru-RU" sz="3600" b="1" u="sng" dirty="0"/>
              <a:t> (</a:t>
            </a:r>
            <a:r>
              <a:rPr lang="en-US" sz="3600" b="1" u="sng" dirty="0"/>
              <a:t>Realization)</a:t>
            </a:r>
            <a:r>
              <a:rPr lang="ru-RU" sz="3600" b="1" u="sng" dirty="0"/>
              <a:t>:</a:t>
            </a:r>
          </a:p>
          <a:p>
            <a:pPr>
              <a:buNone/>
            </a:pP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89017"/>
              </p:ext>
            </p:extLst>
          </p:nvPr>
        </p:nvGraphicFramePr>
        <p:xfrm>
          <a:off x="450810" y="3143248"/>
          <a:ext cx="11072890" cy="268649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latin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mplementarea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legătură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semantică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între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clasificatori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dintre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care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unul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precizează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anumite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obligații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iar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celălalt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angajează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să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îndeplinească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Relația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implementare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strâns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legată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conceptele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clasă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abstractă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interfață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400" dirty="0"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/>
          <p:nvPr/>
        </p:nvPicPr>
        <p:blipFill>
          <a:blip r:embed="rId2" cstate="print"/>
          <a:srcRect l="9925" t="18182" r="12983" b="29545"/>
          <a:stretch>
            <a:fillRect/>
          </a:stretch>
        </p:blipFill>
        <p:spPr bwMode="auto">
          <a:xfrm>
            <a:off x="665124" y="4000504"/>
            <a:ext cx="328614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r>
              <a:rPr lang="en-US" b="1" dirty="0"/>
              <a:t>. </a:t>
            </a:r>
            <a:r>
              <a:rPr lang="en-US" b="1" dirty="0" err="1"/>
              <a:t>Implementarea</a:t>
            </a:r>
            <a:r>
              <a:rPr lang="en-US" b="1" dirty="0"/>
              <a:t>.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u="sng" dirty="0" err="1"/>
              <a:t>Exemple</a:t>
            </a:r>
            <a:r>
              <a:rPr lang="en-US" sz="3600" b="1" u="sng" dirty="0"/>
              <a:t> de </a:t>
            </a:r>
            <a:r>
              <a:rPr lang="en-US" sz="3600" b="1" u="sng" dirty="0" err="1"/>
              <a:t>implementare</a:t>
            </a:r>
            <a:r>
              <a:rPr lang="en-US" sz="3600" b="1" u="sng" dirty="0"/>
              <a:t>:</a:t>
            </a:r>
          </a:p>
          <a:p>
            <a:pPr>
              <a:buNone/>
            </a:pPr>
            <a:r>
              <a:rPr lang="en-US" sz="3600" dirty="0"/>
              <a:t>O</a:t>
            </a:r>
            <a:r>
              <a:rPr lang="en-US" sz="3600" b="1" dirty="0"/>
              <a:t> </a:t>
            </a:r>
            <a:r>
              <a:rPr lang="en-US" sz="3600" b="1" dirty="0" err="1"/>
              <a:t>operație</a:t>
            </a:r>
            <a:r>
              <a:rPr lang="en-US" sz="3600" b="1" dirty="0"/>
              <a:t> </a:t>
            </a:r>
            <a:r>
              <a:rPr lang="en-US" sz="3600" b="1" dirty="0" err="1"/>
              <a:t>abstractă</a:t>
            </a:r>
            <a:r>
              <a:rPr lang="en-US" sz="3600" b="1" dirty="0"/>
              <a:t> </a:t>
            </a:r>
            <a:r>
              <a:rPr lang="en-US" sz="3600" dirty="0" err="1"/>
              <a:t>este</a:t>
            </a:r>
            <a:r>
              <a:rPr lang="en-US" sz="3600" dirty="0"/>
              <a:t> o </a:t>
            </a:r>
            <a:r>
              <a:rPr lang="en-US" sz="3600" dirty="0" err="1"/>
              <a:t>operație</a:t>
            </a:r>
            <a:r>
              <a:rPr lang="en-US" sz="3600" dirty="0"/>
              <a:t> care nu are o </a:t>
            </a:r>
            <a:r>
              <a:rPr lang="en-US" sz="3600" dirty="0" err="1"/>
              <a:t>implementare</a:t>
            </a:r>
            <a:r>
              <a:rPr lang="en-US" sz="3600" dirty="0"/>
              <a:t> </a:t>
            </a:r>
            <a:r>
              <a:rPr lang="en-US" sz="3600" dirty="0" err="1"/>
              <a:t>și</a:t>
            </a:r>
            <a:r>
              <a:rPr lang="en-US" sz="3600" dirty="0"/>
              <a:t> are </a:t>
            </a:r>
            <a:r>
              <a:rPr lang="en-US" sz="3600" dirty="0" err="1"/>
              <a:t>doar</a:t>
            </a:r>
            <a:r>
              <a:rPr lang="en-US" sz="3600" dirty="0"/>
              <a:t> o </a:t>
            </a:r>
            <a:r>
              <a:rPr lang="en-US" sz="3600" dirty="0" err="1"/>
              <a:t>semnătură</a:t>
            </a:r>
            <a:r>
              <a:rPr lang="en-US" sz="3600" dirty="0"/>
              <a:t> </a:t>
            </a:r>
            <a:r>
              <a:rPr lang="en-US" sz="3600" dirty="0" err="1"/>
              <a:t>definită</a:t>
            </a:r>
            <a:r>
              <a:rPr lang="en-US" sz="3600" dirty="0"/>
              <a:t>.</a:t>
            </a:r>
          </a:p>
          <a:p>
            <a:pPr>
              <a:buNone/>
            </a:pPr>
            <a:r>
              <a:rPr lang="en-US" sz="3600" dirty="0"/>
              <a:t>O</a:t>
            </a:r>
            <a:r>
              <a:rPr lang="en-US" sz="3600" b="1" dirty="0"/>
              <a:t> </a:t>
            </a:r>
            <a:r>
              <a:rPr lang="en-US" sz="3600" b="1" dirty="0" err="1"/>
              <a:t>clasă</a:t>
            </a:r>
            <a:r>
              <a:rPr lang="en-US" sz="3600" b="1" dirty="0"/>
              <a:t> </a:t>
            </a:r>
            <a:r>
              <a:rPr lang="en-US" sz="3600" b="1" dirty="0" err="1"/>
              <a:t>abstractă</a:t>
            </a:r>
            <a:r>
              <a:rPr lang="en-US" sz="3600" b="1" dirty="0"/>
              <a:t> </a:t>
            </a:r>
            <a:r>
              <a:rPr lang="en-US" sz="3600" dirty="0" err="1"/>
              <a:t>este</a:t>
            </a:r>
            <a:r>
              <a:rPr lang="en-US" sz="3600" dirty="0"/>
              <a:t> o </a:t>
            </a:r>
            <a:r>
              <a:rPr lang="en-US" sz="3600" dirty="0" err="1"/>
              <a:t>clasă</a:t>
            </a:r>
            <a:r>
              <a:rPr lang="en-US" sz="3600" dirty="0"/>
              <a:t> care are </a:t>
            </a:r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 </a:t>
            </a:r>
            <a:r>
              <a:rPr lang="en-US" sz="3600" dirty="0" err="1"/>
              <a:t>mai</a:t>
            </a:r>
            <a:r>
              <a:rPr lang="en-US" sz="3600" dirty="0"/>
              <a:t> </a:t>
            </a:r>
            <a:r>
              <a:rPr lang="en-US" sz="3600" dirty="0" err="1"/>
              <a:t>multe</a:t>
            </a:r>
            <a:r>
              <a:rPr lang="en-US" sz="3600" dirty="0"/>
              <a:t> </a:t>
            </a:r>
            <a:r>
              <a:rPr lang="en-US" sz="3600" dirty="0" err="1"/>
              <a:t>operații</a:t>
            </a:r>
            <a:r>
              <a:rPr lang="en-US" sz="3600" dirty="0"/>
              <a:t> </a:t>
            </a:r>
            <a:r>
              <a:rPr lang="en-US" sz="3600" dirty="0" err="1"/>
              <a:t>abstracte</a:t>
            </a:r>
            <a:r>
              <a:rPr lang="en-US" sz="3600" dirty="0"/>
              <a:t>. O </a:t>
            </a:r>
            <a:r>
              <a:rPr lang="en-US" sz="3600" dirty="0" err="1"/>
              <a:t>clasă</a:t>
            </a:r>
            <a:r>
              <a:rPr lang="en-US" sz="3600" dirty="0"/>
              <a:t> </a:t>
            </a:r>
            <a:r>
              <a:rPr lang="en-US" sz="3600" dirty="0" err="1"/>
              <a:t>abstractă</a:t>
            </a:r>
            <a:r>
              <a:rPr lang="en-US" sz="3600" dirty="0"/>
              <a:t> nu </a:t>
            </a:r>
            <a:r>
              <a:rPr lang="en-US" sz="3600" dirty="0" err="1"/>
              <a:t>poate</a:t>
            </a:r>
            <a:r>
              <a:rPr lang="en-US" sz="3600" dirty="0"/>
              <a:t> </a:t>
            </a:r>
            <a:r>
              <a:rPr lang="en-US" sz="3600" dirty="0" err="1"/>
              <a:t>crea</a:t>
            </a:r>
            <a:r>
              <a:rPr lang="en-US" sz="3600" dirty="0"/>
              <a:t> </a:t>
            </a:r>
            <a:r>
              <a:rPr lang="en-US" sz="3600" dirty="0" err="1"/>
              <a:t>obiecte</a:t>
            </a:r>
            <a:r>
              <a:rPr lang="en-US" sz="3600" dirty="0"/>
              <a:t> de </a:t>
            </a:r>
            <a:r>
              <a:rPr lang="en-US" sz="3600" dirty="0" err="1"/>
              <a:t>instanță</a:t>
            </a:r>
            <a:r>
              <a:rPr lang="en-US" sz="3600" dirty="0"/>
              <a:t>. </a:t>
            </a:r>
            <a:r>
              <a:rPr lang="en-US" sz="3600" dirty="0" err="1"/>
              <a:t>În</a:t>
            </a:r>
            <a:r>
              <a:rPr lang="en-US" sz="3600" dirty="0"/>
              <a:t> UML, </a:t>
            </a:r>
            <a:r>
              <a:rPr lang="en-US" sz="3600" dirty="0" err="1"/>
              <a:t>operațiile</a:t>
            </a:r>
            <a:r>
              <a:rPr lang="en-US" sz="3600" dirty="0"/>
              <a:t> </a:t>
            </a:r>
            <a:r>
              <a:rPr lang="en-US" sz="3600" dirty="0" err="1"/>
              <a:t>și</a:t>
            </a:r>
            <a:r>
              <a:rPr lang="en-US" sz="3600" dirty="0"/>
              <a:t> </a:t>
            </a:r>
            <a:r>
              <a:rPr lang="en-US" sz="3600" dirty="0" err="1"/>
              <a:t>clasele</a:t>
            </a:r>
            <a:r>
              <a:rPr lang="en-US" sz="3600" dirty="0"/>
              <a:t> </a:t>
            </a:r>
            <a:r>
              <a:rPr lang="en-US" sz="3600" dirty="0" err="1"/>
              <a:t>abstracte</a:t>
            </a:r>
            <a:r>
              <a:rPr lang="en-US" sz="3600" dirty="0"/>
              <a:t> sunt notate cu </a:t>
            </a:r>
            <a:r>
              <a:rPr lang="en-US" sz="3600" dirty="0" err="1"/>
              <a:t>caractere</a:t>
            </a:r>
            <a:r>
              <a:rPr lang="en-US" sz="3600" dirty="0"/>
              <a:t> cursive.</a:t>
            </a:r>
            <a:endParaRPr lang="ru-RU" sz="3600" u="sng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r>
              <a:rPr lang="en-US" b="1" dirty="0"/>
              <a:t>. </a:t>
            </a:r>
            <a:r>
              <a:rPr lang="en-US" b="1" dirty="0" err="1"/>
              <a:t>Implementarea</a:t>
            </a:r>
            <a:r>
              <a:rPr lang="en-US" b="1" dirty="0"/>
              <a:t>.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u="sng" dirty="0" err="1"/>
              <a:t>Exemple</a:t>
            </a:r>
            <a:r>
              <a:rPr lang="en-US" sz="3600" b="1" u="sng" dirty="0"/>
              <a:t> de </a:t>
            </a:r>
            <a:r>
              <a:rPr lang="en-US" sz="3600" b="1" u="sng" dirty="0" err="1"/>
              <a:t>implementare</a:t>
            </a:r>
            <a:r>
              <a:rPr lang="en-US" sz="3600" b="1" u="sng" dirty="0"/>
              <a:t>:</a:t>
            </a:r>
          </a:p>
          <a:p>
            <a:pPr>
              <a:buNone/>
            </a:pPr>
            <a:r>
              <a:rPr lang="en-US" sz="2800" b="1" dirty="0"/>
              <a:t>O </a:t>
            </a:r>
            <a:r>
              <a:rPr lang="en-US" sz="2800" b="1" dirty="0" err="1"/>
              <a:t>interfață</a:t>
            </a:r>
            <a:r>
              <a:rPr lang="en-US" sz="2800" b="1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o </a:t>
            </a:r>
            <a:r>
              <a:rPr lang="en-US" sz="2800" dirty="0" err="1"/>
              <a:t>clasă</a:t>
            </a:r>
            <a:r>
              <a:rPr lang="en-US" sz="2800" dirty="0"/>
              <a:t> </a:t>
            </a:r>
            <a:r>
              <a:rPr lang="en-US" sz="2800" dirty="0" err="1"/>
              <a:t>abstractă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care </a:t>
            </a:r>
            <a:r>
              <a:rPr lang="en-US" sz="2800" dirty="0" err="1"/>
              <a:t>toate</a:t>
            </a:r>
            <a:r>
              <a:rPr lang="en-US" sz="2800" dirty="0"/>
              <a:t> </a:t>
            </a:r>
            <a:r>
              <a:rPr lang="en-US" sz="2800" dirty="0" err="1"/>
              <a:t>operațiunile</a:t>
            </a:r>
            <a:r>
              <a:rPr lang="en-US" sz="2800" dirty="0"/>
              <a:t> sunt </a:t>
            </a:r>
            <a:r>
              <a:rPr lang="en-US" sz="2800" dirty="0" err="1"/>
              <a:t>abstracte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b="1" dirty="0"/>
              <a:t>O </a:t>
            </a:r>
            <a:r>
              <a:rPr lang="en-US" sz="2800" b="1" dirty="0" err="1"/>
              <a:t>interfață</a:t>
            </a:r>
            <a:r>
              <a:rPr lang="en-US" sz="2800" b="1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reprezentată</a:t>
            </a:r>
            <a:r>
              <a:rPr lang="en-US" sz="2800" dirty="0"/>
              <a:t> ca un set de </a:t>
            </a:r>
            <a:r>
              <a:rPr lang="en-US" sz="2800" dirty="0" err="1"/>
              <a:t>operații</a:t>
            </a:r>
            <a:r>
              <a:rPr lang="en-US" sz="2800" dirty="0"/>
              <a:t> </a:t>
            </a:r>
            <a:r>
              <a:rPr lang="en-US" sz="2800" dirty="0" err="1"/>
              <a:t>utilizate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specifica</a:t>
            </a:r>
            <a:r>
              <a:rPr lang="en-US" sz="2800" dirty="0"/>
              <a:t> </a:t>
            </a:r>
            <a:r>
              <a:rPr lang="en-US" sz="2800" dirty="0" err="1"/>
              <a:t>serviciul</a:t>
            </a:r>
            <a:r>
              <a:rPr lang="en-US" sz="2800" dirty="0"/>
              <a:t> </a:t>
            </a:r>
            <a:r>
              <a:rPr lang="en-US" sz="2800" dirty="0" err="1"/>
              <a:t>clasei</a:t>
            </a:r>
            <a:r>
              <a:rPr lang="en-US" sz="2800" dirty="0"/>
              <a:t> care </a:t>
            </a:r>
            <a:r>
              <a:rPr lang="en-US" sz="2800" dirty="0" err="1"/>
              <a:t>implementează</a:t>
            </a:r>
            <a:r>
              <a:rPr lang="en-US" sz="2800" dirty="0"/>
              <a:t> </a:t>
            </a:r>
            <a:r>
              <a:rPr lang="en-US" sz="2800" dirty="0" err="1"/>
              <a:t>interfața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dirty="0"/>
              <a:t>O </a:t>
            </a:r>
            <a:r>
              <a:rPr lang="en-US" sz="2800" dirty="0" err="1"/>
              <a:t>interfață</a:t>
            </a:r>
            <a:r>
              <a:rPr lang="en-US" sz="2800" dirty="0"/>
              <a:t> </a:t>
            </a:r>
            <a:r>
              <a:rPr lang="en-US" sz="2800" dirty="0" err="1"/>
              <a:t>descrie</a:t>
            </a:r>
            <a:r>
              <a:rPr lang="en-US" sz="2800" dirty="0"/>
              <a:t> un </a:t>
            </a:r>
            <a:r>
              <a:rPr lang="en-US" sz="2800" b="1" dirty="0"/>
              <a:t>contract</a:t>
            </a:r>
            <a:r>
              <a:rPr lang="en-US" sz="2800" dirty="0"/>
              <a:t> (un set de </a:t>
            </a:r>
            <a:r>
              <a:rPr lang="en-US" sz="2800" dirty="0" err="1"/>
              <a:t>obligații</a:t>
            </a:r>
            <a:r>
              <a:rPr lang="en-US" sz="2800" dirty="0"/>
              <a:t>) pe care o </a:t>
            </a:r>
            <a:r>
              <a:rPr lang="en-US" sz="2800" dirty="0" err="1"/>
              <a:t>clasă</a:t>
            </a:r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să</a:t>
            </a:r>
            <a:r>
              <a:rPr lang="en-US" sz="2800" dirty="0"/>
              <a:t>-l </a:t>
            </a:r>
            <a:r>
              <a:rPr lang="en-US" sz="2800" dirty="0" err="1"/>
              <a:t>îndeplinească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dirty="0"/>
              <a:t>*O </a:t>
            </a:r>
            <a:r>
              <a:rPr lang="en-US" sz="2800" dirty="0" err="1"/>
              <a:t>clasă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implementa</a:t>
            </a:r>
            <a:r>
              <a:rPr lang="en-US" sz="2800" dirty="0"/>
              <a:t> </a:t>
            </a:r>
            <a:r>
              <a:rPr lang="en-US" sz="2800" dirty="0" err="1"/>
              <a:t>multe</a:t>
            </a:r>
            <a:r>
              <a:rPr lang="en-US" sz="2800" dirty="0"/>
              <a:t> </a:t>
            </a:r>
            <a:r>
              <a:rPr lang="en-US" sz="2800" dirty="0" err="1"/>
              <a:t>interfețe</a:t>
            </a:r>
            <a:r>
              <a:rPr lang="en-US" sz="2800" dirty="0"/>
              <a:t>.</a:t>
            </a:r>
            <a:endParaRPr lang="ru-RU" sz="2800" b="1" u="sng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r>
              <a:rPr lang="en-US" b="1" dirty="0"/>
              <a:t>. </a:t>
            </a:r>
            <a:r>
              <a:rPr lang="en-US" b="1" dirty="0" err="1"/>
              <a:t>Cursuri</a:t>
            </a:r>
            <a:r>
              <a:rPr lang="en-US" b="1" dirty="0"/>
              <a:t> </a:t>
            </a:r>
            <a:r>
              <a:rPr lang="en-US" b="1" dirty="0" err="1"/>
              <a:t>speciale</a:t>
            </a:r>
            <a:r>
              <a:rPr lang="en-US" b="1" dirty="0"/>
              <a:t>.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u="sng" dirty="0" err="1"/>
              <a:t>Șabloane</a:t>
            </a:r>
            <a:r>
              <a:rPr lang="en-US" sz="3600" b="1" u="sng" dirty="0"/>
              <a:t> de </a:t>
            </a:r>
            <a:r>
              <a:rPr lang="en-US" sz="3600" b="1" u="sng" dirty="0" err="1"/>
              <a:t>clasă</a:t>
            </a:r>
            <a:r>
              <a:rPr lang="en-US" sz="3600" b="1" u="sng" dirty="0"/>
              <a:t>.</a:t>
            </a:r>
          </a:p>
          <a:p>
            <a:pPr>
              <a:buNone/>
            </a:pPr>
            <a:r>
              <a:rPr lang="en-US" sz="3600" dirty="0"/>
              <a:t>Un </a:t>
            </a:r>
            <a:r>
              <a:rPr lang="en-US" sz="3600" b="1" dirty="0" err="1"/>
              <a:t>șablon</a:t>
            </a:r>
            <a:r>
              <a:rPr lang="en-US" sz="3600" b="1" dirty="0"/>
              <a:t> de </a:t>
            </a:r>
            <a:r>
              <a:rPr lang="en-US" sz="3600" b="1" dirty="0" err="1"/>
              <a:t>clasă</a:t>
            </a:r>
            <a:r>
              <a:rPr lang="en-US" sz="3600" b="1" dirty="0"/>
              <a:t> </a:t>
            </a:r>
            <a:r>
              <a:rPr lang="en-US" sz="3600" dirty="0" err="1"/>
              <a:t>este</a:t>
            </a:r>
            <a:r>
              <a:rPr lang="en-US" sz="3600" dirty="0"/>
              <a:t> o </a:t>
            </a:r>
            <a:r>
              <a:rPr lang="en-US" sz="3600" dirty="0" err="1"/>
              <a:t>clasă</a:t>
            </a:r>
            <a:r>
              <a:rPr lang="en-US" sz="3600" dirty="0"/>
              <a:t> </a:t>
            </a:r>
            <a:r>
              <a:rPr lang="en-US" sz="3600" dirty="0" err="1"/>
              <a:t>concepută</a:t>
            </a:r>
            <a:r>
              <a:rPr lang="en-US" sz="3600" dirty="0"/>
              <a:t> </a:t>
            </a:r>
            <a:r>
              <a:rPr lang="en-US" sz="3600" dirty="0" err="1"/>
              <a:t>pentru</a:t>
            </a:r>
            <a:r>
              <a:rPr lang="en-US" sz="3600" dirty="0"/>
              <a:t> a </a:t>
            </a:r>
            <a:r>
              <a:rPr lang="en-US" sz="3600" dirty="0" err="1"/>
              <a:t>defini</a:t>
            </a:r>
            <a:r>
              <a:rPr lang="en-US" sz="3600" dirty="0"/>
              <a:t> o </a:t>
            </a:r>
            <a:r>
              <a:rPr lang="en-US" sz="3600" dirty="0" err="1"/>
              <a:t>clasă</a:t>
            </a:r>
            <a:r>
              <a:rPr lang="en-US" sz="3600" dirty="0"/>
              <a:t> </a:t>
            </a:r>
            <a:r>
              <a:rPr lang="en-US" sz="3600" dirty="0" err="1"/>
              <a:t>generalizată</a:t>
            </a:r>
            <a:r>
              <a:rPr lang="en-US" sz="3600" dirty="0"/>
              <a:t>, </a:t>
            </a:r>
            <a:r>
              <a:rPr lang="en-US" sz="3600" dirty="0" err="1"/>
              <a:t>fără</a:t>
            </a:r>
            <a:r>
              <a:rPr lang="en-US" sz="3600" dirty="0"/>
              <a:t> a se </a:t>
            </a:r>
            <a:r>
              <a:rPr lang="en-US" sz="3600" dirty="0" err="1"/>
              <a:t>lega</a:t>
            </a:r>
            <a:r>
              <a:rPr lang="en-US" sz="3600" dirty="0"/>
              <a:t> de </a:t>
            </a:r>
            <a:r>
              <a:rPr lang="en-US" sz="3600" dirty="0" err="1"/>
              <a:t>unii</a:t>
            </a:r>
            <a:r>
              <a:rPr lang="en-US" sz="3600" dirty="0"/>
              <a:t> </a:t>
            </a:r>
            <a:r>
              <a:rPr lang="en-US" sz="3600" dirty="0" err="1"/>
              <a:t>parametri</a:t>
            </a:r>
            <a:r>
              <a:rPr lang="en-US" sz="3600" dirty="0"/>
              <a:t> (</a:t>
            </a:r>
            <a:r>
              <a:rPr lang="en-US" sz="3600" dirty="0" err="1"/>
              <a:t>tipuri</a:t>
            </a:r>
            <a:r>
              <a:rPr lang="en-US" sz="3600" dirty="0"/>
              <a:t> de date, </a:t>
            </a:r>
            <a:r>
              <a:rPr lang="en-US" sz="3600" dirty="0" err="1"/>
              <a:t>parametri</a:t>
            </a:r>
            <a:r>
              <a:rPr lang="en-US" sz="3600" dirty="0"/>
              <a:t> </a:t>
            </a:r>
            <a:r>
              <a:rPr lang="en-US" sz="3600" dirty="0" err="1"/>
              <a:t>impliciti</a:t>
            </a:r>
            <a:r>
              <a:rPr lang="en-US" sz="3600" dirty="0"/>
              <a:t>). </a:t>
            </a:r>
            <a:r>
              <a:rPr lang="en-US" sz="3600" dirty="0" err="1"/>
              <a:t>Șablonul</a:t>
            </a:r>
            <a:r>
              <a:rPr lang="en-US" sz="3600" dirty="0"/>
              <a:t> </a:t>
            </a:r>
            <a:r>
              <a:rPr lang="en-US" sz="3600" dirty="0" err="1"/>
              <a:t>vă</a:t>
            </a:r>
            <a:r>
              <a:rPr lang="en-US" sz="3600" dirty="0"/>
              <a:t> </a:t>
            </a:r>
            <a:r>
              <a:rPr lang="en-US" sz="3600" dirty="0" err="1"/>
              <a:t>permite</a:t>
            </a:r>
            <a:r>
              <a:rPr lang="en-US" sz="3600" dirty="0"/>
              <a:t> </a:t>
            </a:r>
            <a:r>
              <a:rPr lang="en-US" sz="3600" dirty="0" err="1"/>
              <a:t>să</a:t>
            </a:r>
            <a:r>
              <a:rPr lang="en-US" sz="3600" dirty="0"/>
              <a:t> </a:t>
            </a:r>
            <a:r>
              <a:rPr lang="en-US" sz="3600" dirty="0" err="1"/>
              <a:t>parametrizați</a:t>
            </a:r>
            <a:r>
              <a:rPr lang="en-US" sz="3600" dirty="0"/>
              <a:t> </a:t>
            </a:r>
            <a:r>
              <a:rPr lang="en-US" sz="3600" dirty="0" err="1"/>
              <a:t>atât</a:t>
            </a:r>
            <a:r>
              <a:rPr lang="en-US" sz="3600" dirty="0"/>
              <a:t> </a:t>
            </a:r>
            <a:r>
              <a:rPr lang="en-US" sz="3600" dirty="0" err="1"/>
              <a:t>atributele</a:t>
            </a:r>
            <a:r>
              <a:rPr lang="en-US" sz="3600" dirty="0"/>
              <a:t> </a:t>
            </a:r>
            <a:r>
              <a:rPr lang="en-US" sz="3600" dirty="0" err="1"/>
              <a:t>unei</a:t>
            </a:r>
            <a:r>
              <a:rPr lang="en-US" sz="3600" dirty="0"/>
              <a:t> </a:t>
            </a:r>
            <a:r>
              <a:rPr lang="en-US" sz="3600" dirty="0" err="1"/>
              <a:t>clase</a:t>
            </a:r>
            <a:r>
              <a:rPr lang="en-US" sz="3600" dirty="0"/>
              <a:t>, </a:t>
            </a:r>
            <a:r>
              <a:rPr lang="en-US" sz="3600" dirty="0" err="1"/>
              <a:t>cât</a:t>
            </a:r>
            <a:r>
              <a:rPr lang="en-US" sz="3600" dirty="0"/>
              <a:t> </a:t>
            </a:r>
            <a:r>
              <a:rPr lang="en-US" sz="3600" dirty="0" err="1"/>
              <a:t>și</a:t>
            </a:r>
            <a:r>
              <a:rPr lang="en-US" sz="3600" dirty="0"/>
              <a:t> </a:t>
            </a:r>
            <a:r>
              <a:rPr lang="en-US" sz="3600" dirty="0" err="1"/>
              <a:t>operațiile</a:t>
            </a:r>
            <a:r>
              <a:rPr lang="en-US" sz="3600" dirty="0"/>
              <a:t> </a:t>
            </a:r>
            <a:r>
              <a:rPr lang="en-US" sz="3600" dirty="0" err="1"/>
              <a:t>acesteia</a:t>
            </a:r>
            <a:r>
              <a:rPr lang="en-US" sz="3600" dirty="0"/>
              <a:t>.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Limbajul</a:t>
            </a:r>
            <a:r>
              <a:rPr lang="en-US" b="1" dirty="0"/>
              <a:t> UML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UML – </a:t>
            </a:r>
            <a:r>
              <a:rPr lang="en-US" sz="3200" dirty="0" err="1"/>
              <a:t>limbaj</a:t>
            </a:r>
            <a:r>
              <a:rPr lang="en-US" sz="3200" dirty="0"/>
              <a:t> de </a:t>
            </a:r>
            <a:r>
              <a:rPr lang="en-US" sz="3200" dirty="0" err="1"/>
              <a:t>modelare</a:t>
            </a:r>
            <a:r>
              <a:rPr lang="en-US" sz="3200" dirty="0"/>
              <a:t> </a:t>
            </a:r>
            <a:r>
              <a:rPr lang="en-US" sz="3200" dirty="0" err="1"/>
              <a:t>vizuală</a:t>
            </a:r>
            <a:r>
              <a:rPr lang="en-US" sz="3200" dirty="0"/>
              <a:t> (standard industrial)</a:t>
            </a:r>
          </a:p>
          <a:p>
            <a:r>
              <a:rPr lang="en-US" sz="3200" dirty="0"/>
              <a:t>UML </a:t>
            </a:r>
            <a:r>
              <a:rPr lang="en-US" sz="3200" dirty="0" err="1"/>
              <a:t>oferă</a:t>
            </a:r>
            <a:r>
              <a:rPr lang="en-US" sz="3200" dirty="0"/>
              <a:t> o </a:t>
            </a:r>
            <a:r>
              <a:rPr lang="en-US" sz="3200" dirty="0" err="1"/>
              <a:t>sintaxă</a:t>
            </a:r>
            <a:r>
              <a:rPr lang="en-US" sz="3200" dirty="0"/>
              <a:t> </a:t>
            </a:r>
            <a:r>
              <a:rPr lang="en-US" sz="3200" dirty="0" err="1"/>
              <a:t>vizuală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modelare</a:t>
            </a:r>
            <a:endParaRPr lang="en-US" sz="3200" dirty="0"/>
          </a:p>
          <a:p>
            <a:r>
              <a:rPr lang="en-US" sz="3200" dirty="0"/>
              <a:t>UML </a:t>
            </a:r>
            <a:r>
              <a:rPr lang="en-US" sz="3200" dirty="0" err="1"/>
              <a:t>este</a:t>
            </a:r>
            <a:r>
              <a:rPr lang="en-US" sz="3200" dirty="0"/>
              <a:t> independent de </a:t>
            </a:r>
            <a:r>
              <a:rPr lang="en-US" sz="3200" dirty="0" err="1"/>
              <a:t>limba</a:t>
            </a:r>
            <a:r>
              <a:rPr lang="en-US" sz="3200" dirty="0"/>
              <a:t> </a:t>
            </a:r>
            <a:r>
              <a:rPr lang="en-US" sz="3200" dirty="0" err="1"/>
              <a:t>și</a:t>
            </a:r>
            <a:r>
              <a:rPr lang="en-US" sz="3200" dirty="0"/>
              <a:t> </a:t>
            </a:r>
            <a:r>
              <a:rPr lang="en-US" sz="3200" dirty="0" err="1"/>
              <a:t>platformă</a:t>
            </a:r>
            <a:endParaRPr lang="en-US" sz="3200" dirty="0"/>
          </a:p>
          <a:p>
            <a:r>
              <a:rPr lang="en-US" sz="3200" dirty="0"/>
              <a:t>UML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potrivit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utilizare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orice</a:t>
            </a:r>
            <a:r>
              <a:rPr lang="en-US" sz="3200" dirty="0"/>
              <a:t> model de </a:t>
            </a:r>
            <a:r>
              <a:rPr lang="en-US" sz="3200" dirty="0" err="1"/>
              <a:t>proces</a:t>
            </a:r>
            <a:r>
              <a:rPr lang="en-US" sz="3200" dirty="0"/>
              <a:t> (nu </a:t>
            </a:r>
            <a:r>
              <a:rPr lang="en-US" sz="3200" dirty="0" err="1"/>
              <a:t>doar</a:t>
            </a:r>
            <a:r>
              <a:rPr lang="en-US" sz="3200" dirty="0"/>
              <a:t> RUP)</a:t>
            </a:r>
          </a:p>
          <a:p>
            <a:r>
              <a:rPr lang="en-US" sz="3200" dirty="0"/>
              <a:t>UML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orientat</a:t>
            </a:r>
            <a:r>
              <a:rPr lang="en-US" sz="3200" dirty="0"/>
              <a:t> pe </a:t>
            </a:r>
            <a:r>
              <a:rPr lang="en-US" sz="3200" dirty="0" err="1"/>
              <a:t>obiecte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r>
              <a:rPr lang="en-US" b="1" dirty="0"/>
              <a:t>. </a:t>
            </a:r>
            <a:r>
              <a:rPr lang="en-US" b="1" dirty="0" err="1"/>
              <a:t>Cursuri</a:t>
            </a:r>
            <a:r>
              <a:rPr lang="en-US" b="1" dirty="0"/>
              <a:t> </a:t>
            </a:r>
            <a:r>
              <a:rPr lang="en-US" b="1" dirty="0" err="1"/>
              <a:t>speciale</a:t>
            </a:r>
            <a:r>
              <a:rPr lang="en-US" b="1" dirty="0"/>
              <a:t>.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u="sng" dirty="0" err="1"/>
              <a:t>Caracteristici</a:t>
            </a:r>
            <a:r>
              <a:rPr lang="en-US" b="1" u="sng" dirty="0"/>
              <a:t> de </a:t>
            </a:r>
            <a:r>
              <a:rPr lang="en-US" b="1" u="sng" dirty="0" err="1"/>
              <a:t>utilizare</a:t>
            </a:r>
            <a:r>
              <a:rPr lang="en-US" b="1" u="sng" dirty="0"/>
              <a:t> a </a:t>
            </a:r>
            <a:r>
              <a:rPr lang="en-US" b="1" u="sng" dirty="0" err="1"/>
              <a:t>șabloanelor</a:t>
            </a:r>
            <a:r>
              <a:rPr lang="en-US" b="1" u="sng" dirty="0"/>
              <a:t> de </a:t>
            </a:r>
            <a:r>
              <a:rPr lang="en-US" b="1" u="sng" dirty="0" err="1"/>
              <a:t>clasă</a:t>
            </a:r>
            <a:r>
              <a:rPr lang="en-US" b="1" u="sng" dirty="0"/>
              <a:t>:</a:t>
            </a:r>
          </a:p>
          <a:p>
            <a:pPr>
              <a:buNone/>
            </a:pP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dublării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cod similar.</a:t>
            </a:r>
          </a:p>
          <a:p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abstracție</a:t>
            </a:r>
            <a:r>
              <a:rPr lang="en-US" dirty="0"/>
              <a:t> de la </a:t>
            </a:r>
            <a:r>
              <a:rPr lang="en-US" dirty="0" err="1"/>
              <a:t>unii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de </a:t>
            </a:r>
            <a:r>
              <a:rPr lang="en-US" dirty="0" err="1"/>
              <a:t>clasă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lega</a:t>
            </a:r>
            <a:r>
              <a:rPr lang="en-US" dirty="0"/>
              <a:t> un </a:t>
            </a:r>
            <a:r>
              <a:rPr lang="en-US" dirty="0" err="1"/>
              <a:t>șablon</a:t>
            </a:r>
            <a:r>
              <a:rPr lang="en-US" dirty="0"/>
              <a:t> la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specifici</a:t>
            </a:r>
            <a:r>
              <a:rPr lang="en-US" dirty="0"/>
              <a:t>,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relația</a:t>
            </a:r>
            <a:r>
              <a:rPr lang="en-US" dirty="0"/>
              <a:t> „</a:t>
            </a:r>
            <a:r>
              <a:rPr lang="en-US" dirty="0" err="1"/>
              <a:t>Implementare</a:t>
            </a:r>
            <a:r>
              <a:rPr lang="en-US" dirty="0"/>
              <a:t>” cu </a:t>
            </a:r>
            <a:r>
              <a:rPr lang="en-US" dirty="0" err="1"/>
              <a:t>stereotipul</a:t>
            </a:r>
            <a:r>
              <a:rPr lang="en-US" dirty="0"/>
              <a:t> „</a:t>
            </a:r>
            <a:r>
              <a:rPr lang="en-US" dirty="0" err="1"/>
              <a:t>legare</a:t>
            </a:r>
            <a:r>
              <a:rPr lang="en-US" dirty="0"/>
              <a:t>”.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lega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individuali</a:t>
            </a:r>
            <a:r>
              <a:rPr lang="en-US" dirty="0"/>
              <a:t>, se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notația</a:t>
            </a:r>
            <a:r>
              <a:rPr lang="en-US" dirty="0"/>
              <a:t> „-&gt;”. </a:t>
            </a:r>
            <a:r>
              <a:rPr lang="en-US" dirty="0" err="1"/>
              <a:t>Parametrii</a:t>
            </a:r>
            <a:r>
              <a:rPr lang="en-US" dirty="0"/>
              <a:t> de </a:t>
            </a:r>
            <a:r>
              <a:rPr lang="en-US" dirty="0" err="1"/>
              <a:t>legare</a:t>
            </a:r>
            <a:r>
              <a:rPr lang="en-US" dirty="0"/>
              <a:t> sunt </a:t>
            </a:r>
            <a:r>
              <a:rPr lang="en-US" dirty="0" err="1"/>
              <a:t>enumerați</a:t>
            </a:r>
            <a:r>
              <a:rPr lang="en-US" dirty="0"/>
              <a:t> </a:t>
            </a:r>
            <a:r>
              <a:rPr lang="en-US" dirty="0" err="1"/>
              <a:t>separați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virgule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încadrați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paranteze</a:t>
            </a:r>
            <a:r>
              <a:rPr lang="en-US" dirty="0"/>
              <a:t> </a:t>
            </a:r>
            <a:r>
              <a:rPr lang="en-US" dirty="0" err="1"/>
              <a:t>unghiulare</a:t>
            </a:r>
            <a:r>
              <a:rPr lang="en-US" dirty="0"/>
              <a:t>.</a:t>
            </a:r>
            <a:endParaRPr lang="ru-RU" sz="2800" b="1" u="sng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Diagrama</a:t>
            </a:r>
            <a:r>
              <a:rPr lang="en-US" b="1" dirty="0"/>
              <a:t> </a:t>
            </a:r>
            <a:r>
              <a:rPr lang="en-US" b="1" dirty="0" err="1"/>
              <a:t>componentelor</a:t>
            </a:r>
            <a:r>
              <a:rPr lang="en-US" b="1" dirty="0"/>
              <a:t>.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 err="1"/>
              <a:t>Diagrama</a:t>
            </a:r>
            <a:r>
              <a:rPr lang="en-US" sz="3200" b="1" dirty="0"/>
              <a:t> </a:t>
            </a:r>
            <a:r>
              <a:rPr lang="en-US" sz="3200" b="1" dirty="0" err="1"/>
              <a:t>componentelor</a:t>
            </a:r>
            <a:r>
              <a:rPr lang="en-US" sz="3200" b="1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o </a:t>
            </a:r>
            <a:r>
              <a:rPr lang="en-US" sz="3200" dirty="0" err="1"/>
              <a:t>diagramă</a:t>
            </a:r>
            <a:r>
              <a:rPr lang="en-US" sz="3200" dirty="0"/>
              <a:t> </a:t>
            </a:r>
            <a:r>
              <a:rPr lang="en-US" sz="3200" dirty="0" err="1"/>
              <a:t>structurală</a:t>
            </a:r>
            <a:r>
              <a:rPr lang="en-US" sz="3200" dirty="0"/>
              <a:t> care </a:t>
            </a:r>
            <a:r>
              <a:rPr lang="en-US" sz="3200" dirty="0" err="1"/>
              <a:t>arată</a:t>
            </a:r>
            <a:r>
              <a:rPr lang="en-US" sz="3200" dirty="0"/>
              <a:t> </a:t>
            </a:r>
            <a:r>
              <a:rPr lang="en-US" sz="3200" dirty="0" err="1"/>
              <a:t>relația</a:t>
            </a:r>
            <a:r>
              <a:rPr lang="en-US" sz="3200" dirty="0"/>
              <a:t>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modulele</a:t>
            </a:r>
            <a:r>
              <a:rPr lang="en-US" sz="3200" dirty="0"/>
              <a:t> care </a:t>
            </a:r>
            <a:r>
              <a:rPr lang="en-US" sz="3200" dirty="0" err="1"/>
              <a:t>alcătuiesc</a:t>
            </a:r>
            <a:r>
              <a:rPr lang="en-US" sz="3200" dirty="0"/>
              <a:t> </a:t>
            </a:r>
            <a:r>
              <a:rPr lang="en-US" sz="3200" dirty="0" err="1"/>
              <a:t>sistemul</a:t>
            </a:r>
            <a:r>
              <a:rPr lang="en-US" sz="3200" dirty="0"/>
              <a:t> </a:t>
            </a:r>
            <a:r>
              <a:rPr lang="en-US" sz="3200" dirty="0" err="1"/>
              <a:t>modelat</a:t>
            </a:r>
            <a:r>
              <a:rPr lang="en-US" sz="3200" dirty="0"/>
              <a:t>.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b="1" dirty="0" err="1"/>
              <a:t>Componentele</a:t>
            </a:r>
            <a:r>
              <a:rPr lang="en-US" sz="3200" b="1" dirty="0"/>
              <a:t> </a:t>
            </a:r>
            <a:r>
              <a:rPr lang="en-US" sz="3200" dirty="0"/>
              <a:t>sunt module </a:t>
            </a:r>
            <a:r>
              <a:rPr lang="en-US" sz="3200" dirty="0" err="1"/>
              <a:t>independente</a:t>
            </a:r>
            <a:r>
              <a:rPr lang="en-US" sz="3200" dirty="0"/>
              <a:t> care </a:t>
            </a:r>
            <a:r>
              <a:rPr lang="en-US" sz="3200" dirty="0" err="1"/>
              <a:t>își</a:t>
            </a:r>
            <a:r>
              <a:rPr lang="en-US" sz="3200" dirty="0"/>
              <a:t> </a:t>
            </a:r>
            <a:r>
              <a:rPr lang="en-US" sz="3200" dirty="0" err="1"/>
              <a:t>ascund</a:t>
            </a:r>
            <a:r>
              <a:rPr lang="en-US" sz="3200" dirty="0"/>
              <a:t> </a:t>
            </a:r>
            <a:r>
              <a:rPr lang="en-US" sz="3200" dirty="0" err="1"/>
              <a:t>implementarea</a:t>
            </a:r>
            <a:r>
              <a:rPr lang="en-US" sz="3200" dirty="0"/>
              <a:t> </a:t>
            </a:r>
            <a:r>
              <a:rPr lang="en-US" sz="3200" dirty="0" err="1"/>
              <a:t>și</a:t>
            </a:r>
            <a:r>
              <a:rPr lang="en-US" sz="3200" dirty="0"/>
              <a:t> </a:t>
            </a:r>
            <a:r>
              <a:rPr lang="en-US" sz="3200" dirty="0" err="1"/>
              <a:t>interacționează</a:t>
            </a:r>
            <a:r>
              <a:rPr lang="en-US" sz="3200" dirty="0"/>
              <a:t> </a:t>
            </a:r>
            <a:r>
              <a:rPr lang="en-US" sz="3200" dirty="0" err="1"/>
              <a:t>între</a:t>
            </a:r>
            <a:r>
              <a:rPr lang="en-US" sz="3200" dirty="0"/>
              <a:t> </a:t>
            </a:r>
            <a:r>
              <a:rPr lang="en-US" sz="3200" dirty="0" err="1"/>
              <a:t>ele</a:t>
            </a:r>
            <a:r>
              <a:rPr lang="en-US" sz="3200" dirty="0"/>
              <a:t> </a:t>
            </a:r>
            <a:r>
              <a:rPr lang="en-US" sz="3200" dirty="0" err="1"/>
              <a:t>prin</a:t>
            </a:r>
            <a:r>
              <a:rPr lang="en-US" sz="3200" dirty="0"/>
              <a:t> </a:t>
            </a:r>
            <a:r>
              <a:rPr lang="en-US" sz="3200" dirty="0" err="1"/>
              <a:t>interfețe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Tipuri</a:t>
            </a:r>
            <a:r>
              <a:rPr lang="en-US" b="1" dirty="0"/>
              <a:t> de </a:t>
            </a:r>
            <a:r>
              <a:rPr lang="en-US" b="1" dirty="0" err="1"/>
              <a:t>constructe</a:t>
            </a:r>
            <a:r>
              <a:rPr lang="en-US" b="1" dirty="0"/>
              <a:t> ale </a:t>
            </a:r>
            <a:r>
              <a:rPr lang="en-US" b="1" dirty="0" err="1"/>
              <a:t>limbajului</a:t>
            </a:r>
            <a:r>
              <a:rPr lang="en-US" b="1" dirty="0"/>
              <a:t> UML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0372005"/>
              </p:ext>
            </p:extLst>
          </p:nvPr>
        </p:nvGraphicFramePr>
        <p:xfrm>
          <a:off x="307934" y="1905000"/>
          <a:ext cx="1164439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Diagrame</a:t>
            </a:r>
            <a:r>
              <a:rPr lang="en-US" b="1" dirty="0"/>
              <a:t> de </a:t>
            </a:r>
            <a:r>
              <a:rPr lang="en-US" b="1" dirty="0" err="1"/>
              <a:t>structură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r>
              <a:rPr lang="en-US" sz="2800" dirty="0" err="1"/>
              <a:t>Diagrama</a:t>
            </a:r>
            <a:r>
              <a:rPr lang="en-US" sz="2800" dirty="0"/>
              <a:t> de </a:t>
            </a:r>
            <a:r>
              <a:rPr lang="en-US" sz="2800" dirty="0" err="1"/>
              <a:t>clasă</a:t>
            </a:r>
            <a:r>
              <a:rPr lang="en-US" sz="2800" dirty="0"/>
              <a:t> </a:t>
            </a:r>
            <a:r>
              <a:rPr lang="ru-RU" sz="2800" dirty="0"/>
              <a:t>(Class </a:t>
            </a:r>
            <a:r>
              <a:rPr lang="ru-RU" sz="2800" dirty="0" err="1"/>
              <a:t>diagram</a:t>
            </a:r>
            <a:r>
              <a:rPr lang="ru-RU" sz="2800" dirty="0"/>
              <a:t>)</a:t>
            </a:r>
          </a:p>
          <a:p>
            <a:r>
              <a:rPr lang="en-US" sz="2800" dirty="0" err="1"/>
              <a:t>Diagrama</a:t>
            </a:r>
            <a:r>
              <a:rPr lang="en-US" sz="2800" dirty="0"/>
              <a:t> </a:t>
            </a:r>
            <a:r>
              <a:rPr lang="en-US" sz="2800" dirty="0" err="1"/>
              <a:t>componentelor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ru-RU" sz="2800" dirty="0" err="1"/>
              <a:t>Component</a:t>
            </a:r>
            <a:r>
              <a:rPr lang="ru-RU" sz="2800" dirty="0"/>
              <a:t> </a:t>
            </a:r>
            <a:r>
              <a:rPr lang="ru-RU" sz="2800" dirty="0" err="1"/>
              <a:t>diagram</a:t>
            </a:r>
            <a:r>
              <a:rPr lang="ru-RU" sz="2800" dirty="0"/>
              <a:t>)</a:t>
            </a:r>
          </a:p>
          <a:p>
            <a:r>
              <a:rPr lang="en-US" sz="2800" dirty="0" err="1"/>
              <a:t>Diagrame</a:t>
            </a:r>
            <a:r>
              <a:rPr lang="en-US" sz="2800" dirty="0"/>
              <a:t> de </a:t>
            </a:r>
            <a:r>
              <a:rPr lang="en-US" sz="2800" dirty="0" err="1"/>
              <a:t>comunicare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Communication diagrams</a:t>
            </a:r>
            <a:r>
              <a:rPr lang="ru-RU" sz="2800" dirty="0"/>
              <a:t>, </a:t>
            </a:r>
            <a:r>
              <a:rPr lang="en-US" sz="2800" dirty="0"/>
              <a:t>in</a:t>
            </a:r>
            <a:r>
              <a:rPr lang="ru-RU" sz="2800" dirty="0"/>
              <a:t> </a:t>
            </a:r>
            <a:r>
              <a:rPr lang="en-US" sz="2800" dirty="0"/>
              <a:t>UML</a:t>
            </a:r>
            <a:r>
              <a:rPr lang="ru-RU" sz="2800" dirty="0"/>
              <a:t> 1.</a:t>
            </a:r>
            <a:r>
              <a:rPr lang="en-US" sz="2800" dirty="0"/>
              <a:t>x</a:t>
            </a:r>
            <a:r>
              <a:rPr lang="ru-RU" sz="2800" dirty="0"/>
              <a:t> - </a:t>
            </a:r>
            <a:r>
              <a:rPr lang="en-US" sz="2800" dirty="0" err="1"/>
              <a:t>diagrama</a:t>
            </a:r>
            <a:r>
              <a:rPr lang="en-US" sz="2800" dirty="0"/>
              <a:t> de </a:t>
            </a:r>
            <a:r>
              <a:rPr lang="en-US" sz="2800" dirty="0" err="1"/>
              <a:t>cooperare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ru-RU" sz="2800" dirty="0" err="1"/>
              <a:t>Collaboration</a:t>
            </a:r>
            <a:r>
              <a:rPr lang="ru-RU" sz="2800" dirty="0"/>
              <a:t> </a:t>
            </a:r>
            <a:r>
              <a:rPr lang="en-US" sz="2800" dirty="0"/>
              <a:t>diagram</a:t>
            </a:r>
            <a:r>
              <a:rPr lang="ru-RU" sz="2800" dirty="0"/>
              <a:t>))</a:t>
            </a:r>
          </a:p>
          <a:p>
            <a:r>
              <a:rPr lang="en-US" sz="2800" dirty="0" err="1"/>
              <a:t>Diagrama</a:t>
            </a:r>
            <a:r>
              <a:rPr lang="en-US" sz="2800" dirty="0"/>
              <a:t> de </a:t>
            </a:r>
            <a:r>
              <a:rPr lang="en-US" sz="2800" dirty="0" err="1"/>
              <a:t>implementare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ru-RU" sz="2800" dirty="0" err="1"/>
              <a:t>Deployment</a:t>
            </a:r>
            <a:r>
              <a:rPr lang="ru-RU" sz="2800" dirty="0"/>
              <a:t> </a:t>
            </a:r>
            <a:r>
              <a:rPr lang="ru-RU" sz="2800" dirty="0" err="1"/>
              <a:t>diagram</a:t>
            </a:r>
            <a:r>
              <a:rPr lang="ru-RU" sz="2800" dirty="0"/>
              <a:t>)</a:t>
            </a:r>
          </a:p>
          <a:p>
            <a:r>
              <a:rPr lang="en-US" sz="2800" dirty="0" err="1"/>
              <a:t>Diagrama</a:t>
            </a:r>
            <a:r>
              <a:rPr lang="en-US" sz="2800" dirty="0"/>
              <a:t> </a:t>
            </a:r>
            <a:r>
              <a:rPr lang="en-US" sz="2800" dirty="0" err="1"/>
              <a:t>obiectelor</a:t>
            </a:r>
            <a:r>
              <a:rPr lang="en-US" sz="2800" dirty="0"/>
              <a:t> </a:t>
            </a:r>
            <a:r>
              <a:rPr lang="ru-RU" sz="2800" dirty="0"/>
              <a:t>(Object </a:t>
            </a:r>
            <a:r>
              <a:rPr lang="ru-RU" sz="2800" dirty="0" err="1"/>
              <a:t>diagram</a:t>
            </a:r>
            <a:r>
              <a:rPr lang="ru-RU" sz="2800" dirty="0"/>
              <a:t>)</a:t>
            </a:r>
          </a:p>
          <a:p>
            <a:r>
              <a:rPr lang="en-US" sz="2800" dirty="0" err="1"/>
              <a:t>Diagrama</a:t>
            </a:r>
            <a:r>
              <a:rPr lang="en-US" sz="2800" dirty="0"/>
              <a:t> </a:t>
            </a:r>
            <a:r>
              <a:rPr lang="en-US" sz="2800" dirty="0" err="1"/>
              <a:t>pachetului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ru-RU" sz="2800" dirty="0" err="1"/>
              <a:t>Package</a:t>
            </a:r>
            <a:r>
              <a:rPr lang="ru-RU" sz="2800" dirty="0"/>
              <a:t> </a:t>
            </a:r>
            <a:r>
              <a:rPr lang="ru-RU" sz="2800" dirty="0" err="1"/>
              <a:t>diagram</a:t>
            </a:r>
            <a:r>
              <a:rPr lang="ru-RU" sz="2800" dirty="0"/>
              <a:t>)</a:t>
            </a:r>
          </a:p>
          <a:p>
            <a:r>
              <a:rPr lang="en-US" sz="2800" dirty="0" err="1"/>
              <a:t>Diagrama</a:t>
            </a:r>
            <a:r>
              <a:rPr lang="en-US" sz="2800" dirty="0"/>
              <a:t> </a:t>
            </a:r>
            <a:r>
              <a:rPr lang="en-US" sz="2800" dirty="0" err="1"/>
              <a:t>profilului</a:t>
            </a:r>
            <a:r>
              <a:rPr lang="en-US" sz="2800" dirty="0"/>
              <a:t> </a:t>
            </a:r>
            <a:r>
              <a:rPr lang="ru-RU" sz="2800" dirty="0"/>
              <a:t>(Profile </a:t>
            </a:r>
            <a:r>
              <a:rPr lang="ru-RU" sz="2800" dirty="0" err="1"/>
              <a:t>diagram</a:t>
            </a:r>
            <a:r>
              <a:rPr lang="ru-RU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Diagrame</a:t>
            </a:r>
            <a:r>
              <a:rPr lang="en-US" b="1" dirty="0"/>
              <a:t> de </a:t>
            </a:r>
            <a:r>
              <a:rPr lang="en-US" b="1" dirty="0" err="1"/>
              <a:t>structură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u="sng" dirty="0"/>
              <a:t>Forma </a:t>
            </a:r>
            <a:r>
              <a:rPr lang="en-US" sz="3200" b="1" u="sng" dirty="0" err="1"/>
              <a:t>completă</a:t>
            </a:r>
            <a:r>
              <a:rPr lang="en-US" sz="3200" b="1" u="sng" dirty="0"/>
              <a:t> a </a:t>
            </a:r>
            <a:r>
              <a:rPr lang="en-US" sz="3200" b="1" u="sng" dirty="0" err="1"/>
              <a:t>numelui</a:t>
            </a:r>
            <a:r>
              <a:rPr lang="en-US" sz="3200" b="1" u="sng" dirty="0"/>
              <a:t> </a:t>
            </a:r>
            <a:r>
              <a:rPr lang="en-US" sz="3200" b="1" u="sng" dirty="0" err="1"/>
              <a:t>clasei</a:t>
            </a:r>
            <a:r>
              <a:rPr lang="en-US" sz="3200" b="1" u="sng" dirty="0"/>
              <a:t>:</a:t>
            </a:r>
          </a:p>
          <a:p>
            <a:pPr>
              <a:buNone/>
            </a:pPr>
            <a:r>
              <a:rPr lang="en-US" sz="3200" dirty="0" err="1"/>
              <a:t>nume</a:t>
            </a:r>
            <a:r>
              <a:rPr lang="en-US" sz="3200" dirty="0"/>
              <a:t> de </a:t>
            </a:r>
            <a:r>
              <a:rPr lang="en-US" sz="3200" dirty="0" err="1"/>
              <a:t>vizibilitate</a:t>
            </a:r>
            <a:r>
              <a:rPr lang="en-US" sz="3200" dirty="0"/>
              <a:t> </a:t>
            </a:r>
            <a:r>
              <a:rPr lang="en-US" sz="3200" dirty="0" err="1"/>
              <a:t>stereotip</a:t>
            </a:r>
            <a:r>
              <a:rPr lang="en-US" sz="3200" dirty="0"/>
              <a:t> {</a:t>
            </a:r>
            <a:r>
              <a:rPr lang="en-US" sz="3200" dirty="0" err="1"/>
              <a:t>șir</a:t>
            </a:r>
            <a:r>
              <a:rPr lang="en-US" sz="3200" dirty="0"/>
              <a:t> de </a:t>
            </a:r>
            <a:r>
              <a:rPr lang="en-US" sz="3200" dirty="0" err="1"/>
              <a:t>proprietate</a:t>
            </a:r>
            <a:r>
              <a:rPr lang="en-US" sz="3200" dirty="0"/>
              <a:t>}</a:t>
            </a:r>
          </a:p>
          <a:p>
            <a:pPr>
              <a:buNone/>
            </a:pPr>
            <a:r>
              <a:rPr lang="en-US" sz="3200" dirty="0"/>
              <a:t>*</a:t>
            </a:r>
            <a:r>
              <a:rPr lang="en-US" sz="3200" dirty="0" err="1"/>
              <a:t>Dacă</a:t>
            </a:r>
            <a:r>
              <a:rPr lang="en-US" sz="3200" dirty="0"/>
              <a:t> </a:t>
            </a:r>
            <a:r>
              <a:rPr lang="en-US" sz="3200" dirty="0" err="1"/>
              <a:t>numele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cursiv</a:t>
            </a:r>
            <a:r>
              <a:rPr lang="en-US" sz="3200" dirty="0"/>
              <a:t>, </a:t>
            </a:r>
            <a:r>
              <a:rPr lang="en-US" sz="3200" dirty="0" err="1"/>
              <a:t>clasa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abstractă</a:t>
            </a:r>
            <a:r>
              <a:rPr lang="en-US" sz="3200" dirty="0"/>
              <a:t>.</a:t>
            </a:r>
          </a:p>
          <a:p>
            <a:pPr>
              <a:buNone/>
            </a:pPr>
            <a:r>
              <a:rPr lang="en-US" sz="3200" b="1" u="sng" dirty="0"/>
              <a:t>Forma </a:t>
            </a:r>
            <a:r>
              <a:rPr lang="en-US" sz="3200" b="1" u="sng" dirty="0" err="1"/>
              <a:t>completă</a:t>
            </a:r>
            <a:r>
              <a:rPr lang="en-US" sz="3200" b="1" u="sng" dirty="0"/>
              <a:t> a </a:t>
            </a:r>
            <a:r>
              <a:rPr lang="en-US" sz="3200" b="1" u="sng" dirty="0" err="1"/>
              <a:t>atributului</a:t>
            </a:r>
            <a:r>
              <a:rPr lang="en-US" sz="3200" b="1" u="sng" dirty="0"/>
              <a:t>:</a:t>
            </a:r>
          </a:p>
          <a:p>
            <a:pPr>
              <a:buNone/>
            </a:pPr>
            <a:r>
              <a:rPr lang="en-US" sz="3200" dirty="0" err="1"/>
              <a:t>nume</a:t>
            </a:r>
            <a:r>
              <a:rPr lang="en-US" sz="3200" dirty="0"/>
              <a:t> de </a:t>
            </a:r>
            <a:r>
              <a:rPr lang="en-US" sz="3200" dirty="0" err="1"/>
              <a:t>vizibilitate</a:t>
            </a:r>
            <a:r>
              <a:rPr lang="en-US" sz="3200" dirty="0"/>
              <a:t> </a:t>
            </a:r>
            <a:r>
              <a:rPr lang="en-US" sz="3200" dirty="0" err="1"/>
              <a:t>stereotip</a:t>
            </a:r>
            <a:r>
              <a:rPr lang="en-US" sz="3200" dirty="0"/>
              <a:t>: tip </a:t>
            </a:r>
            <a:r>
              <a:rPr lang="en-US" sz="3200" dirty="0" err="1"/>
              <a:t>multiplu</a:t>
            </a:r>
            <a:r>
              <a:rPr lang="en-US" sz="3200" dirty="0"/>
              <a:t>. = </a:t>
            </a:r>
            <a:r>
              <a:rPr lang="en-US" sz="3200" dirty="0" err="1"/>
              <a:t>valoarea</a:t>
            </a:r>
            <a:r>
              <a:rPr lang="en-US" sz="3200" dirty="0"/>
              <a:t> </a:t>
            </a:r>
            <a:r>
              <a:rPr lang="en-US" sz="3200" dirty="0" err="1"/>
              <a:t>minții</a:t>
            </a:r>
            <a:r>
              <a:rPr lang="en-US" sz="3200" dirty="0"/>
              <a:t> {</a:t>
            </a:r>
            <a:r>
              <a:rPr lang="en-US" sz="3200" dirty="0" err="1"/>
              <a:t>șir</a:t>
            </a:r>
            <a:r>
              <a:rPr lang="en-US" sz="3200" dirty="0"/>
              <a:t> de </a:t>
            </a:r>
            <a:r>
              <a:rPr lang="en-US" sz="3200" dirty="0" err="1"/>
              <a:t>proprietate</a:t>
            </a:r>
            <a:r>
              <a:rPr lang="en-US" sz="3200" dirty="0"/>
              <a:t>}</a:t>
            </a:r>
          </a:p>
          <a:p>
            <a:pPr>
              <a:buNone/>
            </a:pPr>
            <a:r>
              <a:rPr lang="en-US" sz="3200" dirty="0"/>
              <a:t>*</a:t>
            </a:r>
            <a:r>
              <a:rPr lang="en-US" sz="3200" dirty="0" err="1"/>
              <a:t>Dacă</a:t>
            </a:r>
            <a:r>
              <a:rPr lang="en-US" sz="3200" dirty="0"/>
              <a:t> </a:t>
            </a:r>
            <a:r>
              <a:rPr lang="en-US" sz="3200" dirty="0" err="1"/>
              <a:t>atributul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subliniat</a:t>
            </a:r>
            <a:r>
              <a:rPr lang="en-US" sz="3200" dirty="0"/>
              <a:t>, </a:t>
            </a:r>
            <a:r>
              <a:rPr lang="en-US" sz="3200" dirty="0" err="1"/>
              <a:t>acesta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static.</a:t>
            </a:r>
          </a:p>
          <a:p>
            <a:pPr>
              <a:buNone/>
            </a:pPr>
            <a:r>
              <a:rPr lang="en-US" sz="3200" dirty="0"/>
              <a:t>* Multiplicity –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definirea</a:t>
            </a:r>
            <a:r>
              <a:rPr lang="en-US" sz="3200" dirty="0"/>
              <a:t> </a:t>
            </a:r>
            <a:r>
              <a:rPr lang="en-US" sz="3200" dirty="0" err="1"/>
              <a:t>tablourilor</a:t>
            </a:r>
            <a:r>
              <a:rPr lang="en-US" sz="32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Diagrame</a:t>
            </a:r>
            <a:r>
              <a:rPr lang="en-US" b="1" dirty="0"/>
              <a:t> de </a:t>
            </a:r>
            <a:r>
              <a:rPr lang="en-US" b="1" dirty="0" err="1"/>
              <a:t>structură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u="sng" dirty="0"/>
              <a:t>Forma </a:t>
            </a:r>
            <a:r>
              <a:rPr lang="en-US" sz="3600" b="1" u="sng" dirty="0" err="1"/>
              <a:t>completă</a:t>
            </a:r>
            <a:r>
              <a:rPr lang="en-US" sz="3600" b="1" u="sng" dirty="0"/>
              <a:t> a </a:t>
            </a:r>
            <a:r>
              <a:rPr lang="en-US" sz="3600" b="1" u="sng" dirty="0" err="1"/>
              <a:t>operației</a:t>
            </a:r>
            <a:r>
              <a:rPr lang="en-US" sz="3600" b="1" u="sng" dirty="0"/>
              <a:t>:</a:t>
            </a:r>
            <a:br>
              <a:rPr lang="en-US" sz="3600" b="1" u="sng" dirty="0"/>
            </a:br>
            <a:br>
              <a:rPr lang="en-US" sz="3600" b="1" u="sng" dirty="0"/>
            </a:br>
            <a:r>
              <a:rPr lang="en-US" sz="3200" b="1" dirty="0" err="1"/>
              <a:t>Nume</a:t>
            </a:r>
            <a:r>
              <a:rPr lang="en-US" sz="3200" b="1" dirty="0"/>
              <a:t> de </a:t>
            </a:r>
            <a:r>
              <a:rPr lang="en-US" sz="3200" b="1" dirty="0" err="1"/>
              <a:t>vizibilitate</a:t>
            </a:r>
            <a:r>
              <a:rPr lang="en-US" sz="3200" b="1" dirty="0"/>
              <a:t> </a:t>
            </a:r>
            <a:r>
              <a:rPr lang="en-US" sz="3200" b="1" dirty="0" err="1"/>
              <a:t>stereotip</a:t>
            </a:r>
            <a:r>
              <a:rPr lang="en-US" sz="3200" b="1" dirty="0"/>
              <a:t> (</a:t>
            </a:r>
            <a:r>
              <a:rPr lang="en-US" sz="3200" b="1" dirty="0" err="1"/>
              <a:t>lista</a:t>
            </a:r>
            <a:r>
              <a:rPr lang="en-US" sz="3200" b="1" dirty="0"/>
              <a:t> de </a:t>
            </a:r>
            <a:r>
              <a:rPr lang="en-US" sz="3200" b="1" dirty="0" err="1"/>
              <a:t>parametri</a:t>
            </a:r>
            <a:r>
              <a:rPr lang="en-US" sz="3200" b="1" dirty="0"/>
              <a:t>): tip de </a:t>
            </a:r>
            <a:r>
              <a:rPr lang="en-US" sz="3200" b="1" dirty="0" err="1"/>
              <a:t>returnare</a:t>
            </a:r>
            <a:r>
              <a:rPr lang="en-US" sz="3200" b="1" dirty="0"/>
              <a:t> {</a:t>
            </a:r>
            <a:r>
              <a:rPr lang="en-US" sz="3200" b="1" dirty="0" err="1"/>
              <a:t>șir</a:t>
            </a:r>
            <a:r>
              <a:rPr lang="en-US" sz="3200" b="1" dirty="0"/>
              <a:t> de </a:t>
            </a:r>
            <a:r>
              <a:rPr lang="en-US" sz="3200" b="1" dirty="0" err="1"/>
              <a:t>proprietate</a:t>
            </a:r>
            <a:r>
              <a:rPr lang="en-US" sz="3200" b="1" dirty="0"/>
              <a:t>}</a:t>
            </a:r>
            <a:br>
              <a:rPr lang="en-US" sz="3200" b="1" dirty="0"/>
            </a:br>
            <a:br>
              <a:rPr lang="en-US" sz="3200" b="1" dirty="0"/>
            </a:br>
            <a:r>
              <a:rPr lang="ru-RU" sz="3200" dirty="0"/>
              <a:t>*</a:t>
            </a:r>
            <a:r>
              <a:rPr lang="en-US" sz="3200" dirty="0" err="1"/>
              <a:t>Dacă</a:t>
            </a:r>
            <a:r>
              <a:rPr lang="en-US" sz="3200" dirty="0"/>
              <a:t> </a:t>
            </a:r>
            <a:r>
              <a:rPr lang="en-US" sz="3200" dirty="0" err="1"/>
              <a:t>operația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subliniată</a:t>
            </a:r>
            <a:r>
              <a:rPr lang="en-US" sz="3200" dirty="0"/>
              <a:t>, </a:t>
            </a:r>
            <a:r>
              <a:rPr lang="en-US" sz="3200" dirty="0" err="1"/>
              <a:t>operația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statică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Diagrame</a:t>
            </a:r>
            <a:r>
              <a:rPr lang="en-US" b="1" dirty="0"/>
              <a:t> de </a:t>
            </a:r>
            <a:r>
              <a:rPr lang="en-US" b="1" dirty="0" err="1"/>
              <a:t>structură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u="sng" dirty="0"/>
              <a:t>Forma </a:t>
            </a:r>
            <a:r>
              <a:rPr lang="en-US" sz="3600" b="1" u="sng" dirty="0" err="1"/>
              <a:t>completă</a:t>
            </a:r>
            <a:r>
              <a:rPr lang="en-US" sz="3600" b="1" u="sng" dirty="0"/>
              <a:t> a </a:t>
            </a:r>
            <a:r>
              <a:rPr lang="en-US" sz="3600" b="1" u="sng" dirty="0" err="1"/>
              <a:t>parametrului</a:t>
            </a:r>
            <a:r>
              <a:rPr lang="en-US" sz="3600" b="1" u="sng" dirty="0"/>
              <a:t>:</a:t>
            </a:r>
          </a:p>
          <a:p>
            <a:pPr>
              <a:buNone/>
            </a:pPr>
            <a:r>
              <a:rPr lang="en-US" sz="3600" dirty="0" err="1"/>
              <a:t>numele</a:t>
            </a:r>
            <a:r>
              <a:rPr lang="en-US" sz="3600" dirty="0"/>
              <a:t> </a:t>
            </a:r>
            <a:r>
              <a:rPr lang="en-US" sz="3600" dirty="0" err="1"/>
              <a:t>direcției</a:t>
            </a:r>
            <a:r>
              <a:rPr lang="en-US" sz="3600" dirty="0"/>
              <a:t> : tip = </a:t>
            </a:r>
            <a:r>
              <a:rPr lang="en-US" sz="3600" dirty="0" err="1"/>
              <a:t>valoare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* </a:t>
            </a:r>
            <a:r>
              <a:rPr lang="en-US" sz="3600" dirty="0" err="1"/>
              <a:t>Direcția</a:t>
            </a:r>
            <a:r>
              <a:rPr lang="en-US" sz="3600" dirty="0"/>
              <a:t> </a:t>
            </a:r>
            <a:r>
              <a:rPr lang="en-US" sz="3600" dirty="0" err="1"/>
              <a:t>determină</a:t>
            </a:r>
            <a:r>
              <a:rPr lang="en-US" sz="3600" dirty="0"/>
              <a:t> </a:t>
            </a:r>
            <a:r>
              <a:rPr lang="en-US" sz="3600" dirty="0" err="1"/>
              <a:t>tipul</a:t>
            </a:r>
            <a:r>
              <a:rPr lang="en-US" sz="3600" dirty="0"/>
              <a:t> de </a:t>
            </a:r>
            <a:r>
              <a:rPr lang="en-US" sz="3600" dirty="0" err="1"/>
              <a:t>parametru</a:t>
            </a:r>
            <a:r>
              <a:rPr lang="en-US" sz="3600" dirty="0"/>
              <a:t> de </a:t>
            </a:r>
            <a:r>
              <a:rPr lang="en-US" sz="3600" dirty="0" err="1"/>
              <a:t>intrare</a:t>
            </a:r>
            <a:r>
              <a:rPr lang="en-US" sz="3600" dirty="0"/>
              <a:t>: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70756"/>
              </p:ext>
            </p:extLst>
          </p:nvPr>
        </p:nvGraphicFramePr>
        <p:xfrm>
          <a:off x="593686" y="4214818"/>
          <a:ext cx="11072890" cy="1352742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1752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in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Parametru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intrare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Valoarea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poate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modificată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cadrul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unei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operații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out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Parametru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ieșire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Valoarea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poate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modificată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cadrul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unei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operații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/>
                        <a:t>inout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Parametru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intrare-ieșire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Diagrame</a:t>
            </a:r>
            <a:r>
              <a:rPr lang="en-US" b="1" dirty="0"/>
              <a:t> de </a:t>
            </a:r>
            <a:r>
              <a:rPr lang="en-US" b="1" dirty="0" err="1"/>
              <a:t>structură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err="1"/>
              <a:t>Vizibilitatea</a:t>
            </a:r>
            <a:r>
              <a:rPr lang="en-US" sz="3600" b="1" dirty="0"/>
              <a:t> </a:t>
            </a:r>
            <a:r>
              <a:rPr lang="en-US" sz="3600" b="1" dirty="0" err="1"/>
              <a:t>controlează</a:t>
            </a:r>
            <a:r>
              <a:rPr lang="en-US" sz="3600" b="1" dirty="0"/>
              <a:t> </a:t>
            </a:r>
            <a:r>
              <a:rPr lang="en-US" sz="3600" b="1" dirty="0" err="1"/>
              <a:t>accesul</a:t>
            </a:r>
            <a:r>
              <a:rPr lang="en-US" sz="3600" b="1" dirty="0"/>
              <a:t> la </a:t>
            </a:r>
            <a:r>
              <a:rPr lang="en-US" sz="3600" b="1" dirty="0" err="1"/>
              <a:t>proprietățile</a:t>
            </a:r>
            <a:r>
              <a:rPr lang="en-US" sz="3600" b="1" dirty="0"/>
              <a:t> </a:t>
            </a:r>
            <a:r>
              <a:rPr lang="en-US" sz="3600" b="1" dirty="0" err="1"/>
              <a:t>clasei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477"/>
              </p:ext>
            </p:extLst>
          </p:nvPr>
        </p:nvGraphicFramePr>
        <p:xfrm>
          <a:off x="665124" y="2786058"/>
          <a:ext cx="11072890" cy="2414270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151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7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+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Public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Orice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 are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orice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atribut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metodă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marcată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</a:t>
                      </a:r>
                      <a:endParaRPr lang="ru-RU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-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Private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clasei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atributele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metodele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marcate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 private</a:t>
                      </a:r>
                      <a:endParaRPr lang="ru-RU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#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Protected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membrii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clasei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descendenții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clasei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atributele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metodele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marcate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protejate</a:t>
                      </a:r>
                      <a:endParaRPr lang="ru-RU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~</a:t>
                      </a:r>
                    </a:p>
                    <a:p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Package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Orice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 din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același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atribute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vizibilitate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pachet</a:t>
                      </a:r>
                      <a:endParaRPr lang="ru-RU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 dirty="0" err="1"/>
              <a:t>Diagrame</a:t>
            </a:r>
            <a:r>
              <a:rPr lang="en-US" b="1" dirty="0"/>
              <a:t> de </a:t>
            </a:r>
            <a:r>
              <a:rPr lang="en-US" b="1" dirty="0" err="1"/>
              <a:t>structură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Diagrama</a:t>
            </a:r>
            <a:r>
              <a:rPr lang="en-US" b="1" dirty="0"/>
              <a:t> de </a:t>
            </a:r>
            <a:r>
              <a:rPr lang="en-US" b="1" dirty="0" err="1"/>
              <a:t>clasă</a:t>
            </a:r>
            <a:endParaRPr lang="ru-RU" sz="3600" b="0" i="0" dirty="0">
              <a:solidFill>
                <a:srgbClr val="652825"/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93686" y="1905000"/>
            <a:ext cx="11287204" cy="4524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u="sng" dirty="0" err="1"/>
              <a:t>Stereotipuri</a:t>
            </a:r>
            <a:r>
              <a:rPr lang="en-US" sz="3600" b="1" u="sng" dirty="0"/>
              <a:t> de </a:t>
            </a:r>
            <a:r>
              <a:rPr lang="en-US" sz="3600" b="1" u="sng" dirty="0" err="1"/>
              <a:t>clasă</a:t>
            </a:r>
            <a:r>
              <a:rPr lang="en-US" sz="3600" b="1" u="sng" dirty="0"/>
              <a:t> standard: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32993"/>
              </p:ext>
            </p:extLst>
          </p:nvPr>
        </p:nvGraphicFramePr>
        <p:xfrm>
          <a:off x="450810" y="2500306"/>
          <a:ext cx="11072890" cy="3607816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Calibri"/>
                        </a:rPr>
                        <a:t>«</a:t>
                      </a:r>
                      <a:r>
                        <a:rPr lang="en-US" sz="2200" dirty="0">
                          <a:latin typeface="Calibri"/>
                        </a:rPr>
                        <a:t>actor</a:t>
                      </a:r>
                      <a:r>
                        <a:rPr lang="ru-RU" sz="2200" dirty="0">
                          <a:latin typeface="Calibri"/>
                        </a:rPr>
                        <a:t>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</a:rPr>
                        <a:t>Actor</a:t>
                      </a:r>
                      <a:endParaRPr lang="ru-RU" sz="2200" dirty="0"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Calibri"/>
                        </a:rPr>
                        <a:t>«</a:t>
                      </a:r>
                      <a:r>
                        <a:rPr lang="en-US" sz="2200" dirty="0">
                          <a:latin typeface="Calibri"/>
                        </a:rPr>
                        <a:t>interface</a:t>
                      </a:r>
                      <a:r>
                        <a:rPr lang="ru-RU" sz="2200" dirty="0">
                          <a:latin typeface="Calibri"/>
                        </a:rPr>
                        <a:t>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Calibri"/>
                        </a:rPr>
                        <a:t>Interfață</a:t>
                      </a:r>
                      <a:r>
                        <a:rPr lang="en-US" sz="2200" dirty="0">
                          <a:latin typeface="Calibri"/>
                        </a:rPr>
                        <a:t>. </a:t>
                      </a:r>
                      <a:r>
                        <a:rPr lang="en-US" sz="2200" dirty="0" err="1">
                          <a:latin typeface="Calibri"/>
                        </a:rPr>
                        <a:t>Toate</a:t>
                      </a:r>
                      <a:r>
                        <a:rPr lang="en-US" sz="2200" dirty="0">
                          <a:latin typeface="Calibri"/>
                        </a:rPr>
                        <a:t> </a:t>
                      </a:r>
                      <a:r>
                        <a:rPr lang="en-US" sz="2200" dirty="0" err="1">
                          <a:latin typeface="Calibri"/>
                        </a:rPr>
                        <a:t>componentele</a:t>
                      </a:r>
                      <a:r>
                        <a:rPr lang="en-US" sz="2200" dirty="0">
                          <a:latin typeface="Calibri"/>
                        </a:rPr>
                        <a:t> sunt </a:t>
                      </a:r>
                      <a:r>
                        <a:rPr lang="en-US" sz="2200" dirty="0" err="1">
                          <a:latin typeface="Calibri"/>
                        </a:rPr>
                        <a:t>abstracte</a:t>
                      </a:r>
                      <a:r>
                        <a:rPr lang="en-US" sz="2200" dirty="0">
                          <a:latin typeface="Calibri"/>
                        </a:rPr>
                        <a:t>.</a:t>
                      </a:r>
                      <a:endParaRPr lang="ru-RU" sz="2200" dirty="0"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Calibri"/>
                        </a:rPr>
                        <a:t>«</a:t>
                      </a:r>
                      <a:r>
                        <a:rPr lang="en-US" sz="2200" dirty="0">
                          <a:latin typeface="Calibri"/>
                        </a:rPr>
                        <a:t>enumeration</a:t>
                      </a:r>
                      <a:r>
                        <a:rPr lang="ru-RU" sz="2200" dirty="0">
                          <a:latin typeface="Calibri"/>
                        </a:rPr>
                        <a:t>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Calibri"/>
                        </a:rPr>
                        <a:t>Clasa</a:t>
                      </a:r>
                      <a:r>
                        <a:rPr lang="en-US" sz="2200" dirty="0">
                          <a:latin typeface="Calibri"/>
                        </a:rPr>
                        <a:t> Enum.</a:t>
                      </a:r>
                      <a:endParaRPr lang="ru-RU" sz="2200" dirty="0"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Calibri"/>
                        </a:rPr>
                        <a:t>«</a:t>
                      </a:r>
                      <a:r>
                        <a:rPr lang="en-US" sz="2200" dirty="0" err="1">
                          <a:latin typeface="Calibri"/>
                        </a:rPr>
                        <a:t>metaclass</a:t>
                      </a:r>
                      <a:r>
                        <a:rPr lang="ru-RU" sz="2200" dirty="0">
                          <a:latin typeface="Calibri"/>
                        </a:rPr>
                        <a:t>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</a:rPr>
                        <a:t>O </a:t>
                      </a:r>
                      <a:r>
                        <a:rPr lang="en-US" sz="2200" dirty="0" err="1">
                          <a:latin typeface="Calibri"/>
                        </a:rPr>
                        <a:t>clasă</a:t>
                      </a:r>
                      <a:r>
                        <a:rPr lang="en-US" sz="2200" dirty="0">
                          <a:latin typeface="Calibri"/>
                        </a:rPr>
                        <a:t> care </a:t>
                      </a:r>
                      <a:r>
                        <a:rPr lang="en-US" sz="2200" dirty="0" err="1">
                          <a:latin typeface="Calibri"/>
                        </a:rPr>
                        <a:t>generează</a:t>
                      </a:r>
                      <a:r>
                        <a:rPr lang="en-US" sz="2200" dirty="0">
                          <a:latin typeface="Calibri"/>
                        </a:rPr>
                        <a:t> </a:t>
                      </a:r>
                      <a:r>
                        <a:rPr lang="en-US" sz="2200" dirty="0" err="1">
                          <a:latin typeface="Calibri"/>
                        </a:rPr>
                        <a:t>clase</a:t>
                      </a:r>
                      <a:r>
                        <a:rPr lang="en-US" sz="2200" dirty="0">
                          <a:latin typeface="Calibri"/>
                        </a:rPr>
                        <a:t>.</a:t>
                      </a:r>
                      <a:endParaRPr lang="ru-RU" sz="2200" dirty="0"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latin typeface="Calibri"/>
                        </a:rPr>
                        <a:t>«</a:t>
                      </a:r>
                      <a:r>
                        <a:rPr lang="en-US" sz="2200" dirty="0" err="1">
                          <a:latin typeface="Calibri"/>
                        </a:rPr>
                        <a:t>dataType</a:t>
                      </a:r>
                      <a:r>
                        <a:rPr lang="ru-RU" sz="2200" dirty="0">
                          <a:latin typeface="Calibri"/>
                        </a:rPr>
                        <a:t>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latin typeface="Calibri"/>
                        </a:rPr>
                        <a:t>Clasa</a:t>
                      </a:r>
                      <a:r>
                        <a:rPr lang="en-US" sz="2200" dirty="0">
                          <a:latin typeface="Calibri"/>
                        </a:rPr>
                        <a:t> </a:t>
                      </a:r>
                      <a:r>
                        <a:rPr lang="en-US" sz="2200" dirty="0" err="1">
                          <a:latin typeface="Calibri"/>
                        </a:rPr>
                        <a:t>definește</a:t>
                      </a:r>
                      <a:r>
                        <a:rPr lang="en-US" sz="2200" dirty="0">
                          <a:latin typeface="Calibri"/>
                        </a:rPr>
                        <a:t> un </a:t>
                      </a:r>
                      <a:r>
                        <a:rPr lang="en-US" sz="2200" dirty="0" err="1">
                          <a:latin typeface="Calibri"/>
                        </a:rPr>
                        <a:t>nou</a:t>
                      </a:r>
                      <a:r>
                        <a:rPr lang="en-US" sz="2200" dirty="0">
                          <a:latin typeface="Calibri"/>
                        </a:rPr>
                        <a:t> tip de date.</a:t>
                      </a:r>
                      <a:endParaRPr lang="ru-RU" sz="2200" dirty="0"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«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stereotype</a:t>
                      </a:r>
                      <a:r>
                        <a:rPr lang="ru-RU" sz="22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Tip de date derivate.</a:t>
                      </a:r>
                      <a:endParaRPr lang="ru-RU" sz="22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«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signal</a:t>
                      </a:r>
                      <a:r>
                        <a:rPr lang="ru-RU" sz="22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O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clasă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ale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cărei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instanțe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sunt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semnale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.</a:t>
                      </a:r>
                      <a:endParaRPr lang="ru-RU" sz="22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2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«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utility</a:t>
                      </a:r>
                      <a:r>
                        <a:rPr lang="ru-RU" sz="22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O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clasă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nu are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instanțe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este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un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serviciu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.</a:t>
                      </a:r>
                      <a:endParaRPr lang="ru-RU" sz="22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2801065 (1)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Earthtones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D8BBA81-7B49-4987-A5B2-DF5B7D8F12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TS102801065 (1)</Template>
  <TotalTime>0</TotalTime>
  <Words>1059</Words>
  <Application>Microsoft Macintosh PowerPoint</Application>
  <PresentationFormat>Произвольный</PresentationFormat>
  <Paragraphs>127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Calibri</vt:lpstr>
      <vt:lpstr>Corbel</vt:lpstr>
      <vt:lpstr>Wingdings</vt:lpstr>
      <vt:lpstr>TS102801065 (1)</vt:lpstr>
      <vt:lpstr>Limbajul UML. Instrumente de bază pentru analizarea și modelarea domeniului subiectului în limbajul UML.</vt:lpstr>
      <vt:lpstr>Limbajul UML</vt:lpstr>
      <vt:lpstr>Tipuri de constructe ale limbajului UML</vt:lpstr>
      <vt:lpstr>Diagrame de structură</vt:lpstr>
      <vt:lpstr>Diagrame de structură  Diagrama de clasă</vt:lpstr>
      <vt:lpstr>Diagrame de structură  Diagrama de clasă</vt:lpstr>
      <vt:lpstr>Diagrame de structură  Diagrama de clasă</vt:lpstr>
      <vt:lpstr>Diagrame de structură  Diagrama de clasă</vt:lpstr>
      <vt:lpstr>Diagrame de structură  Diagrama de clasă</vt:lpstr>
      <vt:lpstr>Diagrame de structură  Diagrama de clasă</vt:lpstr>
      <vt:lpstr>Diagrama de clasă. Asociere.</vt:lpstr>
      <vt:lpstr>Diagrama de clasă. Dependenta.</vt:lpstr>
      <vt:lpstr>Diagrama de clasă. Agregare.</vt:lpstr>
      <vt:lpstr>Diagrama de clasă. Compoziţie.</vt:lpstr>
      <vt:lpstr>Diagrama de clasă. Generalizare.</vt:lpstr>
      <vt:lpstr>Diagrama de clasă. Implementarea.</vt:lpstr>
      <vt:lpstr>Diagrama de clasă. Implementarea.</vt:lpstr>
      <vt:lpstr>Diagrama de clasă. Implementarea.</vt:lpstr>
      <vt:lpstr>Diagrama de clasă. Cursuri speciale.</vt:lpstr>
      <vt:lpstr>Diagrama de clasă. Cursuri speciale.</vt:lpstr>
      <vt:lpstr>Diagrama componentelor.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2013-03-16T06:03:54Z</dcterms:created>
  <dcterms:modified xsi:type="dcterms:W3CDTF">2024-02-05T20:21:40Z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TC028010659991</vt:lpwstr>
  </property>
</Properties>
</file>