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9"/>
  </p:notesMasterIdLst>
  <p:sldIdLst>
    <p:sldId id="536" r:id="rId2"/>
    <p:sldId id="478" r:id="rId3"/>
    <p:sldId id="479" r:id="rId4"/>
    <p:sldId id="532" r:id="rId5"/>
    <p:sldId id="480" r:id="rId6"/>
    <p:sldId id="481" r:id="rId7"/>
    <p:sldId id="53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E79FFE6-EE00-49D3-AA38-D83A9F70F5B7}">
          <p14:sldIdLst>
            <p14:sldId id="536"/>
            <p14:sldId id="478"/>
            <p14:sldId id="479"/>
            <p14:sldId id="532"/>
            <p14:sldId id="480"/>
            <p14:sldId id="481"/>
            <p14:sldId id="533"/>
          </p14:sldIdLst>
        </p14:section>
        <p14:section name="Раздел без заголовка" id="{A2409D7B-4A7A-4BD6-B452-F9B4F791B29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AA4"/>
    <a:srgbClr val="3A56BC"/>
    <a:srgbClr val="006EC0"/>
    <a:srgbClr val="0075CC"/>
    <a:srgbClr val="0062AC"/>
    <a:srgbClr val="65D7FF"/>
    <a:srgbClr val="0060A8"/>
    <a:srgbClr val="3752B3"/>
    <a:srgbClr val="21C5FF"/>
    <a:srgbClr val="314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6642" autoAdjust="0"/>
  </p:normalViewPr>
  <p:slideViewPr>
    <p:cSldViewPr>
      <p:cViewPr varScale="1">
        <p:scale>
          <a:sx n="100" d="100"/>
          <a:sy n="100" d="100"/>
        </p:scale>
        <p:origin x="19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3BFF6-DF15-416C-B771-FEEA226B4F39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F837-1555-45DA-82AD-B3E56AF84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25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9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3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4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6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4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0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0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F44D-FDD2-4057-A383-62781C98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20688"/>
            <a:ext cx="8352928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500" dirty="0"/>
              <a:t>Programul utilizatorului – </a:t>
            </a:r>
            <a:r>
              <a:rPr lang="ro-RO" sz="2500" b="1" dirty="0"/>
              <a:t>program sursă</a:t>
            </a:r>
          </a:p>
          <a:p>
            <a:pPr marL="0" indent="0">
              <a:buNone/>
            </a:pPr>
            <a:r>
              <a:rPr lang="ro-RO" sz="2500" dirty="0"/>
              <a:t>Programul în cod </a:t>
            </a:r>
            <a:r>
              <a:rPr lang="ro-RO" sz="2500" dirty="0" err="1"/>
              <a:t>maşină</a:t>
            </a:r>
            <a:r>
              <a:rPr lang="ro-RO" sz="2500" dirty="0"/>
              <a:t> – </a:t>
            </a:r>
            <a:r>
              <a:rPr lang="ro-RO" sz="2500" b="1" dirty="0"/>
              <a:t>program obiect</a:t>
            </a:r>
            <a:r>
              <a:rPr lang="ro-RO" sz="2500" dirty="0"/>
              <a:t>. </a:t>
            </a:r>
            <a:endParaRPr lang="en-US" sz="2500" dirty="0"/>
          </a:p>
          <a:p>
            <a:pPr marL="0" indent="0">
              <a:buNone/>
            </a:pPr>
            <a:endParaRPr lang="ro-RO" sz="2500" dirty="0"/>
          </a:p>
          <a:p>
            <a:pPr marL="0" indent="0">
              <a:buNone/>
            </a:pPr>
            <a:r>
              <a:rPr lang="ro-RO" sz="2500" b="1" i="1" dirty="0" err="1"/>
              <a:t>Execuţia</a:t>
            </a:r>
            <a:r>
              <a:rPr lang="ro-RO" sz="2500" b="1" i="1" dirty="0"/>
              <a:t>: </a:t>
            </a:r>
          </a:p>
          <a:p>
            <a:pPr marL="0" indent="0">
              <a:buNone/>
            </a:pPr>
            <a:r>
              <a:rPr lang="ro-RO" sz="2500" b="1" dirty="0"/>
              <a:t>I. Compilare</a:t>
            </a:r>
          </a:p>
          <a:p>
            <a:pPr marL="0" indent="0">
              <a:buNone/>
            </a:pPr>
            <a:r>
              <a:rPr lang="en-US" sz="2500" dirty="0"/>
              <a:t>P</a:t>
            </a:r>
            <a:r>
              <a:rPr lang="ro-RO" sz="2500" dirty="0" err="1"/>
              <a:t>rogram</a:t>
            </a:r>
            <a:r>
              <a:rPr lang="ro-RO" sz="2500" dirty="0"/>
              <a:t> sursă – compilator – program obiect</a:t>
            </a:r>
          </a:p>
          <a:p>
            <a:pPr marL="0" indent="0">
              <a:buNone/>
            </a:pPr>
            <a:r>
              <a:rPr lang="ro-RO" sz="2500" dirty="0"/>
              <a:t>II. </a:t>
            </a:r>
            <a:r>
              <a:rPr lang="ro-RO" sz="2500" b="1" dirty="0" err="1"/>
              <a:t>Execuţia</a:t>
            </a:r>
            <a:r>
              <a:rPr lang="ro-RO" sz="2500" b="1" dirty="0"/>
              <a:t> propriu-zisă</a:t>
            </a:r>
          </a:p>
          <a:p>
            <a:pPr marL="0" indent="0">
              <a:buNone/>
            </a:pPr>
            <a:r>
              <a:rPr lang="ro-RO" sz="2500" dirty="0"/>
              <a:t>Date </a:t>
            </a:r>
            <a:r>
              <a:rPr lang="ro-RO" sz="2500" dirty="0" err="1"/>
              <a:t>iniţiale</a:t>
            </a:r>
            <a:r>
              <a:rPr lang="ro-RO" sz="2500" dirty="0"/>
              <a:t> ale programului - program obiect – rezultate.</a:t>
            </a:r>
          </a:p>
          <a:p>
            <a:pPr marL="0" indent="0">
              <a:buNone/>
            </a:pPr>
            <a:endParaRPr lang="ro-RO" sz="25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84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260648"/>
                <a:ext cx="8785671" cy="6336704"/>
              </a:xfrm>
            </p:spPr>
            <p:txBody>
              <a:bodyPr>
                <a:noAutofit/>
              </a:bodyPr>
              <a:lstStyle/>
              <a:p>
                <a:r>
                  <a:rPr lang="ro-RO" sz="2400" b="1" dirty="0"/>
                  <a:t>Alfabet –</a:t>
                </a:r>
                <a:r>
                  <a:rPr lang="ro-RO" sz="2400" dirty="0"/>
                  <a:t> o mulţime finită şi nevidă de simboluri</a:t>
                </a:r>
                <a:r>
                  <a:rPr lang="ro-RO" sz="2400" dirty="0">
                    <a:solidFill>
                      <a:srgbClr val="324AA4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ro-RO" sz="2400" b="1" dirty="0">
                    <a:solidFill>
                      <a:srgbClr val="324AA4"/>
                    </a:solidFill>
                  </a:rPr>
                  <a:t>Exemplu: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-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alfabet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latin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,..,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-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alfabet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grecesc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-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alfabet</a:t>
                </a:r>
                <a:r>
                  <a:rPr lang="en-US" sz="2400" dirty="0">
                    <a:solidFill>
                      <a:schemeClr val="tx1"/>
                    </a:solidFill>
                  </a:rPr>
                  <a:t> binary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&lt;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𝑏𝑒𝑔𝑖𝑛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&gt;, &lt;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-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alfabet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o-RO" sz="2400" dirty="0">
                  <a:solidFill>
                    <a:schemeClr val="tx1"/>
                  </a:solidFill>
                </a:endParaRPr>
              </a:p>
              <a:p>
                <a:r>
                  <a:rPr lang="ro-RO" sz="2400" b="1" dirty="0"/>
                  <a:t>Cuvânt </a:t>
                </a:r>
                <a:r>
                  <a:rPr lang="ro-RO" sz="2400" dirty="0"/>
                  <a:t>– un şir finit din 0 sau mai multe simboluri ale lui V, unde un acelaşi simbol poate să apară de mai multe ori.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sz="24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o-RO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400" b="0" i="1" smtClean="0">
                        <a:latin typeface="Cambria Math"/>
                        <a:ea typeface="Cambria Math"/>
                      </a:rPr>
                      <m:t>𝑠𝑎𝑢</m:t>
                    </m:r>
                    <m:r>
                      <a:rPr lang="ro-RO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o-RO" sz="2400" b="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ro-RO" sz="2400" dirty="0"/>
                  <a:t> – cuv. vid – 0 simboluri</a:t>
                </a:r>
              </a:p>
              <a:p>
                <a:pPr marL="0" indent="0">
                  <a:buNone/>
                </a:pPr>
                <a:r>
                  <a:rPr lang="ro-RO" sz="2400" dirty="0"/>
                  <a:t>Cuv-le se formează prin </a:t>
                </a:r>
                <a:r>
                  <a:rPr lang="ro-RO" sz="2400" b="1" dirty="0"/>
                  <a:t>concatenare. </a:t>
                </a:r>
              </a:p>
              <a:p>
                <a:pPr marL="0" indent="0">
                  <a:buNone/>
                </a:pPr>
                <a:r>
                  <a:rPr lang="ro-RO" sz="2400" b="1" dirty="0">
                    <a:solidFill>
                      <a:srgbClr val="324AA4"/>
                    </a:solidFill>
                  </a:rPr>
                  <a:t>Exemplu: </a:t>
                </a:r>
                <a:endParaRPr lang="en-US" sz="2400" b="1" dirty="0">
                  <a:solidFill>
                    <a:srgbClr val="324AA4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400" i="1" dirty="0"/>
                  <a:t>A</a:t>
                </a:r>
                <a:r>
                  <a:rPr lang="en-US" sz="2400" dirty="0"/>
                  <a:t> – </a:t>
                </a:r>
                <a:r>
                  <a:rPr lang="en-US" sz="2400" dirty="0" err="1"/>
                  <a:t>cuv</a:t>
                </a:r>
                <a:r>
                  <a:rPr lang="ro-RO" sz="2400" dirty="0" err="1"/>
                  <a:t>ânt</a:t>
                </a:r>
                <a:r>
                  <a:rPr lang="ro-RO" sz="2400" dirty="0"/>
                  <a:t>,  </a:t>
                </a:r>
                <a:r>
                  <a:rPr lang="ro-RO" sz="2400" i="1" dirty="0"/>
                  <a:t>B</a:t>
                </a:r>
                <a:r>
                  <a:rPr lang="ro-RO" sz="2400" dirty="0"/>
                  <a:t> – cuvânt,  </a:t>
                </a:r>
              </a:p>
              <a:p>
                <a:pPr marL="0" indent="0">
                  <a:buNone/>
                </a:pPr>
                <a:r>
                  <a:rPr lang="ro-RO" sz="2400" i="1" dirty="0"/>
                  <a:t>      AB</a:t>
                </a:r>
                <a:r>
                  <a:rPr lang="ro-RO" sz="2400" dirty="0"/>
                  <a:t> – cuvânt</a:t>
                </a:r>
              </a:p>
              <a:p>
                <a:pPr marL="0" indent="0">
                  <a:buNone/>
                </a:pPr>
                <a:r>
                  <a:rPr lang="ro-RO" sz="2400" dirty="0"/>
                  <a:t>       </a:t>
                </a:r>
                <a:r>
                  <a:rPr lang="ro-RO" sz="2400" i="1" dirty="0"/>
                  <a:t>A,B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7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260648"/>
                <a:ext cx="8785671" cy="6336704"/>
              </a:xfrm>
              <a:blipFill>
                <a:blip r:embed="rId2"/>
                <a:stretch>
                  <a:fillRect l="-1110" t="-1347" r="-763" b="-250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60648"/>
                <a:ext cx="8712968" cy="64087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o-RO" sz="2400" dirty="0"/>
                  <a:t>2.  Fie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400" dirty="0"/>
                  <a:t> - cuvânt</a:t>
                </a:r>
              </a:p>
              <a:p>
                <a:pPr marL="0" indent="0">
                  <a:buNone/>
                </a:pPr>
                <a:r>
                  <a:rPr lang="ro-RO" sz="2400" dirty="0"/>
                  <a:t>          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o-RO" sz="2400" dirty="0"/>
                  <a:t> - cuvânt</a:t>
                </a:r>
              </a:p>
              <a:p>
                <a:pPr marL="0" indent="0">
                  <a:buNone/>
                </a:pPr>
                <a:r>
                  <a:rPr lang="ro-RO" sz="2400" b="0" dirty="0"/>
                  <a:t>           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o-RO" sz="2400" dirty="0"/>
                  <a:t> - cuvânt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o-RO" sz="2400" dirty="0"/>
              </a:p>
              <a:p>
                <a:pPr marL="0" indent="0">
                  <a:buNone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ro-RO" sz="2400" dirty="0"/>
                  <a:t>Concatenarea se extinde și asupra mulțimilor de cuvinte:</a:t>
                </a:r>
              </a:p>
              <a:p>
                <a:pPr marL="0" indent="0">
                  <a:buNone/>
                </a:pPr>
                <a:r>
                  <a:rPr lang="ro-RO" sz="2400" dirty="0"/>
                  <a:t>Fie </a:t>
                </a:r>
                <a:r>
                  <a:rPr lang="ro-RO" sz="2400" i="1" dirty="0"/>
                  <a:t>V</a:t>
                </a:r>
                <a:r>
                  <a:rPr lang="ro-RO" sz="2400" dirty="0"/>
                  <a:t> și </a:t>
                </a:r>
                <a:r>
                  <a:rPr lang="ro-RO" sz="2400" i="1" dirty="0"/>
                  <a:t>U</a:t>
                </a:r>
                <a:r>
                  <a:rPr lang="ro-RO" sz="2400" dirty="0"/>
                  <a:t> – mulțimi de cuvinte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en-US" sz="2400" dirty="0" err="1"/>
                  <a:t>mul</a:t>
                </a:r>
                <a:r>
                  <a:rPr lang="ro-RO" sz="2400" dirty="0" err="1"/>
                  <a:t>țime</a:t>
                </a:r>
                <a:r>
                  <a:rPr lang="ro-RO" sz="2400" dirty="0"/>
                  <a:t> de cuvinte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ro-RO" sz="2400" dirty="0"/>
              </a:p>
              <a:p>
                <a:pPr marL="0" indent="0">
                  <a:buNone/>
                </a:pPr>
                <a:endParaRPr lang="ro-RO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00,01,10,11</m:t>
                          </m:r>
                        </m:e>
                      </m:d>
                    </m:oMath>
                  </m:oMathPara>
                </a14:m>
                <a:endParaRPr lang="ro-RO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60648"/>
                <a:ext cx="8712968" cy="6408712"/>
              </a:xfrm>
              <a:blipFill>
                <a:blip r:embed="rId2"/>
                <a:stretch>
                  <a:fillRect l="-1049" t="-180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5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083EA-8432-4D70-B588-149890AF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332656"/>
                <a:ext cx="8640960" cy="61926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sz="2500" b="1" dirty="0"/>
                  <a:t>Închiderea Kleene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o-RO" sz="2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5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ro-RO" sz="25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ro-RO" sz="25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o-RO" sz="2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5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ro-RO" sz="25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ro-RO" sz="250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ro-RO" sz="25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o-RO" sz="25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ro-RO" sz="25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o-RO" sz="2500" dirty="0"/>
              </a:p>
              <a:p>
                <a:pPr marL="0" indent="0">
                  <a:buNone/>
                </a:pPr>
                <a:r>
                  <a:rPr lang="ro-RO" sz="2500" dirty="0"/>
                  <a:t>mulţimea tuturor cuvintelor finite, inclusiv cuvântul vid.</a:t>
                </a:r>
              </a:p>
              <a:p>
                <a:pPr marL="0" indent="0">
                  <a:buNone/>
                </a:pPr>
                <a:endParaRPr lang="ru-RU" sz="1200" dirty="0"/>
              </a:p>
              <a:p>
                <a:r>
                  <a:rPr lang="ro-RO" sz="2500" b="1" dirty="0"/>
                  <a:t>Lungimea cuvântului </a:t>
                </a:r>
                <a:r>
                  <a:rPr lang="ro-RO" sz="2500" dirty="0"/>
                  <a:t>– numărul de simboluri, care participă la formarea cuvântului. </a:t>
                </a:r>
              </a:p>
              <a:p>
                <a:pPr marL="0" indent="0">
                  <a:buNone/>
                </a:pPr>
                <a:r>
                  <a:rPr lang="en-US" sz="2500" dirty="0"/>
                  <a:t>|AB|=2</a:t>
                </a:r>
                <a:r>
                  <a:rPr lang="ro-RO" sz="2500" dirty="0"/>
                  <a:t>,  </a:t>
                </a:r>
                <a:r>
                  <a:rPr lang="en-US" sz="2500" dirty="0"/>
                  <a:t>|0123|=4</a:t>
                </a:r>
                <a:r>
                  <a:rPr lang="ro-RO" sz="2500" dirty="0"/>
                  <a:t>,  </a:t>
                </a:r>
                <a:r>
                  <a:rPr lang="en-US" sz="2500" dirty="0"/>
                  <a:t>|10000|=5</a:t>
                </a:r>
                <a:r>
                  <a:rPr lang="ro-RO" sz="2500" dirty="0"/>
                  <a:t>,  </a:t>
                </a:r>
                <a:r>
                  <a:rPr lang="en-US" sz="2500" dirty="0"/>
                  <a:t>|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500" dirty="0"/>
                  <a:t>|=0</a:t>
                </a:r>
                <a:endParaRPr lang="ro-RO" sz="2500" dirty="0"/>
              </a:p>
              <a:p>
                <a:pPr marL="0" indent="0">
                  <a:buNone/>
                </a:pPr>
                <a:r>
                  <a:rPr lang="en-US" sz="2500" b="1" dirty="0" err="1">
                    <a:solidFill>
                      <a:srgbClr val="324AA4"/>
                    </a:solidFill>
                  </a:rPr>
                  <a:t>Exemplu</a:t>
                </a:r>
                <a:r>
                  <a:rPr lang="en-US" sz="2500" b="1" dirty="0"/>
                  <a:t>: </a:t>
                </a:r>
                <a:r>
                  <a:rPr lang="en-US" sz="2500" dirty="0" err="1"/>
                  <a:t>Dac</a:t>
                </a:r>
                <a:r>
                  <a:rPr lang="ro-RO" sz="2500" dirty="0"/>
                  <a:t>ă </a:t>
                </a:r>
                <a14:m>
                  <m:oMath xmlns:m="http://schemas.openxmlformats.org/officeDocument/2006/math">
                    <m:r>
                      <a:rPr lang="ro-RO" sz="25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2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o-RO" sz="2500" dirty="0"/>
                  <a:t>, atunci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ro-RO" sz="2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o-RO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ro-RO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,0,1,00,01,10,11,000,….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  <a:p>
                <a:pPr marL="0" indent="0">
                  <a:buNone/>
                </a:pPr>
                <a:endParaRPr lang="ro-RO" sz="1200" b="1" dirty="0"/>
              </a:p>
              <a:p>
                <a:r>
                  <a:rPr lang="ro-RO" sz="2500" dirty="0"/>
                  <a:t>Un </a:t>
                </a:r>
                <a:r>
                  <a:rPr lang="ro-RO" sz="2500" b="1" dirty="0"/>
                  <a:t>limbal formal </a:t>
                </a:r>
                <a:r>
                  <a:rPr lang="ro-RO" sz="2500" dirty="0"/>
                  <a:t>peste alfabetul V este orice submulţime a lui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5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ro-RO" sz="25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ro-RO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500" b="0" i="1" smtClean="0">
                          <a:latin typeface="Cambria Math"/>
                        </a:rPr>
                        <m:t>𝐿</m:t>
                      </m:r>
                      <m:r>
                        <a:rPr lang="ro-RO" sz="2500" b="0" i="1" smtClean="0">
                          <a:latin typeface="Cambria Math"/>
                          <a:ea typeface="Cambria Math"/>
                        </a:rPr>
                        <m:t>⊆</m:t>
                      </m:r>
                      <m:sSup>
                        <m:sSupPr>
                          <m:ctrlPr>
                            <a:rPr lang="ro-RO" sz="25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o-RO" sz="25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ro-RO" sz="25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o-RO" sz="2500" dirty="0"/>
              </a:p>
              <a:p>
                <a:pPr marL="0" indent="0">
                  <a:buNone/>
                </a:pPr>
                <a:endParaRPr lang="ro-RO" sz="1200" dirty="0"/>
              </a:p>
              <a:p>
                <a:r>
                  <a:rPr lang="ro-RO" sz="2500" dirty="0"/>
                  <a:t>Un </a:t>
                </a:r>
                <a:r>
                  <a:rPr lang="ro-RO" sz="2500" b="1" dirty="0"/>
                  <a:t>limbaj </a:t>
                </a:r>
                <a:r>
                  <a:rPr lang="ro-RO" sz="2500" dirty="0"/>
                  <a:t>este o mulţime de cuvinte peste un alfabet. </a:t>
                </a:r>
                <a:endParaRPr lang="ru-RU" sz="2500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083EA-8432-4D70-B588-149890AF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332656"/>
                <a:ext cx="8640960" cy="6192688"/>
              </a:xfrm>
              <a:blipFill>
                <a:blip r:embed="rId2"/>
                <a:stretch>
                  <a:fillRect l="-1128" t="-18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5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14" y="212304"/>
            <a:ext cx="8856984" cy="831626"/>
          </a:xfrm>
        </p:spPr>
        <p:txBody>
          <a:bodyPr>
            <a:noAutofit/>
          </a:bodyPr>
          <a:lstStyle/>
          <a:p>
            <a:pPr algn="ctr"/>
            <a:r>
              <a:rPr lang="ro-RO" sz="2600" b="1" dirty="0">
                <a:solidFill>
                  <a:srgbClr val="166491"/>
                </a:solidFill>
                <a:latin typeface="+mn-lt"/>
              </a:rPr>
              <a:t>Metode de descriere a limbajelor. Gramatici şi limbaje formale</a:t>
            </a:r>
            <a:endParaRPr lang="ru-RU" sz="2600" b="1" dirty="0">
              <a:solidFill>
                <a:srgbClr val="16649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7734" y="908720"/>
                <a:ext cx="8712968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b="1" dirty="0"/>
                  <a:t>2 tipuri de reprezentare a limbajelor</a:t>
                </a:r>
                <a:r>
                  <a:rPr lang="ro-RO" dirty="0"/>
                  <a:t>:</a:t>
                </a:r>
              </a:p>
              <a:p>
                <a:r>
                  <a:rPr lang="ro-RO" dirty="0"/>
                  <a:t>Prin enumerare (pentru limbaje finite):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o-RO" dirty="0"/>
                  <a:t>,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ro-RO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o-RO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o-RO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01,10,101,1</m:t>
                        </m:r>
                      </m:e>
                    </m:d>
                  </m:oMath>
                </a14:m>
                <a:endParaRPr lang="ro-RO" dirty="0"/>
              </a:p>
              <a:p>
                <a:r>
                  <a:rPr lang="ro-RO" dirty="0"/>
                  <a:t>Cu ajutorul </a:t>
                </a:r>
                <a:r>
                  <a:rPr lang="ro-RO" dirty="0" err="1"/>
                  <a:t>proprietăţilor</a:t>
                </a:r>
                <a:r>
                  <a:rPr lang="ro-RO" dirty="0"/>
                  <a:t> caracteristice: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dirty="0"/>
                  <a:t>,  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𝑑𝑎𝑐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ă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𝑑𝑎𝑐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ă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𝑛𝑢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𝑎𝑝𝑎𝑟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ț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𝑖𝑛𝑒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eqArr>
                      </m:e>
                    </m:d>
                  </m:oMath>
                </a14:m>
                <a:r>
                  <a:rPr lang="ro-RO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r>
                  <a:rPr lang="ro-RO" b="1" dirty="0"/>
                  <a:t>2 metode de definire a limbajelor:</a:t>
                </a:r>
              </a:p>
              <a:p>
                <a:r>
                  <a:rPr lang="ro-RO" dirty="0"/>
                  <a:t>Prin generare:  există un dispozitiv, care ştie să genereze toate propoziţiile din limbaj (</a:t>
                </a:r>
                <a:r>
                  <a:rPr lang="ro-RO" u="sng" dirty="0"/>
                  <a:t>gramatica</a:t>
                </a:r>
                <a:r>
                  <a:rPr lang="ro-RO" dirty="0"/>
                  <a:t>).</a:t>
                </a:r>
              </a:p>
              <a:p>
                <a:r>
                  <a:rPr lang="ro-RO" dirty="0"/>
                  <a:t>Prin recunoaştere sau acceptare: se foloseşte un dispozitiv, care ştie să decidă dacă o propoziţie aparţine sau nu llimbajului (</a:t>
                </a:r>
                <a:r>
                  <a:rPr lang="ro-RO" u="sng" dirty="0"/>
                  <a:t>autom</a:t>
                </a:r>
                <a:r>
                  <a:rPr lang="en-US" u="sng" dirty="0"/>
                  <a:t>a</a:t>
                </a:r>
                <a:r>
                  <a:rPr lang="ro-RO" u="sng" dirty="0"/>
                  <a:t>tul</a:t>
                </a:r>
                <a:r>
                  <a:rPr lang="ro-RO" dirty="0"/>
                  <a:t>).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Cea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universal</a:t>
                </a:r>
                <a:r>
                  <a:rPr lang="ro-RO" dirty="0"/>
                  <a:t>ă metodă de generare este forma gramaticilor formale.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734" y="908720"/>
                <a:ext cx="8712968" cy="5544616"/>
              </a:xfrm>
              <a:blipFill>
                <a:blip r:embed="rId2"/>
                <a:stretch>
                  <a:fillRect l="-728" t="-1370"/>
                </a:stretch>
              </a:blipFill>
            </p:spPr>
            <p:txBody>
              <a:bodyPr/>
              <a:lstStyle/>
              <a:p>
                <a:r>
                  <a:rPr lang="ru-M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14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784975" cy="367240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o-RO" sz="2500" b="1" i="1" dirty="0"/>
                  <a:t>Definiţie</a:t>
                </a:r>
                <a:r>
                  <a:rPr lang="ro-RO" sz="2500" dirty="0"/>
                  <a:t>: </a:t>
                </a:r>
                <a:r>
                  <a:rPr lang="ro-RO" sz="2500" b="1" dirty="0"/>
                  <a:t>Gramatică formală </a:t>
                </a:r>
                <a:r>
                  <a:rPr lang="ro-RO" sz="2500" dirty="0"/>
                  <a:t>se numeşte un obiect matematic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o-RO" sz="25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500" b="0" i="1" smtClean="0">
                        <a:latin typeface="Cambria Math" panose="02040503050406030204" pitchFamily="18" charset="0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ro-RO" sz="25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ro-RO" sz="25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ro-RO" sz="2500" b="0" i="1" smtClean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r>
                      <a:rPr lang="ro-RO" sz="25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ro-RO" sz="2500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  <m:r>
                      <a:rPr lang="ro-RO" sz="25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ro-RO" sz="2500" dirty="0"/>
                  <a:t>, </a:t>
                </a:r>
                <a:endParaRPr lang="en-US" sz="2500" dirty="0"/>
              </a:p>
              <a:p>
                <a:pPr marL="0" indent="0">
                  <a:buNone/>
                </a:pPr>
                <a:r>
                  <a:rPr lang="ro-RO" sz="2500" dirty="0"/>
                  <a:t>unde</a:t>
                </a:r>
                <a:r>
                  <a:rPr lang="en-US" sz="2500" dirty="0"/>
                  <a:t>:</a:t>
                </a:r>
                <a:r>
                  <a:rPr lang="ro-RO" sz="25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o-RO" sz="2500" dirty="0"/>
                  <a:t>- alfabet neterminal</a:t>
                </a:r>
                <a:r>
                  <a:rPr lang="en-US" sz="2500" dirty="0"/>
                  <a:t>;</a:t>
                </a:r>
                <a:endParaRPr lang="ro-RO" sz="2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o-RO" sz="2500" dirty="0"/>
                  <a:t> - alfabet terminal</a:t>
                </a:r>
                <a:r>
                  <a:rPr lang="en-US" sz="2500" dirty="0"/>
                  <a:t>;</a:t>
                </a:r>
                <a:endParaRPr lang="ro-RO" sz="2500" dirty="0"/>
              </a:p>
              <a:p>
                <a:pPr marL="0" indent="0">
                  <a:buNone/>
                </a:pPr>
                <a:r>
                  <a:rPr lang="ro-RO" sz="2500" i="1" dirty="0"/>
                  <a:t>P</a:t>
                </a:r>
                <a:r>
                  <a:rPr lang="ro-RO" sz="2500" dirty="0"/>
                  <a:t> – mulţimea finită de producţii de forma </a:t>
                </a:r>
                <a14:m>
                  <m:oMath xmlns:m="http://schemas.openxmlformats.org/officeDocument/2006/math">
                    <m:r>
                      <a:rPr lang="ro-RO" sz="2500" i="1" smtClean="0"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  <m:r>
                      <a:rPr lang="ro-RO" sz="2500" i="1" smtClean="0">
                        <a:latin typeface="Cambria Math" panose="02040503050406030204" pitchFamily="18" charset="0"/>
                        <a:ea typeface="Cambria Math"/>
                      </a:rPr>
                      <m:t>→</m:t>
                    </m:r>
                    <m:r>
                      <a:rPr lang="ro-RO" sz="2500" i="1" smtClean="0"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</m:oMath>
                </a14:m>
                <a:r>
                  <a:rPr lang="ro-RO" sz="2500" dirty="0"/>
                  <a:t>, unde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sz="2500" i="1" smtClean="0"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  <m:r>
                      <a:rPr lang="ro-RO" sz="250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sz="25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ro-RO" sz="25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ro-RO" sz="25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sz="2500" dirty="0"/>
                  <a:t> - cel puţin 1 simbol neterminal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sz="2500" i="1" smtClean="0"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  <m:r>
                      <a:rPr lang="ro-RO" sz="250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ro-RO" sz="25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ro-RO" sz="25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sz="2500" dirty="0"/>
                  <a:t> - un şir de simboluri terminale şi/sau neterminale</a:t>
                </a:r>
                <a:r>
                  <a:rPr lang="en-US" sz="2500" dirty="0"/>
                  <a:t>;</a:t>
                </a:r>
                <a:endParaRPr lang="ro-RO" sz="2500" dirty="0"/>
              </a:p>
              <a:p>
                <a:pPr marL="0" indent="0">
                  <a:buNone/>
                </a:pPr>
                <a:r>
                  <a:rPr lang="ro-RO" sz="2500" i="1" dirty="0"/>
                  <a:t>S</a:t>
                </a:r>
                <a:r>
                  <a:rPr lang="ro-RO" sz="2500" dirty="0"/>
                  <a:t> – axioma, simbol de start</a:t>
                </a:r>
              </a:p>
              <a:p>
                <a:pPr marL="0" indent="0">
                  <a:buNone/>
                </a:pPr>
                <a:endParaRPr lang="ro-RO" sz="2500" b="1" dirty="0">
                  <a:solidFill>
                    <a:srgbClr val="324AA4"/>
                  </a:solidFill>
                </a:endParaRPr>
              </a:p>
              <a:p>
                <a:pPr marL="0" indent="0">
                  <a:buNone/>
                </a:pPr>
                <a:endParaRPr lang="ro-RO" sz="2000" b="1" dirty="0">
                  <a:solidFill>
                    <a:srgbClr val="324AA4"/>
                  </a:solidFill>
                </a:endParaRPr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784975" cy="3672408"/>
              </a:xfrm>
              <a:blipFill>
                <a:blip r:embed="rId2"/>
                <a:stretch>
                  <a:fillRect l="-1110" t="-3156" r="-208" b="-365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7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FF86-78FD-4977-B4F1-0F18ED6C3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6264696"/>
              </a:xfrm>
            </p:spPr>
            <p:txBody>
              <a:bodyPr>
                <a:normAutofit/>
              </a:bodyPr>
              <a:lstStyle/>
              <a:p>
                <a:r>
                  <a:rPr lang="ro-RO" sz="2400" dirty="0"/>
                  <a:t>O formă propoziţională alcătuită doar din terminale se numeşte </a:t>
                </a:r>
                <a:r>
                  <a:rPr lang="ro-RO" sz="2400" b="1" dirty="0"/>
                  <a:t>propoziţie.</a:t>
                </a:r>
                <a:r>
                  <a:rPr lang="ro-RO" sz="2400" dirty="0"/>
                  <a:t> Totalitatea propoziţiilor formează limbajul generat de gramatica respectivă. </a:t>
                </a:r>
              </a:p>
              <a:p>
                <a:r>
                  <a:rPr lang="ro-RO" sz="2400" dirty="0"/>
                  <a:t>Se numeşte </a:t>
                </a:r>
                <a:r>
                  <a:rPr lang="ro-RO" sz="2400" b="1" dirty="0"/>
                  <a:t>limbaj </a:t>
                </a:r>
                <a:r>
                  <a:rPr lang="ro-RO" sz="2400" dirty="0"/>
                  <a:t>generat de gramatica formală mulţimea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sz="23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ro-RO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300" b="0" i="1" smtClean="0">
                            <a:latin typeface="Cambria Math" panose="02040503050406030204" pitchFamily="18" charset="0"/>
                          </a:rPr>
                          <m:t> |   </m:t>
                        </m:r>
                        <m:r>
                          <a:rPr lang="ro-RO" sz="2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ro-RO" sz="23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groupChr>
                        <m: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  <m:t>,      </m:t>
                        </m:r>
                        <m: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𝜖</m:t>
                        </m:r>
                        <m:sSubSup>
                          <m:sSubSupPr>
                            <m:ctrlPr>
                              <a:rPr lang="ro-RO" sz="23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ro-RO" sz="23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3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ro-RO" sz="2300" dirty="0"/>
                  <a:t> </a:t>
                </a:r>
                <a:endParaRPr lang="en-US" sz="2300" dirty="0"/>
              </a:p>
              <a:p>
                <a:pPr marL="0" indent="0">
                  <a:buNone/>
                </a:pPr>
                <a:r>
                  <a:rPr lang="ro-RO" sz="2300" b="1" dirty="0">
                    <a:solidFill>
                      <a:srgbClr val="324AA4"/>
                    </a:solidFill>
                  </a:rPr>
                  <a:t>Exemplu: </a:t>
                </a:r>
                <a14:m>
                  <m:oMath xmlns:m="http://schemas.openxmlformats.org/officeDocument/2006/math">
                    <m:r>
                      <a:rPr lang="ro-RO" sz="23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300" b="0" i="1" smtClean="0">
                        <a:latin typeface="Cambria Math" panose="02040503050406030204" pitchFamily="18" charset="0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ro-RO" sz="23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ro-RO" sz="23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ro-RO" sz="23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ro-RO" sz="2300" b="0" i="1" smtClean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r>
                      <a:rPr lang="ro-RO" sz="23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ro-RO" sz="2300" b="0" i="1" smtClean="0">
                        <a:latin typeface="Cambria Math" panose="02040503050406030204" pitchFamily="18" charset="0"/>
                        <a:ea typeface="Cambria Math"/>
                      </a:rPr>
                      <m:t>𝑆</m:t>
                    </m:r>
                    <m:r>
                      <a:rPr lang="ro-RO" sz="23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sz="2300" b="1" dirty="0">
                  <a:solidFill>
                    <a:srgbClr val="324AA4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  1.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2.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→01 }</m:t>
                      </m:r>
                    </m:oMath>
                  </m:oMathPara>
                </a14:m>
                <a:endParaRPr lang="ro-RO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O </a:t>
                </a:r>
                <a:r>
                  <a:rPr lang="en-US" sz="2400" dirty="0" err="1"/>
                  <a:t>derivare</a:t>
                </a:r>
                <a:r>
                  <a:rPr lang="en-US" sz="2400" dirty="0"/>
                  <a:t> </a:t>
                </a:r>
                <a:r>
                  <a:rPr lang="ro-RO" sz="2400" dirty="0"/>
                  <a:t>în această gramatică este</a:t>
                </a:r>
                <a:r>
                  <a:rPr lang="en-US" sz="2400" dirty="0"/>
                  <a:t>:</a:t>
                </a:r>
                <a:r>
                  <a:rPr lang="ro-RO" sz="24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ro-RO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1→00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11→000111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FF86-78FD-4977-B4F1-0F18ED6C3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6264696"/>
              </a:xfrm>
              <a:blipFill>
                <a:blip r:embed="rId2"/>
                <a:stretch>
                  <a:fillRect l="-1049" t="-136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13377</TotalTime>
  <Words>617</Words>
  <Application>Microsoft Macintosh PowerPoint</Application>
  <PresentationFormat>Экран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Metode de descriere a limbajelor. Gramatici şi limbaje formale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Catalin Calancea</cp:lastModifiedBy>
  <cp:revision>785</cp:revision>
  <cp:lastPrinted>2018-01-30T07:20:34Z</cp:lastPrinted>
  <dcterms:modified xsi:type="dcterms:W3CDTF">2024-02-07T10:10:56Z</dcterms:modified>
</cp:coreProperties>
</file>