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B91"/>
    <a:srgbClr val="00518E"/>
    <a:srgbClr val="197929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o-RO" b="1" dirty="0">
                <a:solidFill>
                  <a:srgbClr val="002060"/>
                </a:solidFill>
              </a:rPr>
              <a:t>Clasificarea Chomsky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5516" y="908720"/>
                <a:ext cx="8712968" cy="524624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Defini</a:t>
                </a:r>
                <a:r>
                  <a:rPr lang="ro-RO" b="1" dirty="0"/>
                  <a:t>ție</a:t>
                </a:r>
                <a:r>
                  <a:rPr lang="ro-RO" dirty="0"/>
                  <a:t>:</a:t>
                </a:r>
                <a:r>
                  <a:rPr lang="pt-BR" dirty="0"/>
                  <a:t> O gramatic</a:t>
                </a:r>
                <a:r>
                  <a:rPr lang="ro-RO" dirty="0"/>
                  <a:t>ă</a:t>
                </a:r>
                <a:r>
                  <a:rPr lang="pt-BR" dirty="0"/>
                  <a:t> G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ro-RO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b="0" i="0" dirty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b="0" i="0" dirty="0" smtClean="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ro-RO" dirty="0"/>
                  <a:t>,</a:t>
                </a:r>
                <a:r>
                  <a:rPr lang="pt-BR" dirty="0"/>
                  <a:t> S</a:t>
                </a:r>
                <a:r>
                  <a:rPr lang="ro-RO" dirty="0"/>
                  <a:t>,</a:t>
                </a:r>
                <a:r>
                  <a:rPr lang="pt-BR" dirty="0"/>
                  <a:t> P) se nume</a:t>
                </a:r>
                <a:r>
                  <a:rPr lang="ro-RO" dirty="0"/>
                  <a:t>ș</a:t>
                </a:r>
                <a:r>
                  <a:rPr lang="pt-BR" dirty="0"/>
                  <a:t>te:</a:t>
                </a:r>
              </a:p>
              <a:p>
                <a:pPr marL="0" indent="0">
                  <a:buNone/>
                </a:pPr>
                <a:r>
                  <a:rPr lang="en-US" b="1" i="1" dirty="0"/>
                  <a:t>Tip 0</a:t>
                </a:r>
                <a:r>
                  <a:rPr lang="en-US" i="1" dirty="0"/>
                  <a:t> – </a:t>
                </a:r>
                <a:r>
                  <a:rPr lang="ro-RO" i="1" dirty="0"/>
                  <a:t>fără restricții – asupra producției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ro-RO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ro-RO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ro-RO" i="1" dirty="0"/>
                  <a:t> nu există nici o restricție.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ro-RO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ro-RO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o-RO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o-RO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o-RO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ro-RO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o-RO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o-RO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o-RO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o-RO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ro-RO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ro-RO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o-RO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o-RO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o-RO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o-RO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o-RO" i="1" dirty="0"/>
              </a:p>
              <a:p>
                <a:pPr marL="0" indent="0">
                  <a:buNone/>
                </a:pPr>
                <a:r>
                  <a:rPr lang="ro-RO" b="1" i="1" dirty="0"/>
                  <a:t>Tip 1</a:t>
                </a:r>
                <a:r>
                  <a:rPr lang="ro-RO" i="1" dirty="0"/>
                  <a:t>- </a:t>
                </a:r>
                <a:r>
                  <a:rPr lang="en-US" i="1" dirty="0"/>
                  <a:t>dependent</a:t>
                </a:r>
                <a:r>
                  <a:rPr lang="ro-RO" i="1" dirty="0"/>
                  <a:t>e </a:t>
                </a:r>
                <a:r>
                  <a:rPr lang="en-US" i="1" dirty="0"/>
                  <a:t>de context (context sensitive)</a:t>
                </a:r>
                <a:r>
                  <a:rPr lang="ro-RO" i="1" dirty="0"/>
                  <a:t>. </a:t>
                </a:r>
              </a:p>
              <a:p>
                <a:pPr marL="0" indent="0">
                  <a:buNone/>
                </a:pPr>
                <a:r>
                  <a:rPr lang="ro-RO" i="1" dirty="0"/>
                  <a:t>Toate producțiile sunt de forma 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ro-RO" b="0" i="1" smtClean="0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i="1" dirty="0"/>
                  <a:t> , unde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b="0" i="1" smtClean="0">
                        <a:latin typeface="Cambria Math"/>
                      </a:rPr>
                      <m:t>,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𝛽𝜖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o-RO" b="0" i="1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ro-RO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o-RO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ro-RO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ro-RO" i="1" dirty="0"/>
                  <a:t>,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/>
                      </a:rPr>
                      <m:t>𝐴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𝜖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- context din </a:t>
                </a:r>
                <a:r>
                  <a:rPr lang="en-US" i="1" dirty="0" err="1"/>
                  <a:t>st</a:t>
                </a:r>
                <a:r>
                  <a:rPr lang="ro-RO" i="1" dirty="0" err="1"/>
                  <a:t>ânga</a:t>
                </a:r>
                <a:r>
                  <a:rPr lang="ro-RO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i="1" dirty="0"/>
                  <a:t> - context din dreapta</a:t>
                </a:r>
              </a:p>
              <a:p>
                <a:pPr marL="0" indent="0">
                  <a:buNone/>
                </a:pPr>
                <a:r>
                  <a:rPr lang="ro-RO" i="1" dirty="0"/>
                  <a:t>sau  </a:t>
                </a:r>
              </a:p>
              <a:p>
                <a:pPr marL="0" indent="0">
                  <a:buNone/>
                </a:pPr>
                <a:r>
                  <a:rPr lang="ro-RO" i="1" dirty="0"/>
                  <a:t>b)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/>
                      </a:rPr>
                      <m:t>𝑆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ro-RO" i="1" dirty="0"/>
              </a:p>
              <a:p>
                <a:pPr marL="0" indent="0">
                  <a:buNone/>
                </a:pPr>
                <a:r>
                  <a:rPr lang="ro-RO" b="1" i="1" dirty="0"/>
                  <a:t>Tip 2</a:t>
                </a:r>
                <a:r>
                  <a:rPr lang="ro-RO" i="1" dirty="0"/>
                  <a:t> - </a:t>
                </a:r>
                <a:r>
                  <a:rPr lang="en-US" i="1" dirty="0"/>
                  <a:t>independent</a:t>
                </a:r>
                <a:r>
                  <a:rPr lang="ro-RO" i="1" dirty="0"/>
                  <a:t>e</a:t>
                </a:r>
                <a:r>
                  <a:rPr lang="en-US" i="1" dirty="0"/>
                  <a:t> de context </a:t>
                </a:r>
                <a:r>
                  <a:rPr lang="ro-RO" i="1" dirty="0"/>
                  <a:t>. Toate producțiile sunt de forma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/>
                      </a:rPr>
                      <m:t>𝐴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ro-RO" i="1" dirty="0"/>
                  <a:t>, unde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/>
                      </a:rPr>
                      <m:t>𝐴</m:t>
                    </m:r>
                    <m:r>
                      <a:rPr lang="ro-RO" b="0" i="1" smtClean="0">
                        <a:latin typeface="Cambria Math"/>
                        <a:ea typeface="Cambria Math"/>
                      </a:rPr>
                      <m:t>𝜖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o-RO" i="1" dirty="0"/>
                  <a:t>, </a:t>
                </a:r>
                <a14:m>
                  <m:oMath xmlns:m="http://schemas.openxmlformats.org/officeDocument/2006/math">
                    <m:r>
                      <a:rPr lang="ro-RO" i="1" dirty="0" smtClean="0">
                        <a:latin typeface="Cambria Math"/>
                        <a:ea typeface="Cambria Math"/>
                      </a:rPr>
                      <m:t>𝛽𝜖</m:t>
                    </m:r>
                    <m:sSup>
                      <m:sSupPr>
                        <m:ctrlPr>
                          <a:rPr lang="ro-RO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b="0" i="1" dirty="0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o-RO" b="0" i="1" dirty="0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ro-RO" i="1" dirty="0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ro-RO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b="0" i="1" dirty="0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ro-RO" b="0" i="1" dirty="0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o-RO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ro-RO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516" y="908720"/>
                <a:ext cx="8712968" cy="5246240"/>
              </a:xfrm>
              <a:blipFill>
                <a:blip r:embed="rId2"/>
                <a:stretch>
                  <a:fillRect l="-1119" t="-2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75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o-RO" b="1" dirty="0">
                <a:solidFill>
                  <a:srgbClr val="002060"/>
                </a:solidFill>
              </a:rPr>
              <a:t>Clasificarea Chomsky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640960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800" b="1" i="1" dirty="0"/>
                  <a:t>Tip 3</a:t>
                </a:r>
                <a:r>
                  <a:rPr lang="ro-RO" sz="2800" i="1" dirty="0"/>
                  <a:t> - gramatici</a:t>
                </a:r>
                <a:r>
                  <a:rPr lang="en-US" sz="2800" i="1" dirty="0"/>
                  <a:t> </a:t>
                </a:r>
                <a:r>
                  <a:rPr lang="en-US" sz="2800" i="1" dirty="0" err="1"/>
                  <a:t>regulat</a:t>
                </a:r>
                <a:r>
                  <a:rPr lang="ro-RO" sz="2800" i="1" dirty="0"/>
                  <a:t>e (care corespund  automatelor finite). Toate producțiile sunt de forma 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ro-RO" sz="2800" i="1">
                        <a:latin typeface="Cambria Math"/>
                      </a:rPr>
                      <m:t>𝐴</m:t>
                    </m:r>
                    <m:r>
                      <a:rPr lang="ro-RO" sz="28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ro-RO" sz="2800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ro-RO" sz="2800" i="1" dirty="0">
                  <a:ea typeface="Cambria Math"/>
                </a:endParaRPr>
              </a:p>
              <a:p>
                <a:pPr marL="514350" indent="-514350">
                  <a:buAutoNum type="alphaLcParenR"/>
                  <a:tabLst>
                    <a:tab pos="1773238" algn="l"/>
                  </a:tabLst>
                </a:pPr>
                <a14:m>
                  <m:oMath xmlns:m="http://schemas.openxmlformats.org/officeDocument/2006/math">
                    <m:r>
                      <a:rPr lang="ro-RO" sz="2800" i="1">
                        <a:latin typeface="Cambria Math"/>
                      </a:rPr>
                      <m:t>𝐴</m:t>
                    </m:r>
                    <m:r>
                      <a:rPr lang="ro-RO" sz="28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ro-RO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𝑏𝐵</m:t>
                    </m:r>
                  </m:oMath>
                </a14:m>
                <a:endParaRPr lang="ro-RO" sz="2800" i="1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>
                  <a:buNone/>
                  <a:tabLst>
                    <a:tab pos="1773238" algn="l"/>
                  </a:tabLst>
                </a:pPr>
                <a:r>
                  <a:rPr lang="ro-RO" sz="2800" i="1" dirty="0"/>
                  <a:t>(un simbol neterminal in dreapta) </a:t>
                </a:r>
              </a:p>
              <a:p>
                <a:pPr marL="0" indent="0">
                  <a:buNone/>
                  <a:tabLst>
                    <a:tab pos="1773238" algn="l"/>
                  </a:tabLst>
                </a:pP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o-R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o-RO" sz="2800" i="1" dirty="0"/>
                  <a:t>, 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o-R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800" i="1" dirty="0"/>
              </a:p>
              <a:p>
                <a:pPr marL="0" indent="0">
                  <a:buNone/>
                  <a:tabLst>
                    <a:tab pos="1773238" algn="l"/>
                  </a:tabLst>
                </a:pPr>
                <a:endParaRPr lang="ro-RO" sz="2800" i="1" dirty="0"/>
              </a:p>
              <a:p>
                <a:pPr marL="0" indent="0">
                  <a:buNone/>
                </a:pPr>
                <a:r>
                  <a:rPr lang="en-US" sz="2800" dirty="0" err="1"/>
                  <a:t>Orice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gramatic</a:t>
                </a:r>
                <a:r>
                  <a:rPr lang="ro-RO" sz="2800" dirty="0"/>
                  <a:t>ă</a:t>
                </a:r>
                <a:r>
                  <a:rPr lang="en-US" sz="2800" dirty="0"/>
                  <a:t> se </a:t>
                </a:r>
                <a:r>
                  <a:rPr lang="en-US" sz="2800" dirty="0" err="1"/>
                  <a:t>nume</a:t>
                </a:r>
                <a:r>
                  <a:rPr lang="ro-RO" sz="2800" dirty="0"/>
                  <a:t>ș</a:t>
                </a:r>
                <a:r>
                  <a:rPr lang="en-US" sz="2800" dirty="0" err="1"/>
                  <a:t>te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tipul</a:t>
                </a:r>
                <a:r>
                  <a:rPr lang="en-US" sz="2800" dirty="0"/>
                  <a:t>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/>
                        </a:rPr>
                        <m:t>𝑇𝑖𝑝</m:t>
                      </m:r>
                      <m:r>
                        <a:rPr lang="ro-RO" sz="2800" b="0" i="1" smtClean="0">
                          <a:latin typeface="Cambria Math"/>
                        </a:rPr>
                        <m:t> 3⊂</m:t>
                      </m:r>
                      <m:r>
                        <a:rPr lang="ro-RO" sz="2800" b="0" i="1" smtClean="0">
                          <a:latin typeface="Cambria Math"/>
                          <a:ea typeface="Cambria Math"/>
                        </a:rPr>
                        <m:t>𝑇𝑖𝑝</m:t>
                      </m:r>
                      <m:r>
                        <a:rPr lang="ro-RO" sz="2800" b="0" i="1" smtClean="0">
                          <a:latin typeface="Cambria Math"/>
                          <a:ea typeface="Cambria Math"/>
                        </a:rPr>
                        <m:t>2⊂</m:t>
                      </m:r>
                      <m:r>
                        <a:rPr lang="ro-RO" sz="2800" b="0" i="1" smtClean="0">
                          <a:latin typeface="Cambria Math"/>
                          <a:ea typeface="Cambria Math"/>
                        </a:rPr>
                        <m:t>𝑇𝑖𝑝</m:t>
                      </m:r>
                      <m:r>
                        <a:rPr lang="ro-RO" sz="2800" b="0" i="1" smtClean="0">
                          <a:latin typeface="Cambria Math"/>
                          <a:ea typeface="Cambria Math"/>
                        </a:rPr>
                        <m:t>1⊂</m:t>
                      </m:r>
                      <m:r>
                        <a:rPr lang="ro-RO" sz="2800" b="0" i="1" smtClean="0">
                          <a:latin typeface="Cambria Math"/>
                          <a:ea typeface="Cambria Math"/>
                        </a:rPr>
                        <m:t>𝑇𝑖𝑝</m:t>
                      </m:r>
                      <m:r>
                        <a:rPr lang="ro-RO" sz="28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640960" cy="4752528"/>
              </a:xfrm>
              <a:blipFill>
                <a:blip r:embed="rId2"/>
                <a:stretch>
                  <a:fillRect l="-1410" t="-128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9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A1FD97-52B2-45D5-933B-6442389F06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260648"/>
                <a:ext cx="8229600" cy="1368152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ro-RO" sz="2800" b="1" i="1" dirty="0"/>
                  <a:t>Exemplul</a:t>
                </a:r>
                <a:r>
                  <a:rPr lang="ro-RO" sz="2800" b="1" dirty="0"/>
                  <a:t> 1: </a:t>
                </a:r>
                <a:r>
                  <a:rPr lang="ro-RO" sz="2800" i="1" dirty="0"/>
                  <a:t>Fie avem o </a:t>
                </a:r>
                <a:r>
                  <a:rPr lang="pt-BR" sz="2800" i="1" dirty="0"/>
                  <a:t>gramatic</a:t>
                </a:r>
                <a:r>
                  <a:rPr lang="ro-RO" sz="2800" i="1" dirty="0"/>
                  <a:t>ă</a:t>
                </a:r>
                <a:r>
                  <a:rPr lang="pt-BR" sz="2800" i="1" dirty="0"/>
                  <a:t> </a:t>
                </a:r>
                <a:r>
                  <a:rPr lang="ro-RO" sz="2800" i="1" dirty="0"/>
                  <a:t>formală </a:t>
                </a:r>
                <a:br>
                  <a:rPr lang="ro-RO" sz="2800" i="1" dirty="0"/>
                </a:br>
                <a:r>
                  <a:rPr lang="pt-BR" sz="2800" i="1" dirty="0"/>
                  <a:t>G </a:t>
                </a:r>
                <a:r>
                  <a:rPr lang="pt-BR" sz="2800" dirty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ro-RO" sz="2800" i="1" dirty="0"/>
                  <a:t>,</a:t>
                </a:r>
                <a:r>
                  <a:rPr lang="pt-BR" sz="2800" i="1" dirty="0"/>
                  <a:t> S</a:t>
                </a:r>
                <a:r>
                  <a:rPr lang="ro-RO" sz="2800" i="1" dirty="0"/>
                  <a:t>,</a:t>
                </a:r>
                <a:r>
                  <a:rPr lang="pt-BR" sz="2800" i="1" dirty="0"/>
                  <a:t> P</a:t>
                </a:r>
                <a:r>
                  <a:rPr lang="pt-BR" sz="2800" dirty="0"/>
                  <a:t>)</a:t>
                </a:r>
                <a:r>
                  <a:rPr lang="ro-RO" sz="2800" dirty="0"/>
                  <a:t>. Determinați tipul gramaticii conform clasificării Chomsky.</a:t>
                </a:r>
                <a:r>
                  <a:rPr lang="pt-BR" sz="2800" dirty="0"/>
                  <a:t> </a:t>
                </a:r>
                <a:endParaRPr lang="ro-RO" sz="28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A1FD97-52B2-45D5-933B-6442389F0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260648"/>
                <a:ext cx="8229600" cy="1368152"/>
              </a:xfrm>
              <a:blipFill>
                <a:blip r:embed="rId2"/>
                <a:stretch>
                  <a:fillRect l="-1556" t="-4464" b="-1294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57FA7-D86B-4D71-B15E-C47771CDB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943607"/>
                <a:ext cx="3096344" cy="42216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</a:rPr>
                  <a:t>a)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200" b="0" i="1" smtClean="0">
                        <a:solidFill>
                          <a:srgbClr val="00518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200" b="0" i="1" smtClean="0">
                            <a:solidFill>
                              <a:srgbClr val="00518E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o-RO" sz="2200" dirty="0">
                    <a:solidFill>
                      <a:srgbClr val="00518E"/>
                    </a:solidFill>
                    <a:latin typeface="+mj-lt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200" i="1" smtClean="0">
                              <a:solidFill>
                                <a:srgbClr val="0051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200" b="0" i="1" smtClean="0">
                              <a:solidFill>
                                <a:srgbClr val="00518E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o-RO" sz="2200" b="0" i="1" smtClean="0">
                              <a:solidFill>
                                <a:srgbClr val="00518E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o-RO" sz="2200" b="0" i="1" smtClean="0">
                          <a:solidFill>
                            <a:srgbClr val="00518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sz="2200" b="0" i="1" smtClean="0">
                              <a:solidFill>
                                <a:srgbClr val="00518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200" b="0" i="1" smtClean="0">
                              <a:solidFill>
                                <a:srgbClr val="00518E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o-RO" sz="2200" b="0" i="1" smtClean="0">
                              <a:solidFill>
                                <a:srgbClr val="00518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200" b="0" i="1" smtClean="0">
                              <a:solidFill>
                                <a:srgbClr val="00518E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o-RO" sz="2200" dirty="0">
                  <a:solidFill>
                    <a:srgbClr val="00518E"/>
                  </a:solidFill>
                  <a:latin typeface="+mj-lt"/>
                </a:endParaRPr>
              </a:p>
              <a:p>
                <a:pPr marL="0" indent="0" algn="l">
                  <a:buNone/>
                </a:pPr>
                <a:r>
                  <a:rPr lang="ro-RO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P</a:t>
                </a:r>
                <a:r>
                  <a:rPr lang="ro-RO" sz="2200" b="0" u="none" strike="noStrike" baseline="0" dirty="0">
                    <a:solidFill>
                      <a:srgbClr val="00518E"/>
                    </a:solidFill>
                    <a:latin typeface="+mj-lt"/>
                  </a:rPr>
                  <a:t>=</a:t>
                </a:r>
                <a:r>
                  <a:rPr lang="en-US" sz="2200" b="0" u="none" strike="noStrike" baseline="0" dirty="0">
                    <a:solidFill>
                      <a:srgbClr val="00518E"/>
                    </a:solidFill>
                    <a:latin typeface="+mj-lt"/>
                  </a:rPr>
                  <a:t>{ </a:t>
                </a:r>
                <a:r>
                  <a:rPr lang="ro-RO" sz="2200" b="0" u="none" strike="noStrike" baseline="0" dirty="0">
                    <a:solidFill>
                      <a:srgbClr val="00518E"/>
                    </a:solidFill>
                    <a:latin typeface="+mj-lt"/>
                  </a:rPr>
                  <a:t>1)</a:t>
                </a:r>
                <a:r>
                  <a:rPr lang="ro-RO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 </a:t>
                </a:r>
                <a:r>
                  <a:rPr lang="en-US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S </a:t>
                </a:r>
                <a:r>
                  <a:rPr lang="en-US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→ </a:t>
                </a:r>
                <a:r>
                  <a:rPr lang="en-US" sz="2200" b="0" i="1" u="none" strike="noStrike" baseline="0" dirty="0" err="1">
                    <a:solidFill>
                      <a:srgbClr val="00518E"/>
                    </a:solidFill>
                    <a:latin typeface="+mj-lt"/>
                  </a:rPr>
                  <a:t>aaCFD</a:t>
                </a:r>
                <a:r>
                  <a:rPr lang="en-US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;</a:t>
                </a:r>
                <a:endParaRPr lang="ro-RO" sz="2200" b="0" i="0" u="none" strike="noStrike" baseline="0" dirty="0">
                  <a:solidFill>
                    <a:srgbClr val="00518E"/>
                  </a:solidFill>
                  <a:latin typeface="+mj-lt"/>
                </a:endParaRPr>
              </a:p>
              <a:p>
                <a:pPr marL="0" indent="0" algn="l">
                  <a:buNone/>
                </a:pPr>
                <a:r>
                  <a:rPr lang="ro-RO" sz="2200" dirty="0">
                    <a:solidFill>
                      <a:srgbClr val="00518E"/>
                    </a:solidFill>
                    <a:latin typeface="+mj-lt"/>
                  </a:rPr>
                  <a:t>     </a:t>
                </a:r>
                <a:r>
                  <a:rPr lang="en-US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 2) </a:t>
                </a:r>
                <a:r>
                  <a:rPr lang="en-US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AD </a:t>
                </a:r>
                <a:r>
                  <a:rPr lang="en-US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→ </a:t>
                </a:r>
                <a:r>
                  <a:rPr lang="en-US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D</a:t>
                </a:r>
                <a:r>
                  <a:rPr lang="en-US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;</a:t>
                </a:r>
              </a:p>
              <a:p>
                <a:pPr marL="0" indent="0" algn="l">
                  <a:buNone/>
                </a:pPr>
                <a:r>
                  <a:rPr lang="ro-RO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      3) </a:t>
                </a:r>
                <a:r>
                  <a:rPr lang="ro-RO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F </a:t>
                </a:r>
                <a:r>
                  <a:rPr lang="ro-RO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→ </a:t>
                </a:r>
                <a:r>
                  <a:rPr lang="ro-RO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AFB | AB</a:t>
                </a:r>
                <a:r>
                  <a:rPr lang="ro-RO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;</a:t>
                </a:r>
              </a:p>
              <a:p>
                <a:pPr marL="0" indent="0" algn="l">
                  <a:buNone/>
                </a:pPr>
                <a:r>
                  <a:rPr lang="ro-RO" sz="2200" dirty="0">
                    <a:solidFill>
                      <a:srgbClr val="00518E"/>
                    </a:solidFill>
                    <a:latin typeface="+mj-lt"/>
                  </a:rPr>
                  <a:t>     </a:t>
                </a:r>
                <a:r>
                  <a:rPr lang="ro-RO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 4) </a:t>
                </a:r>
                <a:r>
                  <a:rPr lang="ro-RO" sz="2200" b="0" i="1" u="none" strike="noStrike" baseline="0" dirty="0" err="1">
                    <a:solidFill>
                      <a:srgbClr val="00518E"/>
                    </a:solidFill>
                    <a:latin typeface="+mj-lt"/>
                  </a:rPr>
                  <a:t>Cb</a:t>
                </a:r>
                <a:r>
                  <a:rPr lang="ro-RO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 </a:t>
                </a:r>
                <a:r>
                  <a:rPr lang="ro-RO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→ </a:t>
                </a:r>
                <a:r>
                  <a:rPr lang="ro-RO" sz="2200" b="0" i="1" u="none" strike="noStrike" baseline="0" dirty="0" err="1">
                    <a:solidFill>
                      <a:srgbClr val="00518E"/>
                    </a:solidFill>
                    <a:latin typeface="+mj-lt"/>
                  </a:rPr>
                  <a:t>bC</a:t>
                </a:r>
                <a:r>
                  <a:rPr lang="ro-RO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;</a:t>
                </a:r>
              </a:p>
              <a:p>
                <a:pPr marL="0" indent="0" algn="l">
                  <a:buNone/>
                </a:pPr>
                <a:r>
                  <a:rPr lang="ro-RO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      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5) </a:t>
                </a:r>
                <a:r>
                  <a:rPr lang="de-DE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AB 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→ </a:t>
                </a:r>
                <a:r>
                  <a:rPr lang="de-DE" sz="2200" b="0" i="1" u="none" strike="noStrike" baseline="0" dirty="0" err="1">
                    <a:solidFill>
                      <a:srgbClr val="00518E"/>
                    </a:solidFill>
                    <a:latin typeface="+mj-lt"/>
                  </a:rPr>
                  <a:t>bBA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;</a:t>
                </a:r>
                <a:endParaRPr lang="ro-RO" sz="2200" b="0" i="0" u="none" strike="noStrike" baseline="0" dirty="0">
                  <a:solidFill>
                    <a:srgbClr val="00518E"/>
                  </a:solidFill>
                  <a:latin typeface="+mj-lt"/>
                </a:endParaRPr>
              </a:p>
              <a:p>
                <a:pPr marL="0" indent="0" algn="l">
                  <a:buNone/>
                </a:pP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 </a:t>
                </a:r>
                <a:r>
                  <a:rPr lang="ro-RO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     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6) </a:t>
                </a:r>
                <a:r>
                  <a:rPr lang="de-DE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CB 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→ </a:t>
                </a:r>
                <a:r>
                  <a:rPr lang="de-DE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C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;</a:t>
                </a:r>
              </a:p>
              <a:p>
                <a:pPr marL="0" indent="0" algn="l">
                  <a:buNone/>
                </a:pPr>
                <a:r>
                  <a:rPr lang="ro-RO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      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7) </a:t>
                </a:r>
                <a:r>
                  <a:rPr lang="de-DE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Ab 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→ </a:t>
                </a:r>
                <a:r>
                  <a:rPr lang="de-DE" sz="2200" b="0" i="1" u="none" strike="noStrike" baseline="0" dirty="0" err="1">
                    <a:solidFill>
                      <a:srgbClr val="00518E"/>
                    </a:solidFill>
                    <a:latin typeface="+mj-lt"/>
                  </a:rPr>
                  <a:t>bA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;</a:t>
                </a:r>
                <a:endParaRPr lang="ro-RO" sz="2200" b="0" i="0" u="none" strike="noStrike" baseline="0" dirty="0">
                  <a:solidFill>
                    <a:srgbClr val="00518E"/>
                  </a:solidFill>
                  <a:latin typeface="+mj-lt"/>
                </a:endParaRPr>
              </a:p>
              <a:p>
                <a:pPr marL="0" indent="0" algn="l">
                  <a:buNone/>
                </a:pPr>
                <a:r>
                  <a:rPr lang="ro-RO" sz="2200" dirty="0">
                    <a:solidFill>
                      <a:srgbClr val="00518E"/>
                    </a:solidFill>
                    <a:latin typeface="+mj-lt"/>
                  </a:rPr>
                  <a:t>     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 8) </a:t>
                </a:r>
                <a:r>
                  <a:rPr lang="de-DE" sz="2200" b="0" i="1" u="none" strike="noStrike" baseline="0" dirty="0" err="1">
                    <a:solidFill>
                      <a:srgbClr val="00518E"/>
                    </a:solidFill>
                    <a:latin typeface="+mj-lt"/>
                  </a:rPr>
                  <a:t>bCD</a:t>
                </a:r>
                <a:r>
                  <a:rPr lang="de-DE" sz="2200" b="0" i="1" u="none" strike="noStrike" baseline="0" dirty="0">
                    <a:solidFill>
                      <a:srgbClr val="00518E"/>
                    </a:solidFill>
                    <a:latin typeface="+mj-lt"/>
                  </a:rPr>
                  <a:t> </a:t>
                </a:r>
                <a:r>
                  <a:rPr lang="de-DE" sz="2200" b="0" i="0" u="none" strike="noStrike" baseline="0" dirty="0">
                    <a:solidFill>
                      <a:srgbClr val="00518E"/>
                    </a:solidFill>
                    <a:latin typeface="+mj-lt"/>
                  </a:rPr>
                  <a:t>→ ε  }</a:t>
                </a:r>
                <a:endParaRPr lang="ro-RO" sz="2200" b="0" i="0" u="none" strike="noStrike" baseline="0" dirty="0">
                  <a:solidFill>
                    <a:srgbClr val="00518E"/>
                  </a:solidFill>
                  <a:latin typeface="+mj-lt"/>
                </a:endParaRPr>
              </a:p>
              <a:p>
                <a:pPr marL="0" indent="0" algn="l">
                  <a:buNone/>
                </a:pPr>
                <a:endParaRPr lang="ro-RO" sz="2200" b="0" i="0" u="none" strike="noStrike" baseline="0" dirty="0">
                  <a:latin typeface="+mj-lt"/>
                </a:endParaRPr>
              </a:p>
              <a:p>
                <a:pPr marL="0" indent="0" algn="l">
                  <a:buNone/>
                </a:pPr>
                <a:r>
                  <a:rPr lang="en-US" sz="2200" b="1" i="1" dirty="0">
                    <a:latin typeface="+mj-lt"/>
                  </a:rPr>
                  <a:t>Tip 0</a:t>
                </a:r>
                <a:r>
                  <a:rPr lang="en-US" sz="2200" i="1" dirty="0">
                    <a:latin typeface="+mj-lt"/>
                  </a:rPr>
                  <a:t> – </a:t>
                </a:r>
                <a:r>
                  <a:rPr lang="ro-RO" sz="2200" i="1" dirty="0">
                    <a:latin typeface="+mj-lt"/>
                  </a:rPr>
                  <a:t>fără restricții</a:t>
                </a:r>
                <a:endParaRPr lang="ro-RO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57FA7-D86B-4D71-B15E-C47771CDB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943607"/>
                <a:ext cx="3096344" cy="4221698"/>
              </a:xfrm>
              <a:blipFill>
                <a:blip r:embed="rId3"/>
                <a:stretch>
                  <a:fillRect l="-216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83036C-BEF3-4A8E-BD1D-085D668D6C64}"/>
                  </a:ext>
                </a:extLst>
              </p:cNvPr>
              <p:cNvSpPr txBox="1"/>
              <p:nvPr/>
            </p:nvSpPr>
            <p:spPr>
              <a:xfrm>
                <a:off x="4211960" y="2132856"/>
                <a:ext cx="417646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0" i="0" u="none" strike="noStrike" baseline="0" dirty="0"/>
                  <a:t>b)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197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o-RO" sz="2000" dirty="0">
                    <a:solidFill>
                      <a:srgbClr val="197929"/>
                    </a:solidFill>
                  </a:rPr>
                  <a:t> </a:t>
                </a:r>
                <a:endParaRPr lang="en-US" sz="2000" dirty="0">
                  <a:solidFill>
                    <a:srgbClr val="197929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197929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197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19792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o-RO" sz="2000" dirty="0">
                  <a:solidFill>
                    <a:srgbClr val="197929"/>
                  </a:solidFill>
                </a:endParaRPr>
              </a:p>
              <a:p>
                <a:endParaRPr lang="en-US" sz="2000" b="0" i="0" u="none" strike="noStrike" baseline="0" dirty="0">
                  <a:solidFill>
                    <a:srgbClr val="197929"/>
                  </a:solidFill>
                </a:endParaRPr>
              </a:p>
              <a:p>
                <a:r>
                  <a:rPr lang="en-US" sz="2000" b="0" i="0" u="none" strike="noStrike" baseline="0" dirty="0">
                    <a:solidFill>
                      <a:srgbClr val="197929"/>
                    </a:solidFill>
                  </a:rPr>
                  <a:t>P={ </a:t>
                </a:r>
                <a:r>
                  <a:rPr lang="ro-RO" sz="2000" b="0" i="0" u="none" strike="noStrike" baseline="0" dirty="0">
                    <a:solidFill>
                      <a:srgbClr val="197929"/>
                    </a:solidFill>
                  </a:rPr>
                  <a:t>1) </a:t>
                </a:r>
                <a:r>
                  <a:rPr lang="ro-RO" sz="2000" b="0" i="1" u="none" strike="noStrike" baseline="0" dirty="0">
                    <a:solidFill>
                      <a:srgbClr val="197929"/>
                    </a:solidFill>
                  </a:rPr>
                  <a:t>S </a:t>
                </a:r>
                <a:r>
                  <a:rPr lang="ro-RO" sz="2000" b="0" i="0" u="none" strike="noStrike" baseline="0" dirty="0">
                    <a:solidFill>
                      <a:srgbClr val="197929"/>
                    </a:solidFill>
                  </a:rPr>
                  <a:t>→ </a:t>
                </a:r>
                <a:r>
                  <a:rPr lang="ro-RO" sz="2000" b="0" i="1" u="none" strike="noStrike" baseline="0" dirty="0" err="1">
                    <a:solidFill>
                      <a:srgbClr val="197929"/>
                    </a:solidFill>
                  </a:rPr>
                  <a:t>aSBC</a:t>
                </a:r>
                <a:r>
                  <a:rPr lang="ro-RO" sz="2000" b="0" i="1" u="none" strike="noStrike" baseline="0" dirty="0">
                    <a:solidFill>
                      <a:srgbClr val="197929"/>
                    </a:solidFill>
                  </a:rPr>
                  <a:t> | abc</a:t>
                </a:r>
                <a:r>
                  <a:rPr lang="ro-RO" sz="2000" b="0" i="0" u="none" strike="noStrike" baseline="0" dirty="0">
                    <a:solidFill>
                      <a:srgbClr val="197929"/>
                    </a:solidFill>
                  </a:rPr>
                  <a:t>;</a:t>
                </a:r>
              </a:p>
              <a:p>
                <a:r>
                  <a:rPr lang="ro-RO" sz="2000" dirty="0">
                    <a:solidFill>
                      <a:srgbClr val="197929"/>
                    </a:solidFill>
                  </a:rPr>
                  <a:t>       </a:t>
                </a:r>
                <a:r>
                  <a:rPr lang="ro-RO" sz="2000" b="0" i="0" u="none" strike="noStrike" baseline="0" dirty="0">
                    <a:solidFill>
                      <a:srgbClr val="197929"/>
                    </a:solidFill>
                  </a:rPr>
                  <a:t>2) </a:t>
                </a:r>
                <a:r>
                  <a:rPr lang="ro-RO" sz="2000" b="0" i="1" u="none" strike="noStrike" baseline="0" dirty="0" err="1">
                    <a:solidFill>
                      <a:srgbClr val="197929"/>
                    </a:solidFill>
                  </a:rPr>
                  <a:t>bC</a:t>
                </a:r>
                <a:r>
                  <a:rPr lang="ro-RO" sz="2000" b="0" i="1" u="none" strike="noStrike" baseline="0" dirty="0">
                    <a:solidFill>
                      <a:srgbClr val="197929"/>
                    </a:solidFill>
                  </a:rPr>
                  <a:t> </a:t>
                </a:r>
                <a:r>
                  <a:rPr lang="ro-RO" sz="2000" b="0" i="0" u="none" strike="noStrike" baseline="0" dirty="0">
                    <a:solidFill>
                      <a:srgbClr val="197929"/>
                    </a:solidFill>
                  </a:rPr>
                  <a:t>→ </a:t>
                </a:r>
                <a:r>
                  <a:rPr lang="ro-RO" sz="2000" b="0" i="1" u="none" strike="noStrike" baseline="0" dirty="0" err="1">
                    <a:solidFill>
                      <a:srgbClr val="197929"/>
                    </a:solidFill>
                  </a:rPr>
                  <a:t>bc</a:t>
                </a:r>
                <a:endParaRPr lang="ro-RO" sz="2000" dirty="0">
                  <a:solidFill>
                    <a:srgbClr val="197929"/>
                  </a:solidFill>
                </a:endParaRPr>
              </a:p>
              <a:p>
                <a:r>
                  <a:rPr lang="ro-RO" sz="2000" i="0" u="none" strike="noStrike" baseline="0" dirty="0">
                    <a:solidFill>
                      <a:srgbClr val="197929"/>
                    </a:solidFill>
                  </a:rPr>
                  <a:t>       3) </a:t>
                </a:r>
                <a:r>
                  <a:rPr lang="ro-RO" sz="2000" i="1" dirty="0">
                    <a:solidFill>
                      <a:srgbClr val="197929"/>
                    </a:solidFill>
                  </a:rPr>
                  <a:t>CB → BC;</a:t>
                </a:r>
              </a:p>
              <a:p>
                <a:r>
                  <a:rPr lang="ro-RO" sz="2000" i="0" u="none" strike="noStrike" baseline="0" dirty="0">
                    <a:solidFill>
                      <a:srgbClr val="197929"/>
                    </a:solidFill>
                  </a:rPr>
                  <a:t>       4) </a:t>
                </a:r>
                <a:r>
                  <a:rPr lang="ro-RO" sz="2000" i="1" u="none" strike="noStrike" baseline="0" dirty="0" err="1">
                    <a:solidFill>
                      <a:srgbClr val="197929"/>
                    </a:solidFill>
                  </a:rPr>
                  <a:t>cC</a:t>
                </a:r>
                <a:r>
                  <a:rPr lang="ro-RO" sz="2000" i="1" u="none" strike="noStrike" baseline="0" dirty="0">
                    <a:solidFill>
                      <a:srgbClr val="197929"/>
                    </a:solidFill>
                  </a:rPr>
                  <a:t> → cc;</a:t>
                </a:r>
                <a:endParaRPr lang="ro-RO" sz="2000" i="1" dirty="0">
                  <a:solidFill>
                    <a:srgbClr val="197929"/>
                  </a:solidFill>
                </a:endParaRPr>
              </a:p>
              <a:p>
                <a:r>
                  <a:rPr lang="ro-RO" sz="2000" b="0" i="0" u="none" strike="noStrike" baseline="0" dirty="0">
                    <a:solidFill>
                      <a:srgbClr val="197929"/>
                    </a:solidFill>
                  </a:rPr>
                  <a:t>       5) </a:t>
                </a:r>
                <a:r>
                  <a:rPr lang="ro-RO" sz="2000" b="0" i="1" u="none" strike="noStrike" baseline="0" dirty="0">
                    <a:solidFill>
                      <a:srgbClr val="197929"/>
                    </a:solidFill>
                  </a:rPr>
                  <a:t>BB </a:t>
                </a:r>
                <a:r>
                  <a:rPr lang="ro-RO" sz="2000" b="0" i="0" u="none" strike="noStrike" baseline="0" dirty="0">
                    <a:solidFill>
                      <a:srgbClr val="197929"/>
                    </a:solidFill>
                  </a:rPr>
                  <a:t>→ </a:t>
                </a:r>
                <a:r>
                  <a:rPr lang="ro-RO" sz="2000" b="0" i="1" u="none" strike="noStrike" baseline="0" dirty="0" err="1">
                    <a:solidFill>
                      <a:srgbClr val="197929"/>
                    </a:solidFill>
                  </a:rPr>
                  <a:t>bb</a:t>
                </a:r>
                <a:r>
                  <a:rPr lang="en-US" sz="2000" dirty="0">
                    <a:solidFill>
                      <a:srgbClr val="197929"/>
                    </a:solidFill>
                  </a:rPr>
                  <a:t>  }</a:t>
                </a:r>
                <a:endParaRPr lang="ro-RO" sz="2000" b="1" i="0" u="none" strike="noStrike" baseline="0" dirty="0">
                  <a:solidFill>
                    <a:srgbClr val="197929"/>
                  </a:solidFill>
                </a:endParaRPr>
              </a:p>
              <a:p>
                <a:endParaRPr lang="ro-RO" sz="2000" dirty="0"/>
              </a:p>
              <a:p>
                <a:pPr marL="0" indent="0">
                  <a:buNone/>
                </a:pPr>
                <a:r>
                  <a:rPr lang="ro-RO" sz="2000" b="1" i="1" dirty="0"/>
                  <a:t>Tip 1</a:t>
                </a:r>
                <a:r>
                  <a:rPr lang="ro-RO" sz="2000" i="1" dirty="0"/>
                  <a:t>- </a:t>
                </a:r>
                <a:r>
                  <a:rPr lang="en-US" sz="2000" i="1" dirty="0"/>
                  <a:t>dependent</a:t>
                </a:r>
                <a:r>
                  <a:rPr lang="ro-RO" sz="2000" i="1" dirty="0"/>
                  <a:t>e </a:t>
                </a:r>
                <a:r>
                  <a:rPr lang="en-US" sz="2000" i="1" dirty="0"/>
                  <a:t>de context (context sensitive)</a:t>
                </a:r>
                <a:r>
                  <a:rPr lang="ro-RO" sz="2000" i="1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83036C-BEF3-4A8E-BD1D-085D668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132856"/>
                <a:ext cx="4176464" cy="3477875"/>
              </a:xfrm>
              <a:prstGeom prst="rect">
                <a:avLst/>
              </a:prstGeom>
              <a:blipFill>
                <a:blip r:embed="rId4"/>
                <a:stretch>
                  <a:fillRect l="-1606" t="-1053" b="-22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0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A92C-EF6F-4807-BBB7-D6AB32B0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ro-RO" sz="2800" b="1" i="1" dirty="0"/>
              <a:t>Exemplul</a:t>
            </a:r>
            <a:r>
              <a:rPr lang="ro-RO" sz="2800" b="1" dirty="0"/>
              <a:t> 1: </a:t>
            </a:r>
            <a:r>
              <a:rPr lang="ro-RO" sz="2800" dirty="0"/>
              <a:t>(continuare)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69D44-43D4-4CFE-9BE3-5B833827D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592" y="1574033"/>
                <a:ext cx="3178696" cy="29523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c)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652B9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ro-RO" sz="2000" dirty="0">
                    <a:solidFill>
                      <a:srgbClr val="652B91"/>
                    </a:solidFill>
                  </a:rPr>
                  <a:t> </a:t>
                </a:r>
                <a:endParaRPr lang="en-US" sz="2000" dirty="0">
                  <a:solidFill>
                    <a:srgbClr val="652B9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652B9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652B9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652B9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o-RO" sz="2000" dirty="0">
                  <a:solidFill>
                    <a:srgbClr val="652B91"/>
                  </a:solidFill>
                </a:endParaRPr>
              </a:p>
              <a:p>
                <a:pPr marL="0" indent="0" algn="l">
                  <a:buNone/>
                </a:pPr>
                <a:endParaRPr lang="en-US" sz="2000" b="0" i="0" u="none" strike="noStrike" baseline="0" dirty="0">
                  <a:solidFill>
                    <a:srgbClr val="652B91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rgbClr val="652B91"/>
                    </a:solidFill>
                  </a:rPr>
                  <a:t>P = {  </a:t>
                </a:r>
                <a:r>
                  <a:rPr lang="ro-RO" sz="2000" b="0" i="0" u="none" strike="noStrike" baseline="0" dirty="0">
                    <a:solidFill>
                      <a:srgbClr val="652B91"/>
                    </a:solidFill>
                  </a:rPr>
                  <a:t>1) </a:t>
                </a:r>
                <a:r>
                  <a:rPr lang="ro-RO" sz="2000" b="0" i="1" u="none" strike="noStrike" baseline="0" dirty="0">
                    <a:solidFill>
                      <a:srgbClr val="652B91"/>
                    </a:solidFill>
                  </a:rPr>
                  <a:t>S </a:t>
                </a:r>
                <a:r>
                  <a:rPr lang="ro-RO" sz="2000" b="0" i="0" u="none" strike="noStrike" baseline="0" dirty="0">
                    <a:solidFill>
                      <a:srgbClr val="652B91"/>
                    </a:solidFill>
                  </a:rPr>
                  <a:t>→ </a:t>
                </a:r>
                <a:r>
                  <a:rPr lang="ro-RO" sz="2000" b="0" i="1" u="none" strike="noStrike" baseline="0" dirty="0" err="1">
                    <a:solidFill>
                      <a:srgbClr val="652B91"/>
                    </a:solidFill>
                  </a:rPr>
                  <a:t>aQb</a:t>
                </a:r>
                <a:r>
                  <a:rPr lang="ro-RO" sz="2000" b="0" i="1" u="none" strike="noStrike" baseline="0" dirty="0">
                    <a:solidFill>
                      <a:srgbClr val="652B91"/>
                    </a:solidFill>
                  </a:rPr>
                  <a:t> | </a:t>
                </a:r>
                <a:r>
                  <a:rPr lang="ro-RO" sz="2000" b="0" i="1" u="none" strike="noStrike" baseline="0" dirty="0" err="1">
                    <a:solidFill>
                      <a:srgbClr val="652B91"/>
                    </a:solidFill>
                  </a:rPr>
                  <a:t>accb</a:t>
                </a:r>
                <a:r>
                  <a:rPr lang="ro-RO" sz="2000" b="0" i="0" u="none" strike="noStrike" baseline="0" dirty="0">
                    <a:solidFill>
                      <a:srgbClr val="652B91"/>
                    </a:solidFill>
                  </a:rPr>
                  <a:t>;</a:t>
                </a:r>
              </a:p>
              <a:p>
                <a:pPr marL="0" indent="0" algn="l">
                  <a:buNone/>
                </a:pPr>
                <a:r>
                  <a:rPr lang="ro-RO" sz="2000" b="0" i="0" u="none" strike="noStrike" baseline="0" dirty="0">
                    <a:solidFill>
                      <a:srgbClr val="652B91"/>
                    </a:solidFill>
                  </a:rPr>
                  <a:t>      </a:t>
                </a:r>
                <a:r>
                  <a:rPr lang="en-US" sz="2000" b="0" i="0" u="none" strike="noStrike" baseline="0" dirty="0">
                    <a:solidFill>
                      <a:srgbClr val="652B91"/>
                    </a:solidFill>
                  </a:rPr>
                  <a:t>   </a:t>
                </a:r>
                <a:r>
                  <a:rPr lang="ro-RO" sz="2000" b="0" i="0" u="none" strike="noStrike" baseline="0" dirty="0">
                    <a:solidFill>
                      <a:srgbClr val="652B91"/>
                    </a:solidFill>
                  </a:rPr>
                  <a:t> 2) </a:t>
                </a:r>
                <a:r>
                  <a:rPr lang="ro-RO" sz="2000" b="0" i="1" u="none" strike="noStrike" baseline="0" dirty="0">
                    <a:solidFill>
                      <a:srgbClr val="652B91"/>
                    </a:solidFill>
                  </a:rPr>
                  <a:t>Q </a:t>
                </a:r>
                <a:r>
                  <a:rPr lang="ro-RO" sz="2000" b="0" i="0" u="none" strike="noStrike" baseline="0" dirty="0">
                    <a:solidFill>
                      <a:srgbClr val="652B91"/>
                    </a:solidFill>
                  </a:rPr>
                  <a:t>→ </a:t>
                </a:r>
                <a:r>
                  <a:rPr lang="ro-RO" sz="2000" b="0" i="1" u="none" strike="noStrike" baseline="0" dirty="0" err="1">
                    <a:solidFill>
                      <a:srgbClr val="652B91"/>
                    </a:solidFill>
                  </a:rPr>
                  <a:t>cSc</a:t>
                </a:r>
                <a:r>
                  <a:rPr lang="en-US" sz="2000" dirty="0">
                    <a:solidFill>
                      <a:srgbClr val="652B91"/>
                    </a:solidFill>
                  </a:rPr>
                  <a:t>   }</a:t>
                </a:r>
                <a:endParaRPr lang="en-US" sz="2000" b="0" i="0" u="none" strike="noStrike" baseline="0" dirty="0">
                  <a:solidFill>
                    <a:srgbClr val="652B91"/>
                  </a:solidFill>
                </a:endParaRPr>
              </a:p>
              <a:p>
                <a:pPr marL="0" indent="0" algn="l">
                  <a:buNone/>
                </a:pPr>
                <a:endParaRPr lang="en-US" sz="2000" dirty="0">
                  <a:solidFill>
                    <a:srgbClr val="652B91"/>
                  </a:solidFill>
                </a:endParaRPr>
              </a:p>
              <a:p>
                <a:pPr marL="0" indent="0" algn="l">
                  <a:buNone/>
                </a:pPr>
                <a:r>
                  <a:rPr lang="ro-RO" sz="2000" b="1" i="1" dirty="0"/>
                  <a:t>Tip 2</a:t>
                </a:r>
                <a:r>
                  <a:rPr lang="ro-RO" sz="2000" i="1" dirty="0"/>
                  <a:t> - </a:t>
                </a:r>
                <a:r>
                  <a:rPr lang="en-US" sz="2000" i="1" dirty="0"/>
                  <a:t>independent</a:t>
                </a:r>
                <a:r>
                  <a:rPr lang="ro-RO" sz="2000" i="1" dirty="0"/>
                  <a:t>e</a:t>
                </a:r>
                <a:r>
                  <a:rPr lang="en-US" sz="2000" i="1" dirty="0"/>
                  <a:t> de context </a:t>
                </a:r>
                <a:r>
                  <a:rPr lang="ro-RO" sz="2000" i="1" dirty="0"/>
                  <a:t>.</a:t>
                </a:r>
                <a:endParaRPr lang="ro-RO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269D44-43D4-4CFE-9BE3-5B833827D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574033"/>
                <a:ext cx="3178696" cy="2952328"/>
              </a:xfrm>
              <a:blipFill>
                <a:blip r:embed="rId2"/>
                <a:stretch>
                  <a:fillRect l="-2111" t="-1031" b="-164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42821-8BC5-4FE5-8D41-7B9031BB779F}"/>
                  </a:ext>
                </a:extLst>
              </p:cNvPr>
              <p:cNvSpPr txBox="1"/>
              <p:nvPr/>
            </p:nvSpPr>
            <p:spPr>
              <a:xfrm>
                <a:off x="4932040" y="1552531"/>
                <a:ext cx="288032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d)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o-RO" sz="2000" dirty="0">
                    <a:solidFill>
                      <a:srgbClr val="C00000"/>
                    </a:solidFill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endParaRPr lang="ro-RO" sz="2000" dirty="0">
                  <a:solidFill>
                    <a:srgbClr val="C00000"/>
                  </a:solidFill>
                </a:endParaRPr>
              </a:p>
              <a:p>
                <a:endParaRPr lang="en-US" sz="2000" b="0" i="0" u="none" strike="noStrike" baseline="0" dirty="0">
                  <a:solidFill>
                    <a:srgbClr val="C00000"/>
                  </a:solidFill>
                </a:endParaRPr>
              </a:p>
              <a:p>
                <a:r>
                  <a:rPr lang="en-US" sz="2000" b="0" i="0" u="none" strike="noStrike" baseline="0" dirty="0">
                    <a:solidFill>
                      <a:srgbClr val="C00000"/>
                    </a:solidFill>
                  </a:rPr>
                  <a:t>P = { </a:t>
                </a:r>
                <a:r>
                  <a:rPr lang="ro-RO" sz="2000" b="0" i="0" u="none" strike="noStrike" baseline="0" dirty="0">
                    <a:solidFill>
                      <a:srgbClr val="C00000"/>
                    </a:solidFill>
                  </a:rPr>
                  <a:t>1) </a:t>
                </a:r>
                <a:r>
                  <a:rPr lang="ro-RO" sz="2000" b="0" i="1" u="none" strike="noStrike" baseline="0" dirty="0">
                    <a:solidFill>
                      <a:srgbClr val="C00000"/>
                    </a:solidFill>
                  </a:rPr>
                  <a:t>S </a:t>
                </a:r>
                <a:r>
                  <a:rPr lang="ro-RO" sz="20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2000" dirty="0">
                    <a:solidFill>
                      <a:srgbClr val="C00000"/>
                    </a:solidFill>
                  </a:rPr>
                  <a:t>+</a:t>
                </a:r>
                <a:r>
                  <a:rPr lang="ro-RO" sz="2000" b="0" i="1" u="none" strike="noStrike" baseline="0" dirty="0">
                    <a:solidFill>
                      <a:srgbClr val="C00000"/>
                    </a:solidFill>
                  </a:rPr>
                  <a:t>A</a:t>
                </a:r>
                <a:r>
                  <a:rPr lang="ro-RO" sz="2000" b="0" i="0" u="none" strike="noStrike" baseline="0" dirty="0">
                    <a:solidFill>
                      <a:srgbClr val="C00000"/>
                    </a:solidFill>
                  </a:rPr>
                  <a:t> </a:t>
                </a:r>
                <a:r>
                  <a:rPr lang="ro-RO" sz="2000" b="0" i="1" u="none" strike="noStrike" baseline="0" dirty="0">
                    <a:solidFill>
                      <a:srgbClr val="C00000"/>
                    </a:solidFill>
                  </a:rPr>
                  <a:t>| </a:t>
                </a:r>
                <a:r>
                  <a:rPr lang="en-US" sz="2000" b="0" i="1" u="none" strike="noStrike" baseline="0" dirty="0">
                    <a:solidFill>
                      <a:srgbClr val="C00000"/>
                    </a:solidFill>
                  </a:rPr>
                  <a:t>+</a:t>
                </a:r>
                <a:r>
                  <a:rPr lang="ro-RO" sz="2000" b="0" i="1" u="none" strike="noStrike" baseline="0" dirty="0">
                    <a:solidFill>
                      <a:srgbClr val="C00000"/>
                    </a:solidFill>
                  </a:rPr>
                  <a:t>B</a:t>
                </a:r>
                <a:r>
                  <a:rPr lang="ro-RO" sz="2000" b="0" i="0" u="none" strike="noStrike" baseline="0" dirty="0">
                    <a:solidFill>
                      <a:srgbClr val="C00000"/>
                    </a:solidFill>
                  </a:rPr>
                  <a:t>;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C00000"/>
                    </a:solidFill>
                  </a:rPr>
                  <a:t>         </a:t>
                </a:r>
                <a:r>
                  <a:rPr lang="ro-RO" sz="2000" b="0" i="0" u="none" strike="noStrike" baseline="0" dirty="0">
                    <a:solidFill>
                      <a:srgbClr val="C00000"/>
                    </a:solidFill>
                  </a:rPr>
                  <a:t>2) </a:t>
                </a:r>
                <a:r>
                  <a:rPr lang="ro-RO" sz="2000" b="0" i="1" u="none" strike="noStrike" baseline="0" dirty="0">
                    <a:solidFill>
                      <a:srgbClr val="C00000"/>
                    </a:solidFill>
                  </a:rPr>
                  <a:t>A </a:t>
                </a:r>
                <a:r>
                  <a:rPr lang="ro-RO" sz="2000" b="0" i="0" u="none" strike="noStrike" baseline="0" dirty="0">
                    <a:solidFill>
                      <a:srgbClr val="C00000"/>
                    </a:solidFill>
                  </a:rPr>
                  <a:t>→ </a:t>
                </a:r>
                <a:r>
                  <a:rPr lang="ro-RO" sz="2000" b="0" i="1" u="none" strike="noStrike" baseline="0" dirty="0">
                    <a:solidFill>
                      <a:srgbClr val="C00000"/>
                    </a:solidFill>
                  </a:rPr>
                  <a:t>a | </a:t>
                </a:r>
                <a:r>
                  <a:rPr lang="ro-RO" sz="2000" b="0" i="1" u="none" strike="noStrike" baseline="0" dirty="0" err="1">
                    <a:solidFill>
                      <a:srgbClr val="C00000"/>
                    </a:solidFill>
                  </a:rPr>
                  <a:t>aB</a:t>
                </a:r>
                <a:r>
                  <a:rPr lang="ro-RO" sz="2000" b="0" i="0" u="none" strike="noStrike" baseline="0" dirty="0">
                    <a:solidFill>
                      <a:srgbClr val="C00000"/>
                    </a:solidFill>
                  </a:rPr>
                  <a:t>;</a:t>
                </a:r>
              </a:p>
              <a:p>
                <a:pPr algn="l"/>
                <a:r>
                  <a:rPr lang="de-DE" sz="2000" b="0" i="0" u="none" strike="noStrike" baseline="0" dirty="0">
                    <a:solidFill>
                      <a:srgbClr val="C00000"/>
                    </a:solidFill>
                  </a:rPr>
                  <a:t>         3) </a:t>
                </a:r>
                <a:r>
                  <a:rPr lang="de-DE" sz="2000" b="0" i="1" u="none" strike="noStrike" baseline="0" dirty="0">
                    <a:solidFill>
                      <a:srgbClr val="C00000"/>
                    </a:solidFill>
                  </a:rPr>
                  <a:t>B </a:t>
                </a:r>
                <a:r>
                  <a:rPr lang="de-DE" sz="2000" b="0" i="0" u="none" strike="noStrike" baseline="0" dirty="0">
                    <a:solidFill>
                      <a:srgbClr val="C00000"/>
                    </a:solidFill>
                  </a:rPr>
                  <a:t>→ </a:t>
                </a:r>
                <a:r>
                  <a:rPr lang="de-DE" sz="2000" b="0" i="1" u="none" strike="noStrike" baseline="0" dirty="0">
                    <a:solidFill>
                      <a:srgbClr val="C00000"/>
                    </a:solidFill>
                  </a:rPr>
                  <a:t>b | </a:t>
                </a:r>
                <a:r>
                  <a:rPr lang="ro-RO" sz="2000" b="0" i="1" u="none" strike="noStrike" baseline="0" dirty="0">
                    <a:solidFill>
                      <a:srgbClr val="C00000"/>
                    </a:solidFill>
                  </a:rPr>
                  <a:t>b</a:t>
                </a:r>
                <a:r>
                  <a:rPr lang="de-DE" sz="2000" b="0" i="1" u="none" strike="noStrike" baseline="0" dirty="0">
                    <a:solidFill>
                      <a:srgbClr val="C00000"/>
                    </a:solidFill>
                  </a:rPr>
                  <a:t>B | </a:t>
                </a:r>
                <a:r>
                  <a:rPr lang="ro-RO" sz="2000" b="0" i="1" u="none" strike="noStrike" baseline="0" dirty="0">
                    <a:solidFill>
                      <a:srgbClr val="C00000"/>
                    </a:solidFill>
                  </a:rPr>
                  <a:t>b</a:t>
                </a:r>
                <a:r>
                  <a:rPr lang="de-DE" sz="2000" b="0" i="1" u="none" strike="noStrike" baseline="0" dirty="0">
                    <a:solidFill>
                      <a:srgbClr val="C00000"/>
                    </a:solidFill>
                  </a:rPr>
                  <a:t>A</a:t>
                </a:r>
                <a:r>
                  <a:rPr lang="de-DE" sz="2000" b="0" i="0" u="none" strike="noStrike" baseline="0" dirty="0">
                    <a:solidFill>
                      <a:srgbClr val="C00000"/>
                    </a:solidFill>
                  </a:rPr>
                  <a:t>.</a:t>
                </a:r>
              </a:p>
              <a:p>
                <a:pPr algn="l"/>
                <a:endParaRPr lang="de-DE" sz="2000" dirty="0"/>
              </a:p>
              <a:p>
                <a:pPr algn="l"/>
                <a:endParaRPr lang="ro-RO" sz="2000" b="0" i="0" u="none" strike="noStrike" baseline="0" dirty="0"/>
              </a:p>
              <a:p>
                <a:pPr algn="l"/>
                <a:r>
                  <a:rPr lang="ro-RO" sz="2000" b="1" i="1" dirty="0"/>
                  <a:t>Tip 3</a:t>
                </a:r>
                <a:r>
                  <a:rPr lang="ro-RO" sz="2000" i="1" dirty="0"/>
                  <a:t> - gramatici</a:t>
                </a:r>
                <a:r>
                  <a:rPr lang="en-US" sz="2000" i="1" dirty="0"/>
                  <a:t> </a:t>
                </a:r>
                <a:r>
                  <a:rPr lang="en-US" sz="2000" i="1" dirty="0" err="1"/>
                  <a:t>regulat</a:t>
                </a:r>
                <a:r>
                  <a:rPr lang="ro-RO" sz="2000" i="1" dirty="0"/>
                  <a:t>e</a:t>
                </a:r>
                <a:endParaRPr lang="ro-RO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42821-8BC5-4FE5-8D41-7B9031BB7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552531"/>
                <a:ext cx="2880320" cy="2862322"/>
              </a:xfrm>
              <a:prstGeom prst="rect">
                <a:avLst/>
              </a:prstGeom>
              <a:blipFill>
                <a:blip r:embed="rId3"/>
                <a:stretch>
                  <a:fillRect l="-2114" t="-1279" b="-298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11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CFD5-655F-42D3-AC6A-0B7A1CF7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algn="l"/>
            <a:r>
              <a:rPr lang="ro-RO" sz="2400" b="1" dirty="0"/>
              <a:t>Exemplul: </a:t>
            </a:r>
            <a:r>
              <a:rPr lang="ro-RO" sz="2400" dirty="0"/>
              <a:t>Obțineți gramatica pentru limbajul dat. La ce tip conform clasificării </a:t>
            </a:r>
            <a:r>
              <a:rPr lang="ro-RO" sz="2400" dirty="0" err="1"/>
              <a:t>Chomcky</a:t>
            </a:r>
            <a:r>
              <a:rPr lang="ro-RO" sz="2400" dirty="0"/>
              <a:t> aparține gramatica obținută? </a:t>
            </a:r>
            <a:br>
              <a:rPr lang="ro-RO" sz="2400" dirty="0"/>
            </a:br>
            <a:r>
              <a:rPr lang="ro-RO" sz="2400" i="1" dirty="0"/>
              <a:t>Rezolvare</a:t>
            </a:r>
            <a:r>
              <a:rPr lang="ro-RO" sz="2400" dirty="0"/>
              <a:t>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41DAF-E91D-4209-82FF-8A6C0967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5960318" cy="4857403"/>
          </a:xfrm>
        </p:spPr>
      </p:pic>
    </p:spTree>
    <p:extLst>
      <p:ext uri="{BB962C8B-B14F-4D97-AF65-F5344CB8AC3E}">
        <p14:creationId xmlns:p14="http://schemas.microsoft.com/office/powerpoint/2010/main" val="2299711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463</Words>
  <Application>Microsoft Macintosh PowerPoint</Application>
  <PresentationFormat>Экран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Тема Office</vt:lpstr>
      <vt:lpstr>Clasificarea Chomsky</vt:lpstr>
      <vt:lpstr>Clasificarea Chomsky</vt:lpstr>
      <vt:lpstr>Exemplul 1: Fie avem o gramatică formală  G = (V_N,V_T, S, P). Determinați tipul gramaticii conform clasificării Chomsky. </vt:lpstr>
      <vt:lpstr>Exemplul 1: (continuare)</vt:lpstr>
      <vt:lpstr>Exemplul: Obțineți gramatica pentru limbajul dat. La ce tip conform clasificării Chomcky aparține gramatica obținută?  Rezolvare: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Limbaje Formale și Compilatoare</dc:title>
  <dc:creator>Abracadabra</dc:creator>
  <cp:lastModifiedBy>Catalin Calancea</cp:lastModifiedBy>
  <cp:revision>23</cp:revision>
  <dcterms:created xsi:type="dcterms:W3CDTF">2020-02-03T13:42:54Z</dcterms:created>
  <dcterms:modified xsi:type="dcterms:W3CDTF">2024-02-07T11:26:48Z</dcterms:modified>
</cp:coreProperties>
</file>