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3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603" y="379221"/>
            <a:ext cx="1010879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0371" y="1515236"/>
            <a:ext cx="814260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371" y="1515236"/>
            <a:ext cx="814260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innersprojects.ro/culori-potrivite-logo-design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://now-wow.blogspot.com/2013/03/asocierea-culorilor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2" Type="http://schemas.openxmlformats.org/officeDocument/2006/relationships/hyperlink" Target="http://kuler.ado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lourlover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galka_ha_galka" TargetMode="External"/><Relationship Id="rId2" Type="http://schemas.openxmlformats.org/officeDocument/2006/relationships/hyperlink" Target="mailto:mail@craftsmandigital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2041" y="2286127"/>
            <a:ext cx="8486140" cy="171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0000"/>
                </a:solidFill>
                <a:latin typeface="Georgia"/>
                <a:cs typeface="Georgia"/>
              </a:rPr>
              <a:t>ОСНОВЫ</a:t>
            </a:r>
            <a:r>
              <a:rPr sz="6600" spc="-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000000"/>
                </a:solidFill>
                <a:latin typeface="Georgia"/>
                <a:cs typeface="Georgia"/>
              </a:rPr>
              <a:t>ДИЗАЙНА</a:t>
            </a:r>
            <a:endParaRPr sz="6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4400" dirty="0">
                <a:solidFill>
                  <a:srgbClr val="404040"/>
                </a:solidFill>
              </a:rPr>
              <a:t>или </a:t>
            </a:r>
            <a:r>
              <a:rPr sz="4400" spc="-45" dirty="0">
                <a:solidFill>
                  <a:srgbClr val="404040"/>
                </a:solidFill>
              </a:rPr>
              <a:t>без </a:t>
            </a:r>
            <a:r>
              <a:rPr sz="4400" spc="-25" dirty="0">
                <a:solidFill>
                  <a:srgbClr val="404040"/>
                </a:solidFill>
              </a:rPr>
              <a:t>чего </a:t>
            </a:r>
            <a:r>
              <a:rPr sz="4400" spc="-5" dirty="0">
                <a:solidFill>
                  <a:srgbClr val="404040"/>
                </a:solidFill>
              </a:rPr>
              <a:t>не </a:t>
            </a:r>
            <a:r>
              <a:rPr sz="4400" spc="-35" dirty="0">
                <a:solidFill>
                  <a:srgbClr val="404040"/>
                </a:solidFill>
              </a:rPr>
              <a:t>сделать</a:t>
            </a:r>
            <a:r>
              <a:rPr sz="4400" spc="15" dirty="0">
                <a:solidFill>
                  <a:srgbClr val="404040"/>
                </a:solidFill>
              </a:rPr>
              <a:t> </a:t>
            </a:r>
            <a:r>
              <a:rPr sz="4400" spc="-5" dirty="0">
                <a:solidFill>
                  <a:srgbClr val="404040"/>
                </a:solidFill>
              </a:rPr>
              <a:t>красиво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5176" y="1872995"/>
            <a:ext cx="7124282" cy="4460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8592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На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что обратить</a:t>
            </a:r>
            <a:r>
              <a:rPr sz="54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внимание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932" y="2179777"/>
            <a:ext cx="340677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ЦВЕТ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3200" spc="-35" dirty="0">
                <a:latin typeface="Arial"/>
                <a:cs typeface="Arial"/>
              </a:rPr>
              <a:t>ШРИФТ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КОМПОЗИЦИЯ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24970" y="23876"/>
            <a:ext cx="34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10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223" y="1717040"/>
            <a:ext cx="99898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latin typeface="Arial"/>
                <a:cs typeface="Arial"/>
              </a:rPr>
              <a:t>Когда </a:t>
            </a:r>
            <a:r>
              <a:rPr sz="4800" dirty="0">
                <a:latin typeface="Arial"/>
                <a:cs typeface="Arial"/>
              </a:rPr>
              <a:t>мне </a:t>
            </a:r>
            <a:r>
              <a:rPr sz="4800" spc="-95" dirty="0">
                <a:latin typeface="Arial"/>
                <a:cs typeface="Arial"/>
              </a:rPr>
              <a:t>говорят, </a:t>
            </a:r>
            <a:r>
              <a:rPr sz="4800" spc="-20" dirty="0">
                <a:latin typeface="Arial"/>
                <a:cs typeface="Arial"/>
              </a:rPr>
              <a:t>что </a:t>
            </a:r>
            <a:r>
              <a:rPr sz="4800" dirty="0">
                <a:latin typeface="Arial"/>
                <a:cs typeface="Arial"/>
              </a:rPr>
              <a:t>красный </a:t>
            </a:r>
            <a:r>
              <a:rPr sz="4800" spc="-5" dirty="0">
                <a:latin typeface="Arial"/>
                <a:cs typeface="Arial"/>
              </a:rPr>
              <a:t>не  </a:t>
            </a:r>
            <a:r>
              <a:rPr sz="4800" spc="-55" dirty="0">
                <a:latin typeface="Arial"/>
                <a:cs typeface="Arial"/>
              </a:rPr>
              <a:t>сочетается </a:t>
            </a:r>
            <a:r>
              <a:rPr sz="4800" dirty="0">
                <a:latin typeface="Arial"/>
                <a:cs typeface="Arial"/>
              </a:rPr>
              <a:t>с </a:t>
            </a:r>
            <a:r>
              <a:rPr sz="4800" spc="-35" dirty="0">
                <a:latin typeface="Arial"/>
                <a:cs typeface="Arial"/>
              </a:rPr>
              <a:t>зеленым </a:t>
            </a:r>
            <a:r>
              <a:rPr sz="4800" dirty="0">
                <a:latin typeface="Arial"/>
                <a:cs typeface="Arial"/>
              </a:rPr>
              <a:t>– я </a:t>
            </a:r>
            <a:r>
              <a:rPr sz="4800" spc="-25" dirty="0">
                <a:latin typeface="Arial"/>
                <a:cs typeface="Arial"/>
              </a:rPr>
              <a:t>сатанею.  </a:t>
            </a:r>
            <a:r>
              <a:rPr sz="4800" spc="-20" dirty="0">
                <a:solidFill>
                  <a:srgbClr val="C00000"/>
                </a:solidFill>
                <a:latin typeface="Arial"/>
                <a:cs typeface="Arial"/>
              </a:rPr>
              <a:t>Посмотри </a:t>
            </a:r>
            <a:r>
              <a:rPr sz="4800" spc="-5" dirty="0">
                <a:solidFill>
                  <a:srgbClr val="C00000"/>
                </a:solidFill>
                <a:latin typeface="Arial"/>
                <a:cs typeface="Arial"/>
              </a:rPr>
              <a:t>на грядку </a:t>
            </a:r>
            <a:r>
              <a:rPr sz="4800" spc="5" dirty="0">
                <a:solidFill>
                  <a:srgbClr val="C00000"/>
                </a:solidFill>
                <a:latin typeface="Arial"/>
                <a:cs typeface="Arial"/>
              </a:rPr>
              <a:t>клубники,  </a:t>
            </a:r>
            <a:r>
              <a:rPr sz="4800" spc="-5" dirty="0">
                <a:solidFill>
                  <a:srgbClr val="C00000"/>
                </a:solidFill>
                <a:latin typeface="Arial"/>
                <a:cs typeface="Arial"/>
              </a:rPr>
              <a:t>дундук!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745" y="5870549"/>
            <a:ext cx="36976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Рома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Воронежский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62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Как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выбрать</a:t>
            </a:r>
            <a:r>
              <a:rPr sz="5400" spc="-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цвет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4115" y="23876"/>
            <a:ext cx="32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3951" y="1700783"/>
            <a:ext cx="6861048" cy="457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05000"/>
            <a:ext cx="3657600" cy="3988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9931197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 err="1">
                <a:solidFill>
                  <a:srgbClr val="585858"/>
                </a:solidFill>
                <a:latin typeface="Georgia"/>
                <a:cs typeface="Georgia"/>
              </a:rPr>
              <a:t>Цветовой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 err="1" smtClean="0">
                <a:solidFill>
                  <a:srgbClr val="585858"/>
                </a:solidFill>
                <a:latin typeface="Georgia"/>
                <a:cs typeface="Georgia"/>
              </a:rPr>
              <a:t>круг</a:t>
            </a:r>
            <a:r>
              <a:rPr lang="ro-MO" sz="5400" spc="-5" dirty="0" smtClean="0">
                <a:solidFill>
                  <a:srgbClr val="585858"/>
                </a:solidFill>
                <a:latin typeface="Georgia"/>
                <a:cs typeface="Georgia"/>
              </a:rPr>
              <a:t/>
            </a:r>
            <a:br>
              <a:rPr lang="ro-MO" sz="5400" spc="-5" dirty="0" smtClean="0">
                <a:solidFill>
                  <a:srgbClr val="585858"/>
                </a:solidFill>
                <a:latin typeface="Georgia"/>
                <a:cs typeface="Georgia"/>
              </a:rPr>
            </a:b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  <a:hlinkClick r:id="rId3"/>
              </a:rPr>
              <a:t>https://sinnersprojects.ro/culori-potrivite-logo-design</a:t>
            </a: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  <a:hlinkClick r:id="rId3"/>
              </a:rPr>
              <a:t>/</a:t>
            </a: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</a:rPr>
              <a:t/>
            </a:r>
            <a:b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</a:rPr>
            </a:b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  <a:hlinkClick r:id="rId4"/>
              </a:rPr>
              <a:t>http://</a:t>
            </a: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  <a:hlinkClick r:id="rId4"/>
              </a:rPr>
              <a:t>now-wow.blogspot.com/2013/03/asocierea-culorilor.html</a:t>
            </a:r>
            <a:r>
              <a:rPr lang="ro-MO" sz="2400" spc="-5" dirty="0" smtClean="0">
                <a:solidFill>
                  <a:srgbClr val="585858"/>
                </a:solidFill>
                <a:latin typeface="Georgia"/>
                <a:cs typeface="Georgia"/>
              </a:rPr>
              <a:t>   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35639" y="23876"/>
            <a:ext cx="32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4495800"/>
            <a:ext cx="479742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735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Оттенки, </a:t>
            </a:r>
            <a:r>
              <a:rPr sz="3200" spc="-5" dirty="0">
                <a:latin typeface="Arial"/>
                <a:cs typeface="Arial"/>
              </a:rPr>
              <a:t>собранные  </a:t>
            </a:r>
            <a:r>
              <a:rPr sz="3200" spc="-10" dirty="0">
                <a:latin typeface="Arial"/>
                <a:cs typeface="Arial"/>
              </a:rPr>
              <a:t>вместе </a:t>
            </a:r>
            <a:r>
              <a:rPr sz="3200" dirty="0">
                <a:latin typeface="Arial"/>
                <a:cs typeface="Arial"/>
              </a:rPr>
              <a:t>с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помощью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spc="-35" dirty="0">
                <a:latin typeface="Arial"/>
                <a:cs typeface="Arial"/>
              </a:rPr>
              <a:t>цветового </a:t>
            </a:r>
            <a:r>
              <a:rPr sz="3200" spc="-20" dirty="0">
                <a:latin typeface="Arial"/>
                <a:cs typeface="Arial"/>
              </a:rPr>
              <a:t>круга, </a:t>
            </a:r>
            <a:r>
              <a:rPr sz="3200" dirty="0">
                <a:latin typeface="Arial"/>
                <a:cs typeface="Arial"/>
              </a:rPr>
              <a:t>не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будут  </a:t>
            </a:r>
            <a:r>
              <a:rPr sz="3200" spc="-30" dirty="0">
                <a:latin typeface="Arial"/>
                <a:cs typeface="Arial"/>
              </a:rPr>
              <a:t>резать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глаз.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complementareanaloage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1676400"/>
            <a:ext cx="3352800" cy="2816352"/>
          </a:xfrm>
          <a:prstGeom prst="rect">
            <a:avLst/>
          </a:prstGeom>
        </p:spPr>
      </p:pic>
      <p:pic>
        <p:nvPicPr>
          <p:cNvPr id="8" name="Picture 7" descr="Triadic-color-scheme-for-a-logo-design-sinners-project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05800" y="1600200"/>
            <a:ext cx="3707027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60737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Комплементарные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2591" y="23876"/>
            <a:ext cx="32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708" y="1368551"/>
            <a:ext cx="10043159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8743" y="5760211"/>
            <a:ext cx="10013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Контрастные. </a:t>
            </a:r>
            <a:r>
              <a:rPr sz="3200" spc="-20" dirty="0">
                <a:latin typeface="Arial"/>
                <a:cs typeface="Arial"/>
              </a:rPr>
              <a:t>Один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основной, </a:t>
            </a:r>
            <a:r>
              <a:rPr sz="3200" spc="-25" dirty="0">
                <a:latin typeface="Arial"/>
                <a:cs typeface="Arial"/>
              </a:rPr>
              <a:t>второй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акцентный.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3261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Триадные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8686" y="23876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603" y="5821781"/>
            <a:ext cx="671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"/>
                <a:cs typeface="Arial"/>
              </a:rPr>
              <a:t>Один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основной, </a:t>
            </a:r>
            <a:r>
              <a:rPr sz="3200" spc="-15" dirty="0">
                <a:latin typeface="Arial"/>
                <a:cs typeface="Arial"/>
              </a:rPr>
              <a:t>два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акцентные.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0" y="1703953"/>
            <a:ext cx="7728204" cy="3625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9236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Частично</a:t>
            </a:r>
            <a:r>
              <a:rPr sz="54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комплементарные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2591" y="23876"/>
            <a:ext cx="32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6952" y="1700783"/>
            <a:ext cx="4578096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3895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Аналоговые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43258" y="23876"/>
            <a:ext cx="30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5428" y="1691639"/>
            <a:ext cx="4581144" cy="458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4622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Можно</a:t>
            </a:r>
            <a:r>
              <a:rPr sz="5400" spc="-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проще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603" y="1571370"/>
            <a:ext cx="63290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469265" algn="l"/>
                <a:tab pos="470534" algn="l"/>
              </a:tabLst>
            </a:pP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http://kuler.adobe.com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469265" algn="l"/>
                <a:tab pos="470534" algn="l"/>
              </a:tabLst>
            </a:pP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http://colorschemedesigner.com/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Char char="•"/>
              <a:tabLst>
                <a:tab pos="469265" algn="l"/>
                <a:tab pos="470534" algn="l"/>
              </a:tabLst>
            </a:pP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http://www.colourlovers.com/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8018" y="23876"/>
            <a:ext cx="33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18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089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Georgia"/>
                <a:cs typeface="Georgia"/>
              </a:rPr>
              <a:t>Важно</a:t>
            </a:r>
            <a:r>
              <a:rPr sz="5400" spc="-95" dirty="0">
                <a:latin typeface="Georgia"/>
                <a:cs typeface="Georgia"/>
              </a:rPr>
              <a:t> </a:t>
            </a:r>
            <a:r>
              <a:rPr sz="5400" dirty="0">
                <a:latin typeface="Georgia"/>
                <a:cs typeface="Georgia"/>
              </a:rPr>
              <a:t>помнить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932" y="1568652"/>
            <a:ext cx="908177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40" dirty="0">
                <a:latin typeface="Arial"/>
                <a:cs typeface="Arial"/>
              </a:rPr>
              <a:t>Цвета </a:t>
            </a:r>
            <a:r>
              <a:rPr sz="3200" spc="-15" dirty="0">
                <a:latin typeface="Arial"/>
                <a:cs typeface="Arial"/>
              </a:rPr>
              <a:t>имеют </a:t>
            </a:r>
            <a:r>
              <a:rPr sz="3200" spc="-10" dirty="0">
                <a:latin typeface="Arial"/>
                <a:cs typeface="Arial"/>
              </a:rPr>
              <a:t>свои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значения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marR="1115695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3200" spc="-30" dirty="0">
                <a:latin typeface="Arial"/>
                <a:cs typeface="Arial"/>
              </a:rPr>
              <a:t>Цветовая </a:t>
            </a:r>
            <a:r>
              <a:rPr sz="3200" spc="-5" dirty="0">
                <a:latin typeface="Arial"/>
                <a:cs typeface="Arial"/>
              </a:rPr>
              <a:t>схема </a:t>
            </a:r>
            <a:r>
              <a:rPr sz="3200" spc="-15" dirty="0">
                <a:latin typeface="Arial"/>
                <a:cs typeface="Arial"/>
              </a:rPr>
              <a:t>должна </a:t>
            </a:r>
            <a:r>
              <a:rPr sz="3200" dirty="0">
                <a:latin typeface="Arial"/>
                <a:cs typeface="Arial"/>
              </a:rPr>
              <a:t>быть </a:t>
            </a:r>
            <a:r>
              <a:rPr sz="3200" spc="-5" dirty="0">
                <a:latin typeface="Arial"/>
                <a:cs typeface="Arial"/>
              </a:rPr>
              <a:t>уместной  </a:t>
            </a:r>
            <a:r>
              <a:rPr sz="3200" spc="5" dirty="0">
                <a:latin typeface="Arial"/>
                <a:cs typeface="Arial"/>
              </a:rPr>
              <a:t>(специфика </a:t>
            </a:r>
            <a:r>
              <a:rPr sz="3200" spc="-5" dirty="0">
                <a:latin typeface="Arial"/>
                <a:cs typeface="Arial"/>
              </a:rPr>
              <a:t>проекта, </a:t>
            </a:r>
            <a:r>
              <a:rPr sz="3200" spc="-20" dirty="0">
                <a:latin typeface="Arial"/>
                <a:cs typeface="Arial"/>
              </a:rPr>
              <a:t>предпочтения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ЦА)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3200" spc="-35" dirty="0">
                <a:latin typeface="Arial"/>
                <a:cs typeface="Arial"/>
              </a:rPr>
              <a:t>Цвета </a:t>
            </a:r>
            <a:r>
              <a:rPr sz="3200" spc="-30" dirty="0">
                <a:latin typeface="Arial"/>
                <a:cs typeface="Arial"/>
              </a:rPr>
              <a:t>влияют </a:t>
            </a:r>
            <a:r>
              <a:rPr sz="3200" spc="-5" dirty="0">
                <a:latin typeface="Arial"/>
                <a:cs typeface="Arial"/>
              </a:rPr>
              <a:t>на настроение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Яркие </a:t>
            </a:r>
            <a:r>
              <a:rPr sz="3200" spc="-40" dirty="0">
                <a:latin typeface="Arial"/>
                <a:cs typeface="Arial"/>
              </a:rPr>
              <a:t>цвета </a:t>
            </a:r>
            <a:r>
              <a:rPr sz="3200" spc="-35" dirty="0">
                <a:latin typeface="Arial"/>
                <a:cs typeface="Arial"/>
              </a:rPr>
              <a:t>потребляют </a:t>
            </a:r>
            <a:r>
              <a:rPr sz="3200" spc="-15" dirty="0">
                <a:latin typeface="Arial"/>
                <a:cs typeface="Arial"/>
              </a:rPr>
              <a:t>больше </a:t>
            </a:r>
            <a:r>
              <a:rPr sz="3200" spc="-10" dirty="0">
                <a:latin typeface="Arial"/>
                <a:cs typeface="Arial"/>
              </a:rPr>
              <a:t>ментальной  </a:t>
            </a:r>
            <a:r>
              <a:rPr sz="3200" spc="-5" dirty="0">
                <a:latin typeface="Arial"/>
                <a:cs typeface="Arial"/>
              </a:rPr>
              <a:t>энергии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32591" y="23876"/>
            <a:ext cx="32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19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2915" y="393191"/>
            <a:ext cx="4978399" cy="607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99646" y="2387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6445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Как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выбрать</a:t>
            </a:r>
            <a:r>
              <a:rPr sz="5400" spc="-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шрифт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5158" y="23876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1700783"/>
            <a:ext cx="6861048" cy="457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8145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Когда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выбираешь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шрифт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4115" y="23876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521" y="1492452"/>
            <a:ext cx="3982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следует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учитывать…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179" y="2436317"/>
            <a:ext cx="46793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30475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latin typeface="Arial"/>
                <a:cs typeface="Arial"/>
              </a:rPr>
              <a:t>РАЗМЕР  </a:t>
            </a:r>
            <a:r>
              <a:rPr sz="3200" spc="-35" dirty="0">
                <a:latin typeface="Arial"/>
                <a:cs typeface="Arial"/>
              </a:rPr>
              <a:t>К</a:t>
            </a:r>
            <a:r>
              <a:rPr sz="3200" dirty="0">
                <a:latin typeface="Arial"/>
                <a:cs typeface="Arial"/>
              </a:rPr>
              <a:t>ОНТ</a:t>
            </a:r>
            <a:r>
              <a:rPr sz="3200" spc="-215" dirty="0">
                <a:latin typeface="Arial"/>
                <a:cs typeface="Arial"/>
              </a:rPr>
              <a:t>Р</a:t>
            </a:r>
            <a:r>
              <a:rPr sz="3200" spc="-75" dirty="0">
                <a:latin typeface="Arial"/>
                <a:cs typeface="Arial"/>
              </a:rPr>
              <a:t>А</a:t>
            </a:r>
            <a:r>
              <a:rPr sz="3200" spc="-110" dirty="0">
                <a:latin typeface="Arial"/>
                <a:cs typeface="Arial"/>
              </a:rPr>
              <a:t>С</a:t>
            </a:r>
            <a:r>
              <a:rPr sz="3200" dirty="0">
                <a:latin typeface="Arial"/>
                <a:cs typeface="Arial"/>
              </a:rPr>
              <a:t>Т</a:t>
            </a:r>
            <a:endParaRPr sz="3200">
              <a:latin typeface="Arial"/>
              <a:cs typeface="Arial"/>
            </a:endParaRPr>
          </a:p>
          <a:p>
            <a:pPr marL="12700" marR="13455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П</a:t>
            </a:r>
            <a:r>
              <a:rPr sz="3200" spc="-75" dirty="0">
                <a:latin typeface="Arial"/>
                <a:cs typeface="Arial"/>
              </a:rPr>
              <a:t>Р</a:t>
            </a:r>
            <a:r>
              <a:rPr sz="3200" dirty="0">
                <a:latin typeface="Arial"/>
                <a:cs typeface="Arial"/>
              </a:rPr>
              <a:t>О</a:t>
            </a:r>
            <a:r>
              <a:rPr sz="3200" spc="-105" dirty="0">
                <a:latin typeface="Arial"/>
                <a:cs typeface="Arial"/>
              </a:rPr>
              <a:t>С</a:t>
            </a:r>
            <a:r>
              <a:rPr sz="3200" dirty="0">
                <a:latin typeface="Arial"/>
                <a:cs typeface="Arial"/>
              </a:rPr>
              <a:t>Т</a:t>
            </a:r>
            <a:r>
              <a:rPr sz="3200" spc="-220" dirty="0">
                <a:latin typeface="Arial"/>
                <a:cs typeface="Arial"/>
              </a:rPr>
              <a:t>Р</a:t>
            </a:r>
            <a:r>
              <a:rPr sz="3200" dirty="0">
                <a:latin typeface="Arial"/>
                <a:cs typeface="Arial"/>
              </a:rPr>
              <a:t>АН</a:t>
            </a:r>
            <a:r>
              <a:rPr sz="3200" spc="-105" dirty="0">
                <a:latin typeface="Arial"/>
                <a:cs typeface="Arial"/>
              </a:rPr>
              <a:t>С</a:t>
            </a:r>
            <a:r>
              <a:rPr sz="3200" dirty="0">
                <a:latin typeface="Arial"/>
                <a:cs typeface="Arial"/>
              </a:rPr>
              <a:t>Т</a:t>
            </a:r>
            <a:r>
              <a:rPr sz="3200" spc="-114" dirty="0">
                <a:latin typeface="Arial"/>
                <a:cs typeface="Arial"/>
              </a:rPr>
              <a:t>В</a:t>
            </a:r>
            <a:r>
              <a:rPr sz="3200" dirty="0">
                <a:latin typeface="Arial"/>
                <a:cs typeface="Arial"/>
              </a:rPr>
              <a:t>О  </a:t>
            </a:r>
            <a:r>
              <a:rPr sz="3200" spc="-45" dirty="0">
                <a:latin typeface="Arial"/>
                <a:cs typeface="Arial"/>
              </a:rPr>
              <a:t>ИЕРАРХИЯ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Arial"/>
                <a:cs typeface="Arial"/>
              </a:rPr>
              <a:t>СОЧЕТАНИЕ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ШРИФТОВ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9715" y="2415539"/>
            <a:ext cx="542925" cy="2554605"/>
          </a:xfrm>
          <a:custGeom>
            <a:avLst/>
            <a:gdLst/>
            <a:ahLst/>
            <a:cxnLst/>
            <a:rect l="l" t="t" r="r" b="b"/>
            <a:pathLst>
              <a:path w="542925" h="2554604">
                <a:moveTo>
                  <a:pt x="0" y="0"/>
                </a:moveTo>
                <a:lnTo>
                  <a:pt x="72128" y="1611"/>
                </a:lnTo>
                <a:lnTo>
                  <a:pt x="136934" y="6161"/>
                </a:lnTo>
                <a:lnTo>
                  <a:pt x="191833" y="13223"/>
                </a:lnTo>
                <a:lnTo>
                  <a:pt x="234244" y="22370"/>
                </a:lnTo>
                <a:lnTo>
                  <a:pt x="271272" y="45212"/>
                </a:lnTo>
                <a:lnTo>
                  <a:pt x="271272" y="1191514"/>
                </a:lnTo>
                <a:lnTo>
                  <a:pt x="280959" y="1203550"/>
                </a:lnTo>
                <a:lnTo>
                  <a:pt x="350710" y="1223502"/>
                </a:lnTo>
                <a:lnTo>
                  <a:pt x="405609" y="1230564"/>
                </a:lnTo>
                <a:lnTo>
                  <a:pt x="470415" y="1235114"/>
                </a:lnTo>
                <a:lnTo>
                  <a:pt x="542543" y="1236726"/>
                </a:lnTo>
                <a:lnTo>
                  <a:pt x="470415" y="1238346"/>
                </a:lnTo>
                <a:lnTo>
                  <a:pt x="405609" y="1242916"/>
                </a:lnTo>
                <a:lnTo>
                  <a:pt x="350710" y="1249997"/>
                </a:lnTo>
                <a:lnTo>
                  <a:pt x="308299" y="1259153"/>
                </a:lnTo>
                <a:lnTo>
                  <a:pt x="271272" y="1281938"/>
                </a:lnTo>
                <a:lnTo>
                  <a:pt x="271272" y="2509012"/>
                </a:lnTo>
                <a:lnTo>
                  <a:pt x="261584" y="2521048"/>
                </a:lnTo>
                <a:lnTo>
                  <a:pt x="234244" y="2531853"/>
                </a:lnTo>
                <a:lnTo>
                  <a:pt x="191833" y="2541000"/>
                </a:lnTo>
                <a:lnTo>
                  <a:pt x="136934" y="2548062"/>
                </a:lnTo>
                <a:lnTo>
                  <a:pt x="72128" y="2552612"/>
                </a:lnTo>
                <a:lnTo>
                  <a:pt x="0" y="2554224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5988" y="3174873"/>
            <a:ext cx="4187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85858"/>
                </a:solidFill>
                <a:latin typeface="Georgia"/>
                <a:cs typeface="Georgia"/>
              </a:rPr>
              <a:t>читабельность</a:t>
            </a:r>
            <a:endParaRPr sz="4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2328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Размер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4303" y="23876"/>
            <a:ext cx="36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1011" y="1700783"/>
            <a:ext cx="9171432" cy="458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2985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Контраст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5827" y="23876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5395" y="1700783"/>
            <a:ext cx="9147048" cy="457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44888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Пространство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2779" y="23876"/>
            <a:ext cx="36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1011" y="1700783"/>
            <a:ext cx="9171432" cy="458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3187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Иерархия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8875" y="23876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5395" y="1700783"/>
            <a:ext cx="9147048" cy="457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6529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Сочетание</a:t>
            </a:r>
            <a:r>
              <a:rPr sz="5400" spc="-1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шрифтов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2779" y="23876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6162" y="1628960"/>
            <a:ext cx="7954914" cy="468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6529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Сочетание</a:t>
            </a:r>
            <a:r>
              <a:rPr sz="5400" spc="-1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шрифтов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3446" y="23876"/>
            <a:ext cx="34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179" y="1578356"/>
            <a:ext cx="994664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70534" algn="l"/>
              </a:tabLst>
            </a:pPr>
            <a:r>
              <a:rPr sz="3200" spc="-15" dirty="0">
                <a:solidFill>
                  <a:srgbClr val="1E1E1E"/>
                </a:solidFill>
                <a:latin typeface="Arial"/>
                <a:cs typeface="Arial"/>
              </a:rPr>
              <a:t>Шрифты должны </a:t>
            </a:r>
            <a:r>
              <a:rPr sz="3200" spc="-25" dirty="0">
                <a:solidFill>
                  <a:srgbClr val="1E1E1E"/>
                </a:solidFill>
                <a:latin typeface="Arial"/>
                <a:cs typeface="Arial"/>
              </a:rPr>
              <a:t>отличаться </a:t>
            </a:r>
            <a:r>
              <a:rPr sz="3200" spc="-10" dirty="0">
                <a:solidFill>
                  <a:srgbClr val="1E1E1E"/>
                </a:solidFill>
                <a:latin typeface="Arial"/>
                <a:cs typeface="Arial"/>
              </a:rPr>
              <a:t>друг </a:t>
            </a:r>
            <a:r>
              <a:rPr sz="3200" spc="-40" dirty="0">
                <a:solidFill>
                  <a:srgbClr val="1E1E1E"/>
                </a:solidFill>
                <a:latin typeface="Arial"/>
                <a:cs typeface="Arial"/>
              </a:rPr>
              <a:t>от</a:t>
            </a:r>
            <a:r>
              <a:rPr sz="3200" spc="-3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1E1E1E"/>
                </a:solidFill>
                <a:latin typeface="Arial"/>
                <a:cs typeface="Arial"/>
              </a:rPr>
              <a:t>друга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300">
              <a:latin typeface="Arial"/>
              <a:cs typeface="Arial"/>
            </a:endParaRPr>
          </a:p>
          <a:p>
            <a:pPr marL="469900" marR="71755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70534" algn="l"/>
              </a:tabLst>
            </a:pPr>
            <a:r>
              <a:rPr sz="3200" spc="-15" dirty="0">
                <a:latin typeface="Arial"/>
                <a:cs typeface="Arial"/>
              </a:rPr>
              <a:t>Используйте шрифты </a:t>
            </a:r>
            <a:r>
              <a:rPr sz="3200" dirty="0">
                <a:latin typeface="Arial"/>
                <a:cs typeface="Arial"/>
              </a:rPr>
              <a:t>с </a:t>
            </a:r>
            <a:r>
              <a:rPr sz="3200" spc="-10" dirty="0">
                <a:latin typeface="Arial"/>
                <a:cs typeface="Arial"/>
              </a:rPr>
              <a:t>существенно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разными  размерами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265" algn="l"/>
                <a:tab pos="470534" algn="l"/>
              </a:tabLst>
            </a:pPr>
            <a:r>
              <a:rPr sz="3200" spc="-10" dirty="0">
                <a:latin typeface="Arial"/>
                <a:cs typeface="Arial"/>
              </a:rPr>
              <a:t>Комбинируйте </a:t>
            </a:r>
            <a:r>
              <a:rPr sz="3200" spc="-15" dirty="0">
                <a:latin typeface="Arial"/>
                <a:cs typeface="Arial"/>
              </a:rPr>
              <a:t>шрифты </a:t>
            </a:r>
            <a:r>
              <a:rPr sz="3200" dirty="0">
                <a:latin typeface="Arial"/>
                <a:cs typeface="Arial"/>
              </a:rPr>
              <a:t>с </a:t>
            </a:r>
            <a:r>
              <a:rPr sz="3200" spc="-5" dirty="0">
                <a:latin typeface="Arial"/>
                <a:cs typeface="Arial"/>
              </a:rPr>
              <a:t>засечками </a:t>
            </a:r>
            <a:r>
              <a:rPr sz="3200" spc="20" dirty="0">
                <a:latin typeface="Arial"/>
                <a:cs typeface="Arial"/>
              </a:rPr>
              <a:t>со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шрифтами  </a:t>
            </a:r>
            <a:r>
              <a:rPr sz="3200" spc="-40" dirty="0">
                <a:latin typeface="Arial"/>
                <a:cs typeface="Arial"/>
              </a:rPr>
              <a:t>без </a:t>
            </a:r>
            <a:r>
              <a:rPr sz="3200" spc="-15" dirty="0">
                <a:latin typeface="Arial"/>
                <a:cs typeface="Arial"/>
              </a:rPr>
              <a:t>засечек, </a:t>
            </a:r>
            <a:r>
              <a:rPr sz="3200" spc="-10" dirty="0">
                <a:latin typeface="Arial"/>
                <a:cs typeface="Arial"/>
              </a:rPr>
              <a:t>разные размеры </a:t>
            </a:r>
            <a:r>
              <a:rPr sz="3200" dirty="0">
                <a:latin typeface="Arial"/>
                <a:cs typeface="Arial"/>
              </a:rPr>
              <a:t>и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стили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089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Georgia"/>
                <a:cs typeface="Georgia"/>
              </a:rPr>
              <a:t>Важно</a:t>
            </a:r>
            <a:r>
              <a:rPr sz="5400" spc="-95" dirty="0">
                <a:latin typeface="Georgia"/>
                <a:cs typeface="Georgia"/>
              </a:rPr>
              <a:t> </a:t>
            </a:r>
            <a:r>
              <a:rPr sz="5400" dirty="0">
                <a:latin typeface="Georgia"/>
                <a:cs typeface="Georgia"/>
              </a:rPr>
              <a:t>помнить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8206" y="23876"/>
            <a:ext cx="37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363" y="3306531"/>
            <a:ext cx="10196616" cy="279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3548" y="1570989"/>
            <a:ext cx="5704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Arial"/>
                <a:cs typeface="Arial"/>
              </a:rPr>
              <a:t>Шрифт </a:t>
            </a:r>
            <a:r>
              <a:rPr sz="3200" spc="-30" dirty="0">
                <a:latin typeface="Arial"/>
                <a:cs typeface="Arial"/>
              </a:rPr>
              <a:t>создает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настроение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089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Georgia"/>
                <a:cs typeface="Georgia"/>
              </a:rPr>
              <a:t>Важно</a:t>
            </a:r>
            <a:r>
              <a:rPr sz="5400" spc="-95" dirty="0">
                <a:latin typeface="Georgia"/>
                <a:cs typeface="Georgia"/>
              </a:rPr>
              <a:t> </a:t>
            </a:r>
            <a:r>
              <a:rPr sz="5400" dirty="0">
                <a:latin typeface="Georgia"/>
                <a:cs typeface="Georgia"/>
              </a:rPr>
              <a:t>помнить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2779" y="23876"/>
            <a:ext cx="36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29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3359408"/>
            <a:ext cx="9286727" cy="301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3548" y="1574419"/>
            <a:ext cx="87223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Arial"/>
                <a:cs typeface="Arial"/>
              </a:rPr>
              <a:t>Шрифт </a:t>
            </a:r>
            <a:r>
              <a:rPr sz="3200" spc="-30" dirty="0">
                <a:latin typeface="Arial"/>
                <a:cs typeface="Arial"/>
              </a:rPr>
              <a:t>создает </a:t>
            </a:r>
            <a:r>
              <a:rPr sz="3200" spc="-5" dirty="0">
                <a:latin typeface="Arial"/>
                <a:cs typeface="Arial"/>
              </a:rPr>
              <a:t>настроение</a:t>
            </a:r>
            <a:endParaRPr sz="32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latin typeface="Arial"/>
                <a:cs typeface="Arial"/>
              </a:rPr>
              <a:t>Много </a:t>
            </a:r>
            <a:r>
              <a:rPr sz="3200" spc="-10" dirty="0">
                <a:latin typeface="Arial"/>
                <a:cs typeface="Arial"/>
              </a:rPr>
              <a:t>разных </a:t>
            </a:r>
            <a:r>
              <a:rPr sz="3200" spc="-20" dirty="0">
                <a:latin typeface="Arial"/>
                <a:cs typeface="Arial"/>
              </a:rPr>
              <a:t>шрифтов </a:t>
            </a:r>
            <a:r>
              <a:rPr sz="3200" dirty="0">
                <a:latin typeface="Arial"/>
                <a:cs typeface="Arial"/>
              </a:rPr>
              <a:t>– не </a:t>
            </a:r>
            <a:r>
              <a:rPr sz="3200" spc="-30" dirty="0">
                <a:latin typeface="Arial"/>
                <a:cs typeface="Arial"/>
              </a:rPr>
              <a:t>всегда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хорошо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1411" y="0"/>
            <a:ext cx="5250588" cy="6851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2360498"/>
            <a:ext cx="812863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66945" algn="l"/>
                <a:tab pos="7011034" algn="l"/>
              </a:tabLst>
            </a:pPr>
            <a:r>
              <a:rPr sz="6000" spc="-5" dirty="0">
                <a:solidFill>
                  <a:srgbClr val="000000"/>
                </a:solidFill>
              </a:rPr>
              <a:t>Дизай</a:t>
            </a:r>
            <a:r>
              <a:rPr sz="6000" dirty="0">
                <a:solidFill>
                  <a:srgbClr val="000000"/>
                </a:solidFill>
              </a:rPr>
              <a:t>н –</a:t>
            </a:r>
            <a:r>
              <a:rPr sz="6000" spc="-15" dirty="0">
                <a:solidFill>
                  <a:srgbClr val="000000"/>
                </a:solidFill>
              </a:rPr>
              <a:t> </a:t>
            </a:r>
            <a:r>
              <a:rPr sz="6000" spc="-135" dirty="0">
                <a:solidFill>
                  <a:srgbClr val="000000"/>
                </a:solidFill>
              </a:rPr>
              <a:t>э</a:t>
            </a:r>
            <a:r>
              <a:rPr sz="6000" spc="-75" dirty="0">
                <a:solidFill>
                  <a:srgbClr val="000000"/>
                </a:solidFill>
              </a:rPr>
              <a:t>т</a:t>
            </a:r>
            <a:r>
              <a:rPr sz="6000" dirty="0">
                <a:solidFill>
                  <a:srgbClr val="000000"/>
                </a:solidFill>
              </a:rPr>
              <a:t>о	</a:t>
            </a:r>
            <a:r>
              <a:rPr sz="6000" spc="-5" dirty="0">
                <a:solidFill>
                  <a:srgbClr val="000000"/>
                </a:solidFill>
              </a:rPr>
              <a:t>н</a:t>
            </a:r>
            <a:r>
              <a:rPr sz="6000" dirty="0">
                <a:solidFill>
                  <a:srgbClr val="000000"/>
                </a:solidFill>
              </a:rPr>
              <a:t>е</a:t>
            </a:r>
            <a:r>
              <a:rPr sz="6000" spc="-5" dirty="0">
                <a:solidFill>
                  <a:srgbClr val="000000"/>
                </a:solidFill>
              </a:rPr>
              <a:t> </a:t>
            </a:r>
            <a:r>
              <a:rPr sz="6000" spc="-70" dirty="0">
                <a:solidFill>
                  <a:srgbClr val="000000"/>
                </a:solidFill>
              </a:rPr>
              <a:t>т</a:t>
            </a:r>
            <a:r>
              <a:rPr sz="6000" spc="-5" dirty="0">
                <a:solidFill>
                  <a:srgbClr val="000000"/>
                </a:solidFill>
              </a:rPr>
              <a:t>о</a:t>
            </a:r>
            <a:r>
              <a:rPr sz="6000" dirty="0">
                <a:solidFill>
                  <a:srgbClr val="000000"/>
                </a:solidFill>
              </a:rPr>
              <a:t>,	</a:t>
            </a:r>
            <a:r>
              <a:rPr sz="6000" spc="110" dirty="0">
                <a:solidFill>
                  <a:srgbClr val="000000"/>
                </a:solidFill>
              </a:rPr>
              <a:t>к</a:t>
            </a:r>
            <a:r>
              <a:rPr sz="6000" spc="-5" dirty="0">
                <a:solidFill>
                  <a:srgbClr val="000000"/>
                </a:solidFill>
              </a:rPr>
              <a:t>ак  </a:t>
            </a:r>
            <a:r>
              <a:rPr sz="6000" spc="-50" dirty="0">
                <a:solidFill>
                  <a:srgbClr val="000000"/>
                </a:solidFill>
              </a:rPr>
              <a:t>предмет</a:t>
            </a:r>
            <a:r>
              <a:rPr sz="6000" spc="-10" dirty="0">
                <a:solidFill>
                  <a:srgbClr val="000000"/>
                </a:solidFill>
              </a:rPr>
              <a:t> </a:t>
            </a:r>
            <a:r>
              <a:rPr sz="6000" spc="-95" dirty="0">
                <a:solidFill>
                  <a:srgbClr val="000000"/>
                </a:solidFill>
              </a:rPr>
              <a:t>выглядит,</a:t>
            </a:r>
            <a:endParaRPr sz="60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47700" algn="l"/>
                <a:tab pos="1834514" algn="l"/>
                <a:tab pos="3150870" algn="l"/>
              </a:tabLst>
            </a:pPr>
            <a:r>
              <a:rPr sz="6000" dirty="0"/>
              <a:t>а	</a:t>
            </a:r>
            <a:r>
              <a:rPr sz="6000" spc="-30" dirty="0"/>
              <a:t>то,	</a:t>
            </a:r>
            <a:r>
              <a:rPr sz="6000" spc="35" dirty="0"/>
              <a:t>как	</a:t>
            </a:r>
            <a:r>
              <a:rPr sz="6000" spc="-5" dirty="0"/>
              <a:t>он</a:t>
            </a:r>
            <a:r>
              <a:rPr sz="6000" spc="-40" dirty="0"/>
              <a:t> </a:t>
            </a:r>
            <a:r>
              <a:rPr sz="6000" spc="-55" dirty="0"/>
              <a:t>работает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8899652" y="5870549"/>
            <a:ext cx="227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Georgia"/>
                <a:cs typeface="Georgia"/>
              </a:rPr>
              <a:t>Стив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Джобс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089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Georgia"/>
                <a:cs typeface="Georgia"/>
              </a:rPr>
              <a:t>Важно</a:t>
            </a:r>
            <a:r>
              <a:rPr sz="5400" spc="-95" dirty="0">
                <a:latin typeface="Georgia"/>
                <a:cs typeface="Georgia"/>
              </a:rPr>
              <a:t> </a:t>
            </a:r>
            <a:r>
              <a:rPr sz="5400" dirty="0">
                <a:latin typeface="Georgia"/>
                <a:cs typeface="Georgia"/>
              </a:rPr>
              <a:t>помнить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4" y="1572208"/>
            <a:ext cx="87236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Arial"/>
                <a:cs typeface="Arial"/>
              </a:rPr>
              <a:t>Шрифт </a:t>
            </a:r>
            <a:r>
              <a:rPr sz="3200" spc="-30" dirty="0">
                <a:latin typeface="Arial"/>
                <a:cs typeface="Arial"/>
              </a:rPr>
              <a:t>создает </a:t>
            </a:r>
            <a:r>
              <a:rPr sz="3200" spc="-5" dirty="0">
                <a:latin typeface="Arial"/>
                <a:cs typeface="Arial"/>
              </a:rPr>
              <a:t>настроение</a:t>
            </a:r>
            <a:endParaRPr sz="32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latin typeface="Arial"/>
                <a:cs typeface="Arial"/>
              </a:rPr>
              <a:t>Много </a:t>
            </a:r>
            <a:r>
              <a:rPr sz="3200" spc="-15" dirty="0">
                <a:latin typeface="Arial"/>
                <a:cs typeface="Arial"/>
              </a:rPr>
              <a:t>разных </a:t>
            </a:r>
            <a:r>
              <a:rPr sz="3200" spc="-20" dirty="0">
                <a:latin typeface="Arial"/>
                <a:cs typeface="Arial"/>
              </a:rPr>
              <a:t>шрифтов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не </a:t>
            </a:r>
            <a:r>
              <a:rPr sz="3200" spc="-30" dirty="0">
                <a:latin typeface="Arial"/>
                <a:cs typeface="Arial"/>
              </a:rPr>
              <a:t>всегда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хорошо</a:t>
            </a:r>
            <a:endParaRPr sz="32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15" dirty="0">
                <a:latin typeface="Arial"/>
                <a:cs typeface="Arial"/>
              </a:rPr>
              <a:t>Шрифт </a:t>
            </a:r>
            <a:r>
              <a:rPr sz="3200" spc="-35" dirty="0">
                <a:latin typeface="Arial"/>
                <a:cs typeface="Arial"/>
              </a:rPr>
              <a:t>влияет </a:t>
            </a:r>
            <a:r>
              <a:rPr sz="3200" spc="-5" dirty="0">
                <a:latin typeface="Arial"/>
                <a:cs typeface="Arial"/>
              </a:rPr>
              <a:t>на </a:t>
            </a:r>
            <a:r>
              <a:rPr sz="3200" spc="-20" dirty="0">
                <a:latin typeface="Arial"/>
                <a:cs typeface="Arial"/>
              </a:rPr>
              <a:t>читабельность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682" y="23876"/>
            <a:ext cx="37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2080" y="3429000"/>
            <a:ext cx="9363456" cy="284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8074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Составляем</a:t>
            </a:r>
            <a:r>
              <a:rPr sz="54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композицию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5639" y="23876"/>
            <a:ext cx="32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9004" y="1700783"/>
            <a:ext cx="6861048" cy="457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603" y="379221"/>
            <a:ext cx="742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Варианты</a:t>
            </a:r>
            <a:r>
              <a:rPr sz="5400" spc="-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композиции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5827" y="23876"/>
            <a:ext cx="36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548" y="1586560"/>
            <a:ext cx="2367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Single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Visual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3235" y="2362199"/>
            <a:ext cx="7379207" cy="391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603" y="379221"/>
            <a:ext cx="742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Варианты</a:t>
            </a:r>
            <a:r>
              <a:rPr sz="5400" spc="-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композиции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7351" y="23876"/>
            <a:ext cx="36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548" y="1586560"/>
            <a:ext cx="3048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Правило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третей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0347" y="1700783"/>
            <a:ext cx="6102096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742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Варианты</a:t>
            </a:r>
            <a:r>
              <a:rPr sz="5400" spc="-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композиции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4303" y="23876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329" y="1585721"/>
            <a:ext cx="3221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Arial"/>
                <a:cs typeface="Arial"/>
              </a:rPr>
              <a:t>Золотое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сечение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2575" y="2452116"/>
            <a:ext cx="3139986" cy="2094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4852" y="1688592"/>
            <a:ext cx="5117592" cy="4585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2883" y="4475810"/>
            <a:ext cx="1448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1</a:t>
            </a:r>
            <a:r>
              <a:rPr sz="3200" spc="-15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6</a:t>
            </a:r>
            <a:r>
              <a:rPr sz="3200" spc="-15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8…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603" y="379221"/>
            <a:ext cx="742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Варианты</a:t>
            </a:r>
            <a:r>
              <a:rPr sz="5400" spc="-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композиции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0398" y="23876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60" y="1586560"/>
            <a:ext cx="1494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Z</a:t>
            </a:r>
            <a:r>
              <a:rPr sz="3200" dirty="0">
                <a:latin typeface="Arial"/>
                <a:cs typeface="Arial"/>
              </a:rPr>
              <a:t>-l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9184" y="1690116"/>
            <a:ext cx="7033259" cy="458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603" y="379221"/>
            <a:ext cx="7424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Варианты</a:t>
            </a:r>
            <a:r>
              <a:rPr sz="5400" spc="-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композиции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4303" y="23876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548" y="1586560"/>
            <a:ext cx="1494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-l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yout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4044" y="2906267"/>
            <a:ext cx="10058400" cy="3368040"/>
            <a:chOff x="1114044" y="2906267"/>
            <a:chExt cx="10058400" cy="3368040"/>
          </a:xfrm>
        </p:grpSpPr>
        <p:sp>
          <p:nvSpPr>
            <p:cNvPr id="7" name="object 7"/>
            <p:cNvSpPr/>
            <p:nvPr/>
          </p:nvSpPr>
          <p:spPr>
            <a:xfrm>
              <a:off x="1114044" y="2906267"/>
              <a:ext cx="5076444" cy="3368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0" y="2906267"/>
              <a:ext cx="5076444" cy="3368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8282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Всё дело в движении</a:t>
            </a:r>
            <a:r>
              <a:rPr sz="5400" spc="-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глаз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4970" y="23876"/>
            <a:ext cx="34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155" y="1504188"/>
            <a:ext cx="7290816" cy="516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7439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Управляем</a:t>
            </a:r>
            <a:r>
              <a:rPr sz="5400" spc="-7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движением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9731" y="23876"/>
            <a:ext cx="37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1364" y="1700783"/>
            <a:ext cx="2791967" cy="2092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9607" y="1702307"/>
            <a:ext cx="2904744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5892" y="4201667"/>
            <a:ext cx="2913887" cy="20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1364" y="4203191"/>
            <a:ext cx="2791967" cy="2093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975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Помним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о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деталях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4303" y="23876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Georgia"/>
                <a:cs typeface="Georgia"/>
              </a:rPr>
              <a:t>39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1171" y="1711451"/>
            <a:ext cx="7519416" cy="4588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4476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Цель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дизайна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98122" y="23876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4152" y="2814269"/>
            <a:ext cx="6108447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>
                <a:solidFill>
                  <a:srgbClr val="C00000"/>
                </a:solidFill>
                <a:latin typeface="Arial"/>
                <a:cs typeface="Arial"/>
              </a:rPr>
              <a:t>коммуникация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2083" y="4988433"/>
            <a:ext cx="100482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 algn="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При помощи </a:t>
            </a:r>
            <a:r>
              <a:rPr sz="3000" spc="-5" dirty="0">
                <a:latin typeface="Arial"/>
                <a:cs typeface="Arial"/>
              </a:rPr>
              <a:t>дизайны </a:t>
            </a:r>
            <a:r>
              <a:rPr sz="3000" dirty="0">
                <a:latin typeface="Arial"/>
                <a:cs typeface="Arial"/>
              </a:rPr>
              <a:t>Вы </a:t>
            </a:r>
            <a:r>
              <a:rPr sz="3000" spc="-10" dirty="0">
                <a:latin typeface="Arial"/>
                <a:cs typeface="Arial"/>
              </a:rPr>
              <a:t>доносите </a:t>
            </a:r>
            <a:r>
              <a:rPr sz="3000" dirty="0">
                <a:latin typeface="Arial"/>
                <a:cs typeface="Arial"/>
              </a:rPr>
              <a:t>информацию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до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ЦА.  </a:t>
            </a:r>
            <a:r>
              <a:rPr sz="3000" spc="-10" dirty="0">
                <a:solidFill>
                  <a:srgbClr val="252525"/>
                </a:solidFill>
                <a:latin typeface="Arial"/>
                <a:cs typeface="Arial"/>
              </a:rPr>
              <a:t>Хороший </a:t>
            </a:r>
            <a:r>
              <a:rPr sz="3000" spc="-5" dirty="0">
                <a:solidFill>
                  <a:srgbClr val="252525"/>
                </a:solidFill>
                <a:latin typeface="Arial"/>
                <a:cs typeface="Arial"/>
              </a:rPr>
              <a:t>дизайн </a:t>
            </a:r>
            <a:r>
              <a:rPr sz="3000" dirty="0">
                <a:solidFill>
                  <a:srgbClr val="252525"/>
                </a:solidFill>
                <a:latin typeface="Arial"/>
                <a:cs typeface="Arial"/>
              </a:rPr>
              <a:t>– </a:t>
            </a:r>
            <a:r>
              <a:rPr sz="3000" spc="-45" dirty="0">
                <a:solidFill>
                  <a:srgbClr val="252525"/>
                </a:solidFill>
                <a:latin typeface="Arial"/>
                <a:cs typeface="Arial"/>
              </a:rPr>
              <a:t>доносит. </a:t>
            </a:r>
            <a:r>
              <a:rPr sz="3000" spc="-10" dirty="0">
                <a:solidFill>
                  <a:srgbClr val="252525"/>
                </a:solidFill>
                <a:latin typeface="Arial"/>
                <a:cs typeface="Arial"/>
              </a:rPr>
              <a:t>Плохой </a:t>
            </a:r>
            <a:r>
              <a:rPr sz="3000" spc="-5" dirty="0">
                <a:solidFill>
                  <a:srgbClr val="252525"/>
                </a:solidFill>
                <a:latin typeface="Arial"/>
                <a:cs typeface="Arial"/>
              </a:rPr>
              <a:t>дизайн </a:t>
            </a:r>
            <a:r>
              <a:rPr sz="3000" dirty="0">
                <a:solidFill>
                  <a:srgbClr val="252525"/>
                </a:solidFill>
                <a:latin typeface="Arial"/>
                <a:cs typeface="Arial"/>
              </a:rPr>
              <a:t>–</a:t>
            </a:r>
            <a:r>
              <a:rPr sz="30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Arial"/>
                <a:cs typeface="Arial"/>
              </a:rPr>
              <a:t>доносит…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252525"/>
                </a:solidFill>
                <a:latin typeface="Arial"/>
                <a:cs typeface="Arial"/>
              </a:rPr>
              <a:t>но не</a:t>
            </a:r>
            <a:r>
              <a:rPr sz="3000" spc="-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252525"/>
                </a:solidFill>
                <a:latin typeface="Arial"/>
                <a:cs typeface="Arial"/>
              </a:rPr>
              <a:t>ту.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975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Помним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о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деталях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5158" y="23876"/>
            <a:ext cx="384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40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3672" y="1700783"/>
            <a:ext cx="10377170" cy="4599940"/>
            <a:chOff x="423672" y="1700783"/>
            <a:chExt cx="10377170" cy="4599940"/>
          </a:xfrm>
        </p:grpSpPr>
        <p:sp>
          <p:nvSpPr>
            <p:cNvPr id="6" name="object 6"/>
            <p:cNvSpPr/>
            <p:nvPr/>
          </p:nvSpPr>
          <p:spPr>
            <a:xfrm>
              <a:off x="3281172" y="1711451"/>
              <a:ext cx="7519416" cy="4588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672" y="1700783"/>
              <a:ext cx="4639056" cy="3086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975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Помним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о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деталях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32591" y="23876"/>
            <a:ext cx="32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41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1132" y="1290827"/>
            <a:ext cx="8211311" cy="4765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5975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Помним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о</a:t>
            </a:r>
            <a:r>
              <a:rPr sz="5400" spc="-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деталях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2779" y="23876"/>
            <a:ext cx="36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42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1683" y="1700783"/>
            <a:ext cx="7275820" cy="43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2342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Дизайн </a:t>
            </a:r>
            <a:r>
              <a:rPr spc="-5" dirty="0"/>
              <a:t>не </a:t>
            </a:r>
            <a:r>
              <a:rPr spc="5" dirty="0"/>
              <a:t>нужно </a:t>
            </a:r>
            <a:r>
              <a:rPr spc="-15" dirty="0"/>
              <a:t>обсуждать.  </a:t>
            </a:r>
            <a:r>
              <a:rPr dirty="0">
                <a:solidFill>
                  <a:srgbClr val="000000"/>
                </a:solidFill>
              </a:rPr>
              <a:t>Он </a:t>
            </a:r>
            <a:r>
              <a:rPr spc="-40" dirty="0">
                <a:solidFill>
                  <a:srgbClr val="000000"/>
                </a:solidFill>
              </a:rPr>
              <a:t>является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решением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0371" y="2978658"/>
            <a:ext cx="95599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Arial"/>
                <a:cs typeface="Arial"/>
              </a:rPr>
              <a:t>поставленной задачи. Обсуждать  </a:t>
            </a:r>
            <a:r>
              <a:rPr sz="4800" spc="-15" dirty="0">
                <a:latin typeface="Arial"/>
                <a:cs typeface="Arial"/>
              </a:rPr>
              <a:t>можно </a:t>
            </a:r>
            <a:r>
              <a:rPr sz="4800" spc="-25" dirty="0">
                <a:latin typeface="Arial"/>
                <a:cs typeface="Arial"/>
              </a:rPr>
              <a:t>только </a:t>
            </a:r>
            <a:r>
              <a:rPr sz="4800" spc="-30" dirty="0">
                <a:latin typeface="Arial"/>
                <a:cs typeface="Arial"/>
              </a:rPr>
              <a:t>одно: </a:t>
            </a:r>
            <a:r>
              <a:rPr sz="4800" spc="-10" dirty="0">
                <a:latin typeface="Arial"/>
                <a:cs typeface="Arial"/>
              </a:rPr>
              <a:t>решена  </a:t>
            </a:r>
            <a:r>
              <a:rPr sz="4800" spc="-25" dirty="0">
                <a:latin typeface="Arial"/>
                <a:cs typeface="Arial"/>
              </a:rPr>
              <a:t>задача </a:t>
            </a:r>
            <a:r>
              <a:rPr sz="4800" dirty="0">
                <a:latin typeface="Arial"/>
                <a:cs typeface="Arial"/>
              </a:rPr>
              <a:t>или</a:t>
            </a:r>
            <a:r>
              <a:rPr sz="4800" spc="60" dirty="0">
                <a:latin typeface="Arial"/>
                <a:cs typeface="Arial"/>
              </a:rPr>
              <a:t> </a:t>
            </a:r>
            <a:r>
              <a:rPr sz="4800" spc="-175" dirty="0">
                <a:latin typeface="Arial"/>
                <a:cs typeface="Arial"/>
              </a:rPr>
              <a:t>нет.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0" y="5844032"/>
            <a:ext cx="336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Georgia"/>
                <a:cs typeface="Georgia"/>
              </a:rPr>
              <a:t>Артемий</a:t>
            </a:r>
            <a:r>
              <a:rPr sz="3200" spc="-6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Лебедев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3179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Контакты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603" y="1721612"/>
            <a:ext cx="52857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8867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craftsmandigital.ru </a:t>
            </a:r>
            <a:r>
              <a:rPr sz="3200" spc="-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mail@craftsmandigital.ru </a:t>
            </a:r>
            <a:r>
              <a:rPr sz="3200" spc="-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Тел.: </a:t>
            </a:r>
            <a:r>
              <a:rPr sz="3200" dirty="0">
                <a:latin typeface="Arial"/>
                <a:cs typeface="Arial"/>
              </a:rPr>
              <a:t>8 </a:t>
            </a:r>
            <a:r>
              <a:rPr sz="3200" spc="-10" dirty="0">
                <a:latin typeface="Arial"/>
                <a:cs typeface="Arial"/>
              </a:rPr>
              <a:t>(343) </a:t>
            </a:r>
            <a:r>
              <a:rPr sz="3200" spc="-5" dirty="0">
                <a:latin typeface="Arial"/>
                <a:cs typeface="Arial"/>
              </a:rPr>
              <a:t>290-90-20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http://vk.com/galka_ha_galka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022" y="5491073"/>
            <a:ext cx="247269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Georgia"/>
                <a:cs typeface="Georgia"/>
              </a:rPr>
              <a:t>Галина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Хазова</a:t>
            </a:r>
            <a:endParaRPr sz="2800">
              <a:latin typeface="Georgia"/>
              <a:cs typeface="Georgia"/>
            </a:endParaRPr>
          </a:p>
          <a:p>
            <a:pPr marL="1009015">
              <a:lnSpc>
                <a:spcPct val="100000"/>
              </a:lnSpc>
              <a:spcBef>
                <a:spcPts val="20"/>
              </a:spcBef>
            </a:pP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дизайнер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9367" y="5939028"/>
            <a:ext cx="3329939" cy="379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0371" y="1781302"/>
            <a:ext cx="7282180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Georgia"/>
                <a:cs typeface="Georgia"/>
              </a:rPr>
              <a:t>Люди</a:t>
            </a:r>
            <a:r>
              <a:rPr sz="6600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Georgia"/>
                <a:cs typeface="Georgia"/>
              </a:rPr>
              <a:t>игнорируют  </a:t>
            </a:r>
            <a:r>
              <a:rPr sz="6600" dirty="0">
                <a:solidFill>
                  <a:srgbClr val="FFFFFF"/>
                </a:solidFill>
                <a:latin typeface="Georgia"/>
                <a:cs typeface="Georgia"/>
              </a:rPr>
              <a:t>дизайн,</a:t>
            </a:r>
            <a:r>
              <a:rPr sz="6600" spc="1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0" spc="-25" dirty="0">
                <a:solidFill>
                  <a:srgbClr val="FFFFFF"/>
                </a:solidFill>
                <a:latin typeface="Arial"/>
                <a:cs typeface="Arial"/>
              </a:rPr>
              <a:t>который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0" spc="-40" dirty="0">
                <a:solidFill>
                  <a:srgbClr val="FFFFFF"/>
                </a:solidFill>
                <a:latin typeface="Arial"/>
                <a:cs typeface="Arial"/>
              </a:rPr>
              <a:t>игнорирует</a:t>
            </a: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30" dirty="0">
                <a:solidFill>
                  <a:srgbClr val="FFFFFF"/>
                </a:solidFill>
                <a:latin typeface="Arial"/>
                <a:cs typeface="Arial"/>
              </a:rPr>
              <a:t>людей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6064" y="5883960"/>
            <a:ext cx="281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F1F1"/>
                </a:solidFill>
                <a:latin typeface="Georgia"/>
                <a:cs typeface="Georgia"/>
              </a:rPr>
              <a:t>Фрэнк</a:t>
            </a:r>
            <a:r>
              <a:rPr sz="3200" spc="-75" dirty="0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1F1F1"/>
                </a:solidFill>
                <a:latin typeface="Georgia"/>
                <a:cs typeface="Georgia"/>
              </a:rPr>
              <a:t>Химеро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03" y="379221"/>
            <a:ext cx="7193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Требования к</a:t>
            </a:r>
            <a:r>
              <a:rPr sz="5400" spc="-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дизайну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932" y="1588388"/>
            <a:ext cx="678053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10" dirty="0">
                <a:latin typeface="Arial"/>
                <a:cs typeface="Arial"/>
              </a:rPr>
              <a:t>ИНТУИТИВНОСТЬ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«не </a:t>
            </a:r>
            <a:r>
              <a:rPr sz="3200" spc="-20" dirty="0">
                <a:solidFill>
                  <a:srgbClr val="404040"/>
                </a:solidFill>
                <a:latin typeface="Arial"/>
                <a:cs typeface="Arial"/>
              </a:rPr>
              <a:t>заставляйте </a:t>
            </a: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меня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думать»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3200" spc="-55" dirty="0">
                <a:latin typeface="Arial"/>
                <a:cs typeface="Arial"/>
              </a:rPr>
              <a:t>ПРОСТОТА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keep it</a:t>
            </a: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469900" marR="1325245" indent="-469900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35" dirty="0">
                <a:latin typeface="Arial"/>
                <a:cs typeface="Arial"/>
              </a:rPr>
              <a:t>ПОСЛЕДОВАТЕЛЬНОСТЬ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используйте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Arial"/>
                <a:cs typeface="Arial"/>
              </a:rPr>
              <a:t>паттерны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98122" y="23876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6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603" y="379221"/>
            <a:ext cx="63544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Красивый дизайн</a:t>
            </a:r>
            <a:r>
              <a:rPr sz="5400" spc="-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–  не	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сама</a:t>
            </a:r>
            <a:r>
              <a:rPr sz="5400" spc="-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цель,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6630" y="0"/>
            <a:ext cx="721360" cy="681990"/>
          </a:xfrm>
          <a:custGeom>
            <a:avLst/>
            <a:gdLst/>
            <a:ahLst/>
            <a:cxnLst/>
            <a:rect l="l" t="t" r="r" b="b"/>
            <a:pathLst>
              <a:path w="721359" h="681990">
                <a:moveTo>
                  <a:pt x="720851" y="0"/>
                </a:moveTo>
                <a:lnTo>
                  <a:pt x="720851" y="533273"/>
                </a:lnTo>
                <a:lnTo>
                  <a:pt x="360425" y="681989"/>
                </a:lnTo>
                <a:lnTo>
                  <a:pt x="0" y="533273"/>
                </a:lnTo>
                <a:lnTo>
                  <a:pt x="0" y="0"/>
                </a:lnTo>
              </a:path>
            </a:pathLst>
          </a:custGeom>
          <a:ln w="502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8791" y="23876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1786" y="2848432"/>
            <a:ext cx="8705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C00000"/>
                </a:solidFill>
                <a:latin typeface="Arial"/>
                <a:cs typeface="Arial"/>
              </a:rPr>
              <a:t>но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551" y="23876"/>
            <a:ext cx="20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57544" y="2784346"/>
            <a:ext cx="5599176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0"/>
            <a:ext cx="5562600" cy="398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8122" y="23876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Georgia"/>
                <a:cs typeface="Georgia"/>
              </a:rPr>
              <a:t>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603" y="379221"/>
            <a:ext cx="10165080" cy="605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5079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Красивый дизайн</a:t>
            </a:r>
            <a:r>
              <a:rPr sz="5400" spc="-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–  не	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сама</a:t>
            </a:r>
            <a:r>
              <a:rPr sz="5400" spc="-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цель</a:t>
            </a:r>
            <a:endParaRPr sz="5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700">
              <a:latin typeface="Georgia"/>
              <a:cs typeface="Georgia"/>
            </a:endParaRPr>
          </a:p>
          <a:p>
            <a:pPr marR="46355" algn="ctr">
              <a:lnSpc>
                <a:spcPct val="100000"/>
              </a:lnSpc>
            </a:pPr>
            <a:r>
              <a:rPr sz="6000" spc="-5" dirty="0">
                <a:solidFill>
                  <a:srgbClr val="C00000"/>
                </a:solidFill>
                <a:latin typeface="Arial"/>
                <a:cs typeface="Arial"/>
              </a:rPr>
              <a:t>но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800">
              <a:latin typeface="Arial"/>
              <a:cs typeface="Arial"/>
            </a:endParaRPr>
          </a:p>
          <a:p>
            <a:pPr marL="4966970" marR="5080" indent="-2078989">
              <a:lnSpc>
                <a:spcPct val="100000"/>
              </a:lnSpc>
              <a:spcBef>
                <a:spcPts val="5"/>
              </a:spcBef>
              <a:tabLst>
                <a:tab pos="5882005" algn="l"/>
              </a:tabLst>
            </a:pP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без </a:t>
            </a:r>
            <a:r>
              <a:rPr sz="5400" spc="-5" dirty="0">
                <a:solidFill>
                  <a:srgbClr val="585858"/>
                </a:solidFill>
                <a:latin typeface="Georgia"/>
                <a:cs typeface="Georgia"/>
              </a:rPr>
              <a:t>красивого</a:t>
            </a:r>
            <a:r>
              <a:rPr sz="54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dirty="0">
                <a:solidFill>
                  <a:srgbClr val="585858"/>
                </a:solidFill>
                <a:latin typeface="Georgia"/>
                <a:cs typeface="Georgia"/>
              </a:rPr>
              <a:t>дизайна  не	достичь</a:t>
            </a:r>
            <a:r>
              <a:rPr sz="5400" spc="-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5400" spc="-10" dirty="0">
                <a:solidFill>
                  <a:srgbClr val="585858"/>
                </a:solidFill>
                <a:latin typeface="Georgia"/>
                <a:cs typeface="Georgia"/>
              </a:rPr>
              <a:t>цели</a:t>
            </a:r>
            <a:endParaRPr sz="5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387</Words>
  <Application>Microsoft Office PowerPoint</Application>
  <PresentationFormat>Custom</PresentationFormat>
  <Paragraphs>151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ОСНОВЫ ДИЗАЙНА или без чего не сделать красиво</vt:lpstr>
      <vt:lpstr>Slide 2</vt:lpstr>
      <vt:lpstr>Дизайн – это не то, как  предмет выглядит, а то, как он работает</vt:lpstr>
      <vt:lpstr>Цель дизайна</vt:lpstr>
      <vt:lpstr>Slide 5</vt:lpstr>
      <vt:lpstr>Требования к дизайну</vt:lpstr>
      <vt:lpstr>Slide 7</vt:lpstr>
      <vt:lpstr>Slide 8</vt:lpstr>
      <vt:lpstr>Slide 9</vt:lpstr>
      <vt:lpstr>На что обратить внимание</vt:lpstr>
      <vt:lpstr>Slide 11</vt:lpstr>
      <vt:lpstr>Как выбрать цвет</vt:lpstr>
      <vt:lpstr>Цветовой круг https://sinnersprojects.ro/culori-potrivite-logo-design/ http://now-wow.blogspot.com/2013/03/asocierea-culorilor.html   </vt:lpstr>
      <vt:lpstr>Комплементарные</vt:lpstr>
      <vt:lpstr>Триадные</vt:lpstr>
      <vt:lpstr>Частично комплементарные</vt:lpstr>
      <vt:lpstr>Аналоговые</vt:lpstr>
      <vt:lpstr>Можно проще</vt:lpstr>
      <vt:lpstr>Важно помнить</vt:lpstr>
      <vt:lpstr>Как выбрать шрифт</vt:lpstr>
      <vt:lpstr>Когда выбираешь шрифт</vt:lpstr>
      <vt:lpstr>Размер</vt:lpstr>
      <vt:lpstr>Контраст</vt:lpstr>
      <vt:lpstr>Пространство</vt:lpstr>
      <vt:lpstr>Иерархия</vt:lpstr>
      <vt:lpstr>Сочетание шрифтов</vt:lpstr>
      <vt:lpstr>Сочетание шрифтов</vt:lpstr>
      <vt:lpstr>Важно помнить</vt:lpstr>
      <vt:lpstr>Важно помнить</vt:lpstr>
      <vt:lpstr>Важно помнить</vt:lpstr>
      <vt:lpstr>Составляем композицию</vt:lpstr>
      <vt:lpstr>Slide 32</vt:lpstr>
      <vt:lpstr>Slide 33</vt:lpstr>
      <vt:lpstr>Варианты композиции</vt:lpstr>
      <vt:lpstr>Slide 35</vt:lpstr>
      <vt:lpstr>Slide 36</vt:lpstr>
      <vt:lpstr>Всё дело в движении глаз</vt:lpstr>
      <vt:lpstr>Управляем движением</vt:lpstr>
      <vt:lpstr>Помним о деталях</vt:lpstr>
      <vt:lpstr>Помним о деталях</vt:lpstr>
      <vt:lpstr>Помним о деталях</vt:lpstr>
      <vt:lpstr>Помним о деталях</vt:lpstr>
      <vt:lpstr>Slide 43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ДИЗАЙНА или без чего не сделать красиво</dc:title>
  <cp:lastModifiedBy>Mihai</cp:lastModifiedBy>
  <cp:revision>2</cp:revision>
  <dcterms:created xsi:type="dcterms:W3CDTF">2021-09-01T07:35:22Z</dcterms:created>
  <dcterms:modified xsi:type="dcterms:W3CDTF">2021-09-01T07:57:33Z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2021-09-01T00:00:00Z</vt:filetime>
  </property>
</Properties>
</file>