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1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9" r:id="rId7"/>
    <p:sldId id="268" r:id="rId8"/>
    <p:sldId id="269" r:id="rId9"/>
    <p:sldId id="273" r:id="rId10"/>
    <p:sldId id="274" r:id="rId11"/>
    <p:sldId id="275" r:id="rId12"/>
    <p:sldId id="277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D0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public.tableau.com/app/profile/ketki1755/viz/Ketki_task_3_10/Story1?publish=yes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public.tableau.com/app/profile/ketki1755/viz/Ketki_task_3_10/Story1?publish=y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0DE56-399F-4EC9-AEA3-6872AE0BE799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4911E6-75C8-4B89-883A-BE74CF1F769C}">
      <dgm:prSet custT="1"/>
      <dgm:spPr/>
      <dgm:t>
        <a:bodyPr/>
        <a:lstStyle/>
        <a:p>
          <a:r>
            <a:rPr lang="en-US" sz="2000" b="0" i="0" baseline="0" dirty="0" err="1"/>
            <a:t>Rockbuster</a:t>
          </a:r>
          <a:r>
            <a:rPr lang="en-US" sz="2000" b="0" i="0" baseline="0" dirty="0"/>
            <a:t> Stealth LLC is a movie rental company which has stores around the world and presently is facing stiff competition from streaming services such as Netflix and Amazon Prime.</a:t>
          </a:r>
          <a:endParaRPr lang="en-US" sz="2000" dirty="0"/>
        </a:p>
      </dgm:t>
    </dgm:pt>
    <dgm:pt modelId="{76C0923F-489A-4810-AE17-3FDD2CE76CED}" type="parTrans" cxnId="{3A32CF74-C1E1-481F-A9E1-3B3E0FC20C1B}">
      <dgm:prSet/>
      <dgm:spPr/>
      <dgm:t>
        <a:bodyPr/>
        <a:lstStyle/>
        <a:p>
          <a:endParaRPr lang="en-US"/>
        </a:p>
      </dgm:t>
    </dgm:pt>
    <dgm:pt modelId="{66730654-BD0A-456F-BC93-3AAD53C08122}" type="sibTrans" cxnId="{3A32CF74-C1E1-481F-A9E1-3B3E0FC20C1B}">
      <dgm:prSet/>
      <dgm:spPr/>
      <dgm:t>
        <a:bodyPr/>
        <a:lstStyle/>
        <a:p>
          <a:endParaRPr lang="en-US"/>
        </a:p>
      </dgm:t>
    </dgm:pt>
    <dgm:pt modelId="{7656B922-1C4D-4231-B039-7A5AD2D5D3A8}">
      <dgm:prSet custT="1"/>
      <dgm:spPr/>
      <dgm:t>
        <a:bodyPr/>
        <a:lstStyle/>
        <a:p>
          <a:r>
            <a:rPr lang="en-US" sz="2000" b="0" i="0" baseline="0" dirty="0" err="1"/>
            <a:t>Rockbuster</a:t>
          </a:r>
          <a:r>
            <a:rPr lang="en-US" sz="2000" b="0" i="0" baseline="0" dirty="0"/>
            <a:t> Stealth management team is planning to use its existing movie licenses to launch an online video rental service in order to stay competitive</a:t>
          </a:r>
          <a:r>
            <a:rPr lang="en-US" sz="2400" b="0" i="0" baseline="0" dirty="0"/>
            <a:t>.</a:t>
          </a:r>
          <a:endParaRPr lang="en-US" sz="2400" dirty="0"/>
        </a:p>
      </dgm:t>
    </dgm:pt>
    <dgm:pt modelId="{40B31A2C-3682-4732-86D5-B8E1056D90C3}" type="parTrans" cxnId="{EFDA0DB8-5028-40D5-8028-795B8E45F53F}">
      <dgm:prSet/>
      <dgm:spPr/>
      <dgm:t>
        <a:bodyPr/>
        <a:lstStyle/>
        <a:p>
          <a:endParaRPr lang="en-US"/>
        </a:p>
      </dgm:t>
    </dgm:pt>
    <dgm:pt modelId="{42B2500B-A939-458D-8E91-F15B81F408F9}" type="sibTrans" cxnId="{EFDA0DB8-5028-40D5-8028-795B8E45F53F}">
      <dgm:prSet/>
      <dgm:spPr/>
      <dgm:t>
        <a:bodyPr/>
        <a:lstStyle/>
        <a:p>
          <a:endParaRPr lang="en-US"/>
        </a:p>
      </dgm:t>
    </dgm:pt>
    <dgm:pt modelId="{6D3C9095-B56C-45AF-8041-7DA3E246A8B0}">
      <dgm:prSet custT="1"/>
      <dgm:spPr/>
      <dgm:t>
        <a:bodyPr/>
        <a:lstStyle/>
        <a:p>
          <a:r>
            <a:rPr lang="en-US" sz="2000" dirty="0"/>
            <a:t>Key questions</a:t>
          </a:r>
        </a:p>
      </dgm:t>
    </dgm:pt>
    <dgm:pt modelId="{7A38B243-CAB5-43A5-807E-9BC37EBC338D}" type="parTrans" cxnId="{E00F5718-8EC6-4748-9BB4-B1504963848E}">
      <dgm:prSet/>
      <dgm:spPr/>
      <dgm:t>
        <a:bodyPr/>
        <a:lstStyle/>
        <a:p>
          <a:endParaRPr lang="en-US"/>
        </a:p>
      </dgm:t>
    </dgm:pt>
    <dgm:pt modelId="{E33D663B-881C-462D-87B8-A9357331C9E0}" type="sibTrans" cxnId="{E00F5718-8EC6-4748-9BB4-B1504963848E}">
      <dgm:prSet/>
      <dgm:spPr/>
      <dgm:t>
        <a:bodyPr/>
        <a:lstStyle/>
        <a:p>
          <a:endParaRPr lang="en-US"/>
        </a:p>
      </dgm:t>
    </dgm:pt>
    <dgm:pt modelId="{922FA5F8-199D-4E37-851F-8586710BB2BC}">
      <dgm:prSet custT="1"/>
      <dgm:spPr/>
      <dgm:t>
        <a:bodyPr/>
        <a:lstStyle/>
        <a:p>
          <a:r>
            <a:rPr lang="en-US" sz="2000" b="0" i="0" baseline="0" dirty="0"/>
            <a:t>Which movies contributed the most/least to revenue gain?</a:t>
          </a:r>
          <a:endParaRPr lang="en-US" sz="2000" dirty="0"/>
        </a:p>
      </dgm:t>
    </dgm:pt>
    <dgm:pt modelId="{43ADE411-333C-419E-B38A-C7BDE3A8AB04}" type="parTrans" cxnId="{A14ED66B-A867-4493-B2AC-96C8559657E0}">
      <dgm:prSet/>
      <dgm:spPr/>
      <dgm:t>
        <a:bodyPr/>
        <a:lstStyle/>
        <a:p>
          <a:endParaRPr lang="en-US"/>
        </a:p>
      </dgm:t>
    </dgm:pt>
    <dgm:pt modelId="{63626A2F-47F5-4643-BB4A-60D6EBD02C16}" type="sibTrans" cxnId="{A14ED66B-A867-4493-B2AC-96C8559657E0}">
      <dgm:prSet/>
      <dgm:spPr/>
      <dgm:t>
        <a:bodyPr/>
        <a:lstStyle/>
        <a:p>
          <a:endParaRPr lang="en-US"/>
        </a:p>
      </dgm:t>
    </dgm:pt>
    <dgm:pt modelId="{7880103C-FF93-4988-9C07-A6CCDF5958B7}">
      <dgm:prSet custT="1"/>
      <dgm:spPr/>
      <dgm:t>
        <a:bodyPr/>
        <a:lstStyle/>
        <a:p>
          <a:r>
            <a:rPr lang="en-US" sz="2000" b="0" i="0" baseline="0" dirty="0"/>
            <a:t>Which countries are </a:t>
          </a:r>
          <a:r>
            <a:rPr lang="en-US" sz="2000" b="0" i="0" baseline="0" dirty="0" err="1"/>
            <a:t>Rockbuster</a:t>
          </a:r>
          <a:r>
            <a:rPr lang="en-US" sz="2000" b="0" i="0" baseline="0" dirty="0"/>
            <a:t> customers based in?</a:t>
          </a:r>
          <a:endParaRPr lang="en-US" sz="2000" dirty="0"/>
        </a:p>
      </dgm:t>
    </dgm:pt>
    <dgm:pt modelId="{F41801DC-BD4E-478D-BFE2-A8DC81820CB5}" type="parTrans" cxnId="{ABF8ADBA-43A1-412C-8D34-76E0BA7C74D0}">
      <dgm:prSet/>
      <dgm:spPr/>
      <dgm:t>
        <a:bodyPr/>
        <a:lstStyle/>
        <a:p>
          <a:endParaRPr lang="en-US"/>
        </a:p>
      </dgm:t>
    </dgm:pt>
    <dgm:pt modelId="{5D8DC3DF-B92C-4593-BE35-8C0F0B569A66}" type="sibTrans" cxnId="{ABF8ADBA-43A1-412C-8D34-76E0BA7C74D0}">
      <dgm:prSet/>
      <dgm:spPr/>
      <dgm:t>
        <a:bodyPr/>
        <a:lstStyle/>
        <a:p>
          <a:endParaRPr lang="en-US"/>
        </a:p>
      </dgm:t>
    </dgm:pt>
    <dgm:pt modelId="{C27051EA-9402-47A2-BC88-E9DCDA4CADF1}">
      <dgm:prSet custT="1"/>
      <dgm:spPr/>
      <dgm:t>
        <a:bodyPr/>
        <a:lstStyle/>
        <a:p>
          <a:r>
            <a:rPr lang="en-US" sz="2000" b="0" i="0" baseline="0" dirty="0"/>
            <a:t>Do sales figures vary between geographic regions?</a:t>
          </a:r>
          <a:endParaRPr lang="en-US" sz="2000" dirty="0"/>
        </a:p>
      </dgm:t>
    </dgm:pt>
    <dgm:pt modelId="{9165A7C4-1A6D-4092-8F3F-58D5A109C65A}" type="parTrans" cxnId="{F679C5A4-8EDD-47B4-BB68-4608FB1DF3E1}">
      <dgm:prSet/>
      <dgm:spPr/>
      <dgm:t>
        <a:bodyPr/>
        <a:lstStyle/>
        <a:p>
          <a:endParaRPr lang="en-US"/>
        </a:p>
      </dgm:t>
    </dgm:pt>
    <dgm:pt modelId="{F2C1583E-AA20-4163-AC42-1690A6725B03}" type="sibTrans" cxnId="{F679C5A4-8EDD-47B4-BB68-4608FB1DF3E1}">
      <dgm:prSet/>
      <dgm:spPr/>
      <dgm:t>
        <a:bodyPr/>
        <a:lstStyle/>
        <a:p>
          <a:endParaRPr lang="en-US"/>
        </a:p>
      </dgm:t>
    </dgm:pt>
    <dgm:pt modelId="{A65AE9A4-B868-4A90-A624-5F94EC3AB47A}" type="pres">
      <dgm:prSet presAssocID="{7D30DE56-399F-4EC9-AEA3-6872AE0BE799}" presName="Name0" presStyleCnt="0">
        <dgm:presLayoutVars>
          <dgm:dir/>
          <dgm:resizeHandles val="exact"/>
        </dgm:presLayoutVars>
      </dgm:prSet>
      <dgm:spPr/>
    </dgm:pt>
    <dgm:pt modelId="{7BBA21DC-9BE8-4D91-9EA4-9EB1FA862630}" type="pres">
      <dgm:prSet presAssocID="{024911E6-75C8-4B89-883A-BE74CF1F769C}" presName="parAndChTx" presStyleLbl="node1" presStyleIdx="0" presStyleCnt="3" custScaleY="122359">
        <dgm:presLayoutVars>
          <dgm:bulletEnabled val="1"/>
        </dgm:presLayoutVars>
      </dgm:prSet>
      <dgm:spPr/>
    </dgm:pt>
    <dgm:pt modelId="{C60CD227-6B3D-43F0-B6DF-331A816A567A}" type="pres">
      <dgm:prSet presAssocID="{66730654-BD0A-456F-BC93-3AAD53C08122}" presName="parAndChSpace" presStyleCnt="0"/>
      <dgm:spPr/>
    </dgm:pt>
    <dgm:pt modelId="{AF21800B-3017-476F-9956-D5DAE573717C}" type="pres">
      <dgm:prSet presAssocID="{7656B922-1C4D-4231-B039-7A5AD2D5D3A8}" presName="parAndChTx" presStyleLbl="node1" presStyleIdx="1" presStyleCnt="3" custScaleY="124079">
        <dgm:presLayoutVars>
          <dgm:bulletEnabled val="1"/>
        </dgm:presLayoutVars>
      </dgm:prSet>
      <dgm:spPr/>
    </dgm:pt>
    <dgm:pt modelId="{DD0DDFB5-D28E-4565-B392-E36D478BBF0C}" type="pres">
      <dgm:prSet presAssocID="{42B2500B-A939-458D-8E91-F15B81F408F9}" presName="parAndChSpace" presStyleCnt="0"/>
      <dgm:spPr/>
    </dgm:pt>
    <dgm:pt modelId="{9F8BF53C-8D07-4E9C-94EB-1D9A91826E97}" type="pres">
      <dgm:prSet presAssocID="{6D3C9095-B56C-45AF-8041-7DA3E246A8B0}" presName="parAndChTx" presStyleLbl="node1" presStyleIdx="2" presStyleCnt="3" custScaleY="124079">
        <dgm:presLayoutVars>
          <dgm:bulletEnabled val="1"/>
        </dgm:presLayoutVars>
      </dgm:prSet>
      <dgm:spPr/>
    </dgm:pt>
  </dgm:ptLst>
  <dgm:cxnLst>
    <dgm:cxn modelId="{B716D30D-34A3-4C7C-9A82-EBBC72E64855}" type="presOf" srcId="{7880103C-FF93-4988-9C07-A6CCDF5958B7}" destId="{9F8BF53C-8D07-4E9C-94EB-1D9A91826E97}" srcOrd="0" destOrd="2" presId="urn:microsoft.com/office/officeart/2005/8/layout/hChevron3"/>
    <dgm:cxn modelId="{E00F5718-8EC6-4748-9BB4-B1504963848E}" srcId="{7D30DE56-399F-4EC9-AEA3-6872AE0BE799}" destId="{6D3C9095-B56C-45AF-8041-7DA3E246A8B0}" srcOrd="2" destOrd="0" parTransId="{7A38B243-CAB5-43A5-807E-9BC37EBC338D}" sibTransId="{E33D663B-881C-462D-87B8-A9357331C9E0}"/>
    <dgm:cxn modelId="{00E9056B-5AA6-4F9A-B086-ECADA6AD92F6}" type="presOf" srcId="{7D30DE56-399F-4EC9-AEA3-6872AE0BE799}" destId="{A65AE9A4-B868-4A90-A624-5F94EC3AB47A}" srcOrd="0" destOrd="0" presId="urn:microsoft.com/office/officeart/2005/8/layout/hChevron3"/>
    <dgm:cxn modelId="{A14ED66B-A867-4493-B2AC-96C8559657E0}" srcId="{6D3C9095-B56C-45AF-8041-7DA3E246A8B0}" destId="{922FA5F8-199D-4E37-851F-8586710BB2BC}" srcOrd="0" destOrd="0" parTransId="{43ADE411-333C-419E-B38A-C7BDE3A8AB04}" sibTransId="{63626A2F-47F5-4643-BB4A-60D6EBD02C16}"/>
    <dgm:cxn modelId="{3A32CF74-C1E1-481F-A9E1-3B3E0FC20C1B}" srcId="{7D30DE56-399F-4EC9-AEA3-6872AE0BE799}" destId="{024911E6-75C8-4B89-883A-BE74CF1F769C}" srcOrd="0" destOrd="0" parTransId="{76C0923F-489A-4810-AE17-3FDD2CE76CED}" sibTransId="{66730654-BD0A-456F-BC93-3AAD53C08122}"/>
    <dgm:cxn modelId="{BB74D977-AC26-44B1-BBF7-AB9DEECD5D14}" type="presOf" srcId="{922FA5F8-199D-4E37-851F-8586710BB2BC}" destId="{9F8BF53C-8D07-4E9C-94EB-1D9A91826E97}" srcOrd="0" destOrd="1" presId="urn:microsoft.com/office/officeart/2005/8/layout/hChevron3"/>
    <dgm:cxn modelId="{B088598D-FF5C-45E8-B489-7EC42D3D77F5}" type="presOf" srcId="{024911E6-75C8-4B89-883A-BE74CF1F769C}" destId="{7BBA21DC-9BE8-4D91-9EA4-9EB1FA862630}" srcOrd="0" destOrd="0" presId="urn:microsoft.com/office/officeart/2005/8/layout/hChevron3"/>
    <dgm:cxn modelId="{F679C5A4-8EDD-47B4-BB68-4608FB1DF3E1}" srcId="{6D3C9095-B56C-45AF-8041-7DA3E246A8B0}" destId="{C27051EA-9402-47A2-BC88-E9DCDA4CADF1}" srcOrd="2" destOrd="0" parTransId="{9165A7C4-1A6D-4092-8F3F-58D5A109C65A}" sibTransId="{F2C1583E-AA20-4163-AC42-1690A6725B03}"/>
    <dgm:cxn modelId="{4E7AAEB0-3F12-4A6B-93F6-CB0A92424737}" type="presOf" srcId="{7656B922-1C4D-4231-B039-7A5AD2D5D3A8}" destId="{AF21800B-3017-476F-9956-D5DAE573717C}" srcOrd="0" destOrd="0" presId="urn:microsoft.com/office/officeart/2005/8/layout/hChevron3"/>
    <dgm:cxn modelId="{EFDA0DB8-5028-40D5-8028-795B8E45F53F}" srcId="{7D30DE56-399F-4EC9-AEA3-6872AE0BE799}" destId="{7656B922-1C4D-4231-B039-7A5AD2D5D3A8}" srcOrd="1" destOrd="0" parTransId="{40B31A2C-3682-4732-86D5-B8E1056D90C3}" sibTransId="{42B2500B-A939-458D-8E91-F15B81F408F9}"/>
    <dgm:cxn modelId="{ABF8ADBA-43A1-412C-8D34-76E0BA7C74D0}" srcId="{6D3C9095-B56C-45AF-8041-7DA3E246A8B0}" destId="{7880103C-FF93-4988-9C07-A6CCDF5958B7}" srcOrd="1" destOrd="0" parTransId="{F41801DC-BD4E-478D-BFE2-A8DC81820CB5}" sibTransId="{5D8DC3DF-B92C-4593-BE35-8C0F0B569A66}"/>
    <dgm:cxn modelId="{E174ACCA-A2D2-4FE5-A2BC-A9E2D8C54DA3}" type="presOf" srcId="{6D3C9095-B56C-45AF-8041-7DA3E246A8B0}" destId="{9F8BF53C-8D07-4E9C-94EB-1D9A91826E97}" srcOrd="0" destOrd="0" presId="urn:microsoft.com/office/officeart/2005/8/layout/hChevron3"/>
    <dgm:cxn modelId="{16D990DF-5367-4202-97C2-9BAEB9B3120C}" type="presOf" srcId="{C27051EA-9402-47A2-BC88-E9DCDA4CADF1}" destId="{9F8BF53C-8D07-4E9C-94EB-1D9A91826E97}" srcOrd="0" destOrd="3" presId="urn:microsoft.com/office/officeart/2005/8/layout/hChevron3"/>
    <dgm:cxn modelId="{E5E6A7FF-258C-4DCA-8414-0C4E63DA8384}" type="presParOf" srcId="{A65AE9A4-B868-4A90-A624-5F94EC3AB47A}" destId="{7BBA21DC-9BE8-4D91-9EA4-9EB1FA862630}" srcOrd="0" destOrd="0" presId="urn:microsoft.com/office/officeart/2005/8/layout/hChevron3"/>
    <dgm:cxn modelId="{9B3B5D5F-5D34-4282-8C4A-77ABB3E17E11}" type="presParOf" srcId="{A65AE9A4-B868-4A90-A624-5F94EC3AB47A}" destId="{C60CD227-6B3D-43F0-B6DF-331A816A567A}" srcOrd="1" destOrd="0" presId="urn:microsoft.com/office/officeart/2005/8/layout/hChevron3"/>
    <dgm:cxn modelId="{911CECDE-80B4-4C17-9F06-29ACC10959A2}" type="presParOf" srcId="{A65AE9A4-B868-4A90-A624-5F94EC3AB47A}" destId="{AF21800B-3017-476F-9956-D5DAE573717C}" srcOrd="2" destOrd="0" presId="urn:microsoft.com/office/officeart/2005/8/layout/hChevron3"/>
    <dgm:cxn modelId="{C7365368-0DFA-4C61-845A-A1D0FDA92235}" type="presParOf" srcId="{A65AE9A4-B868-4A90-A624-5F94EC3AB47A}" destId="{DD0DDFB5-D28E-4565-B392-E36D478BBF0C}" srcOrd="3" destOrd="0" presId="urn:microsoft.com/office/officeart/2005/8/layout/hChevron3"/>
    <dgm:cxn modelId="{B467AE22-546F-4AAB-93C9-86C7E0C8E36C}" type="presParOf" srcId="{A65AE9A4-B868-4A90-A624-5F94EC3AB47A}" destId="{9F8BF53C-8D07-4E9C-94EB-1D9A91826E9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CAE9AE-F94F-4247-8FE2-26AC8173D0A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A5B052-3706-4868-821E-54B79B3E5C13}">
      <dgm:prSet custT="1"/>
      <dgm:spPr/>
      <dgm:t>
        <a:bodyPr/>
        <a:lstStyle/>
        <a:p>
          <a:r>
            <a:rPr lang="en-CA" sz="2000" dirty="0"/>
            <a:t>The company can target the top 3 revenue making countries which are India, China, and the United States.</a:t>
          </a:r>
          <a:endParaRPr lang="en-US" sz="2000" dirty="0"/>
        </a:p>
      </dgm:t>
    </dgm:pt>
    <dgm:pt modelId="{497C30AD-17B5-4405-B193-8541CD6A0416}" type="parTrans" cxnId="{59CA0200-A310-4FB5-9326-E50422A1D699}">
      <dgm:prSet/>
      <dgm:spPr/>
      <dgm:t>
        <a:bodyPr/>
        <a:lstStyle/>
        <a:p>
          <a:endParaRPr lang="en-US"/>
        </a:p>
      </dgm:t>
    </dgm:pt>
    <dgm:pt modelId="{69F9BCDB-01E2-4637-B899-B25A7DFB93C9}" type="sibTrans" cxnId="{59CA0200-A310-4FB5-9326-E50422A1D699}">
      <dgm:prSet/>
      <dgm:spPr/>
      <dgm:t>
        <a:bodyPr/>
        <a:lstStyle/>
        <a:p>
          <a:endParaRPr lang="en-US"/>
        </a:p>
      </dgm:t>
    </dgm:pt>
    <dgm:pt modelId="{4EA764E0-B33B-41B5-BF7B-4C244B41B406}">
      <dgm:prSet custT="1"/>
      <dgm:spPr/>
      <dgm:t>
        <a:bodyPr/>
        <a:lstStyle/>
        <a:p>
          <a:r>
            <a:rPr lang="en-CA" sz="2000" dirty="0"/>
            <a:t>The marketing team can do more promotion in the cities which have highest number of customers such as Celaya, </a:t>
          </a:r>
          <a:r>
            <a:rPr lang="en-CA" sz="2000" dirty="0" err="1"/>
            <a:t>atlixco</a:t>
          </a:r>
          <a:r>
            <a:rPr lang="en-CA" sz="2000" dirty="0"/>
            <a:t>, </a:t>
          </a:r>
          <a:r>
            <a:rPr lang="en-CA" sz="2000" dirty="0" err="1"/>
            <a:t>sivas</a:t>
          </a:r>
          <a:r>
            <a:rPr lang="en-CA" sz="2000" dirty="0"/>
            <a:t>, </a:t>
          </a:r>
          <a:r>
            <a:rPr lang="en-CA" sz="2000" dirty="0" err="1"/>
            <a:t>adoni</a:t>
          </a:r>
          <a:r>
            <a:rPr lang="en-CA" sz="2000" dirty="0"/>
            <a:t>, etc.</a:t>
          </a:r>
          <a:endParaRPr lang="en-US" sz="2000" dirty="0"/>
        </a:p>
      </dgm:t>
    </dgm:pt>
    <dgm:pt modelId="{63C92E08-B067-4796-9068-43AB9ADFD3CD}" type="parTrans" cxnId="{CEED5849-A27A-4E35-BF89-E4BFA6457119}">
      <dgm:prSet/>
      <dgm:spPr/>
      <dgm:t>
        <a:bodyPr/>
        <a:lstStyle/>
        <a:p>
          <a:endParaRPr lang="en-US"/>
        </a:p>
      </dgm:t>
    </dgm:pt>
    <dgm:pt modelId="{5BC9BED6-D2C7-4E5F-93B7-B05D1E58B77F}" type="sibTrans" cxnId="{CEED5849-A27A-4E35-BF89-E4BFA6457119}">
      <dgm:prSet/>
      <dgm:spPr/>
      <dgm:t>
        <a:bodyPr/>
        <a:lstStyle/>
        <a:p>
          <a:endParaRPr lang="en-US"/>
        </a:p>
      </dgm:t>
    </dgm:pt>
    <dgm:pt modelId="{39F2D1AC-27EC-453F-9665-63403008B6AF}">
      <dgm:prSet custT="1"/>
      <dgm:spPr/>
      <dgm:t>
        <a:bodyPr/>
        <a:lstStyle/>
        <a:p>
          <a:r>
            <a:rPr lang="en-CA" sz="2000" dirty="0"/>
            <a:t>The marketing team can focus more promotions within top 3 popular genre with highest number of revenue which are sports, animation and action.</a:t>
          </a:r>
          <a:endParaRPr lang="en-US" sz="2000" dirty="0"/>
        </a:p>
      </dgm:t>
    </dgm:pt>
    <dgm:pt modelId="{07BFBBD1-E019-4917-97CC-F4013046C759}" type="parTrans" cxnId="{BD385099-3DC5-421C-B431-55D9D192474A}">
      <dgm:prSet/>
      <dgm:spPr/>
      <dgm:t>
        <a:bodyPr/>
        <a:lstStyle/>
        <a:p>
          <a:endParaRPr lang="en-US"/>
        </a:p>
      </dgm:t>
    </dgm:pt>
    <dgm:pt modelId="{6F92DD52-8DEC-493B-BE9A-AFB45A3DD69F}" type="sibTrans" cxnId="{BD385099-3DC5-421C-B431-55D9D192474A}">
      <dgm:prSet/>
      <dgm:spPr/>
      <dgm:t>
        <a:bodyPr/>
        <a:lstStyle/>
        <a:p>
          <a:endParaRPr lang="en-US"/>
        </a:p>
      </dgm:t>
    </dgm:pt>
    <dgm:pt modelId="{F2F084AA-AC5E-46EC-A08D-D1656328E999}">
      <dgm:prSet custT="1"/>
      <dgm:spPr/>
      <dgm:t>
        <a:bodyPr/>
        <a:lstStyle/>
        <a:p>
          <a:r>
            <a:rPr lang="en-CA" sz="2000" dirty="0"/>
            <a:t>The company can add more movies belonging to the top 3 popular genres.</a:t>
          </a:r>
          <a:endParaRPr lang="en-US" sz="2000" dirty="0"/>
        </a:p>
      </dgm:t>
    </dgm:pt>
    <dgm:pt modelId="{8FF46C34-75A5-4852-A057-8F2B562502A5}" type="parTrans" cxnId="{844F9A2A-E4C4-493F-BD32-AC2CC142D3BA}">
      <dgm:prSet/>
      <dgm:spPr/>
      <dgm:t>
        <a:bodyPr/>
        <a:lstStyle/>
        <a:p>
          <a:endParaRPr lang="en-US"/>
        </a:p>
      </dgm:t>
    </dgm:pt>
    <dgm:pt modelId="{68935033-28B7-4CCD-87BB-5EE6F0DCD844}" type="sibTrans" cxnId="{844F9A2A-E4C4-493F-BD32-AC2CC142D3BA}">
      <dgm:prSet/>
      <dgm:spPr/>
      <dgm:t>
        <a:bodyPr/>
        <a:lstStyle/>
        <a:p>
          <a:endParaRPr lang="en-US"/>
        </a:p>
      </dgm:t>
    </dgm:pt>
    <dgm:pt modelId="{A2C06093-C0C9-4618-BD8F-4B707A6B25D4}">
      <dgm:prSet custT="1"/>
      <dgm:spPr/>
      <dgm:t>
        <a:bodyPr/>
        <a:lstStyle/>
        <a:p>
          <a:r>
            <a:rPr lang="en-US" sz="2000" dirty="0"/>
            <a:t>The </a:t>
          </a:r>
          <a:r>
            <a:rPr lang="en-US" sz="2000" dirty="0" err="1"/>
            <a:t>url</a:t>
          </a:r>
          <a:r>
            <a:rPr lang="en-US" sz="2000" dirty="0"/>
            <a:t> for tableau dashboard is </a:t>
          </a:r>
          <a:r>
            <a:rPr lang="en-US" sz="2000" dirty="0">
              <a:hlinkClick xmlns:r="http://schemas.openxmlformats.org/officeDocument/2006/relationships" r:id="rId1"/>
            </a:rPr>
            <a:t>https://public.tableau.com/app/profile/ketki1755/viz/Ketki_task_3_10/Story1?publish=yes</a:t>
          </a:r>
          <a:endParaRPr lang="en-US" sz="2000" dirty="0"/>
        </a:p>
      </dgm:t>
    </dgm:pt>
    <dgm:pt modelId="{7B4C6915-FD2B-40F2-B0E4-30576BD78EEC}" type="parTrans" cxnId="{DF537A0B-98A4-4C02-BE61-9A25642F24FD}">
      <dgm:prSet/>
      <dgm:spPr/>
      <dgm:t>
        <a:bodyPr/>
        <a:lstStyle/>
        <a:p>
          <a:endParaRPr lang="en-US"/>
        </a:p>
      </dgm:t>
    </dgm:pt>
    <dgm:pt modelId="{3DC4AAF5-91F8-4D93-9FB6-521FC55D9BAF}" type="sibTrans" cxnId="{DF537A0B-98A4-4C02-BE61-9A25642F24FD}">
      <dgm:prSet/>
      <dgm:spPr/>
      <dgm:t>
        <a:bodyPr/>
        <a:lstStyle/>
        <a:p>
          <a:endParaRPr lang="en-US"/>
        </a:p>
      </dgm:t>
    </dgm:pt>
    <dgm:pt modelId="{141E67EE-E96A-4C36-A2A4-65A687B100A0}" type="pres">
      <dgm:prSet presAssocID="{87CAE9AE-F94F-4247-8FE2-26AC8173D0A3}" presName="vert0" presStyleCnt="0">
        <dgm:presLayoutVars>
          <dgm:dir/>
          <dgm:animOne val="branch"/>
          <dgm:animLvl val="lvl"/>
        </dgm:presLayoutVars>
      </dgm:prSet>
      <dgm:spPr/>
    </dgm:pt>
    <dgm:pt modelId="{D7D68684-6BE9-4ED2-988E-9F8BF4F7A772}" type="pres">
      <dgm:prSet presAssocID="{A7A5B052-3706-4868-821E-54B79B3E5C13}" presName="thickLine" presStyleLbl="alignNode1" presStyleIdx="0" presStyleCnt="5"/>
      <dgm:spPr/>
    </dgm:pt>
    <dgm:pt modelId="{C61F9746-7265-41C3-82BD-9444E84BF73D}" type="pres">
      <dgm:prSet presAssocID="{A7A5B052-3706-4868-821E-54B79B3E5C13}" presName="horz1" presStyleCnt="0"/>
      <dgm:spPr/>
    </dgm:pt>
    <dgm:pt modelId="{5F049C6B-BE37-4DEA-AF12-1D48D61E1EAE}" type="pres">
      <dgm:prSet presAssocID="{A7A5B052-3706-4868-821E-54B79B3E5C13}" presName="tx1" presStyleLbl="revTx" presStyleIdx="0" presStyleCnt="5"/>
      <dgm:spPr/>
    </dgm:pt>
    <dgm:pt modelId="{D91FC590-1EB9-4109-BCCA-501B0DD92A7C}" type="pres">
      <dgm:prSet presAssocID="{A7A5B052-3706-4868-821E-54B79B3E5C13}" presName="vert1" presStyleCnt="0"/>
      <dgm:spPr/>
    </dgm:pt>
    <dgm:pt modelId="{B48599B9-7CC9-4D53-A3F0-F4341B2EB483}" type="pres">
      <dgm:prSet presAssocID="{4EA764E0-B33B-41B5-BF7B-4C244B41B406}" presName="thickLine" presStyleLbl="alignNode1" presStyleIdx="1" presStyleCnt="5"/>
      <dgm:spPr/>
    </dgm:pt>
    <dgm:pt modelId="{7EA83276-BD9E-4F77-B92D-D8D1C20522CA}" type="pres">
      <dgm:prSet presAssocID="{4EA764E0-B33B-41B5-BF7B-4C244B41B406}" presName="horz1" presStyleCnt="0"/>
      <dgm:spPr/>
    </dgm:pt>
    <dgm:pt modelId="{E1484650-5617-434F-BD84-0FE77697211F}" type="pres">
      <dgm:prSet presAssocID="{4EA764E0-B33B-41B5-BF7B-4C244B41B406}" presName="tx1" presStyleLbl="revTx" presStyleIdx="1" presStyleCnt="5"/>
      <dgm:spPr/>
    </dgm:pt>
    <dgm:pt modelId="{DAAC2BCB-D56C-4669-8EDE-150DBDD133A5}" type="pres">
      <dgm:prSet presAssocID="{4EA764E0-B33B-41B5-BF7B-4C244B41B406}" presName="vert1" presStyleCnt="0"/>
      <dgm:spPr/>
    </dgm:pt>
    <dgm:pt modelId="{F8545758-5447-47A5-9484-3E5A087032FC}" type="pres">
      <dgm:prSet presAssocID="{39F2D1AC-27EC-453F-9665-63403008B6AF}" presName="thickLine" presStyleLbl="alignNode1" presStyleIdx="2" presStyleCnt="5"/>
      <dgm:spPr/>
    </dgm:pt>
    <dgm:pt modelId="{A527DA7C-4819-41F6-B664-AFCD006CA164}" type="pres">
      <dgm:prSet presAssocID="{39F2D1AC-27EC-453F-9665-63403008B6AF}" presName="horz1" presStyleCnt="0"/>
      <dgm:spPr/>
    </dgm:pt>
    <dgm:pt modelId="{50611831-83B2-4F6C-AFF9-163D8FA71B99}" type="pres">
      <dgm:prSet presAssocID="{39F2D1AC-27EC-453F-9665-63403008B6AF}" presName="tx1" presStyleLbl="revTx" presStyleIdx="2" presStyleCnt="5"/>
      <dgm:spPr/>
    </dgm:pt>
    <dgm:pt modelId="{B9E58B6E-4408-4783-A381-A27F3AAD0C88}" type="pres">
      <dgm:prSet presAssocID="{39F2D1AC-27EC-453F-9665-63403008B6AF}" presName="vert1" presStyleCnt="0"/>
      <dgm:spPr/>
    </dgm:pt>
    <dgm:pt modelId="{9992FD4E-E62B-4655-BAC6-94ECD5D50439}" type="pres">
      <dgm:prSet presAssocID="{F2F084AA-AC5E-46EC-A08D-D1656328E999}" presName="thickLine" presStyleLbl="alignNode1" presStyleIdx="3" presStyleCnt="5"/>
      <dgm:spPr/>
    </dgm:pt>
    <dgm:pt modelId="{311CF008-A20A-4F45-90DC-13DD80003B28}" type="pres">
      <dgm:prSet presAssocID="{F2F084AA-AC5E-46EC-A08D-D1656328E999}" presName="horz1" presStyleCnt="0"/>
      <dgm:spPr/>
    </dgm:pt>
    <dgm:pt modelId="{96F29911-66E3-410C-88B9-F4DA913F60A6}" type="pres">
      <dgm:prSet presAssocID="{F2F084AA-AC5E-46EC-A08D-D1656328E999}" presName="tx1" presStyleLbl="revTx" presStyleIdx="3" presStyleCnt="5"/>
      <dgm:spPr/>
    </dgm:pt>
    <dgm:pt modelId="{09CCECC7-21B5-44F0-B1DA-54181114B154}" type="pres">
      <dgm:prSet presAssocID="{F2F084AA-AC5E-46EC-A08D-D1656328E999}" presName="vert1" presStyleCnt="0"/>
      <dgm:spPr/>
    </dgm:pt>
    <dgm:pt modelId="{B9DF492A-92C3-48D6-A6A9-154157B6C544}" type="pres">
      <dgm:prSet presAssocID="{A2C06093-C0C9-4618-BD8F-4B707A6B25D4}" presName="thickLine" presStyleLbl="alignNode1" presStyleIdx="4" presStyleCnt="5"/>
      <dgm:spPr/>
    </dgm:pt>
    <dgm:pt modelId="{F0F789E6-F2F1-4133-8710-D5AED26EFB18}" type="pres">
      <dgm:prSet presAssocID="{A2C06093-C0C9-4618-BD8F-4B707A6B25D4}" presName="horz1" presStyleCnt="0"/>
      <dgm:spPr/>
    </dgm:pt>
    <dgm:pt modelId="{CDC19262-A7B7-4BE6-834C-C61097B1EB26}" type="pres">
      <dgm:prSet presAssocID="{A2C06093-C0C9-4618-BD8F-4B707A6B25D4}" presName="tx1" presStyleLbl="revTx" presStyleIdx="4" presStyleCnt="5"/>
      <dgm:spPr/>
    </dgm:pt>
    <dgm:pt modelId="{DD961FA3-D1A1-4D02-A0B9-61310D6AF555}" type="pres">
      <dgm:prSet presAssocID="{A2C06093-C0C9-4618-BD8F-4B707A6B25D4}" presName="vert1" presStyleCnt="0"/>
      <dgm:spPr/>
    </dgm:pt>
  </dgm:ptLst>
  <dgm:cxnLst>
    <dgm:cxn modelId="{59CA0200-A310-4FB5-9326-E50422A1D699}" srcId="{87CAE9AE-F94F-4247-8FE2-26AC8173D0A3}" destId="{A7A5B052-3706-4868-821E-54B79B3E5C13}" srcOrd="0" destOrd="0" parTransId="{497C30AD-17B5-4405-B193-8541CD6A0416}" sibTransId="{69F9BCDB-01E2-4637-B899-B25A7DFB93C9}"/>
    <dgm:cxn modelId="{DF537A0B-98A4-4C02-BE61-9A25642F24FD}" srcId="{87CAE9AE-F94F-4247-8FE2-26AC8173D0A3}" destId="{A2C06093-C0C9-4618-BD8F-4B707A6B25D4}" srcOrd="4" destOrd="0" parTransId="{7B4C6915-FD2B-40F2-B0E4-30576BD78EEC}" sibTransId="{3DC4AAF5-91F8-4D93-9FB6-521FC55D9BAF}"/>
    <dgm:cxn modelId="{55AC8F0F-1C17-4EF2-A9D6-B3B9CCD4DD4B}" type="presOf" srcId="{4EA764E0-B33B-41B5-BF7B-4C244B41B406}" destId="{E1484650-5617-434F-BD84-0FE77697211F}" srcOrd="0" destOrd="0" presId="urn:microsoft.com/office/officeart/2008/layout/LinedList"/>
    <dgm:cxn modelId="{17E65015-6778-4098-B4A4-14526C8E15D6}" type="presOf" srcId="{87CAE9AE-F94F-4247-8FE2-26AC8173D0A3}" destId="{141E67EE-E96A-4C36-A2A4-65A687B100A0}" srcOrd="0" destOrd="0" presId="urn:microsoft.com/office/officeart/2008/layout/LinedList"/>
    <dgm:cxn modelId="{844F9A2A-E4C4-493F-BD32-AC2CC142D3BA}" srcId="{87CAE9AE-F94F-4247-8FE2-26AC8173D0A3}" destId="{F2F084AA-AC5E-46EC-A08D-D1656328E999}" srcOrd="3" destOrd="0" parTransId="{8FF46C34-75A5-4852-A057-8F2B562502A5}" sibTransId="{68935033-28B7-4CCD-87BB-5EE6F0DCD844}"/>
    <dgm:cxn modelId="{CEED5849-A27A-4E35-BF89-E4BFA6457119}" srcId="{87CAE9AE-F94F-4247-8FE2-26AC8173D0A3}" destId="{4EA764E0-B33B-41B5-BF7B-4C244B41B406}" srcOrd="1" destOrd="0" parTransId="{63C92E08-B067-4796-9068-43AB9ADFD3CD}" sibTransId="{5BC9BED6-D2C7-4E5F-93B7-B05D1E58B77F}"/>
    <dgm:cxn modelId="{AD003451-65EB-4E90-A8FA-D9CCC85CF525}" type="presOf" srcId="{F2F084AA-AC5E-46EC-A08D-D1656328E999}" destId="{96F29911-66E3-410C-88B9-F4DA913F60A6}" srcOrd="0" destOrd="0" presId="urn:microsoft.com/office/officeart/2008/layout/LinedList"/>
    <dgm:cxn modelId="{7DF3DC8D-A416-4A4E-BD39-CF1960E36AB3}" type="presOf" srcId="{A2C06093-C0C9-4618-BD8F-4B707A6B25D4}" destId="{CDC19262-A7B7-4BE6-834C-C61097B1EB26}" srcOrd="0" destOrd="0" presId="urn:microsoft.com/office/officeart/2008/layout/LinedList"/>
    <dgm:cxn modelId="{FF60E18E-5C1A-4EBE-A0C8-A98D73434681}" type="presOf" srcId="{39F2D1AC-27EC-453F-9665-63403008B6AF}" destId="{50611831-83B2-4F6C-AFF9-163D8FA71B99}" srcOrd="0" destOrd="0" presId="urn:microsoft.com/office/officeart/2008/layout/LinedList"/>
    <dgm:cxn modelId="{BD385099-3DC5-421C-B431-55D9D192474A}" srcId="{87CAE9AE-F94F-4247-8FE2-26AC8173D0A3}" destId="{39F2D1AC-27EC-453F-9665-63403008B6AF}" srcOrd="2" destOrd="0" parTransId="{07BFBBD1-E019-4917-97CC-F4013046C759}" sibTransId="{6F92DD52-8DEC-493B-BE9A-AFB45A3DD69F}"/>
    <dgm:cxn modelId="{5FCE1DC0-3BE7-4C0C-9E2D-28AB762916CD}" type="presOf" srcId="{A7A5B052-3706-4868-821E-54B79B3E5C13}" destId="{5F049C6B-BE37-4DEA-AF12-1D48D61E1EAE}" srcOrd="0" destOrd="0" presId="urn:microsoft.com/office/officeart/2008/layout/LinedList"/>
    <dgm:cxn modelId="{59120B0E-E925-4324-9F8C-CDE18D227D48}" type="presParOf" srcId="{141E67EE-E96A-4C36-A2A4-65A687B100A0}" destId="{D7D68684-6BE9-4ED2-988E-9F8BF4F7A772}" srcOrd="0" destOrd="0" presId="urn:microsoft.com/office/officeart/2008/layout/LinedList"/>
    <dgm:cxn modelId="{FA338E38-2ABD-4284-B472-04DD1447A05B}" type="presParOf" srcId="{141E67EE-E96A-4C36-A2A4-65A687B100A0}" destId="{C61F9746-7265-41C3-82BD-9444E84BF73D}" srcOrd="1" destOrd="0" presId="urn:microsoft.com/office/officeart/2008/layout/LinedList"/>
    <dgm:cxn modelId="{1C5F91CF-4335-4CFD-8686-862761E9F62F}" type="presParOf" srcId="{C61F9746-7265-41C3-82BD-9444E84BF73D}" destId="{5F049C6B-BE37-4DEA-AF12-1D48D61E1EAE}" srcOrd="0" destOrd="0" presId="urn:microsoft.com/office/officeart/2008/layout/LinedList"/>
    <dgm:cxn modelId="{D0CA1C58-E340-4FF1-AFB3-E07A4E6FF09B}" type="presParOf" srcId="{C61F9746-7265-41C3-82BD-9444E84BF73D}" destId="{D91FC590-1EB9-4109-BCCA-501B0DD92A7C}" srcOrd="1" destOrd="0" presId="urn:microsoft.com/office/officeart/2008/layout/LinedList"/>
    <dgm:cxn modelId="{6C28C9CA-30B3-40B9-AC3B-7CF823987547}" type="presParOf" srcId="{141E67EE-E96A-4C36-A2A4-65A687B100A0}" destId="{B48599B9-7CC9-4D53-A3F0-F4341B2EB483}" srcOrd="2" destOrd="0" presId="urn:microsoft.com/office/officeart/2008/layout/LinedList"/>
    <dgm:cxn modelId="{EDEAA7B5-3086-49B1-B4D8-D2548BC208E9}" type="presParOf" srcId="{141E67EE-E96A-4C36-A2A4-65A687B100A0}" destId="{7EA83276-BD9E-4F77-B92D-D8D1C20522CA}" srcOrd="3" destOrd="0" presId="urn:microsoft.com/office/officeart/2008/layout/LinedList"/>
    <dgm:cxn modelId="{63A6622F-6C05-4857-AF5E-90114517B4A2}" type="presParOf" srcId="{7EA83276-BD9E-4F77-B92D-D8D1C20522CA}" destId="{E1484650-5617-434F-BD84-0FE77697211F}" srcOrd="0" destOrd="0" presId="urn:microsoft.com/office/officeart/2008/layout/LinedList"/>
    <dgm:cxn modelId="{444AB2E9-B2F6-4D74-A45E-18CEBF61E324}" type="presParOf" srcId="{7EA83276-BD9E-4F77-B92D-D8D1C20522CA}" destId="{DAAC2BCB-D56C-4669-8EDE-150DBDD133A5}" srcOrd="1" destOrd="0" presId="urn:microsoft.com/office/officeart/2008/layout/LinedList"/>
    <dgm:cxn modelId="{013EBF74-76F2-4657-A004-21A55E73B110}" type="presParOf" srcId="{141E67EE-E96A-4C36-A2A4-65A687B100A0}" destId="{F8545758-5447-47A5-9484-3E5A087032FC}" srcOrd="4" destOrd="0" presId="urn:microsoft.com/office/officeart/2008/layout/LinedList"/>
    <dgm:cxn modelId="{C451F672-D113-4F5E-87BB-99405E8D9698}" type="presParOf" srcId="{141E67EE-E96A-4C36-A2A4-65A687B100A0}" destId="{A527DA7C-4819-41F6-B664-AFCD006CA164}" srcOrd="5" destOrd="0" presId="urn:microsoft.com/office/officeart/2008/layout/LinedList"/>
    <dgm:cxn modelId="{4C102698-259B-429D-BE81-B4131E912CA6}" type="presParOf" srcId="{A527DA7C-4819-41F6-B664-AFCD006CA164}" destId="{50611831-83B2-4F6C-AFF9-163D8FA71B99}" srcOrd="0" destOrd="0" presId="urn:microsoft.com/office/officeart/2008/layout/LinedList"/>
    <dgm:cxn modelId="{80D9B30C-3ED1-4C21-9F68-C95DFF3D930A}" type="presParOf" srcId="{A527DA7C-4819-41F6-B664-AFCD006CA164}" destId="{B9E58B6E-4408-4783-A381-A27F3AAD0C88}" srcOrd="1" destOrd="0" presId="urn:microsoft.com/office/officeart/2008/layout/LinedList"/>
    <dgm:cxn modelId="{D9620D40-671F-4D50-A81C-81883163ED3A}" type="presParOf" srcId="{141E67EE-E96A-4C36-A2A4-65A687B100A0}" destId="{9992FD4E-E62B-4655-BAC6-94ECD5D50439}" srcOrd="6" destOrd="0" presId="urn:microsoft.com/office/officeart/2008/layout/LinedList"/>
    <dgm:cxn modelId="{284AEE55-D346-4224-927D-1CA9CCA6BFB8}" type="presParOf" srcId="{141E67EE-E96A-4C36-A2A4-65A687B100A0}" destId="{311CF008-A20A-4F45-90DC-13DD80003B28}" srcOrd="7" destOrd="0" presId="urn:microsoft.com/office/officeart/2008/layout/LinedList"/>
    <dgm:cxn modelId="{128F9E34-6A0E-4045-B7FE-B6EB6BE6EE37}" type="presParOf" srcId="{311CF008-A20A-4F45-90DC-13DD80003B28}" destId="{96F29911-66E3-410C-88B9-F4DA913F60A6}" srcOrd="0" destOrd="0" presId="urn:microsoft.com/office/officeart/2008/layout/LinedList"/>
    <dgm:cxn modelId="{52E7B301-8284-46B5-83E8-02A6F94247BE}" type="presParOf" srcId="{311CF008-A20A-4F45-90DC-13DD80003B28}" destId="{09CCECC7-21B5-44F0-B1DA-54181114B154}" srcOrd="1" destOrd="0" presId="urn:microsoft.com/office/officeart/2008/layout/LinedList"/>
    <dgm:cxn modelId="{3F47FE67-CDA5-442F-B39E-BEA6CABADF61}" type="presParOf" srcId="{141E67EE-E96A-4C36-A2A4-65A687B100A0}" destId="{B9DF492A-92C3-48D6-A6A9-154157B6C544}" srcOrd="8" destOrd="0" presId="urn:microsoft.com/office/officeart/2008/layout/LinedList"/>
    <dgm:cxn modelId="{3E7407D9-1456-4003-8A1F-1FA4FF1758B4}" type="presParOf" srcId="{141E67EE-E96A-4C36-A2A4-65A687B100A0}" destId="{F0F789E6-F2F1-4133-8710-D5AED26EFB18}" srcOrd="9" destOrd="0" presId="urn:microsoft.com/office/officeart/2008/layout/LinedList"/>
    <dgm:cxn modelId="{0D936685-D3F6-4F81-8B1E-AFFA737B6461}" type="presParOf" srcId="{F0F789E6-F2F1-4133-8710-D5AED26EFB18}" destId="{CDC19262-A7B7-4BE6-834C-C61097B1EB26}" srcOrd="0" destOrd="0" presId="urn:microsoft.com/office/officeart/2008/layout/LinedList"/>
    <dgm:cxn modelId="{3A497A52-5D5B-491F-B9F1-DF2C33263D41}" type="presParOf" srcId="{F0F789E6-F2F1-4133-8710-D5AED26EFB18}" destId="{DD961FA3-D1A1-4D02-A0B9-61310D6AF5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A21DC-9BE8-4D91-9EA4-9EB1FA862630}">
      <dsp:nvSpPr>
        <dsp:cNvPr id="0" name=""/>
        <dsp:cNvSpPr/>
      </dsp:nvSpPr>
      <dsp:spPr>
        <a:xfrm>
          <a:off x="5013" y="30158"/>
          <a:ext cx="4383638" cy="4291021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45" tIns="50800" rIns="61858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 err="1"/>
            <a:t>Rockbuster</a:t>
          </a:r>
          <a:r>
            <a:rPr lang="en-US" sz="2000" b="0" i="0" kern="1200" baseline="0" dirty="0"/>
            <a:t> Stealth LLC is a movie rental company which has stores around the world and presently is facing stiff competition from streaming services such as Netflix and Amazon Prime.</a:t>
          </a:r>
          <a:endParaRPr lang="en-US" sz="2000" kern="1200" dirty="0"/>
        </a:p>
      </dsp:txBody>
      <dsp:txXfrm>
        <a:off x="5013" y="30158"/>
        <a:ext cx="3847260" cy="4291021"/>
      </dsp:txXfrm>
    </dsp:sp>
    <dsp:sp modelId="{AF21800B-3017-476F-9956-D5DAE573717C}">
      <dsp:nvSpPr>
        <dsp:cNvPr id="0" name=""/>
        <dsp:cNvSpPr/>
      </dsp:nvSpPr>
      <dsp:spPr>
        <a:xfrm>
          <a:off x="3511924" y="0"/>
          <a:ext cx="4383638" cy="4351338"/>
        </a:xfrm>
        <a:prstGeom prst="chevron">
          <a:avLst>
            <a:gd name="adj" fmla="val 2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45" tIns="50800" rIns="154645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 err="1"/>
            <a:t>Rockbuster</a:t>
          </a:r>
          <a:r>
            <a:rPr lang="en-US" sz="2000" b="0" i="0" kern="1200" baseline="0" dirty="0"/>
            <a:t> Stealth management team is planning to use its existing movie licenses to launch an online video rental service in order to stay competitive</a:t>
          </a:r>
          <a:r>
            <a:rPr lang="en-US" sz="2400" b="0" i="0" kern="1200" baseline="0" dirty="0"/>
            <a:t>.</a:t>
          </a:r>
          <a:endParaRPr lang="en-US" sz="2400" kern="1200" dirty="0"/>
        </a:p>
      </dsp:txBody>
      <dsp:txXfrm>
        <a:off x="4599759" y="0"/>
        <a:ext cx="2207969" cy="4351338"/>
      </dsp:txXfrm>
    </dsp:sp>
    <dsp:sp modelId="{9F8BF53C-8D07-4E9C-94EB-1D9A91826E97}">
      <dsp:nvSpPr>
        <dsp:cNvPr id="0" name=""/>
        <dsp:cNvSpPr/>
      </dsp:nvSpPr>
      <dsp:spPr>
        <a:xfrm>
          <a:off x="7018835" y="0"/>
          <a:ext cx="4383638" cy="4351338"/>
        </a:xfrm>
        <a:prstGeom prst="chevron">
          <a:avLst>
            <a:gd name="adj" fmla="val 2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45" tIns="50800" rIns="154645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Key questions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 dirty="0"/>
            <a:t>Which movies contributed the most/least to revenue gain?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 dirty="0"/>
            <a:t>Which countries are </a:t>
          </a:r>
          <a:r>
            <a:rPr lang="en-US" sz="2000" b="0" i="0" kern="1200" baseline="0" dirty="0" err="1"/>
            <a:t>Rockbuster</a:t>
          </a:r>
          <a:r>
            <a:rPr lang="en-US" sz="2000" b="0" i="0" kern="1200" baseline="0" dirty="0"/>
            <a:t> customers based in?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 dirty="0"/>
            <a:t>Do sales figures vary between geographic regions?</a:t>
          </a:r>
          <a:endParaRPr lang="en-US" sz="2000" kern="1200" dirty="0"/>
        </a:p>
      </dsp:txBody>
      <dsp:txXfrm>
        <a:off x="8106670" y="0"/>
        <a:ext cx="2207969" cy="4351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68684-6BE9-4ED2-988E-9F8BF4F7A772}">
      <dsp:nvSpPr>
        <dsp:cNvPr id="0" name=""/>
        <dsp:cNvSpPr/>
      </dsp:nvSpPr>
      <dsp:spPr>
        <a:xfrm>
          <a:off x="0" y="628"/>
          <a:ext cx="73789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49C6B-BE37-4DEA-AF12-1D48D61E1EAE}">
      <dsp:nvSpPr>
        <dsp:cNvPr id="0" name=""/>
        <dsp:cNvSpPr/>
      </dsp:nvSpPr>
      <dsp:spPr>
        <a:xfrm>
          <a:off x="0" y="628"/>
          <a:ext cx="7378968" cy="102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The company can target the top 3 revenue making countries which are India, China, and the United States.</a:t>
          </a:r>
          <a:endParaRPr lang="en-US" sz="2000" kern="1200" dirty="0"/>
        </a:p>
      </dsp:txBody>
      <dsp:txXfrm>
        <a:off x="0" y="628"/>
        <a:ext cx="7378968" cy="1029651"/>
      </dsp:txXfrm>
    </dsp:sp>
    <dsp:sp modelId="{B48599B9-7CC9-4D53-A3F0-F4341B2EB483}">
      <dsp:nvSpPr>
        <dsp:cNvPr id="0" name=""/>
        <dsp:cNvSpPr/>
      </dsp:nvSpPr>
      <dsp:spPr>
        <a:xfrm>
          <a:off x="0" y="1030280"/>
          <a:ext cx="73789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84650-5617-434F-BD84-0FE77697211F}">
      <dsp:nvSpPr>
        <dsp:cNvPr id="0" name=""/>
        <dsp:cNvSpPr/>
      </dsp:nvSpPr>
      <dsp:spPr>
        <a:xfrm>
          <a:off x="0" y="1030280"/>
          <a:ext cx="7378968" cy="102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The marketing team can do more promotion in the cities which have highest number of customers such as Celaya, </a:t>
          </a:r>
          <a:r>
            <a:rPr lang="en-CA" sz="2000" kern="1200" dirty="0" err="1"/>
            <a:t>atlixco</a:t>
          </a:r>
          <a:r>
            <a:rPr lang="en-CA" sz="2000" kern="1200" dirty="0"/>
            <a:t>, </a:t>
          </a:r>
          <a:r>
            <a:rPr lang="en-CA" sz="2000" kern="1200" dirty="0" err="1"/>
            <a:t>sivas</a:t>
          </a:r>
          <a:r>
            <a:rPr lang="en-CA" sz="2000" kern="1200" dirty="0"/>
            <a:t>, </a:t>
          </a:r>
          <a:r>
            <a:rPr lang="en-CA" sz="2000" kern="1200" dirty="0" err="1"/>
            <a:t>adoni</a:t>
          </a:r>
          <a:r>
            <a:rPr lang="en-CA" sz="2000" kern="1200" dirty="0"/>
            <a:t>, etc.</a:t>
          </a:r>
          <a:endParaRPr lang="en-US" sz="2000" kern="1200" dirty="0"/>
        </a:p>
      </dsp:txBody>
      <dsp:txXfrm>
        <a:off x="0" y="1030280"/>
        <a:ext cx="7378968" cy="1029651"/>
      </dsp:txXfrm>
    </dsp:sp>
    <dsp:sp modelId="{F8545758-5447-47A5-9484-3E5A087032FC}">
      <dsp:nvSpPr>
        <dsp:cNvPr id="0" name=""/>
        <dsp:cNvSpPr/>
      </dsp:nvSpPr>
      <dsp:spPr>
        <a:xfrm>
          <a:off x="0" y="2059932"/>
          <a:ext cx="73789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11831-83B2-4F6C-AFF9-163D8FA71B99}">
      <dsp:nvSpPr>
        <dsp:cNvPr id="0" name=""/>
        <dsp:cNvSpPr/>
      </dsp:nvSpPr>
      <dsp:spPr>
        <a:xfrm>
          <a:off x="0" y="2059932"/>
          <a:ext cx="7378968" cy="102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The marketing team can focus more promotions within top 3 popular genre with highest number of revenue which are sports, animation and action.</a:t>
          </a:r>
          <a:endParaRPr lang="en-US" sz="2000" kern="1200" dirty="0"/>
        </a:p>
      </dsp:txBody>
      <dsp:txXfrm>
        <a:off x="0" y="2059932"/>
        <a:ext cx="7378968" cy="1029651"/>
      </dsp:txXfrm>
    </dsp:sp>
    <dsp:sp modelId="{9992FD4E-E62B-4655-BAC6-94ECD5D50439}">
      <dsp:nvSpPr>
        <dsp:cNvPr id="0" name=""/>
        <dsp:cNvSpPr/>
      </dsp:nvSpPr>
      <dsp:spPr>
        <a:xfrm>
          <a:off x="0" y="3089583"/>
          <a:ext cx="73789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29911-66E3-410C-88B9-F4DA913F60A6}">
      <dsp:nvSpPr>
        <dsp:cNvPr id="0" name=""/>
        <dsp:cNvSpPr/>
      </dsp:nvSpPr>
      <dsp:spPr>
        <a:xfrm>
          <a:off x="0" y="3089583"/>
          <a:ext cx="7378968" cy="102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The company can add more movies belonging to the top 3 popular genres.</a:t>
          </a:r>
          <a:endParaRPr lang="en-US" sz="2000" kern="1200" dirty="0"/>
        </a:p>
      </dsp:txBody>
      <dsp:txXfrm>
        <a:off x="0" y="3089583"/>
        <a:ext cx="7378968" cy="1029651"/>
      </dsp:txXfrm>
    </dsp:sp>
    <dsp:sp modelId="{B9DF492A-92C3-48D6-A6A9-154157B6C544}">
      <dsp:nvSpPr>
        <dsp:cNvPr id="0" name=""/>
        <dsp:cNvSpPr/>
      </dsp:nvSpPr>
      <dsp:spPr>
        <a:xfrm>
          <a:off x="0" y="4119235"/>
          <a:ext cx="73789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19262-A7B7-4BE6-834C-C61097B1EB26}">
      <dsp:nvSpPr>
        <dsp:cNvPr id="0" name=""/>
        <dsp:cNvSpPr/>
      </dsp:nvSpPr>
      <dsp:spPr>
        <a:xfrm>
          <a:off x="0" y="4119235"/>
          <a:ext cx="7378968" cy="102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</a:t>
          </a:r>
          <a:r>
            <a:rPr lang="en-US" sz="2000" kern="1200" dirty="0" err="1"/>
            <a:t>url</a:t>
          </a:r>
          <a:r>
            <a:rPr lang="en-US" sz="2000" kern="1200" dirty="0"/>
            <a:t> for tableau dashboard is </a:t>
          </a:r>
          <a:r>
            <a:rPr lang="en-US" sz="2000" kern="1200" dirty="0">
              <a:hlinkClick xmlns:r="http://schemas.openxmlformats.org/officeDocument/2006/relationships" r:id="rId1"/>
            </a:rPr>
            <a:t>https://public.tableau.com/app/profile/ketki1755/viz/Ketki_task_3_10/Story1?publish=yes</a:t>
          </a:r>
          <a:endParaRPr lang="en-US" sz="2000" kern="1200" dirty="0"/>
        </a:p>
      </dsp:txBody>
      <dsp:txXfrm>
        <a:off x="0" y="4119235"/>
        <a:ext cx="7378968" cy="1029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D345-50AC-783A-E776-9BFBB5CE6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81EAC-AFF0-81D2-95B5-D45B9E9B7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AC43-6127-873C-BC35-3162082B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A93DA-5787-9842-A823-51A416A6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6E23-DCEA-9578-FC1E-20022FB7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EE46282-8485-429B-A942-95CEC1E7DD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5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467A-6E99-142E-FC6C-3223085D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4282B-195F-746F-8ACA-9DEA9D44E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B085-1910-F74B-B003-B20124E0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92CB-2A77-9B4A-E154-AC7A2FB1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4B006-26BE-A277-F776-279E0A14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1058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B9B4B-B599-9E25-1E3A-94FE2618F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258C3-2D57-E12C-65B0-E35770C1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E43CD-D8AB-0CCD-FD74-D01066D2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B3F9E-8AE7-EF9E-1B6B-E3962C0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A07F-05E4-B43F-0063-FD742F9F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8065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82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44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DE71-6317-78D0-A6DB-0F71EB68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3E27-C6E5-8752-1F53-AC8582E6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68F01-4733-390E-89FF-2918B7B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257E6-C5C1-A02E-F515-97D7773A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9E514-2B9C-5564-9344-B34F4214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6793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A468-92DE-5C8B-AD42-73762A5E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BFFCB-1A08-3C2D-182A-0E2CDD028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2FBC-54A8-BEB5-1B14-7E9CD66C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E8EA6-9262-591F-DBEF-3480FDAD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81F22-E3BB-6574-9CE7-5E285DA0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8317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18B3-9D0D-24AA-C8AC-395727A0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56C-6BC7-79CB-97BB-AAB821419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34655-53D7-2425-CBCB-852133E8A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59E2-1EF9-604D-149D-BC62DA55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5409E-FDF2-D4B2-DED6-FD57DD4C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3A997-AFAA-1EDF-BF02-7CFAB097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8991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3DE3-7A8F-A57F-70DC-D0D674BA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B642C-E561-E470-B7F6-6D90A121D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BDD4A-7A9A-BD52-48C9-0CBEC511D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7B6F2-92E4-A290-EFF1-863495CE4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84484-DE89-E0B7-90E5-2523AFBEF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F352B-A95E-DC44-9E9D-F4FAE3E2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1F6E0-F239-E3E2-327F-B7BB1AC7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CC8B9-4C4B-C821-5824-22318456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5996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BB74-0532-9667-3181-4C7757EE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8DCBD-7C7F-BE0E-0A62-1017D007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D1F04-4D8B-62B3-8E3E-35DCC9A5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374E1-AE99-8B73-089F-F79326BE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4084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B6911-6870-911C-DD38-46A814F6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29241-3858-E4E2-B1C8-3AB508D5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F5554-FAFF-1CFE-180D-169536AA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2728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3C1F-A696-69B8-6DA1-38E6F845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9327E-67C3-A46C-168E-F7DE2645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6F7A2-D4AE-26AB-A32C-B930301E2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C629C-D38E-7EF3-FD44-0AEAA14C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BE33-2DEC-0188-0016-DDA886C1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256C-AAEA-1171-AEAF-05406619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3597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944E-424E-B07B-DE91-D20D68E7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A59C5-0C5E-5E86-5D7B-66D6B404E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F36F4-8C43-F8C5-2365-1FB1F0933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DD8F-D61A-0606-7804-760F213F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3D8C-9006-44A3-7F5D-C8BBE0F5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4659-C7C2-CCAE-07ED-692C12C0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5468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9B52B-4B6A-C71F-4795-D59E5FEB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5BA15-591B-D320-7CE7-1C165F11F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627E-D1EC-CDCD-52A2-2FAAFE3DD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55C1E-D77C-EF5D-C2B0-E65569FC8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BB2F3-9B45-8258-5283-A73F215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4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1" r:id="rId5"/>
    <p:sldLayoutId id="2147484222" r:id="rId6"/>
    <p:sldLayoutId id="2147484223" r:id="rId7"/>
    <p:sldLayoutId id="2147484224" r:id="rId8"/>
    <p:sldLayoutId id="2147484225" r:id="rId9"/>
    <p:sldLayoutId id="2147484226" r:id="rId10"/>
    <p:sldLayoutId id="2147484227" r:id="rId11"/>
    <p:sldLayoutId id="2147484228" r:id="rId12"/>
    <p:sldLayoutId id="2147484229" r:id="rId13"/>
    <p:sldLayoutId id="2147483654" r:id="rId14"/>
    <p:sldLayoutId id="2147483663" r:id="rId15"/>
    <p:sldLayoutId id="2147483662" r:id="rId16"/>
    <p:sldLayoutId id="2147483668" r:id="rId17"/>
    <p:sldLayoutId id="2147483652" r:id="rId18"/>
    <p:sldLayoutId id="2147483660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>
                <a:solidFill>
                  <a:srgbClr val="FFFFFF"/>
                </a:solidFill>
              </a:rPr>
              <a:t>Rockbuster Stealth LLC</a:t>
            </a:r>
            <a:br>
              <a:rPr lang="en-US" sz="6600">
                <a:solidFill>
                  <a:srgbClr val="FFFFFF"/>
                </a:solidFill>
              </a:rPr>
            </a:br>
            <a:r>
              <a:rPr lang="en-CA" sz="6600" cap="none">
                <a:solidFill>
                  <a:srgbClr val="FFFFFF"/>
                </a:solidFill>
                <a:effectLst/>
              </a:rPr>
              <a:t>Movie Rental Company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CA" cap="none">
                <a:effectLst/>
                <a:cs typeface="Aharoni" panose="020B0604020202020204" pitchFamily="2" charset="-79"/>
              </a:rPr>
              <a:t>Data Analytics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71637F4B-107A-6F32-22E0-74D0C0444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461456"/>
              </p:ext>
            </p:extLst>
          </p:nvPr>
        </p:nvGraphicFramePr>
        <p:xfrm>
          <a:off x="3923397" y="1708732"/>
          <a:ext cx="7378968" cy="5149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000"/>
              <a:pPr>
                <a:spcAft>
                  <a:spcPts val="600"/>
                </a:spcAft>
              </a:pPr>
              <a:t>11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Project Overview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54E3C02-CFDB-9E1B-0BF8-DB9BC8DEA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574838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8D58E966-456A-48F4-81B4-C4D0C002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54331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6901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8912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1" y="1124043"/>
            <a:ext cx="6477233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52EF8-B82D-FF56-8432-6EC1049C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445775"/>
            <a:ext cx="5385391" cy="33424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Rockbuster Profile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 a glance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0612F-3823-AD48-51BF-95A830BA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7225" y="1483341"/>
            <a:ext cx="3682853" cy="34726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 movies</a:t>
            </a:r>
          </a:p>
          <a:p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600 cities </a:t>
            </a:r>
          </a:p>
          <a:p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599 customers</a:t>
            </a:r>
          </a:p>
          <a:p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109 countries</a:t>
            </a:r>
          </a:p>
          <a:p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 genres</a:t>
            </a:r>
          </a:p>
          <a:p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stores</a:t>
            </a:r>
          </a:p>
          <a:p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D4B2-BA6A-1119-EFBA-A68F5CF7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000"/>
              <a:pPr>
                <a:spcAft>
                  <a:spcPts val="600"/>
                </a:spcAft>
              </a:pPr>
              <a:t>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8194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7486ED-0428-5300-8A78-41F1AE77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Revenue by film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0A830-4D81-E101-F853-4AD8F868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82" y="1575459"/>
            <a:ext cx="9872177" cy="505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Revenue by country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585410-1C89-2B68-1EC3-7784B0C0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574310"/>
            <a:ext cx="9225280" cy="528369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B1DDC-F686-195F-1DB4-7F727CB6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Top 10 countries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71B4EC-4E7D-A084-AD3C-1FE316F9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574311"/>
            <a:ext cx="10222724" cy="52455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59F52-B927-265A-24F3-FDE93DFC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49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CE8D1-6896-6DD8-4C29-FDD05DB3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Top 10 cities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AB47BD-405E-7440-E060-72D28915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1574310"/>
            <a:ext cx="9854309" cy="52474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E0700-F762-CBB7-2D14-7622E010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1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7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738E2-F03D-2B30-6FB5-BA585568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Top 5 customers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41788-E5CF-34D7-E709-172FD278C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18" y="467360"/>
            <a:ext cx="7892302" cy="587976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B82BE-C9EF-DE1E-D414-95715451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2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38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36B4A-A9B8-A4CD-5100-FF6F0FBE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GeNRE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5194C9-B7D8-454B-EB73-B08DD947E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01288"/>
            <a:ext cx="7188199" cy="48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1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264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Rockbuster Stealth LLC Movie Rental Company</vt:lpstr>
      <vt:lpstr>Project Overview</vt:lpstr>
      <vt:lpstr>Rockbuster Profile At a glance</vt:lpstr>
      <vt:lpstr>Revenue by film</vt:lpstr>
      <vt:lpstr>Revenue by country</vt:lpstr>
      <vt:lpstr>Top 10 countries</vt:lpstr>
      <vt:lpstr>Top 10 cities</vt:lpstr>
      <vt:lpstr>Top 5 customers</vt:lpstr>
      <vt:lpstr>TOP GeNRE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 Movie Rental Company</dc:title>
  <dc:creator>Ketaki Thote</dc:creator>
  <cp:lastModifiedBy>Ketaki Thote</cp:lastModifiedBy>
  <cp:revision>33</cp:revision>
  <dcterms:created xsi:type="dcterms:W3CDTF">2023-01-20T00:52:07Z</dcterms:created>
  <dcterms:modified xsi:type="dcterms:W3CDTF">2023-03-04T16:36:47Z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