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rimo Bold" panose="020B0604020202020204" charset="0"/>
      <p:regular r:id="rId11"/>
    </p:embeddedFont>
    <p:embeddedFont>
      <p:font typeface="Calibri" panose="020F0502020204030204" pitchFamily="34" charset="0"/>
      <p:regular r:id="rId12"/>
      <p:bold r:id="rId13"/>
      <p:italic r:id="rId14"/>
      <p:boldItalic r:id="rId15"/>
    </p:embeddedFont>
    <p:embeddedFont>
      <p:font typeface="Copperplate Gothic 32 AB Bold" panose="020B0604020202020204" charset="0"/>
      <p:regular r:id="rId16"/>
    </p:embeddedFont>
    <p:embeddedFont>
      <p:font typeface="Times New Roman Bold" panose="02020803070505020304" pitchFamily="18" charset="0"/>
      <p:bold r:id="rId17"/>
    </p:embeddedFont>
    <p:embeddedFont>
      <p:font typeface="Anonymous Pro Bold" panose="020B0604020202020204" charset="0"/>
      <p:regular r:id="rId18"/>
    </p:embeddedFont>
    <p:embeddedFont>
      <p:font typeface="Yeseva One"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21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8.png"/><Relationship Id="rId2" Type="http://schemas.openxmlformats.org/officeDocument/2006/relationships/image" Target="../media/image1.jpe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16.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07/s10661-022-10603-w"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doi.org/10.1007/s10661-023-12287-2" TargetMode="External"/><Relationship Id="rId4" Type="http://schemas.openxmlformats.org/officeDocument/2006/relationships/hyperlink" Target="https://doi.org/10.3390/su15231646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TextBox 3"/>
          <p:cNvSpPr txBox="1"/>
          <p:nvPr/>
        </p:nvSpPr>
        <p:spPr>
          <a:xfrm>
            <a:off x="1828049" y="482886"/>
            <a:ext cx="14290622" cy="2773429"/>
          </a:xfrm>
          <a:prstGeom prst="rect">
            <a:avLst/>
          </a:prstGeom>
        </p:spPr>
        <p:txBody>
          <a:bodyPr lIns="0" tIns="0" rIns="0" bIns="0" rtlCol="0" anchor="t">
            <a:spAutoFit/>
          </a:bodyPr>
          <a:lstStyle/>
          <a:p>
            <a:pPr algn="ctr">
              <a:lnSpc>
                <a:spcPts val="4213"/>
              </a:lnSpc>
            </a:pPr>
            <a:r>
              <a:rPr lang="en-US" sz="3009">
                <a:solidFill>
                  <a:srgbClr val="0D0F68"/>
                </a:solidFill>
                <a:latin typeface="Copperplate Gothic 32 AB Bold"/>
                <a:ea typeface="Copperplate Gothic 32 AB Bold"/>
                <a:cs typeface="Copperplate Gothic 32 AB Bold"/>
                <a:sym typeface="Copperplate Gothic 32 AB Bold"/>
              </a:rPr>
              <a:t>S.A.P.D.J. Pathashala’s </a:t>
            </a:r>
          </a:p>
          <a:p>
            <a:pPr algn="ctr">
              <a:lnSpc>
                <a:spcPts val="4213"/>
              </a:lnSpc>
            </a:pPr>
            <a:r>
              <a:rPr lang="en-US" sz="3009">
                <a:solidFill>
                  <a:srgbClr val="0D0F68"/>
                </a:solidFill>
                <a:latin typeface="Copperplate Gothic 32 AB Bold"/>
                <a:ea typeface="Copperplate Gothic 32 AB Bold"/>
                <a:cs typeface="Copperplate Gothic 32 AB Bold"/>
                <a:sym typeface="Copperplate Gothic 32 AB Bold"/>
              </a:rPr>
              <a:t>Walchand Institute of Technology</a:t>
            </a:r>
          </a:p>
          <a:p>
            <a:pPr algn="ctr">
              <a:lnSpc>
                <a:spcPts val="4213"/>
              </a:lnSpc>
            </a:pPr>
            <a:r>
              <a:rPr lang="en-US" sz="3009">
                <a:solidFill>
                  <a:srgbClr val="0D0F68"/>
                </a:solidFill>
                <a:latin typeface="Copperplate Gothic 32 AB Bold"/>
                <a:ea typeface="Copperplate Gothic 32 AB Bold"/>
                <a:cs typeface="Copperplate Gothic 32 AB Bold"/>
                <a:sym typeface="Copperplate Gothic 32 AB Bold"/>
              </a:rPr>
              <a:t> An Autonomous Institute</a:t>
            </a:r>
          </a:p>
          <a:p>
            <a:pPr algn="ctr">
              <a:lnSpc>
                <a:spcPts val="9253"/>
              </a:lnSpc>
            </a:pPr>
            <a:endParaRPr lang="en-US" sz="3009">
              <a:solidFill>
                <a:srgbClr val="0D0F68"/>
              </a:solidFill>
              <a:latin typeface="Copperplate Gothic 32 AB Bold"/>
              <a:ea typeface="Copperplate Gothic 32 AB Bold"/>
              <a:cs typeface="Copperplate Gothic 32 AB Bold"/>
              <a:sym typeface="Copperplate Gothic 32 AB Bold"/>
            </a:endParaRPr>
          </a:p>
        </p:txBody>
      </p:sp>
      <p:sp>
        <p:nvSpPr>
          <p:cNvPr id="4" name="Freeform 4"/>
          <p:cNvSpPr/>
          <p:nvPr/>
        </p:nvSpPr>
        <p:spPr>
          <a:xfrm>
            <a:off x="2562630" y="387317"/>
            <a:ext cx="1591047" cy="2025998"/>
          </a:xfrm>
          <a:custGeom>
            <a:avLst/>
            <a:gdLst/>
            <a:ahLst/>
            <a:cxnLst/>
            <a:rect l="l" t="t" r="r" b="b"/>
            <a:pathLst>
              <a:path w="1591047" h="2025998">
                <a:moveTo>
                  <a:pt x="0" y="0"/>
                </a:moveTo>
                <a:lnTo>
                  <a:pt x="1591047" y="0"/>
                </a:lnTo>
                <a:lnTo>
                  <a:pt x="1591047" y="2025998"/>
                </a:lnTo>
                <a:lnTo>
                  <a:pt x="0" y="2025998"/>
                </a:lnTo>
                <a:lnTo>
                  <a:pt x="0" y="0"/>
                </a:lnTo>
                <a:close/>
              </a:path>
            </a:pathLst>
          </a:custGeom>
          <a:blipFill>
            <a:blip r:embed="rId3"/>
            <a:stretch>
              <a:fillRect/>
            </a:stretch>
          </a:blipFill>
        </p:spPr>
      </p:sp>
      <p:sp>
        <p:nvSpPr>
          <p:cNvPr id="5" name="TextBox 5"/>
          <p:cNvSpPr txBox="1"/>
          <p:nvPr/>
        </p:nvSpPr>
        <p:spPr>
          <a:xfrm>
            <a:off x="5884775" y="5057775"/>
            <a:ext cx="6177171" cy="4102123"/>
          </a:xfrm>
          <a:prstGeom prst="rect">
            <a:avLst/>
          </a:prstGeom>
        </p:spPr>
        <p:txBody>
          <a:bodyPr lIns="0" tIns="0" rIns="0" bIns="0" rtlCol="0" anchor="t">
            <a:spAutoFit/>
          </a:bodyPr>
          <a:lstStyle/>
          <a:p>
            <a:pPr algn="ctr">
              <a:lnSpc>
                <a:spcPts val="5423"/>
              </a:lnSpc>
            </a:pPr>
            <a:r>
              <a:rPr lang="en-US" sz="3874">
                <a:solidFill>
                  <a:srgbClr val="0D0F68"/>
                </a:solidFill>
                <a:latin typeface="Anonymous Pro Bold"/>
                <a:ea typeface="Anonymous Pro Bold"/>
                <a:cs typeface="Anonymous Pro Bold"/>
                <a:sym typeface="Anonymous Pro Bold"/>
              </a:rPr>
              <a:t>Pranita Annaldas</a:t>
            </a:r>
          </a:p>
          <a:p>
            <a:pPr algn="ctr">
              <a:lnSpc>
                <a:spcPts val="5423"/>
              </a:lnSpc>
            </a:pPr>
            <a:r>
              <a:rPr lang="en-US" sz="3874">
                <a:solidFill>
                  <a:srgbClr val="0D0F68"/>
                </a:solidFill>
                <a:latin typeface="Anonymous Pro Bold"/>
                <a:ea typeface="Anonymous Pro Bold"/>
                <a:cs typeface="Anonymous Pro Bold"/>
                <a:sym typeface="Anonymous Pro Bold"/>
              </a:rPr>
              <a:t> Ketaki Bidkar</a:t>
            </a:r>
          </a:p>
          <a:p>
            <a:pPr algn="ctr">
              <a:lnSpc>
                <a:spcPts val="5423"/>
              </a:lnSpc>
            </a:pPr>
            <a:r>
              <a:rPr lang="en-US" sz="3874">
                <a:solidFill>
                  <a:srgbClr val="0D0F68"/>
                </a:solidFill>
                <a:latin typeface="Anonymous Pro Bold"/>
                <a:ea typeface="Anonymous Pro Bold"/>
                <a:cs typeface="Anonymous Pro Bold"/>
                <a:sym typeface="Anonymous Pro Bold"/>
              </a:rPr>
              <a:t>Rumesha Khan</a:t>
            </a:r>
          </a:p>
          <a:p>
            <a:pPr algn="ctr">
              <a:lnSpc>
                <a:spcPts val="5423"/>
              </a:lnSpc>
            </a:pPr>
            <a:r>
              <a:rPr lang="en-US" sz="3874">
                <a:solidFill>
                  <a:srgbClr val="0D0F68"/>
                </a:solidFill>
                <a:latin typeface="Anonymous Pro Bold"/>
                <a:ea typeface="Anonymous Pro Bold"/>
                <a:cs typeface="Anonymous Pro Bold"/>
                <a:sym typeface="Anonymous Pro Bold"/>
              </a:rPr>
              <a:t>Samruddhi Chobharkar</a:t>
            </a:r>
          </a:p>
          <a:p>
            <a:pPr algn="ctr">
              <a:lnSpc>
                <a:spcPts val="5423"/>
              </a:lnSpc>
            </a:pPr>
            <a:r>
              <a:rPr lang="en-US" sz="3874">
                <a:solidFill>
                  <a:srgbClr val="0D0F68"/>
                </a:solidFill>
                <a:latin typeface="Anonymous Pro Bold"/>
                <a:ea typeface="Anonymous Pro Bold"/>
                <a:cs typeface="Anonymous Pro Bold"/>
                <a:sym typeface="Anonymous Pro Bold"/>
              </a:rPr>
              <a:t>Padamaja Alase</a:t>
            </a:r>
          </a:p>
          <a:p>
            <a:pPr algn="ctr">
              <a:lnSpc>
                <a:spcPts val="5423"/>
              </a:lnSpc>
              <a:spcBef>
                <a:spcPct val="0"/>
              </a:spcBef>
            </a:pPr>
            <a:r>
              <a:rPr lang="en-US" sz="3874">
                <a:solidFill>
                  <a:srgbClr val="0D0F68"/>
                </a:solidFill>
                <a:latin typeface="Anonymous Pro Bold"/>
                <a:ea typeface="Anonymous Pro Bold"/>
                <a:cs typeface="Anonymous Pro Bold"/>
                <a:sym typeface="Anonymous Pro Bold"/>
              </a:rPr>
              <a:t>Vaishnavi Birajdar</a:t>
            </a:r>
          </a:p>
        </p:txBody>
      </p:sp>
      <p:sp>
        <p:nvSpPr>
          <p:cNvPr id="6" name="TextBox 6"/>
          <p:cNvSpPr txBox="1"/>
          <p:nvPr/>
        </p:nvSpPr>
        <p:spPr>
          <a:xfrm>
            <a:off x="0" y="3056289"/>
            <a:ext cx="18288000" cy="1880230"/>
          </a:xfrm>
          <a:prstGeom prst="rect">
            <a:avLst/>
          </a:prstGeom>
        </p:spPr>
        <p:txBody>
          <a:bodyPr lIns="0" tIns="0" rIns="0" bIns="0" rtlCol="0" anchor="t">
            <a:spAutoFit/>
          </a:bodyPr>
          <a:lstStyle/>
          <a:p>
            <a:pPr algn="ctr">
              <a:lnSpc>
                <a:spcPts val="7140"/>
              </a:lnSpc>
              <a:spcBef>
                <a:spcPct val="0"/>
              </a:spcBef>
            </a:pPr>
            <a:r>
              <a:rPr lang="en-US" sz="5100">
                <a:solidFill>
                  <a:srgbClr val="0D0F68"/>
                </a:solidFill>
                <a:latin typeface="Copperplate Gothic 32 AB Bold"/>
                <a:ea typeface="Copperplate Gothic 32 AB Bold"/>
                <a:cs typeface="Copperplate Gothic 32 AB Bold"/>
                <a:sym typeface="Copperplate Gothic 32 AB Bold"/>
              </a:rPr>
              <a:t>A predictive model to assess the environmental impact of urban expansion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TextBox 3"/>
          <p:cNvSpPr txBox="1"/>
          <p:nvPr/>
        </p:nvSpPr>
        <p:spPr>
          <a:xfrm>
            <a:off x="779731" y="704850"/>
            <a:ext cx="4383251" cy="1589161"/>
          </a:xfrm>
          <a:prstGeom prst="rect">
            <a:avLst/>
          </a:prstGeom>
        </p:spPr>
        <p:txBody>
          <a:bodyPr lIns="0" tIns="0" rIns="0" bIns="0" rtlCol="0" anchor="t">
            <a:spAutoFit/>
          </a:bodyPr>
          <a:lstStyle/>
          <a:p>
            <a:pPr algn="ctr">
              <a:lnSpc>
                <a:spcPts val="11633"/>
              </a:lnSpc>
            </a:pPr>
            <a:r>
              <a:rPr lang="en-US" sz="8309">
                <a:solidFill>
                  <a:srgbClr val="0D0F68"/>
                </a:solidFill>
                <a:latin typeface="Times New Roman Bold"/>
                <a:ea typeface="Times New Roman Bold"/>
                <a:cs typeface="Times New Roman Bold"/>
                <a:sym typeface="Times New Roman Bold"/>
              </a:rPr>
              <a:t>Content</a:t>
            </a:r>
          </a:p>
        </p:txBody>
      </p:sp>
      <p:sp>
        <p:nvSpPr>
          <p:cNvPr id="4" name="TextBox 4"/>
          <p:cNvSpPr txBox="1"/>
          <p:nvPr/>
        </p:nvSpPr>
        <p:spPr>
          <a:xfrm>
            <a:off x="1028700" y="2571589"/>
            <a:ext cx="9292401" cy="6047763"/>
          </a:xfrm>
          <a:prstGeom prst="rect">
            <a:avLst/>
          </a:prstGeom>
        </p:spPr>
        <p:txBody>
          <a:bodyPr lIns="0" tIns="0" rIns="0" bIns="0" rtlCol="0" anchor="t">
            <a:spAutoFit/>
          </a:bodyPr>
          <a:lstStyle/>
          <a:p>
            <a:pPr marL="814831" lvl="1" indent="-407415" algn="just">
              <a:lnSpc>
                <a:spcPts val="5283"/>
              </a:lnSpc>
              <a:buAutoNum type="arabicPeriod"/>
            </a:pPr>
            <a:r>
              <a:rPr lang="en-US" sz="3774">
                <a:solidFill>
                  <a:srgbClr val="0D0F68"/>
                </a:solidFill>
                <a:latin typeface="Times New Roman"/>
                <a:ea typeface="Times New Roman"/>
                <a:cs typeface="Times New Roman"/>
                <a:sym typeface="Times New Roman"/>
              </a:rPr>
              <a:t>Idea of the project</a:t>
            </a:r>
          </a:p>
          <a:p>
            <a:pPr marL="814831" lvl="1" indent="-407415" algn="just">
              <a:lnSpc>
                <a:spcPts val="5283"/>
              </a:lnSpc>
              <a:buAutoNum type="arabicPeriod"/>
            </a:pPr>
            <a:r>
              <a:rPr lang="en-US" sz="3774">
                <a:solidFill>
                  <a:srgbClr val="0D0F68"/>
                </a:solidFill>
                <a:latin typeface="Times New Roman"/>
                <a:ea typeface="Times New Roman"/>
                <a:cs typeface="Times New Roman"/>
                <a:sym typeface="Times New Roman"/>
              </a:rPr>
              <a:t>Background of Project</a:t>
            </a:r>
          </a:p>
          <a:p>
            <a:pPr marL="814831" lvl="1" indent="-407415" algn="just">
              <a:lnSpc>
                <a:spcPts val="5283"/>
              </a:lnSpc>
              <a:buAutoNum type="arabicPeriod"/>
            </a:pPr>
            <a:r>
              <a:rPr lang="en-US" sz="3774">
                <a:solidFill>
                  <a:srgbClr val="0D0F68"/>
                </a:solidFill>
                <a:latin typeface="Times New Roman"/>
                <a:ea typeface="Times New Roman"/>
                <a:cs typeface="Times New Roman"/>
                <a:sym typeface="Times New Roman"/>
              </a:rPr>
              <a:t>Methodology</a:t>
            </a:r>
          </a:p>
          <a:p>
            <a:pPr marL="814831" lvl="1" indent="-407415" algn="just">
              <a:lnSpc>
                <a:spcPts val="5283"/>
              </a:lnSpc>
              <a:buAutoNum type="arabicPeriod"/>
            </a:pPr>
            <a:r>
              <a:rPr lang="en-US" sz="3774">
                <a:solidFill>
                  <a:srgbClr val="0D0F68"/>
                </a:solidFill>
                <a:latin typeface="Times New Roman"/>
                <a:ea typeface="Times New Roman"/>
                <a:cs typeface="Times New Roman"/>
                <a:sym typeface="Times New Roman"/>
              </a:rPr>
              <a:t>Software required</a:t>
            </a:r>
          </a:p>
          <a:p>
            <a:pPr marL="814831" lvl="1" indent="-407415" algn="just">
              <a:lnSpc>
                <a:spcPts val="5283"/>
              </a:lnSpc>
              <a:buAutoNum type="arabicPeriod"/>
            </a:pPr>
            <a:r>
              <a:rPr lang="en-US" sz="3774">
                <a:solidFill>
                  <a:srgbClr val="0D0F68"/>
                </a:solidFill>
                <a:latin typeface="Times New Roman"/>
                <a:ea typeface="Times New Roman"/>
                <a:cs typeface="Times New Roman"/>
                <a:sym typeface="Times New Roman"/>
              </a:rPr>
              <a:t>Technology Stack</a:t>
            </a:r>
          </a:p>
          <a:p>
            <a:pPr marL="814831" lvl="1" indent="-407415" algn="just">
              <a:lnSpc>
                <a:spcPts val="5283"/>
              </a:lnSpc>
              <a:buAutoNum type="arabicPeriod"/>
            </a:pPr>
            <a:r>
              <a:rPr lang="en-US" sz="3774">
                <a:solidFill>
                  <a:srgbClr val="0D0F68"/>
                </a:solidFill>
                <a:latin typeface="Times New Roman"/>
                <a:ea typeface="Times New Roman"/>
                <a:cs typeface="Times New Roman"/>
                <a:sym typeface="Times New Roman"/>
              </a:rPr>
              <a:t>Testing</a:t>
            </a:r>
          </a:p>
          <a:p>
            <a:pPr marL="814831" lvl="1" indent="-407415" algn="just">
              <a:lnSpc>
                <a:spcPts val="5283"/>
              </a:lnSpc>
              <a:buAutoNum type="arabicPeriod"/>
            </a:pPr>
            <a:r>
              <a:rPr lang="en-US" sz="3774">
                <a:solidFill>
                  <a:srgbClr val="0D0F68"/>
                </a:solidFill>
                <a:latin typeface="Times New Roman"/>
                <a:ea typeface="Times New Roman"/>
                <a:cs typeface="Times New Roman"/>
                <a:sym typeface="Times New Roman"/>
              </a:rPr>
              <a:t>Work Distribution</a:t>
            </a:r>
          </a:p>
          <a:p>
            <a:pPr marL="814831" lvl="1" indent="-407415" algn="just">
              <a:lnSpc>
                <a:spcPts val="5283"/>
              </a:lnSpc>
              <a:buAutoNum type="arabicPeriod"/>
            </a:pPr>
            <a:r>
              <a:rPr lang="en-US" sz="3774">
                <a:solidFill>
                  <a:srgbClr val="0D0F68"/>
                </a:solidFill>
                <a:latin typeface="Times New Roman"/>
                <a:ea typeface="Times New Roman"/>
                <a:cs typeface="Times New Roman"/>
                <a:sym typeface="Times New Roman"/>
              </a:rPr>
              <a:t>References</a:t>
            </a:r>
          </a:p>
          <a:p>
            <a:pPr algn="just">
              <a:lnSpc>
                <a:spcPts val="5283"/>
              </a:lnSpc>
            </a:pPr>
            <a:endParaRPr lang="en-US" sz="3774">
              <a:solidFill>
                <a:srgbClr val="0D0F68"/>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TextBox 3"/>
          <p:cNvSpPr txBox="1"/>
          <p:nvPr/>
        </p:nvSpPr>
        <p:spPr>
          <a:xfrm>
            <a:off x="625193" y="156494"/>
            <a:ext cx="10038214" cy="1159505"/>
          </a:xfrm>
          <a:prstGeom prst="rect">
            <a:avLst/>
          </a:prstGeom>
        </p:spPr>
        <p:txBody>
          <a:bodyPr lIns="0" tIns="0" rIns="0" bIns="0" rtlCol="0" anchor="t">
            <a:spAutoFit/>
          </a:bodyPr>
          <a:lstStyle/>
          <a:p>
            <a:pPr algn="l">
              <a:lnSpc>
                <a:spcPts val="8540"/>
              </a:lnSpc>
            </a:pPr>
            <a:r>
              <a:rPr lang="en-US" sz="6100">
                <a:solidFill>
                  <a:srgbClr val="0D0F68"/>
                </a:solidFill>
                <a:latin typeface="Times New Roman Bold"/>
                <a:ea typeface="Times New Roman Bold"/>
                <a:cs typeface="Times New Roman Bold"/>
                <a:sym typeface="Times New Roman Bold"/>
              </a:rPr>
              <a:t>Idea of the project:</a:t>
            </a:r>
          </a:p>
        </p:txBody>
      </p:sp>
      <p:sp>
        <p:nvSpPr>
          <p:cNvPr id="4" name="TextBox 4"/>
          <p:cNvSpPr txBox="1"/>
          <p:nvPr/>
        </p:nvSpPr>
        <p:spPr>
          <a:xfrm>
            <a:off x="625193" y="1154075"/>
            <a:ext cx="17037613" cy="8574405"/>
          </a:xfrm>
          <a:prstGeom prst="rect">
            <a:avLst/>
          </a:prstGeom>
        </p:spPr>
        <p:txBody>
          <a:bodyPr lIns="0" tIns="0" rIns="0" bIns="0" rtlCol="0" anchor="t">
            <a:spAutoFit/>
          </a:bodyPr>
          <a:lstStyle/>
          <a:p>
            <a:pPr algn="just">
              <a:lnSpc>
                <a:spcPts val="4800"/>
              </a:lnSpc>
            </a:pPr>
            <a:r>
              <a:rPr lang="en-US" sz="3200" dirty="0">
                <a:solidFill>
                  <a:srgbClr val="0D0F68"/>
                </a:solidFill>
                <a:latin typeface="Times New Roman Bold"/>
                <a:ea typeface="Times New Roman Bold"/>
                <a:cs typeface="Times New Roman Bold"/>
                <a:sym typeface="Times New Roman Bold"/>
              </a:rPr>
              <a:t>Current Scenario:</a:t>
            </a:r>
          </a:p>
          <a:p>
            <a:pPr marL="690881" lvl="1" indent="-345440" algn="just">
              <a:lnSpc>
                <a:spcPts val="4800"/>
              </a:lnSpc>
              <a:buFont typeface="Arial"/>
              <a:buChar char="•"/>
            </a:pPr>
            <a:r>
              <a:rPr lang="en-US" sz="3200" dirty="0">
                <a:solidFill>
                  <a:srgbClr val="0D0F68"/>
                </a:solidFill>
                <a:latin typeface="Times New Roman"/>
                <a:ea typeface="Times New Roman"/>
                <a:cs typeface="Times New Roman"/>
                <a:sym typeface="Times New Roman"/>
              </a:rPr>
              <a:t>Rapid urbanization is straining natural resources, leading to issues like air pollution, traffic congestion, flooding, etc.</a:t>
            </a:r>
          </a:p>
          <a:p>
            <a:pPr marL="690881" lvl="1" indent="-345440" algn="just">
              <a:lnSpc>
                <a:spcPts val="4800"/>
              </a:lnSpc>
              <a:buFont typeface="Arial"/>
              <a:buChar char="•"/>
            </a:pPr>
            <a:r>
              <a:rPr lang="en-US" sz="3200" dirty="0">
                <a:solidFill>
                  <a:srgbClr val="0D0F68"/>
                </a:solidFill>
                <a:latin typeface="Times New Roman"/>
                <a:ea typeface="Times New Roman"/>
                <a:cs typeface="Times New Roman"/>
                <a:sym typeface="Times New Roman"/>
              </a:rPr>
              <a:t>The city lacks effective tools for managing resource demands, resulting in ecological         imbalance.</a:t>
            </a:r>
          </a:p>
          <a:p>
            <a:pPr algn="just">
              <a:lnSpc>
                <a:spcPts val="4800"/>
              </a:lnSpc>
            </a:pPr>
            <a:r>
              <a:rPr lang="en-US" sz="3200" b="1" dirty="0">
                <a:solidFill>
                  <a:srgbClr val="0D0F68"/>
                </a:solidFill>
                <a:latin typeface="Times New Roman"/>
                <a:ea typeface="Times New Roman"/>
                <a:cs typeface="Times New Roman"/>
                <a:sym typeface="Times New Roman"/>
              </a:rPr>
              <a:t>N</a:t>
            </a:r>
            <a:r>
              <a:rPr lang="en-US" sz="3200" dirty="0">
                <a:solidFill>
                  <a:srgbClr val="0D0F68"/>
                </a:solidFill>
                <a:latin typeface="Times New Roman Bold"/>
                <a:ea typeface="Times New Roman Bold"/>
                <a:cs typeface="Times New Roman Bold"/>
                <a:sym typeface="Times New Roman Bold"/>
              </a:rPr>
              <a:t>eed:</a:t>
            </a:r>
          </a:p>
          <a:p>
            <a:pPr marL="690881" lvl="1" indent="-345440" algn="just">
              <a:lnSpc>
                <a:spcPts val="4800"/>
              </a:lnSpc>
              <a:buFont typeface="Arial"/>
              <a:buChar char="•"/>
            </a:pPr>
            <a:r>
              <a:rPr lang="en-US" sz="3200" dirty="0">
                <a:solidFill>
                  <a:srgbClr val="0D0F68"/>
                </a:solidFill>
                <a:latin typeface="Times New Roman"/>
                <a:ea typeface="Times New Roman"/>
                <a:cs typeface="Times New Roman"/>
                <a:sym typeface="Times New Roman"/>
              </a:rPr>
              <a:t>Accurate predictive models are needed to predict resource demands and mitigate </a:t>
            </a:r>
            <a:r>
              <a:rPr lang="en-US" sz="3200" dirty="0" smtClean="0">
                <a:solidFill>
                  <a:srgbClr val="0D0F68"/>
                </a:solidFill>
                <a:latin typeface="Times New Roman"/>
                <a:ea typeface="Times New Roman"/>
                <a:cs typeface="Times New Roman"/>
                <a:sym typeface="Times New Roman"/>
              </a:rPr>
              <a:t>environmental </a:t>
            </a:r>
            <a:r>
              <a:rPr lang="en-US" sz="3200" dirty="0">
                <a:solidFill>
                  <a:srgbClr val="0D0F68"/>
                </a:solidFill>
                <a:latin typeface="Times New Roman"/>
                <a:ea typeface="Times New Roman"/>
                <a:cs typeface="Times New Roman"/>
                <a:sym typeface="Times New Roman"/>
              </a:rPr>
              <a:t>risks .</a:t>
            </a:r>
          </a:p>
          <a:p>
            <a:pPr marL="690881" lvl="1" indent="-345440" algn="just">
              <a:lnSpc>
                <a:spcPts val="4800"/>
              </a:lnSpc>
              <a:buFont typeface="Arial"/>
              <a:buChar char="•"/>
            </a:pPr>
            <a:r>
              <a:rPr lang="en-US" sz="3200" dirty="0">
                <a:solidFill>
                  <a:srgbClr val="0D0F68"/>
                </a:solidFill>
                <a:latin typeface="Times New Roman"/>
                <a:ea typeface="Times New Roman"/>
                <a:cs typeface="Times New Roman"/>
                <a:sym typeface="Times New Roman"/>
              </a:rPr>
              <a:t>Sustainable planning is essential to prevent further environmental degradation.</a:t>
            </a:r>
          </a:p>
          <a:p>
            <a:pPr algn="just">
              <a:lnSpc>
                <a:spcPts val="4800"/>
              </a:lnSpc>
            </a:pPr>
            <a:r>
              <a:rPr lang="en-US" sz="3200" dirty="0">
                <a:solidFill>
                  <a:srgbClr val="0D0F68"/>
                </a:solidFill>
                <a:latin typeface="Times New Roman Bold"/>
                <a:ea typeface="Times New Roman Bold"/>
                <a:cs typeface="Times New Roman Bold"/>
                <a:sym typeface="Times New Roman Bold"/>
              </a:rPr>
              <a:t>Motivation:</a:t>
            </a:r>
          </a:p>
          <a:p>
            <a:pPr marL="690881" lvl="1" indent="-345440" algn="just">
              <a:lnSpc>
                <a:spcPts val="4800"/>
              </a:lnSpc>
              <a:buFont typeface="Arial"/>
              <a:buChar char="•"/>
            </a:pPr>
            <a:r>
              <a:rPr lang="en-US" sz="3200" dirty="0">
                <a:solidFill>
                  <a:srgbClr val="0D0F68"/>
                </a:solidFill>
                <a:latin typeface="Times New Roman"/>
                <a:ea typeface="Times New Roman"/>
                <a:cs typeface="Times New Roman"/>
                <a:sym typeface="Times New Roman"/>
              </a:rPr>
              <a:t>Addressing urban overpopulation.</a:t>
            </a:r>
          </a:p>
          <a:p>
            <a:pPr marL="690881" lvl="1" indent="-345440" algn="just">
              <a:lnSpc>
                <a:spcPts val="4800"/>
              </a:lnSpc>
              <a:buFont typeface="Arial"/>
              <a:buChar char="•"/>
            </a:pPr>
            <a:r>
              <a:rPr lang="en-US" sz="3200" dirty="0">
                <a:solidFill>
                  <a:srgbClr val="0D0F68"/>
                </a:solidFill>
                <a:latin typeface="Times New Roman"/>
                <a:ea typeface="Times New Roman"/>
                <a:cs typeface="Times New Roman"/>
                <a:sym typeface="Times New Roman"/>
              </a:rPr>
              <a:t>Optimizing resource allocation.</a:t>
            </a:r>
          </a:p>
          <a:p>
            <a:pPr marL="690881" lvl="1" indent="-345440" algn="just">
              <a:lnSpc>
                <a:spcPts val="4800"/>
              </a:lnSpc>
              <a:buFont typeface="Arial"/>
              <a:buChar char="•"/>
            </a:pPr>
            <a:r>
              <a:rPr lang="en-US" sz="3200" dirty="0">
                <a:solidFill>
                  <a:srgbClr val="0D0F68"/>
                </a:solidFill>
                <a:latin typeface="Times New Roman"/>
                <a:ea typeface="Times New Roman"/>
                <a:cs typeface="Times New Roman"/>
                <a:sym typeface="Times New Roman"/>
              </a:rPr>
              <a:t>Environmental protection.</a:t>
            </a:r>
          </a:p>
          <a:p>
            <a:pPr marL="690881" lvl="1" indent="-345440" algn="just">
              <a:lnSpc>
                <a:spcPts val="4800"/>
              </a:lnSpc>
              <a:buFont typeface="Arial"/>
              <a:buChar char="•"/>
            </a:pPr>
            <a:r>
              <a:rPr lang="en-US" sz="3200" dirty="0">
                <a:solidFill>
                  <a:srgbClr val="0D0F68"/>
                </a:solidFill>
                <a:latin typeface="Times New Roman"/>
                <a:ea typeface="Times New Roman"/>
                <a:cs typeface="Times New Roman"/>
                <a:sym typeface="Times New Roman"/>
              </a:rPr>
              <a:t>Advancing urban planning.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graphicFrame>
        <p:nvGraphicFramePr>
          <p:cNvPr id="3" name="Table 3"/>
          <p:cNvGraphicFramePr>
            <a:graphicFrameLocks noGrp="1"/>
          </p:cNvGraphicFramePr>
          <p:nvPr>
            <p:extLst>
              <p:ext uri="{D42A27DB-BD31-4B8C-83A1-F6EECF244321}">
                <p14:modId xmlns:p14="http://schemas.microsoft.com/office/powerpoint/2010/main" val="1249496706"/>
              </p:ext>
            </p:extLst>
          </p:nvPr>
        </p:nvGraphicFramePr>
        <p:xfrm>
          <a:off x="761118" y="1271214"/>
          <a:ext cx="16765763" cy="7744571"/>
        </p:xfrm>
        <a:graphic>
          <a:graphicData uri="http://schemas.openxmlformats.org/drawingml/2006/table">
            <a:tbl>
              <a:tblPr/>
              <a:tblGrid>
                <a:gridCol w="1390280"/>
                <a:gridCol w="4216339"/>
                <a:gridCol w="2715711"/>
                <a:gridCol w="8443433"/>
              </a:tblGrid>
              <a:tr h="1334944">
                <a:tc>
                  <a:txBody>
                    <a:bodyPr/>
                    <a:lstStyle/>
                    <a:p>
                      <a:pPr algn="ctr">
                        <a:lnSpc>
                          <a:spcPts val="3919"/>
                        </a:lnSpc>
                        <a:defRPr/>
                      </a:pPr>
                      <a:r>
                        <a:rPr lang="en-US" sz="2799" dirty="0" err="1">
                          <a:solidFill>
                            <a:srgbClr val="FFFFFF"/>
                          </a:solidFill>
                          <a:latin typeface="Times New Roman Bold"/>
                          <a:ea typeface="Times New Roman Bold"/>
                          <a:cs typeface="Times New Roman Bold"/>
                          <a:sym typeface="Times New Roman Bold"/>
                        </a:rPr>
                        <a:t>S.No</a:t>
                      </a:r>
                      <a:endParaRPr lang="en-US" sz="11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4A7EBB"/>
                    </a:solidFill>
                  </a:tcPr>
                </a:tc>
                <a:tc>
                  <a:txBody>
                    <a:bodyPr/>
                    <a:lstStyle/>
                    <a:p>
                      <a:pPr algn="ctr">
                        <a:lnSpc>
                          <a:spcPts val="4199"/>
                        </a:lnSpc>
                        <a:defRPr/>
                      </a:pPr>
                      <a:r>
                        <a:rPr lang="en-US" sz="2999">
                          <a:solidFill>
                            <a:srgbClr val="FFFFFF"/>
                          </a:solidFill>
                          <a:latin typeface="Times New Roman Bold"/>
                          <a:ea typeface="Times New Roman Bold"/>
                          <a:cs typeface="Times New Roman Bold"/>
                          <a:sym typeface="Times New Roman Bold"/>
                        </a:rPr>
                        <a:t>Name Of Paper</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4A7EBB"/>
                    </a:solidFill>
                  </a:tcPr>
                </a:tc>
                <a:tc>
                  <a:txBody>
                    <a:bodyPr/>
                    <a:lstStyle/>
                    <a:p>
                      <a:pPr algn="ctr">
                        <a:lnSpc>
                          <a:spcPts val="4199"/>
                        </a:lnSpc>
                        <a:defRPr/>
                      </a:pPr>
                      <a:r>
                        <a:rPr lang="en-US" sz="2999">
                          <a:solidFill>
                            <a:srgbClr val="FFFFFF"/>
                          </a:solidFill>
                          <a:latin typeface="Times New Roman Bold"/>
                          <a:ea typeface="Times New Roman Bold"/>
                          <a:cs typeface="Times New Roman Bold"/>
                          <a:sym typeface="Times New Roman Bold"/>
                        </a:rPr>
                        <a:t>Published In</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4A7EBB"/>
                    </a:solidFill>
                  </a:tcPr>
                </a:tc>
                <a:tc>
                  <a:txBody>
                    <a:bodyPr/>
                    <a:lstStyle/>
                    <a:p>
                      <a:pPr algn="ctr">
                        <a:lnSpc>
                          <a:spcPts val="4199"/>
                        </a:lnSpc>
                        <a:defRPr/>
                      </a:pPr>
                      <a:r>
                        <a:rPr lang="en-US" sz="2999">
                          <a:solidFill>
                            <a:srgbClr val="FFFFFF"/>
                          </a:solidFill>
                          <a:latin typeface="Times New Roman Bold"/>
                          <a:ea typeface="Times New Roman Bold"/>
                          <a:cs typeface="Times New Roman Bold"/>
                          <a:sym typeface="Times New Roman Bold"/>
                        </a:rPr>
                        <a:t>Summary</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4A7EBB"/>
                    </a:solidFill>
                  </a:tcPr>
                </a:tc>
              </a:tr>
              <a:tr h="2475056">
                <a:tc>
                  <a:txBody>
                    <a:bodyPr/>
                    <a:lstStyle/>
                    <a:p>
                      <a:pPr algn="ctr">
                        <a:lnSpc>
                          <a:spcPts val="4059"/>
                        </a:lnSpc>
                        <a:defRPr/>
                      </a:pPr>
                      <a:r>
                        <a:rPr lang="en-US" sz="2899">
                          <a:solidFill>
                            <a:srgbClr val="000000"/>
                          </a:solidFill>
                          <a:latin typeface="Times New Roman"/>
                          <a:ea typeface="Times New Roman"/>
                          <a:cs typeface="Times New Roman"/>
                          <a:sym typeface="Times New Roman"/>
                        </a:rPr>
                        <a:t>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499"/>
                        </a:lnSpc>
                        <a:defRPr/>
                      </a:pPr>
                      <a:r>
                        <a:rPr lang="en-US" sz="2000" dirty="0">
                          <a:solidFill>
                            <a:srgbClr val="000000"/>
                          </a:solidFill>
                          <a:latin typeface="Arimo Bold"/>
                          <a:ea typeface="Arimo Bold"/>
                          <a:cs typeface="Arimo Bold"/>
                          <a:sym typeface="Arimo Bold"/>
                        </a:rPr>
                        <a:t>Toward more </a:t>
                      </a:r>
                      <a:endParaRPr lang="en-US" sz="1000" dirty="0"/>
                    </a:p>
                    <a:p>
                      <a:pPr algn="ctr">
                        <a:lnSpc>
                          <a:spcPts val="3499"/>
                        </a:lnSpc>
                      </a:pPr>
                      <a:r>
                        <a:rPr lang="en-US" sz="2000" dirty="0">
                          <a:solidFill>
                            <a:srgbClr val="000000"/>
                          </a:solidFill>
                          <a:latin typeface="Arimo Bold"/>
                          <a:ea typeface="Arimo Bold"/>
                          <a:cs typeface="Arimo Bold"/>
                          <a:sym typeface="Arimo Bold"/>
                        </a:rPr>
                        <a:t>comprehensive environmental </a:t>
                      </a:r>
                      <a:r>
                        <a:rPr lang="en-US" sz="2000" dirty="0" smtClean="0">
                          <a:solidFill>
                            <a:srgbClr val="000000"/>
                          </a:solidFill>
                          <a:latin typeface="Arimo Bold"/>
                          <a:ea typeface="Arimo Bold"/>
                          <a:cs typeface="Arimo Bold"/>
                          <a:sym typeface="Arimo Bold"/>
                        </a:rPr>
                        <a:t>impact assessments</a:t>
                      </a:r>
                      <a:r>
                        <a:rPr lang="en-US" sz="2000" dirty="0">
                          <a:solidFill>
                            <a:srgbClr val="000000"/>
                          </a:solidFill>
                          <a:latin typeface="Arimo Bold"/>
                          <a:ea typeface="Arimo Bold"/>
                          <a:cs typeface="Arimo Bold"/>
                          <a:sym typeface="Arimo Bold"/>
                        </a:rPr>
                        <a:t>: interlinked global models of LCIA and IAM applicable to this century.</a:t>
                      </a: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359"/>
                        </a:lnSpc>
                        <a:defRPr/>
                      </a:pPr>
                      <a:r>
                        <a:rPr lang="en-US" sz="1800" dirty="0">
                          <a:solidFill>
                            <a:srgbClr val="000000"/>
                          </a:solidFill>
                          <a:latin typeface="Arimo Bold"/>
                          <a:ea typeface="Arimo Bold"/>
                          <a:cs typeface="Arimo Bold"/>
                          <a:sym typeface="Arimo Bold"/>
                        </a:rPr>
                        <a:t>2020, The </a:t>
                      </a:r>
                      <a:endParaRPr lang="en-US" sz="1000" dirty="0"/>
                    </a:p>
                    <a:p>
                      <a:pPr algn="just">
                        <a:lnSpc>
                          <a:spcPts val="3359"/>
                        </a:lnSpc>
                      </a:pPr>
                      <a:r>
                        <a:rPr lang="en-US" sz="1800" dirty="0">
                          <a:solidFill>
                            <a:srgbClr val="000000"/>
                          </a:solidFill>
                          <a:latin typeface="Arimo Bold"/>
                          <a:ea typeface="Arimo Bold"/>
                          <a:cs typeface="Arimo Bold"/>
                          <a:sym typeface="Arimo Bold"/>
                        </a:rPr>
                        <a:t>International </a:t>
                      </a:r>
                    </a:p>
                    <a:p>
                      <a:pPr algn="just">
                        <a:lnSpc>
                          <a:spcPts val="3359"/>
                        </a:lnSpc>
                      </a:pPr>
                      <a:r>
                        <a:rPr lang="en-US" sz="1800" dirty="0">
                          <a:solidFill>
                            <a:srgbClr val="000000"/>
                          </a:solidFill>
                          <a:latin typeface="Arimo Bold"/>
                          <a:ea typeface="Arimo Bold"/>
                          <a:cs typeface="Arimo Bold"/>
                          <a:sym typeface="Arimo Bold"/>
                        </a:rPr>
                        <a:t>Journal of Life </a:t>
                      </a:r>
                    </a:p>
                    <a:p>
                      <a:pPr algn="just">
                        <a:lnSpc>
                          <a:spcPts val="3359"/>
                        </a:lnSpc>
                      </a:pPr>
                      <a:r>
                        <a:rPr lang="en-US" sz="1800" dirty="0">
                          <a:solidFill>
                            <a:srgbClr val="000000"/>
                          </a:solidFill>
                          <a:latin typeface="Arimo Bold"/>
                          <a:ea typeface="Arimo Bold"/>
                          <a:cs typeface="Arimo Bold"/>
                          <a:sym typeface="Arimo Bold"/>
                        </a:rPr>
                        <a:t>Cycle </a:t>
                      </a:r>
                    </a:p>
                    <a:p>
                      <a:pPr algn="just">
                        <a:lnSpc>
                          <a:spcPts val="3359"/>
                        </a:lnSpc>
                      </a:pPr>
                      <a:r>
                        <a:rPr lang="en-US" sz="1800" dirty="0">
                          <a:solidFill>
                            <a:srgbClr val="000000"/>
                          </a:solidFill>
                          <a:latin typeface="Arimo Bold"/>
                          <a:ea typeface="Arimo Bold"/>
                          <a:cs typeface="Arimo Bold"/>
                          <a:sym typeface="Arimo Bold"/>
                        </a:rPr>
                        <a:t>Assessment </a:t>
                      </a: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499"/>
                        </a:lnSpc>
                        <a:defRPr/>
                      </a:pPr>
                      <a:r>
                        <a:rPr lang="en-US" sz="2000" dirty="0">
                          <a:solidFill>
                            <a:srgbClr val="000000"/>
                          </a:solidFill>
                          <a:latin typeface="Arimo Bold"/>
                          <a:ea typeface="Arimo Bold"/>
                          <a:cs typeface="Arimo Bold"/>
                          <a:sym typeface="Arimo Bold"/>
                        </a:rPr>
                        <a:t>Research investigates the application of the lifecycle impact assessment method based on endpoint modeling (LIME), which is developed to be consistent with integrated assessment models (IAMs) that include resource balance models and a simplified climate model (</a:t>
                      </a:r>
                      <a:r>
                        <a:rPr lang="en-US" sz="2000" dirty="0" err="1">
                          <a:solidFill>
                            <a:srgbClr val="000000"/>
                          </a:solidFill>
                          <a:latin typeface="Arimo Bold"/>
                          <a:ea typeface="Arimo Bold"/>
                          <a:cs typeface="Arimo Bold"/>
                          <a:sym typeface="Arimo Bold"/>
                        </a:rPr>
                        <a:t>Tokimatsu</a:t>
                      </a:r>
                      <a:r>
                        <a:rPr lang="en-US" sz="2000" dirty="0">
                          <a:solidFill>
                            <a:srgbClr val="000000"/>
                          </a:solidFill>
                          <a:latin typeface="Arimo Bold"/>
                          <a:ea typeface="Arimo Bold"/>
                          <a:cs typeface="Arimo Bold"/>
                          <a:sym typeface="Arimo Bold"/>
                        </a:rPr>
                        <a:t> et al., 2020). </a:t>
                      </a:r>
                      <a:endParaRPr lang="en-US" sz="10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985532">
                <a:tc>
                  <a:txBody>
                    <a:bodyPr/>
                    <a:lstStyle/>
                    <a:p>
                      <a:pPr algn="ctr">
                        <a:lnSpc>
                          <a:spcPts val="4059"/>
                        </a:lnSpc>
                        <a:defRPr/>
                      </a:pPr>
                      <a:r>
                        <a:rPr lang="en-US" sz="2899">
                          <a:solidFill>
                            <a:srgbClr val="000000"/>
                          </a:solidFill>
                          <a:latin typeface="Times New Roman"/>
                          <a:ea typeface="Times New Roman"/>
                          <a:cs typeface="Times New Roman"/>
                          <a:sym typeface="Times New Roman"/>
                        </a:rPr>
                        <a:t>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499"/>
                        </a:lnSpc>
                        <a:defRPr/>
                      </a:pPr>
                      <a:r>
                        <a:rPr lang="en-US" sz="2000" dirty="0">
                          <a:solidFill>
                            <a:srgbClr val="000000"/>
                          </a:solidFill>
                          <a:latin typeface="Arimo Bold"/>
                          <a:ea typeface="Arimo Bold"/>
                          <a:cs typeface="Arimo Bold"/>
                          <a:sym typeface="Arimo Bold"/>
                        </a:rPr>
                        <a:t>Data-driven predictive modeling of PM2.5 concentrations using machine learning and deep learning techniques: a case study of Delhi, India.</a:t>
                      </a:r>
                      <a:endParaRPr lang="en-US" sz="1000" dirty="0"/>
                    </a:p>
                    <a:p>
                      <a:pPr algn="just">
                        <a:lnSpc>
                          <a:spcPts val="3499"/>
                        </a:lnSpc>
                      </a:pPr>
                      <a:endParaRPr lang="en-US" sz="10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499"/>
                        </a:lnSpc>
                        <a:defRPr/>
                      </a:pPr>
                      <a:r>
                        <a:rPr lang="en-US" sz="2000" dirty="0">
                          <a:solidFill>
                            <a:srgbClr val="000000"/>
                          </a:solidFill>
                          <a:latin typeface="Arimo Bold"/>
                          <a:ea typeface="Arimo Bold"/>
                          <a:cs typeface="Arimo Bold"/>
                          <a:sym typeface="Arimo Bold"/>
                        </a:rPr>
                        <a:t>2022, Environmental Monitoring and Assessment</a:t>
                      </a:r>
                      <a:endParaRPr lang="en-US" sz="1000" dirty="0"/>
                    </a:p>
                    <a:p>
                      <a:pPr algn="just">
                        <a:lnSpc>
                          <a:spcPts val="3499"/>
                        </a:lnSpc>
                      </a:pPr>
                      <a:r>
                        <a:rPr lang="en-US" sz="2000" dirty="0">
                          <a:solidFill>
                            <a:srgbClr val="000000"/>
                          </a:solidFill>
                          <a:latin typeface="Arimo Bold"/>
                          <a:ea typeface="Arimo Bold"/>
                          <a:cs typeface="Arimo Bold"/>
                          <a:sym typeface="Arimo Bold"/>
                        </a:rPr>
                        <a:t>(Springer)</a:t>
                      </a:r>
                    </a:p>
                    <a:p>
                      <a:pPr algn="just">
                        <a:lnSpc>
                          <a:spcPts val="3499"/>
                        </a:lnSpc>
                      </a:pPr>
                      <a:endParaRPr lang="en-US" sz="2000" dirty="0">
                        <a:solidFill>
                          <a:srgbClr val="000000"/>
                        </a:solidFill>
                        <a:latin typeface="Arimo Bold"/>
                        <a:ea typeface="Arimo Bold"/>
                        <a:cs typeface="Arimo Bold"/>
                        <a:sym typeface="Arimo Bold"/>
                      </a:endParaRPr>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499"/>
                        </a:lnSpc>
                        <a:defRPr/>
                      </a:pPr>
                      <a:r>
                        <a:rPr lang="en-US" sz="2000" dirty="0">
                          <a:solidFill>
                            <a:srgbClr val="000000"/>
                          </a:solidFill>
                          <a:latin typeface="Arimo Bold"/>
                          <a:ea typeface="Arimo Bold"/>
                          <a:cs typeface="Arimo Bold"/>
                          <a:sym typeface="Arimo Bold"/>
                        </a:rPr>
                        <a:t>The study titled "Assessing the Potential of AI-ML in Urban Climate Change Adaptation and Sustainable Development" explores the role of artificial intelligence and machine learning (AI-ML) in addressing climate change adaptation within urban contexts(</a:t>
                      </a:r>
                      <a:r>
                        <a:rPr lang="en-US" sz="2000" dirty="0" err="1">
                          <a:solidFill>
                            <a:srgbClr val="000000"/>
                          </a:solidFill>
                          <a:latin typeface="Arimo Bold"/>
                          <a:ea typeface="Arimo Bold"/>
                          <a:cs typeface="Arimo Bold"/>
                          <a:sym typeface="Arimo Bold"/>
                        </a:rPr>
                        <a:t>Masood</a:t>
                      </a:r>
                      <a:r>
                        <a:rPr lang="en-US" sz="2000" dirty="0">
                          <a:solidFill>
                            <a:srgbClr val="000000"/>
                          </a:solidFill>
                          <a:latin typeface="Arimo Bold"/>
                          <a:ea typeface="Arimo Bold"/>
                          <a:cs typeface="Arimo Bold"/>
                          <a:sym typeface="Arimo Bold"/>
                        </a:rPr>
                        <a:t> and Ahmad, 2022).</a:t>
                      </a:r>
                      <a:endParaRPr lang="en-US" sz="1000" dirty="0"/>
                    </a:p>
                    <a:p>
                      <a:pPr algn="just">
                        <a:lnSpc>
                          <a:spcPts val="3499"/>
                        </a:lnSpc>
                      </a:pPr>
                      <a:endParaRPr lang="en-US" sz="1000" dirty="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4" name="TextBox 4"/>
          <p:cNvSpPr txBox="1"/>
          <p:nvPr/>
        </p:nvSpPr>
        <p:spPr>
          <a:xfrm>
            <a:off x="761118" y="2214"/>
            <a:ext cx="10715649" cy="1026486"/>
          </a:xfrm>
          <a:prstGeom prst="rect">
            <a:avLst/>
          </a:prstGeom>
        </p:spPr>
        <p:txBody>
          <a:bodyPr lIns="0" tIns="0" rIns="0" bIns="0" rtlCol="0" anchor="t">
            <a:spAutoFit/>
          </a:bodyPr>
          <a:lstStyle/>
          <a:p>
            <a:pPr algn="l">
              <a:lnSpc>
                <a:spcPts val="7472"/>
              </a:lnSpc>
              <a:spcBef>
                <a:spcPct val="0"/>
              </a:spcBef>
            </a:pPr>
            <a:r>
              <a:rPr lang="en-US" sz="5337">
                <a:solidFill>
                  <a:srgbClr val="0D0F68"/>
                </a:solidFill>
                <a:latin typeface="Times New Roman Bold"/>
                <a:ea typeface="Times New Roman Bold"/>
                <a:cs typeface="Times New Roman Bold"/>
                <a:sym typeface="Times New Roman Bold"/>
              </a:rPr>
              <a:t>Background of Project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9372599" y="1423682"/>
            <a:ext cx="8687873" cy="8254002"/>
          </a:xfrm>
          <a:custGeom>
            <a:avLst/>
            <a:gdLst/>
            <a:ahLst/>
            <a:cxnLst/>
            <a:rect l="l" t="t" r="r" b="b"/>
            <a:pathLst>
              <a:path w="17823420" h="8254002">
                <a:moveTo>
                  <a:pt x="0" y="0"/>
                </a:moveTo>
                <a:lnTo>
                  <a:pt x="17823419" y="0"/>
                </a:lnTo>
                <a:lnTo>
                  <a:pt x="17823419" y="8254002"/>
                </a:lnTo>
                <a:lnTo>
                  <a:pt x="0" y="8254002"/>
                </a:lnTo>
                <a:lnTo>
                  <a:pt x="0" y="0"/>
                </a:lnTo>
                <a:close/>
              </a:path>
            </a:pathLst>
          </a:custGeom>
          <a:blipFill>
            <a:blip r:embed="rId3"/>
            <a:stretch>
              <a:fillRect l="-3661" r="-1001"/>
            </a:stretch>
          </a:blipFill>
          <a:ln cap="sq">
            <a:noFill/>
            <a:prstDash val="solid"/>
            <a:miter/>
          </a:ln>
        </p:spPr>
      </p:sp>
      <p:sp>
        <p:nvSpPr>
          <p:cNvPr id="4" name="Freeform 4"/>
          <p:cNvSpPr/>
          <p:nvPr/>
        </p:nvSpPr>
        <p:spPr>
          <a:xfrm>
            <a:off x="15011400" y="3879078"/>
            <a:ext cx="1174938" cy="1287282"/>
          </a:xfrm>
          <a:custGeom>
            <a:avLst/>
            <a:gdLst/>
            <a:ahLst/>
            <a:cxnLst/>
            <a:rect l="l" t="t" r="r" b="b"/>
            <a:pathLst>
              <a:path w="1174938" h="1287282">
                <a:moveTo>
                  <a:pt x="0" y="0"/>
                </a:moveTo>
                <a:lnTo>
                  <a:pt x="1174937" y="0"/>
                </a:lnTo>
                <a:lnTo>
                  <a:pt x="1174937" y="1287282"/>
                </a:lnTo>
                <a:lnTo>
                  <a:pt x="0" y="1287282"/>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10287000" y="3497859"/>
            <a:ext cx="1001999" cy="1001999"/>
          </a:xfrm>
          <a:custGeom>
            <a:avLst/>
            <a:gdLst/>
            <a:ahLst/>
            <a:cxnLst/>
            <a:rect l="l" t="t" r="r" b="b"/>
            <a:pathLst>
              <a:path w="1001999" h="1001999">
                <a:moveTo>
                  <a:pt x="0" y="0"/>
                </a:moveTo>
                <a:lnTo>
                  <a:pt x="1001998" y="0"/>
                </a:lnTo>
                <a:lnTo>
                  <a:pt x="1001998" y="1001999"/>
                </a:lnTo>
                <a:lnTo>
                  <a:pt x="0" y="100199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a:off x="14976741" y="2089000"/>
            <a:ext cx="1244256" cy="1244256"/>
          </a:xfrm>
          <a:custGeom>
            <a:avLst/>
            <a:gdLst/>
            <a:ahLst/>
            <a:cxnLst/>
            <a:rect l="l" t="t" r="r" b="b"/>
            <a:pathLst>
              <a:path w="1244256" h="1244256">
                <a:moveTo>
                  <a:pt x="0" y="0"/>
                </a:moveTo>
                <a:lnTo>
                  <a:pt x="1244256" y="0"/>
                </a:lnTo>
                <a:lnTo>
                  <a:pt x="1244256" y="1244256"/>
                </a:lnTo>
                <a:lnTo>
                  <a:pt x="0" y="124425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7" name="Freeform 7"/>
          <p:cNvSpPr/>
          <p:nvPr/>
        </p:nvSpPr>
        <p:spPr>
          <a:xfrm>
            <a:off x="15006727" y="5905500"/>
            <a:ext cx="1088265" cy="1089627"/>
          </a:xfrm>
          <a:custGeom>
            <a:avLst/>
            <a:gdLst/>
            <a:ahLst/>
            <a:cxnLst/>
            <a:rect l="l" t="t" r="r" b="b"/>
            <a:pathLst>
              <a:path w="1088265" h="1089627">
                <a:moveTo>
                  <a:pt x="0" y="0"/>
                </a:moveTo>
                <a:lnTo>
                  <a:pt x="1088266" y="0"/>
                </a:lnTo>
                <a:lnTo>
                  <a:pt x="1088266" y="1089627"/>
                </a:lnTo>
                <a:lnTo>
                  <a:pt x="0" y="1089627"/>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8" name="Freeform 8"/>
          <p:cNvSpPr/>
          <p:nvPr/>
        </p:nvSpPr>
        <p:spPr>
          <a:xfrm>
            <a:off x="10964084" y="7562245"/>
            <a:ext cx="1467083" cy="1226848"/>
          </a:xfrm>
          <a:custGeom>
            <a:avLst/>
            <a:gdLst/>
            <a:ahLst/>
            <a:cxnLst/>
            <a:rect l="l" t="t" r="r" b="b"/>
            <a:pathLst>
              <a:path w="1467083" h="1226848">
                <a:moveTo>
                  <a:pt x="0" y="0"/>
                </a:moveTo>
                <a:lnTo>
                  <a:pt x="1467084" y="0"/>
                </a:lnTo>
                <a:lnTo>
                  <a:pt x="1467084" y="1226849"/>
                </a:lnTo>
                <a:lnTo>
                  <a:pt x="0" y="1226849"/>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9" name="Freeform 9"/>
          <p:cNvSpPr/>
          <p:nvPr/>
        </p:nvSpPr>
        <p:spPr>
          <a:xfrm>
            <a:off x="16220997" y="8634085"/>
            <a:ext cx="1176501" cy="1135323"/>
          </a:xfrm>
          <a:custGeom>
            <a:avLst/>
            <a:gdLst/>
            <a:ahLst/>
            <a:cxnLst/>
            <a:rect l="l" t="t" r="r" b="b"/>
            <a:pathLst>
              <a:path w="1176501" h="1135323">
                <a:moveTo>
                  <a:pt x="0" y="0"/>
                </a:moveTo>
                <a:lnTo>
                  <a:pt x="1176501" y="0"/>
                </a:lnTo>
                <a:lnTo>
                  <a:pt x="1176501" y="1135323"/>
                </a:lnTo>
                <a:lnTo>
                  <a:pt x="0" y="1135323"/>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p:spPr>
      </p:sp>
      <p:sp>
        <p:nvSpPr>
          <p:cNvPr id="10" name="TextBox 10"/>
          <p:cNvSpPr txBox="1"/>
          <p:nvPr/>
        </p:nvSpPr>
        <p:spPr>
          <a:xfrm>
            <a:off x="9139238" y="4844404"/>
            <a:ext cx="9525" cy="531517"/>
          </a:xfrm>
          <a:prstGeom prst="rect">
            <a:avLst/>
          </a:prstGeom>
        </p:spPr>
        <p:txBody>
          <a:bodyPr lIns="0" tIns="0" rIns="0" bIns="0" rtlCol="0" anchor="t">
            <a:spAutoFit/>
          </a:bodyPr>
          <a:lstStyle/>
          <a:p>
            <a:pPr algn="ctr">
              <a:lnSpc>
                <a:spcPts val="4303"/>
              </a:lnSpc>
              <a:spcBef>
                <a:spcPct val="0"/>
              </a:spcBef>
            </a:pPr>
            <a:endParaRPr/>
          </a:p>
        </p:txBody>
      </p:sp>
      <p:sp>
        <p:nvSpPr>
          <p:cNvPr id="11" name="TextBox 11"/>
          <p:cNvSpPr txBox="1"/>
          <p:nvPr/>
        </p:nvSpPr>
        <p:spPr>
          <a:xfrm>
            <a:off x="171837" y="490209"/>
            <a:ext cx="5612975" cy="952523"/>
          </a:xfrm>
          <a:prstGeom prst="rect">
            <a:avLst/>
          </a:prstGeom>
        </p:spPr>
        <p:txBody>
          <a:bodyPr lIns="0" tIns="0" rIns="0" bIns="0" rtlCol="0" anchor="t">
            <a:spAutoFit/>
          </a:bodyPr>
          <a:lstStyle/>
          <a:p>
            <a:pPr algn="ctr">
              <a:lnSpc>
                <a:spcPts val="6823"/>
              </a:lnSpc>
              <a:spcBef>
                <a:spcPct val="0"/>
              </a:spcBef>
            </a:pPr>
            <a:r>
              <a:rPr lang="en-US" sz="4874">
                <a:solidFill>
                  <a:srgbClr val="0D0F68"/>
                </a:solidFill>
                <a:latin typeface="Times New Roman Bold"/>
                <a:ea typeface="Times New Roman Bold"/>
                <a:cs typeface="Times New Roman Bold"/>
                <a:sym typeface="Times New Roman Bold"/>
              </a:rPr>
              <a:t>Methodology :</a:t>
            </a:r>
          </a:p>
        </p:txBody>
      </p:sp>
      <p:pic>
        <p:nvPicPr>
          <p:cNvPr id="13" name="Picture 1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5800" y="1740800"/>
            <a:ext cx="8839200" cy="7593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7302518" y="1028700"/>
            <a:ext cx="9428049" cy="4877940"/>
          </a:xfrm>
          <a:custGeom>
            <a:avLst/>
            <a:gdLst/>
            <a:ahLst/>
            <a:cxnLst/>
            <a:rect l="l" t="t" r="r" b="b"/>
            <a:pathLst>
              <a:path w="9428049" h="4877940">
                <a:moveTo>
                  <a:pt x="0" y="0"/>
                </a:moveTo>
                <a:lnTo>
                  <a:pt x="9428049" y="0"/>
                </a:lnTo>
                <a:lnTo>
                  <a:pt x="9428049" y="4877940"/>
                </a:lnTo>
                <a:lnTo>
                  <a:pt x="0" y="4877940"/>
                </a:lnTo>
                <a:lnTo>
                  <a:pt x="0" y="0"/>
                </a:lnTo>
                <a:close/>
              </a:path>
            </a:pathLst>
          </a:custGeom>
          <a:blipFill>
            <a:blip r:embed="rId3"/>
            <a:stretch>
              <a:fillRect t="-3333" b="-3333"/>
            </a:stretch>
          </a:blipFill>
        </p:spPr>
      </p:sp>
      <p:sp>
        <p:nvSpPr>
          <p:cNvPr id="4" name="TextBox 4"/>
          <p:cNvSpPr txBox="1"/>
          <p:nvPr/>
        </p:nvSpPr>
        <p:spPr>
          <a:xfrm>
            <a:off x="1028700" y="1290374"/>
            <a:ext cx="3136909" cy="2862602"/>
          </a:xfrm>
          <a:prstGeom prst="rect">
            <a:avLst/>
          </a:prstGeom>
        </p:spPr>
        <p:txBody>
          <a:bodyPr lIns="0" tIns="0" rIns="0" bIns="0" rtlCol="0" anchor="t">
            <a:spAutoFit/>
          </a:bodyPr>
          <a:lstStyle/>
          <a:p>
            <a:pPr marL="685294" lvl="1" indent="-342647" algn="l">
              <a:lnSpc>
                <a:spcPts val="4443"/>
              </a:lnSpc>
              <a:buFont typeface="Arial"/>
              <a:buChar char="•"/>
            </a:pPr>
            <a:r>
              <a:rPr lang="en-US" sz="3174">
                <a:solidFill>
                  <a:srgbClr val="0D0F68"/>
                </a:solidFill>
                <a:latin typeface="Times New Roman"/>
                <a:ea typeface="Times New Roman"/>
                <a:cs typeface="Times New Roman"/>
                <a:sym typeface="Times New Roman"/>
              </a:rPr>
              <a:t>TensorFlow</a:t>
            </a:r>
          </a:p>
          <a:p>
            <a:pPr marL="685294" lvl="1" indent="-342647" algn="l">
              <a:lnSpc>
                <a:spcPts val="4443"/>
              </a:lnSpc>
              <a:buFont typeface="Arial"/>
              <a:buChar char="•"/>
            </a:pPr>
            <a:r>
              <a:rPr lang="en-US" sz="3174">
                <a:solidFill>
                  <a:srgbClr val="0D0F68"/>
                </a:solidFill>
                <a:latin typeface="Times New Roman"/>
                <a:ea typeface="Times New Roman"/>
                <a:cs typeface="Times New Roman"/>
                <a:sym typeface="Times New Roman"/>
              </a:rPr>
              <a:t>PyTorch</a:t>
            </a:r>
          </a:p>
          <a:p>
            <a:pPr marL="685294" lvl="1" indent="-342647" algn="l">
              <a:lnSpc>
                <a:spcPts val="4443"/>
              </a:lnSpc>
              <a:buFont typeface="Arial"/>
              <a:buChar char="•"/>
            </a:pPr>
            <a:r>
              <a:rPr lang="en-US" sz="3174">
                <a:solidFill>
                  <a:srgbClr val="0D0F68"/>
                </a:solidFill>
                <a:latin typeface="Times New Roman"/>
                <a:ea typeface="Times New Roman"/>
                <a:cs typeface="Times New Roman"/>
                <a:sym typeface="Times New Roman"/>
              </a:rPr>
              <a:t>scikit-learn</a:t>
            </a:r>
          </a:p>
          <a:p>
            <a:pPr marL="685294" lvl="1" indent="-342647" algn="l">
              <a:lnSpc>
                <a:spcPts val="4443"/>
              </a:lnSpc>
              <a:buFont typeface="Arial"/>
              <a:buChar char="•"/>
            </a:pPr>
            <a:r>
              <a:rPr lang="en-US" sz="3174">
                <a:solidFill>
                  <a:srgbClr val="0D0F68"/>
                </a:solidFill>
                <a:latin typeface="Times New Roman"/>
                <a:ea typeface="Times New Roman"/>
                <a:cs typeface="Times New Roman"/>
                <a:sym typeface="Times New Roman"/>
              </a:rPr>
              <a:t>Pandas</a:t>
            </a:r>
          </a:p>
          <a:p>
            <a:pPr algn="l">
              <a:lnSpc>
                <a:spcPts val="4443"/>
              </a:lnSpc>
            </a:pPr>
            <a:endParaRPr lang="en-US" sz="3174">
              <a:solidFill>
                <a:srgbClr val="0D0F68"/>
              </a:solidFill>
              <a:latin typeface="Times New Roman"/>
              <a:ea typeface="Times New Roman"/>
              <a:cs typeface="Times New Roman"/>
              <a:sym typeface="Times New Roman"/>
            </a:endParaRPr>
          </a:p>
        </p:txBody>
      </p:sp>
      <p:sp>
        <p:nvSpPr>
          <p:cNvPr id="5" name="Freeform 5"/>
          <p:cNvSpPr/>
          <p:nvPr/>
        </p:nvSpPr>
        <p:spPr>
          <a:xfrm>
            <a:off x="677752" y="3991337"/>
            <a:ext cx="6373343" cy="5487541"/>
          </a:xfrm>
          <a:custGeom>
            <a:avLst/>
            <a:gdLst/>
            <a:ahLst/>
            <a:cxnLst/>
            <a:rect l="l" t="t" r="r" b="b"/>
            <a:pathLst>
              <a:path w="6373343" h="5487541">
                <a:moveTo>
                  <a:pt x="0" y="0"/>
                </a:moveTo>
                <a:lnTo>
                  <a:pt x="6373343" y="0"/>
                </a:lnTo>
                <a:lnTo>
                  <a:pt x="6373343" y="5487541"/>
                </a:lnTo>
                <a:lnTo>
                  <a:pt x="0" y="5487541"/>
                </a:lnTo>
                <a:lnTo>
                  <a:pt x="0" y="0"/>
                </a:lnTo>
                <a:close/>
              </a:path>
            </a:pathLst>
          </a:custGeom>
          <a:blipFill>
            <a:blip r:embed="rId4"/>
            <a:stretch>
              <a:fillRect l="-17405" t="-10790" r="-17064" b="-6342"/>
            </a:stretch>
          </a:blipFill>
        </p:spPr>
      </p:sp>
      <p:sp>
        <p:nvSpPr>
          <p:cNvPr id="6" name="Freeform 6"/>
          <p:cNvSpPr/>
          <p:nvPr/>
        </p:nvSpPr>
        <p:spPr>
          <a:xfrm>
            <a:off x="7051095" y="7370650"/>
            <a:ext cx="10846663" cy="1073940"/>
          </a:xfrm>
          <a:custGeom>
            <a:avLst/>
            <a:gdLst/>
            <a:ahLst/>
            <a:cxnLst/>
            <a:rect l="l" t="t" r="r" b="b"/>
            <a:pathLst>
              <a:path w="10846663" h="1073940">
                <a:moveTo>
                  <a:pt x="0" y="0"/>
                </a:moveTo>
                <a:lnTo>
                  <a:pt x="10846663" y="0"/>
                </a:lnTo>
                <a:lnTo>
                  <a:pt x="10846663" y="1073941"/>
                </a:lnTo>
                <a:lnTo>
                  <a:pt x="0" y="1073941"/>
                </a:lnTo>
                <a:lnTo>
                  <a:pt x="0" y="0"/>
                </a:lnTo>
                <a:close/>
              </a:path>
            </a:pathLst>
          </a:custGeom>
          <a:blipFill>
            <a:blip r:embed="rId5"/>
            <a:stretch>
              <a:fillRect t="-4600" b="-2491"/>
            </a:stretch>
          </a:blipFill>
        </p:spPr>
      </p:sp>
      <p:grpSp>
        <p:nvGrpSpPr>
          <p:cNvPr id="7" name="Group 7"/>
          <p:cNvGrpSpPr/>
          <p:nvPr/>
        </p:nvGrpSpPr>
        <p:grpSpPr>
          <a:xfrm>
            <a:off x="11037349" y="4500714"/>
            <a:ext cx="2125456" cy="1405926"/>
            <a:chOff x="0" y="0"/>
            <a:chExt cx="559791" cy="370285"/>
          </a:xfrm>
        </p:grpSpPr>
        <p:sp>
          <p:nvSpPr>
            <p:cNvPr id="8" name="Freeform 8"/>
            <p:cNvSpPr/>
            <p:nvPr/>
          </p:nvSpPr>
          <p:spPr>
            <a:xfrm>
              <a:off x="0" y="0"/>
              <a:ext cx="559791" cy="370285"/>
            </a:xfrm>
            <a:custGeom>
              <a:avLst/>
              <a:gdLst/>
              <a:ahLst/>
              <a:cxnLst/>
              <a:rect l="l" t="t" r="r" b="b"/>
              <a:pathLst>
                <a:path w="559791" h="370285">
                  <a:moveTo>
                    <a:pt x="0" y="0"/>
                  </a:moveTo>
                  <a:lnTo>
                    <a:pt x="559791" y="0"/>
                  </a:lnTo>
                  <a:lnTo>
                    <a:pt x="559791" y="370285"/>
                  </a:lnTo>
                  <a:lnTo>
                    <a:pt x="0" y="370285"/>
                  </a:lnTo>
                  <a:close/>
                </a:path>
              </a:pathLst>
            </a:custGeom>
            <a:solidFill>
              <a:srgbClr val="FFFFFF"/>
            </a:solidFill>
          </p:spPr>
        </p:sp>
        <p:sp>
          <p:nvSpPr>
            <p:cNvPr id="9" name="TextBox 9"/>
            <p:cNvSpPr txBox="1"/>
            <p:nvPr/>
          </p:nvSpPr>
          <p:spPr>
            <a:xfrm>
              <a:off x="0" y="-38100"/>
              <a:ext cx="559791" cy="408385"/>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343210" y="326368"/>
            <a:ext cx="5042426" cy="885819"/>
          </a:xfrm>
          <a:prstGeom prst="rect">
            <a:avLst/>
          </a:prstGeom>
        </p:spPr>
        <p:txBody>
          <a:bodyPr lIns="0" tIns="0" rIns="0" bIns="0" rtlCol="0" anchor="t">
            <a:spAutoFit/>
          </a:bodyPr>
          <a:lstStyle/>
          <a:p>
            <a:pPr algn="ctr">
              <a:lnSpc>
                <a:spcPts val="6300"/>
              </a:lnSpc>
              <a:spcBef>
                <a:spcPct val="0"/>
              </a:spcBef>
            </a:pPr>
            <a:r>
              <a:rPr lang="en-US" sz="4500">
                <a:solidFill>
                  <a:srgbClr val="0D0F68"/>
                </a:solidFill>
                <a:latin typeface="Times New Roman Bold"/>
                <a:ea typeface="Times New Roman Bold"/>
                <a:cs typeface="Times New Roman Bold"/>
                <a:sym typeface="Times New Roman Bold"/>
              </a:rPr>
              <a:t> Software Required: :</a:t>
            </a:r>
          </a:p>
        </p:txBody>
      </p:sp>
      <p:sp>
        <p:nvSpPr>
          <p:cNvPr id="11" name="TextBox 11"/>
          <p:cNvSpPr txBox="1"/>
          <p:nvPr/>
        </p:nvSpPr>
        <p:spPr>
          <a:xfrm>
            <a:off x="4165609" y="1290374"/>
            <a:ext cx="3136909" cy="2300627"/>
          </a:xfrm>
          <a:prstGeom prst="rect">
            <a:avLst/>
          </a:prstGeom>
        </p:spPr>
        <p:txBody>
          <a:bodyPr lIns="0" tIns="0" rIns="0" bIns="0" rtlCol="0" anchor="t">
            <a:spAutoFit/>
          </a:bodyPr>
          <a:lstStyle/>
          <a:p>
            <a:pPr marL="685294" lvl="1" indent="-342647" algn="l">
              <a:lnSpc>
                <a:spcPts val="4443"/>
              </a:lnSpc>
              <a:buFont typeface="Arial"/>
              <a:buChar char="•"/>
            </a:pPr>
            <a:r>
              <a:rPr lang="en-US" sz="3174">
                <a:solidFill>
                  <a:srgbClr val="0D0F68"/>
                </a:solidFill>
                <a:latin typeface="Times New Roman"/>
                <a:ea typeface="Times New Roman"/>
                <a:cs typeface="Times New Roman"/>
                <a:sym typeface="Times New Roman"/>
              </a:rPr>
              <a:t>Numpy</a:t>
            </a:r>
          </a:p>
          <a:p>
            <a:pPr marL="685294" lvl="1" indent="-342647" algn="l">
              <a:lnSpc>
                <a:spcPts val="4443"/>
              </a:lnSpc>
              <a:buFont typeface="Arial"/>
              <a:buChar char="•"/>
            </a:pPr>
            <a:r>
              <a:rPr lang="en-US" sz="3174">
                <a:solidFill>
                  <a:srgbClr val="0D0F68"/>
                </a:solidFill>
                <a:latin typeface="Times New Roman"/>
                <a:ea typeface="Times New Roman"/>
                <a:cs typeface="Times New Roman"/>
                <a:sym typeface="Times New Roman"/>
              </a:rPr>
              <a:t>Flask</a:t>
            </a:r>
          </a:p>
          <a:p>
            <a:pPr marL="685294" lvl="1" indent="-342647" algn="l">
              <a:lnSpc>
                <a:spcPts val="4443"/>
              </a:lnSpc>
              <a:buFont typeface="Arial"/>
              <a:buChar char="•"/>
            </a:pPr>
            <a:r>
              <a:rPr lang="en-US" sz="3174">
                <a:solidFill>
                  <a:srgbClr val="0D0F68"/>
                </a:solidFill>
                <a:latin typeface="Times New Roman"/>
                <a:ea typeface="Times New Roman"/>
                <a:cs typeface="Times New Roman"/>
                <a:sym typeface="Times New Roman"/>
              </a:rPr>
              <a:t>API</a:t>
            </a:r>
          </a:p>
          <a:p>
            <a:pPr algn="l">
              <a:lnSpc>
                <a:spcPts val="4443"/>
              </a:lnSpc>
            </a:pPr>
            <a:endParaRPr lang="en-US" sz="3174">
              <a:solidFill>
                <a:srgbClr val="0D0F68"/>
              </a:solidFill>
              <a:latin typeface="Times New Roman"/>
              <a:ea typeface="Times New Roman"/>
              <a:cs typeface="Times New Roman"/>
              <a:sym typeface="Times New Roman"/>
            </a:endParaRPr>
          </a:p>
        </p:txBody>
      </p:sp>
      <p:sp>
        <p:nvSpPr>
          <p:cNvPr id="12" name="TextBox 12"/>
          <p:cNvSpPr txBox="1"/>
          <p:nvPr/>
        </p:nvSpPr>
        <p:spPr>
          <a:xfrm>
            <a:off x="7302518" y="6249956"/>
            <a:ext cx="2457974" cy="798853"/>
          </a:xfrm>
          <a:prstGeom prst="rect">
            <a:avLst/>
          </a:prstGeom>
        </p:spPr>
        <p:txBody>
          <a:bodyPr lIns="0" tIns="0" rIns="0" bIns="0" rtlCol="0" anchor="t">
            <a:spAutoFit/>
          </a:bodyPr>
          <a:lstStyle/>
          <a:p>
            <a:pPr algn="ctr">
              <a:lnSpc>
                <a:spcPts val="5843"/>
              </a:lnSpc>
              <a:spcBef>
                <a:spcPct val="0"/>
              </a:spcBef>
            </a:pPr>
            <a:r>
              <a:rPr lang="en-US" sz="4174">
                <a:solidFill>
                  <a:srgbClr val="0D0F68"/>
                </a:solidFill>
                <a:latin typeface="Times New Roman Bold"/>
                <a:ea typeface="Times New Roman Bold"/>
                <a:cs typeface="Times New Roman Bold"/>
                <a:sym typeface="Times New Roman Bold"/>
              </a:rPr>
              <a:t>Testing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6252736" y="6471670"/>
            <a:ext cx="3338015" cy="3020903"/>
          </a:xfrm>
          <a:custGeom>
            <a:avLst/>
            <a:gdLst/>
            <a:ahLst/>
            <a:cxnLst/>
            <a:rect l="l" t="t" r="r" b="b"/>
            <a:pathLst>
              <a:path w="3338015" h="3020903">
                <a:moveTo>
                  <a:pt x="0" y="0"/>
                </a:moveTo>
                <a:lnTo>
                  <a:pt x="3338014" y="0"/>
                </a:lnTo>
                <a:lnTo>
                  <a:pt x="3338014" y="3020903"/>
                </a:lnTo>
                <a:lnTo>
                  <a:pt x="0" y="3020903"/>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2250848" y="6471670"/>
            <a:ext cx="3020903" cy="3020903"/>
          </a:xfrm>
          <a:custGeom>
            <a:avLst/>
            <a:gdLst/>
            <a:ahLst/>
            <a:cxnLst/>
            <a:rect l="l" t="t" r="r" b="b"/>
            <a:pathLst>
              <a:path w="3020903" h="3020903">
                <a:moveTo>
                  <a:pt x="0" y="0"/>
                </a:moveTo>
                <a:lnTo>
                  <a:pt x="3020903" y="0"/>
                </a:lnTo>
                <a:lnTo>
                  <a:pt x="3020903" y="3020903"/>
                </a:lnTo>
                <a:lnTo>
                  <a:pt x="0" y="3020903"/>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TextBox 5"/>
          <p:cNvSpPr txBox="1"/>
          <p:nvPr/>
        </p:nvSpPr>
        <p:spPr>
          <a:xfrm>
            <a:off x="324362" y="740854"/>
            <a:ext cx="5229225" cy="952523"/>
          </a:xfrm>
          <a:prstGeom prst="rect">
            <a:avLst/>
          </a:prstGeom>
        </p:spPr>
        <p:txBody>
          <a:bodyPr lIns="0" tIns="0" rIns="0" bIns="0" rtlCol="0" anchor="t">
            <a:spAutoFit/>
          </a:bodyPr>
          <a:lstStyle/>
          <a:p>
            <a:pPr algn="ctr">
              <a:lnSpc>
                <a:spcPts val="6823"/>
              </a:lnSpc>
              <a:spcBef>
                <a:spcPct val="0"/>
              </a:spcBef>
            </a:pPr>
            <a:r>
              <a:rPr lang="en-US" sz="4874">
                <a:solidFill>
                  <a:srgbClr val="0D0F68"/>
                </a:solidFill>
                <a:latin typeface="Times New Roman Bold"/>
                <a:ea typeface="Times New Roman Bold"/>
                <a:cs typeface="Times New Roman Bold"/>
                <a:sym typeface="Times New Roman Bold"/>
              </a:rPr>
              <a:t> Work Distribution :</a:t>
            </a:r>
          </a:p>
        </p:txBody>
      </p:sp>
      <p:grpSp>
        <p:nvGrpSpPr>
          <p:cNvPr id="6" name="Group 6"/>
          <p:cNvGrpSpPr/>
          <p:nvPr/>
        </p:nvGrpSpPr>
        <p:grpSpPr>
          <a:xfrm>
            <a:off x="629017" y="1870706"/>
            <a:ext cx="15394688" cy="3459508"/>
            <a:chOff x="0" y="0"/>
            <a:chExt cx="20526250" cy="4612677"/>
          </a:xfrm>
        </p:grpSpPr>
        <p:sp>
          <p:nvSpPr>
            <p:cNvPr id="7" name="TextBox 7"/>
            <p:cNvSpPr txBox="1"/>
            <p:nvPr/>
          </p:nvSpPr>
          <p:spPr>
            <a:xfrm>
              <a:off x="0" y="9525"/>
              <a:ext cx="2611951" cy="608963"/>
            </a:xfrm>
            <a:prstGeom prst="rect">
              <a:avLst/>
            </a:prstGeom>
          </p:spPr>
          <p:txBody>
            <a:bodyPr lIns="0" tIns="0" rIns="0" bIns="0" rtlCol="0" anchor="t">
              <a:spAutoFit/>
            </a:bodyPr>
            <a:lstStyle/>
            <a:p>
              <a:pPr algn="just">
                <a:lnSpc>
                  <a:spcPts val="2901"/>
                </a:lnSpc>
              </a:pPr>
              <a:r>
                <a:rPr lang="en-US" sz="3086">
                  <a:solidFill>
                    <a:srgbClr val="0D0F68"/>
                  </a:solidFill>
                  <a:latin typeface="Times New Roman Bold"/>
                  <a:ea typeface="Times New Roman Bold"/>
                  <a:cs typeface="Times New Roman Bold"/>
                  <a:sym typeface="Times New Roman Bold"/>
                </a:rPr>
                <a:t>Pranita :</a:t>
              </a:r>
              <a:r>
                <a:rPr lang="en-US" sz="3086">
                  <a:solidFill>
                    <a:srgbClr val="0D0F68"/>
                  </a:solidFill>
                  <a:latin typeface="Times New Roman"/>
                  <a:ea typeface="Times New Roman"/>
                  <a:cs typeface="Times New Roman"/>
                  <a:sym typeface="Times New Roman"/>
                </a:rPr>
                <a:t> </a:t>
              </a:r>
            </a:p>
          </p:txBody>
        </p:sp>
        <p:sp>
          <p:nvSpPr>
            <p:cNvPr id="8" name="TextBox 8"/>
            <p:cNvSpPr txBox="1"/>
            <p:nvPr/>
          </p:nvSpPr>
          <p:spPr>
            <a:xfrm>
              <a:off x="2380282" y="9525"/>
              <a:ext cx="17598536" cy="575262"/>
            </a:xfrm>
            <a:prstGeom prst="rect">
              <a:avLst/>
            </a:prstGeom>
          </p:spPr>
          <p:txBody>
            <a:bodyPr lIns="0" tIns="0" rIns="0" bIns="0" rtlCol="0" anchor="t">
              <a:spAutoFit/>
            </a:bodyPr>
            <a:lstStyle/>
            <a:p>
              <a:pPr algn="just">
                <a:lnSpc>
                  <a:spcPts val="2724"/>
                </a:lnSpc>
              </a:pPr>
              <a:r>
                <a:rPr lang="en-US" sz="2897">
                  <a:solidFill>
                    <a:srgbClr val="0D0F68"/>
                  </a:solidFill>
                  <a:latin typeface="Times New Roman"/>
                  <a:ea typeface="Times New Roman"/>
                  <a:cs typeface="Times New Roman"/>
                  <a:sym typeface="Times New Roman"/>
                </a:rPr>
                <a:t>Data Preprocessing, Machine Learning Analysis.</a:t>
              </a:r>
            </a:p>
          </p:txBody>
        </p:sp>
        <p:sp>
          <p:nvSpPr>
            <p:cNvPr id="9" name="TextBox 9"/>
            <p:cNvSpPr txBox="1"/>
            <p:nvPr/>
          </p:nvSpPr>
          <p:spPr>
            <a:xfrm>
              <a:off x="29746" y="1017952"/>
              <a:ext cx="2350536" cy="608963"/>
            </a:xfrm>
            <a:prstGeom prst="rect">
              <a:avLst/>
            </a:prstGeom>
          </p:spPr>
          <p:txBody>
            <a:bodyPr lIns="0" tIns="0" rIns="0" bIns="0" rtlCol="0" anchor="t">
              <a:spAutoFit/>
            </a:bodyPr>
            <a:lstStyle/>
            <a:p>
              <a:pPr algn="just">
                <a:lnSpc>
                  <a:spcPts val="2901"/>
                </a:lnSpc>
              </a:pPr>
              <a:r>
                <a:rPr lang="en-US" sz="3086">
                  <a:solidFill>
                    <a:srgbClr val="0D0F68"/>
                  </a:solidFill>
                  <a:latin typeface="Times New Roman Bold"/>
                  <a:ea typeface="Times New Roman Bold"/>
                  <a:cs typeface="Times New Roman Bold"/>
                  <a:sym typeface="Times New Roman Bold"/>
                </a:rPr>
                <a:t>Ketaki :</a:t>
              </a:r>
            </a:p>
          </p:txBody>
        </p:sp>
        <p:sp>
          <p:nvSpPr>
            <p:cNvPr id="10" name="TextBox 10"/>
            <p:cNvSpPr txBox="1"/>
            <p:nvPr/>
          </p:nvSpPr>
          <p:spPr>
            <a:xfrm>
              <a:off x="2380282" y="1062749"/>
              <a:ext cx="17598536" cy="575262"/>
            </a:xfrm>
            <a:prstGeom prst="rect">
              <a:avLst/>
            </a:prstGeom>
          </p:spPr>
          <p:txBody>
            <a:bodyPr lIns="0" tIns="0" rIns="0" bIns="0" rtlCol="0" anchor="t">
              <a:spAutoFit/>
            </a:bodyPr>
            <a:lstStyle/>
            <a:p>
              <a:pPr algn="just">
                <a:lnSpc>
                  <a:spcPts val="2724"/>
                </a:lnSpc>
              </a:pPr>
              <a:r>
                <a:rPr lang="en-US" sz="2897">
                  <a:solidFill>
                    <a:srgbClr val="0D0F68"/>
                  </a:solidFill>
                  <a:latin typeface="Times New Roman"/>
                  <a:ea typeface="Times New Roman"/>
                  <a:cs typeface="Times New Roman"/>
                  <a:sym typeface="Times New Roman"/>
                </a:rPr>
                <a:t>Data Preprocesssing, Machine Learning Analysis.</a:t>
              </a:r>
            </a:p>
          </p:txBody>
        </p:sp>
        <p:sp>
          <p:nvSpPr>
            <p:cNvPr id="11" name="TextBox 11"/>
            <p:cNvSpPr txBox="1"/>
            <p:nvPr/>
          </p:nvSpPr>
          <p:spPr>
            <a:xfrm>
              <a:off x="0" y="2055539"/>
              <a:ext cx="2744539" cy="608963"/>
            </a:xfrm>
            <a:prstGeom prst="rect">
              <a:avLst/>
            </a:prstGeom>
          </p:spPr>
          <p:txBody>
            <a:bodyPr lIns="0" tIns="0" rIns="0" bIns="0" rtlCol="0" anchor="t">
              <a:spAutoFit/>
            </a:bodyPr>
            <a:lstStyle/>
            <a:p>
              <a:pPr algn="just">
                <a:lnSpc>
                  <a:spcPts val="2901"/>
                </a:lnSpc>
              </a:pPr>
              <a:r>
                <a:rPr lang="en-US" sz="3086">
                  <a:solidFill>
                    <a:srgbClr val="0D0F68"/>
                  </a:solidFill>
                  <a:latin typeface="Times New Roman Bold"/>
                  <a:ea typeface="Times New Roman Bold"/>
                  <a:cs typeface="Times New Roman Bold"/>
                  <a:sym typeface="Times New Roman Bold"/>
                </a:rPr>
                <a:t>Rumesha :</a:t>
              </a:r>
            </a:p>
          </p:txBody>
        </p:sp>
        <p:sp>
          <p:nvSpPr>
            <p:cNvPr id="12" name="TextBox 12"/>
            <p:cNvSpPr txBox="1"/>
            <p:nvPr/>
          </p:nvSpPr>
          <p:spPr>
            <a:xfrm>
              <a:off x="2744539" y="2055539"/>
              <a:ext cx="17598536" cy="575262"/>
            </a:xfrm>
            <a:prstGeom prst="rect">
              <a:avLst/>
            </a:prstGeom>
          </p:spPr>
          <p:txBody>
            <a:bodyPr lIns="0" tIns="0" rIns="0" bIns="0" rtlCol="0" anchor="t">
              <a:spAutoFit/>
            </a:bodyPr>
            <a:lstStyle/>
            <a:p>
              <a:pPr algn="just">
                <a:lnSpc>
                  <a:spcPts val="2724"/>
                </a:lnSpc>
              </a:pPr>
              <a:r>
                <a:rPr lang="en-US" sz="2897">
                  <a:solidFill>
                    <a:srgbClr val="0D0F68"/>
                  </a:solidFill>
                  <a:latin typeface="Times New Roman"/>
                  <a:ea typeface="Times New Roman"/>
                  <a:cs typeface="Times New Roman"/>
                  <a:sym typeface="Times New Roman"/>
                </a:rPr>
                <a:t>Frontend Development, Deployment.</a:t>
              </a:r>
            </a:p>
          </p:txBody>
        </p:sp>
        <p:sp>
          <p:nvSpPr>
            <p:cNvPr id="13" name="TextBox 13"/>
            <p:cNvSpPr txBox="1"/>
            <p:nvPr/>
          </p:nvSpPr>
          <p:spPr>
            <a:xfrm>
              <a:off x="29746" y="3067727"/>
              <a:ext cx="3384361" cy="608963"/>
            </a:xfrm>
            <a:prstGeom prst="rect">
              <a:avLst/>
            </a:prstGeom>
          </p:spPr>
          <p:txBody>
            <a:bodyPr lIns="0" tIns="0" rIns="0" bIns="0" rtlCol="0" anchor="t">
              <a:spAutoFit/>
            </a:bodyPr>
            <a:lstStyle/>
            <a:p>
              <a:pPr algn="just">
                <a:lnSpc>
                  <a:spcPts val="2901"/>
                </a:lnSpc>
              </a:pPr>
              <a:r>
                <a:rPr lang="en-US" sz="3086">
                  <a:solidFill>
                    <a:srgbClr val="0D0F68"/>
                  </a:solidFill>
                  <a:latin typeface="Times New Roman Bold"/>
                  <a:ea typeface="Times New Roman Bold"/>
                  <a:cs typeface="Times New Roman Bold"/>
                  <a:sym typeface="Times New Roman Bold"/>
                </a:rPr>
                <a:t>Samruddhi :</a:t>
              </a:r>
            </a:p>
          </p:txBody>
        </p:sp>
        <p:sp>
          <p:nvSpPr>
            <p:cNvPr id="14" name="TextBox 14"/>
            <p:cNvSpPr txBox="1"/>
            <p:nvPr/>
          </p:nvSpPr>
          <p:spPr>
            <a:xfrm>
              <a:off x="29746" y="4003714"/>
              <a:ext cx="3075287" cy="608963"/>
            </a:xfrm>
            <a:prstGeom prst="rect">
              <a:avLst/>
            </a:prstGeom>
          </p:spPr>
          <p:txBody>
            <a:bodyPr lIns="0" tIns="0" rIns="0" bIns="0" rtlCol="0" anchor="t">
              <a:spAutoFit/>
            </a:bodyPr>
            <a:lstStyle/>
            <a:p>
              <a:pPr algn="just">
                <a:lnSpc>
                  <a:spcPts val="2901"/>
                </a:lnSpc>
              </a:pPr>
              <a:r>
                <a:rPr lang="en-US" sz="3086">
                  <a:solidFill>
                    <a:srgbClr val="0D0F68"/>
                  </a:solidFill>
                  <a:latin typeface="Times New Roman Bold"/>
                  <a:ea typeface="Times New Roman Bold"/>
                  <a:cs typeface="Times New Roman Bold"/>
                  <a:sym typeface="Times New Roman Bold"/>
                </a:rPr>
                <a:t>Padamaja :</a:t>
              </a:r>
            </a:p>
          </p:txBody>
        </p:sp>
        <p:sp>
          <p:nvSpPr>
            <p:cNvPr id="15" name="TextBox 15"/>
            <p:cNvSpPr txBox="1"/>
            <p:nvPr/>
          </p:nvSpPr>
          <p:spPr>
            <a:xfrm>
              <a:off x="2927715" y="4003714"/>
              <a:ext cx="17598536" cy="575262"/>
            </a:xfrm>
            <a:prstGeom prst="rect">
              <a:avLst/>
            </a:prstGeom>
          </p:spPr>
          <p:txBody>
            <a:bodyPr lIns="0" tIns="0" rIns="0" bIns="0" rtlCol="0" anchor="t">
              <a:spAutoFit/>
            </a:bodyPr>
            <a:lstStyle/>
            <a:p>
              <a:pPr algn="just">
                <a:lnSpc>
                  <a:spcPts val="2724"/>
                </a:lnSpc>
              </a:pPr>
              <a:r>
                <a:rPr lang="en-US" sz="2897">
                  <a:solidFill>
                    <a:srgbClr val="0D0F68"/>
                  </a:solidFill>
                  <a:latin typeface="Times New Roman"/>
                  <a:ea typeface="Times New Roman"/>
                  <a:cs typeface="Times New Roman"/>
                  <a:sym typeface="Times New Roman"/>
                </a:rPr>
                <a:t>Frontend Development, Deployment.</a:t>
              </a:r>
            </a:p>
          </p:txBody>
        </p:sp>
        <p:sp>
          <p:nvSpPr>
            <p:cNvPr id="16" name="TextBox 16"/>
            <p:cNvSpPr txBox="1"/>
            <p:nvPr/>
          </p:nvSpPr>
          <p:spPr>
            <a:xfrm>
              <a:off x="2927715" y="3067727"/>
              <a:ext cx="17598536" cy="575262"/>
            </a:xfrm>
            <a:prstGeom prst="rect">
              <a:avLst/>
            </a:prstGeom>
          </p:spPr>
          <p:txBody>
            <a:bodyPr lIns="0" tIns="0" rIns="0" bIns="0" rtlCol="0" anchor="t">
              <a:spAutoFit/>
            </a:bodyPr>
            <a:lstStyle/>
            <a:p>
              <a:pPr algn="just">
                <a:lnSpc>
                  <a:spcPts val="2724"/>
                </a:lnSpc>
              </a:pPr>
              <a:r>
                <a:rPr lang="en-US" sz="2897">
                  <a:solidFill>
                    <a:srgbClr val="0D0F68"/>
                  </a:solidFill>
                  <a:latin typeface="Times New Roman"/>
                  <a:ea typeface="Times New Roman"/>
                  <a:cs typeface="Times New Roman"/>
                  <a:sym typeface="Times New Roman"/>
                </a:rPr>
                <a:t>Backend Development, Database Management.</a:t>
              </a:r>
            </a:p>
          </p:txBody>
        </p:sp>
      </p:grpSp>
      <p:sp>
        <p:nvSpPr>
          <p:cNvPr id="17" name="Freeform 17"/>
          <p:cNvSpPr/>
          <p:nvPr/>
        </p:nvSpPr>
        <p:spPr>
          <a:xfrm>
            <a:off x="10571735" y="583205"/>
            <a:ext cx="7111869" cy="9243224"/>
          </a:xfrm>
          <a:custGeom>
            <a:avLst/>
            <a:gdLst/>
            <a:ahLst/>
            <a:cxnLst/>
            <a:rect l="l" t="t" r="r" b="b"/>
            <a:pathLst>
              <a:path w="7111869" h="9243224">
                <a:moveTo>
                  <a:pt x="0" y="0"/>
                </a:moveTo>
                <a:lnTo>
                  <a:pt x="7111869" y="0"/>
                </a:lnTo>
                <a:lnTo>
                  <a:pt x="7111869" y="9243224"/>
                </a:lnTo>
                <a:lnTo>
                  <a:pt x="0" y="9243224"/>
                </a:lnTo>
                <a:lnTo>
                  <a:pt x="0" y="0"/>
                </a:lnTo>
                <a:close/>
              </a:path>
            </a:pathLst>
          </a:custGeom>
          <a:blipFill>
            <a:blip r:embed="rId7"/>
            <a:stretch>
              <a:fillRect t="-4399" b="-4399"/>
            </a:stretch>
          </a:blipFill>
        </p:spPr>
      </p:sp>
      <p:sp>
        <p:nvSpPr>
          <p:cNvPr id="18" name="TextBox 18"/>
          <p:cNvSpPr txBox="1"/>
          <p:nvPr/>
        </p:nvSpPr>
        <p:spPr>
          <a:xfrm>
            <a:off x="629017" y="5486233"/>
            <a:ext cx="2011601" cy="614702"/>
          </a:xfrm>
          <a:prstGeom prst="rect">
            <a:avLst/>
          </a:prstGeom>
        </p:spPr>
        <p:txBody>
          <a:bodyPr lIns="0" tIns="0" rIns="0" bIns="0" rtlCol="0" anchor="t">
            <a:spAutoFit/>
          </a:bodyPr>
          <a:lstStyle/>
          <a:p>
            <a:pPr algn="ctr">
              <a:lnSpc>
                <a:spcPts val="4443"/>
              </a:lnSpc>
              <a:spcBef>
                <a:spcPct val="0"/>
              </a:spcBef>
            </a:pPr>
            <a:r>
              <a:rPr lang="en-US" sz="3174">
                <a:solidFill>
                  <a:srgbClr val="0D0F68"/>
                </a:solidFill>
                <a:latin typeface="Times New Roman Bold"/>
                <a:ea typeface="Times New Roman Bold"/>
                <a:cs typeface="Times New Roman Bold"/>
                <a:sym typeface="Times New Roman Bold"/>
              </a:rPr>
              <a:t>Vaishnavi : </a:t>
            </a:r>
          </a:p>
        </p:txBody>
      </p:sp>
      <p:sp>
        <p:nvSpPr>
          <p:cNvPr id="19" name="TextBox 19"/>
          <p:cNvSpPr txBox="1"/>
          <p:nvPr/>
        </p:nvSpPr>
        <p:spPr>
          <a:xfrm>
            <a:off x="2938975" y="5505283"/>
            <a:ext cx="6013371" cy="554970"/>
          </a:xfrm>
          <a:prstGeom prst="rect">
            <a:avLst/>
          </a:prstGeom>
        </p:spPr>
        <p:txBody>
          <a:bodyPr lIns="0" tIns="0" rIns="0" bIns="0" rtlCol="0" anchor="t">
            <a:spAutoFit/>
          </a:bodyPr>
          <a:lstStyle/>
          <a:p>
            <a:pPr algn="ctr">
              <a:lnSpc>
                <a:spcPts val="4061"/>
              </a:lnSpc>
              <a:spcBef>
                <a:spcPct val="0"/>
              </a:spcBef>
            </a:pPr>
            <a:r>
              <a:rPr lang="en-US" sz="2900">
                <a:solidFill>
                  <a:srgbClr val="0D0F68"/>
                </a:solidFill>
                <a:latin typeface="Times New Roman"/>
                <a:ea typeface="Times New Roman"/>
                <a:cs typeface="Times New Roman"/>
                <a:sym typeface="Times New Roman"/>
              </a:rPr>
              <a:t>Frontend  Development, Deployment.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TextBox 3"/>
          <p:cNvSpPr txBox="1"/>
          <p:nvPr/>
        </p:nvSpPr>
        <p:spPr>
          <a:xfrm>
            <a:off x="873998" y="630897"/>
            <a:ext cx="3164601" cy="500137"/>
          </a:xfrm>
          <a:prstGeom prst="rect">
            <a:avLst/>
          </a:prstGeom>
        </p:spPr>
        <p:txBody>
          <a:bodyPr wrap="square" lIns="0" tIns="0" rIns="0" bIns="0" rtlCol="0" anchor="t">
            <a:spAutoFit/>
          </a:bodyPr>
          <a:lstStyle/>
          <a:p>
            <a:pPr algn="ctr">
              <a:lnSpc>
                <a:spcPts val="3854"/>
              </a:lnSpc>
            </a:pPr>
            <a:r>
              <a:rPr lang="en-US" sz="3974" dirty="0">
                <a:solidFill>
                  <a:srgbClr val="0D0F68"/>
                </a:solidFill>
                <a:latin typeface="Times New Roman Bold"/>
                <a:ea typeface="Times New Roman Bold"/>
                <a:cs typeface="Times New Roman Bold"/>
                <a:sym typeface="Times New Roman Bold"/>
              </a:rPr>
              <a:t>References </a:t>
            </a:r>
            <a:r>
              <a:rPr lang="en-US" sz="3974" dirty="0" smtClean="0">
                <a:solidFill>
                  <a:srgbClr val="0D0F68"/>
                </a:solidFill>
                <a:latin typeface="Times New Roman Bold"/>
                <a:ea typeface="Times New Roman Bold"/>
                <a:cs typeface="Times New Roman Bold"/>
                <a:sym typeface="Times New Roman Bold"/>
              </a:rPr>
              <a:t> :</a:t>
            </a:r>
            <a:endParaRPr lang="en-US" sz="3974" dirty="0">
              <a:solidFill>
                <a:srgbClr val="0D0F68"/>
              </a:solidFill>
              <a:latin typeface="Times New Roman Bold"/>
              <a:ea typeface="Times New Roman Bold"/>
              <a:cs typeface="Times New Roman Bold"/>
              <a:sym typeface="Times New Roman Bold"/>
            </a:endParaRPr>
          </a:p>
        </p:txBody>
      </p:sp>
      <p:sp>
        <p:nvSpPr>
          <p:cNvPr id="4" name="TextBox 4"/>
          <p:cNvSpPr txBox="1"/>
          <p:nvPr/>
        </p:nvSpPr>
        <p:spPr>
          <a:xfrm>
            <a:off x="620877" y="1338094"/>
            <a:ext cx="16638423" cy="9105057"/>
          </a:xfrm>
          <a:prstGeom prst="rect">
            <a:avLst/>
          </a:prstGeom>
        </p:spPr>
        <p:txBody>
          <a:bodyPr lIns="0" tIns="0" rIns="0" bIns="0" rtlCol="0" anchor="t">
            <a:spAutoFit/>
          </a:bodyPr>
          <a:lstStyle/>
          <a:p>
            <a:pPr marL="577347" lvl="1" indent="-288673" algn="l">
              <a:lnSpc>
                <a:spcPts val="3743"/>
              </a:lnSpc>
              <a:buFont typeface="Arial"/>
              <a:buChar char="•"/>
            </a:pPr>
            <a:r>
              <a:rPr lang="en-US" sz="2674" dirty="0">
                <a:solidFill>
                  <a:srgbClr val="0D0F68"/>
                </a:solidFill>
                <a:latin typeface="Times New Roman"/>
                <a:ea typeface="Times New Roman"/>
                <a:cs typeface="Times New Roman"/>
                <a:sym typeface="Times New Roman"/>
              </a:rPr>
              <a:t>Roy, A.B., </a:t>
            </a:r>
            <a:r>
              <a:rPr lang="en-US" sz="2674" dirty="0" err="1">
                <a:solidFill>
                  <a:srgbClr val="0D0F68"/>
                </a:solidFill>
                <a:latin typeface="Times New Roman"/>
                <a:ea typeface="Times New Roman"/>
                <a:cs typeface="Times New Roman"/>
                <a:sym typeface="Times New Roman"/>
              </a:rPr>
              <a:t>Garai</a:t>
            </a:r>
            <a:r>
              <a:rPr lang="en-US" sz="2674" dirty="0">
                <a:solidFill>
                  <a:srgbClr val="0D0F68"/>
                </a:solidFill>
                <a:latin typeface="Times New Roman"/>
                <a:ea typeface="Times New Roman"/>
                <a:cs typeface="Times New Roman"/>
                <a:sym typeface="Times New Roman"/>
              </a:rPr>
              <a:t>, N. and </a:t>
            </a:r>
            <a:r>
              <a:rPr lang="en-US" sz="2674" dirty="0" err="1">
                <a:solidFill>
                  <a:srgbClr val="0D0F68"/>
                </a:solidFill>
                <a:latin typeface="Times New Roman"/>
                <a:ea typeface="Times New Roman"/>
                <a:cs typeface="Times New Roman"/>
                <a:sym typeface="Times New Roman"/>
              </a:rPr>
              <a:t>Jayanta</a:t>
            </a:r>
            <a:r>
              <a:rPr lang="en-US" sz="2674" dirty="0">
                <a:solidFill>
                  <a:srgbClr val="0D0F68"/>
                </a:solidFill>
                <a:latin typeface="Times New Roman"/>
                <a:ea typeface="Times New Roman"/>
                <a:cs typeface="Times New Roman"/>
                <a:sym typeface="Times New Roman"/>
              </a:rPr>
              <a:t> Kumar </a:t>
            </a:r>
            <a:r>
              <a:rPr lang="en-US" sz="2674" dirty="0" err="1">
                <a:solidFill>
                  <a:srgbClr val="0D0F68"/>
                </a:solidFill>
                <a:latin typeface="Times New Roman"/>
                <a:ea typeface="Times New Roman"/>
                <a:cs typeface="Times New Roman"/>
                <a:sym typeface="Times New Roman"/>
              </a:rPr>
              <a:t>Biswas</a:t>
            </a:r>
            <a:r>
              <a:rPr lang="en-US" sz="2674" dirty="0">
                <a:solidFill>
                  <a:srgbClr val="0D0F68"/>
                </a:solidFill>
                <a:latin typeface="Times New Roman"/>
                <a:ea typeface="Times New Roman"/>
                <a:cs typeface="Times New Roman"/>
                <a:sym typeface="Times New Roman"/>
              </a:rPr>
              <a:t> (2023). Exploration of urban sustainability in India through the lens of sustainable development goals. Discover Sustainability, 4(1). </a:t>
            </a:r>
            <a:r>
              <a:rPr lang="en-US" sz="2674" dirty="0" err="1">
                <a:solidFill>
                  <a:srgbClr val="0D0F68"/>
                </a:solidFill>
                <a:latin typeface="Times New Roman"/>
                <a:ea typeface="Times New Roman"/>
                <a:cs typeface="Times New Roman"/>
                <a:sym typeface="Times New Roman"/>
              </a:rPr>
              <a:t>doi</a:t>
            </a:r>
            <a:r>
              <a:rPr lang="en-US" sz="2674" dirty="0">
                <a:solidFill>
                  <a:srgbClr val="0D0F68"/>
                </a:solidFill>
                <a:latin typeface="Times New Roman"/>
                <a:ea typeface="Times New Roman"/>
                <a:cs typeface="Times New Roman"/>
                <a:sym typeface="Times New Roman"/>
              </a:rPr>
              <a:t>: https://doi.org/10.1007/s43621-023-00158-2.</a:t>
            </a:r>
          </a:p>
          <a:p>
            <a:pPr marL="577347" lvl="1" indent="-288673" algn="l">
              <a:lnSpc>
                <a:spcPts val="3743"/>
              </a:lnSpc>
              <a:buFont typeface="Arial"/>
              <a:buChar char="•"/>
            </a:pPr>
            <a:r>
              <a:rPr lang="en-US" sz="2674" dirty="0">
                <a:solidFill>
                  <a:srgbClr val="0D0F68"/>
                </a:solidFill>
                <a:latin typeface="Times New Roman"/>
                <a:ea typeface="Times New Roman"/>
                <a:cs typeface="Times New Roman"/>
                <a:sym typeface="Times New Roman"/>
              </a:rPr>
              <a:t>Xian, S., Li, L. and Qi, Z. (2019). Toward a sustainable urban expansion: A case study of Zhuhai, China. Journal of Cleaner Production, 230, pp.276–285. https://doi.org/10.1016/j.jclepro.2019.05.087.</a:t>
            </a:r>
          </a:p>
          <a:p>
            <a:pPr marL="577347" lvl="1" indent="-288673" algn="l">
              <a:lnSpc>
                <a:spcPts val="3743"/>
              </a:lnSpc>
              <a:buFont typeface="Arial"/>
              <a:buChar char="•"/>
            </a:pPr>
            <a:r>
              <a:rPr lang="en-US" sz="2674" dirty="0" err="1">
                <a:solidFill>
                  <a:srgbClr val="0D0F68"/>
                </a:solidFill>
                <a:latin typeface="Times New Roman"/>
                <a:ea typeface="Times New Roman"/>
                <a:cs typeface="Times New Roman"/>
                <a:sym typeface="Times New Roman"/>
              </a:rPr>
              <a:t>Masood</a:t>
            </a:r>
            <a:r>
              <a:rPr lang="en-US" sz="2674" dirty="0">
                <a:solidFill>
                  <a:srgbClr val="0D0F68"/>
                </a:solidFill>
                <a:latin typeface="Times New Roman"/>
                <a:ea typeface="Times New Roman"/>
                <a:cs typeface="Times New Roman"/>
                <a:sym typeface="Times New Roman"/>
              </a:rPr>
              <a:t>, A. and Ahmad, K. (2022). Data-driven predictive modeling of PM2.5 concentrations using machine learning and deep learning techniques: a case study of Delhi, India. Environmental Monitoring and Assessment, 195(1). </a:t>
            </a:r>
            <a:r>
              <a:rPr lang="en-US" sz="2674" dirty="0" err="1">
                <a:solidFill>
                  <a:srgbClr val="0D0F68"/>
                </a:solidFill>
                <a:latin typeface="Times New Roman"/>
                <a:ea typeface="Times New Roman"/>
                <a:cs typeface="Times New Roman"/>
                <a:sym typeface="Times New Roman"/>
              </a:rPr>
              <a:t>doi</a:t>
            </a:r>
            <a:r>
              <a:rPr lang="en-US" sz="2674" dirty="0">
                <a:solidFill>
                  <a:srgbClr val="0D0F68"/>
                </a:solidFill>
                <a:latin typeface="Times New Roman"/>
                <a:ea typeface="Times New Roman"/>
                <a:cs typeface="Times New Roman"/>
                <a:sym typeface="Times New Roman"/>
              </a:rPr>
              <a:t>: https://doi.org/10.1007/s10661-022-10603-w. </a:t>
            </a:r>
          </a:p>
          <a:p>
            <a:pPr marL="577347" lvl="1" indent="-288673" algn="l">
              <a:lnSpc>
                <a:spcPts val="3743"/>
              </a:lnSpc>
              <a:buFont typeface="Arial"/>
              <a:buChar char="•"/>
            </a:pPr>
            <a:r>
              <a:rPr lang="en-US" sz="2674" dirty="0" err="1">
                <a:solidFill>
                  <a:srgbClr val="0D0F68"/>
                </a:solidFill>
                <a:latin typeface="Times New Roman"/>
                <a:ea typeface="Times New Roman"/>
                <a:cs typeface="Times New Roman"/>
                <a:sym typeface="Times New Roman"/>
              </a:rPr>
              <a:t>Masood</a:t>
            </a:r>
            <a:r>
              <a:rPr lang="en-US" sz="2674" dirty="0">
                <a:solidFill>
                  <a:srgbClr val="0D0F68"/>
                </a:solidFill>
                <a:latin typeface="Times New Roman"/>
                <a:ea typeface="Times New Roman"/>
                <a:cs typeface="Times New Roman"/>
                <a:sym typeface="Times New Roman"/>
              </a:rPr>
              <a:t>, A. and Ahmad, K. (2022). Data-driven predictive modeling of PM2.5 concentrations using machine learning and deep learning techniques: a case study of Delhi, India. Environmental Monitoring and Assessment, 195(1). </a:t>
            </a:r>
            <a:r>
              <a:rPr lang="en-US" sz="2674" dirty="0" err="1">
                <a:solidFill>
                  <a:srgbClr val="0D0F68"/>
                </a:solidFill>
                <a:latin typeface="Times New Roman"/>
                <a:ea typeface="Times New Roman"/>
                <a:cs typeface="Times New Roman"/>
                <a:sym typeface="Times New Roman"/>
              </a:rPr>
              <a:t>doi</a:t>
            </a:r>
            <a:r>
              <a:rPr lang="en-US" sz="2674" dirty="0">
                <a:solidFill>
                  <a:srgbClr val="0D0F68"/>
                </a:solidFill>
                <a:latin typeface="Times New Roman"/>
                <a:ea typeface="Times New Roman"/>
                <a:cs typeface="Times New Roman"/>
                <a:sym typeface="Times New Roman"/>
              </a:rPr>
              <a:t>: </a:t>
            </a:r>
            <a:r>
              <a:rPr lang="en-US" sz="2674" u="sng" dirty="0">
                <a:solidFill>
                  <a:srgbClr val="0D0F68"/>
                </a:solidFill>
                <a:latin typeface="Times New Roman"/>
                <a:ea typeface="Times New Roman"/>
                <a:cs typeface="Times New Roman"/>
                <a:sym typeface="Times New Roman"/>
                <a:hlinkClick r:id="rId3" tooltip="https://doi.org/10.1007/s10661-022-10603-w"/>
              </a:rPr>
              <a:t>https://doi.org/10.1007/s10661-022-10603-w.</a:t>
            </a:r>
            <a:r>
              <a:rPr lang="en-US" sz="2674" dirty="0">
                <a:solidFill>
                  <a:srgbClr val="0D0F68"/>
                </a:solidFill>
                <a:latin typeface="Times New Roman"/>
                <a:ea typeface="Times New Roman"/>
                <a:cs typeface="Times New Roman"/>
                <a:sym typeface="Times New Roman"/>
              </a:rPr>
              <a:t> </a:t>
            </a:r>
          </a:p>
          <a:p>
            <a:pPr marL="577347" lvl="1" indent="-288673" algn="l">
              <a:lnSpc>
                <a:spcPts val="3743"/>
              </a:lnSpc>
              <a:buFont typeface="Arial"/>
              <a:buChar char="•"/>
            </a:pPr>
            <a:r>
              <a:rPr lang="en-US" sz="2674" dirty="0" err="1">
                <a:solidFill>
                  <a:srgbClr val="0D0F68"/>
                </a:solidFill>
                <a:latin typeface="Times New Roman"/>
                <a:ea typeface="Times New Roman"/>
                <a:cs typeface="Times New Roman"/>
                <a:sym typeface="Times New Roman"/>
              </a:rPr>
              <a:t>Srivastava</a:t>
            </a:r>
            <a:r>
              <a:rPr lang="en-US" sz="2674" dirty="0">
                <a:solidFill>
                  <a:srgbClr val="0D0F68"/>
                </a:solidFill>
                <a:latin typeface="Times New Roman"/>
                <a:ea typeface="Times New Roman"/>
                <a:cs typeface="Times New Roman"/>
                <a:sym typeface="Times New Roman"/>
              </a:rPr>
              <a:t>, A. and </a:t>
            </a:r>
            <a:r>
              <a:rPr lang="en-US" sz="2674" dirty="0" err="1">
                <a:solidFill>
                  <a:srgbClr val="0D0F68"/>
                </a:solidFill>
                <a:latin typeface="Times New Roman"/>
                <a:ea typeface="Times New Roman"/>
                <a:cs typeface="Times New Roman"/>
                <a:sym typeface="Times New Roman"/>
              </a:rPr>
              <a:t>Maity</a:t>
            </a:r>
            <a:r>
              <a:rPr lang="en-US" sz="2674" dirty="0">
                <a:solidFill>
                  <a:srgbClr val="0D0F68"/>
                </a:solidFill>
                <a:latin typeface="Times New Roman"/>
                <a:ea typeface="Times New Roman"/>
                <a:cs typeface="Times New Roman"/>
                <a:sym typeface="Times New Roman"/>
              </a:rPr>
              <a:t>, R. (2023). Assessing the Potential of AI–ML in Urban Climate Change Adaptation and Sustainable Development. Sustainability, [online] 15(23), p.16461. </a:t>
            </a:r>
            <a:r>
              <a:rPr lang="en-US" sz="2674" dirty="0" err="1">
                <a:solidFill>
                  <a:srgbClr val="0D0F68"/>
                </a:solidFill>
                <a:latin typeface="Times New Roman"/>
                <a:ea typeface="Times New Roman"/>
                <a:cs typeface="Times New Roman"/>
                <a:sym typeface="Times New Roman"/>
              </a:rPr>
              <a:t>doi</a:t>
            </a:r>
            <a:r>
              <a:rPr lang="en-US" sz="2674" dirty="0">
                <a:solidFill>
                  <a:srgbClr val="0D0F68"/>
                </a:solidFill>
                <a:latin typeface="Times New Roman"/>
                <a:ea typeface="Times New Roman"/>
                <a:cs typeface="Times New Roman"/>
                <a:sym typeface="Times New Roman"/>
              </a:rPr>
              <a:t>: </a:t>
            </a:r>
            <a:r>
              <a:rPr lang="en-US" sz="2674" u="sng" dirty="0">
                <a:solidFill>
                  <a:srgbClr val="0D0F68"/>
                </a:solidFill>
                <a:latin typeface="Times New Roman"/>
                <a:ea typeface="Times New Roman"/>
                <a:cs typeface="Times New Roman"/>
                <a:sym typeface="Times New Roman"/>
                <a:hlinkClick r:id="rId4" tooltip="https://doi.org/10.3390/su152316461"/>
              </a:rPr>
              <a:t>https://doi.org/10.3390/su152316461.</a:t>
            </a:r>
            <a:r>
              <a:rPr lang="en-US" sz="2674" dirty="0">
                <a:solidFill>
                  <a:srgbClr val="0D0F68"/>
                </a:solidFill>
                <a:latin typeface="Times New Roman"/>
                <a:ea typeface="Times New Roman"/>
                <a:cs typeface="Times New Roman"/>
                <a:sym typeface="Times New Roman"/>
              </a:rPr>
              <a:t> </a:t>
            </a:r>
          </a:p>
          <a:p>
            <a:pPr marL="577347" lvl="1" indent="-288673" algn="l">
              <a:lnSpc>
                <a:spcPts val="3743"/>
              </a:lnSpc>
              <a:buFont typeface="Arial"/>
              <a:buChar char="•"/>
            </a:pPr>
            <a:r>
              <a:rPr lang="en-US" sz="2674" dirty="0" err="1">
                <a:solidFill>
                  <a:srgbClr val="0D0F68"/>
                </a:solidFill>
                <a:latin typeface="Times New Roman"/>
                <a:ea typeface="Times New Roman"/>
                <a:cs typeface="Times New Roman"/>
                <a:sym typeface="Times New Roman"/>
              </a:rPr>
              <a:t>Marzouk</a:t>
            </a:r>
            <a:r>
              <a:rPr lang="en-US" sz="2674" dirty="0">
                <a:solidFill>
                  <a:srgbClr val="0D0F68"/>
                </a:solidFill>
                <a:latin typeface="Times New Roman"/>
                <a:ea typeface="Times New Roman"/>
                <a:cs typeface="Times New Roman"/>
                <a:sym typeface="Times New Roman"/>
              </a:rPr>
              <a:t>, M. and </a:t>
            </a:r>
            <a:r>
              <a:rPr lang="en-US" sz="2674" dirty="0" err="1">
                <a:solidFill>
                  <a:srgbClr val="0D0F68"/>
                </a:solidFill>
                <a:latin typeface="Times New Roman"/>
                <a:ea typeface="Times New Roman"/>
                <a:cs typeface="Times New Roman"/>
                <a:sym typeface="Times New Roman"/>
              </a:rPr>
              <a:t>Shimaa</a:t>
            </a:r>
            <a:r>
              <a:rPr lang="en-US" sz="2674" dirty="0">
                <a:solidFill>
                  <a:srgbClr val="0D0F68"/>
                </a:solidFill>
                <a:latin typeface="Times New Roman"/>
                <a:ea typeface="Times New Roman"/>
                <a:cs typeface="Times New Roman"/>
                <a:sym typeface="Times New Roman"/>
              </a:rPr>
              <a:t> </a:t>
            </a:r>
            <a:r>
              <a:rPr lang="en-US" sz="2674" dirty="0" err="1">
                <a:solidFill>
                  <a:srgbClr val="0D0F68"/>
                </a:solidFill>
                <a:latin typeface="Times New Roman"/>
                <a:ea typeface="Times New Roman"/>
                <a:cs typeface="Times New Roman"/>
                <a:sym typeface="Times New Roman"/>
              </a:rPr>
              <a:t>Azab</a:t>
            </a:r>
            <a:r>
              <a:rPr lang="en-US" sz="2674" dirty="0">
                <a:solidFill>
                  <a:srgbClr val="0D0F68"/>
                </a:solidFill>
                <a:latin typeface="Times New Roman"/>
                <a:ea typeface="Times New Roman"/>
                <a:cs typeface="Times New Roman"/>
                <a:sym typeface="Times New Roman"/>
              </a:rPr>
              <a:t> (2024). Modeling climate change adaptation for sustainable coastal zones using GIS and AHP. Environmental monitoring and assessment, 196(2). </a:t>
            </a:r>
            <a:r>
              <a:rPr lang="en-US" sz="2674" dirty="0" err="1">
                <a:solidFill>
                  <a:srgbClr val="0D0F68"/>
                </a:solidFill>
                <a:latin typeface="Times New Roman"/>
                <a:ea typeface="Times New Roman"/>
                <a:cs typeface="Times New Roman"/>
                <a:sym typeface="Times New Roman"/>
              </a:rPr>
              <a:t>doi</a:t>
            </a:r>
            <a:r>
              <a:rPr lang="en-US" sz="2674" dirty="0">
                <a:solidFill>
                  <a:srgbClr val="0D0F68"/>
                </a:solidFill>
                <a:latin typeface="Times New Roman"/>
                <a:ea typeface="Times New Roman"/>
                <a:cs typeface="Times New Roman"/>
                <a:sym typeface="Times New Roman"/>
              </a:rPr>
              <a:t>: </a:t>
            </a:r>
            <a:r>
              <a:rPr lang="en-US" sz="2674" u="sng" dirty="0">
                <a:solidFill>
                  <a:srgbClr val="0D0F68"/>
                </a:solidFill>
                <a:latin typeface="Times New Roman"/>
                <a:ea typeface="Times New Roman"/>
                <a:cs typeface="Times New Roman"/>
                <a:sym typeface="Times New Roman"/>
                <a:hlinkClick r:id="rId5" tooltip="https://doi.org/10.1007/s10661-023-12287-2"/>
              </a:rPr>
              <a:t>https://doi.org/10.1007/s10661-023-12287-2.</a:t>
            </a:r>
            <a:r>
              <a:rPr lang="en-US" sz="2674" dirty="0">
                <a:solidFill>
                  <a:srgbClr val="0D0F68"/>
                </a:solidFill>
                <a:latin typeface="Times New Roman"/>
                <a:ea typeface="Times New Roman"/>
                <a:cs typeface="Times New Roman"/>
                <a:sym typeface="Times New Roman"/>
              </a:rPr>
              <a:t> </a:t>
            </a:r>
            <a:endParaRPr lang="en-US" sz="2674" dirty="0" smtClean="0">
              <a:solidFill>
                <a:srgbClr val="0D0F68"/>
              </a:solidFill>
              <a:latin typeface="Times New Roman"/>
              <a:ea typeface="Times New Roman"/>
              <a:cs typeface="Times New Roman"/>
              <a:sym typeface="Times New Roman"/>
            </a:endParaRPr>
          </a:p>
          <a:p>
            <a:pPr marL="577347" lvl="1" indent="-288673">
              <a:lnSpc>
                <a:spcPts val="3743"/>
              </a:lnSpc>
              <a:buFont typeface="Arial"/>
              <a:buChar char="•"/>
            </a:pPr>
            <a:r>
              <a:rPr lang="en-US" sz="2800" dirty="0">
                <a:solidFill>
                  <a:srgbClr val="0D0F68"/>
                </a:solidFill>
                <a:latin typeface="Times New Roman"/>
                <a:ea typeface="Times New Roman"/>
                <a:cs typeface="Times New Roman"/>
                <a:sym typeface="Times New Roman"/>
              </a:rPr>
              <a:t>https://data.opencity.in/dataset?organization=pune-municipal-corporation</a:t>
            </a:r>
          </a:p>
          <a:p>
            <a:pPr marL="577347" lvl="1" indent="-288673">
              <a:lnSpc>
                <a:spcPts val="3743"/>
              </a:lnSpc>
              <a:buFont typeface="Arial"/>
              <a:buChar char="•"/>
            </a:pPr>
            <a:r>
              <a:rPr lang="en-US" sz="2800" dirty="0">
                <a:solidFill>
                  <a:srgbClr val="0D0F68"/>
                </a:solidFill>
                <a:latin typeface="Times New Roman"/>
                <a:ea typeface="Times New Roman"/>
                <a:cs typeface="Times New Roman"/>
                <a:sym typeface="Times New Roman"/>
              </a:rPr>
              <a:t>http://opendata.punecorporation.org/Citizen/CitizenDatasets/Index </a:t>
            </a:r>
          </a:p>
          <a:p>
            <a:pPr marL="577347" lvl="1" indent="-288673">
              <a:lnSpc>
                <a:spcPts val="3743"/>
              </a:lnSpc>
              <a:buFont typeface="Arial"/>
              <a:buChar char="•"/>
            </a:pPr>
            <a:r>
              <a:rPr lang="en-US" sz="2800" dirty="0">
                <a:solidFill>
                  <a:srgbClr val="0D0F68"/>
                </a:solidFill>
                <a:latin typeface="Times New Roman"/>
                <a:ea typeface="Times New Roman"/>
                <a:cs typeface="Times New Roman"/>
                <a:sym typeface="Times New Roman"/>
              </a:rPr>
              <a:t>https://www.indiastatdistricts.com/maharashtra/pune/meteorologicaldata/annualrainfall/data-year/2012 </a:t>
            </a:r>
          </a:p>
          <a:p>
            <a:pPr marL="577347" lvl="1" indent="-288673" algn="l">
              <a:lnSpc>
                <a:spcPts val="3743"/>
              </a:lnSpc>
              <a:buFont typeface="Arial"/>
              <a:buChar char="•"/>
            </a:pPr>
            <a:endParaRPr lang="en-US" sz="2674" dirty="0" smtClean="0">
              <a:solidFill>
                <a:srgbClr val="0D0F68"/>
              </a:solidFill>
              <a:latin typeface="Times New Roman"/>
              <a:ea typeface="Times New Roman"/>
              <a:cs typeface="Times New Roman"/>
              <a:sym typeface="Times New Roman"/>
            </a:endParaRPr>
          </a:p>
          <a:p>
            <a:pPr algn="l">
              <a:lnSpc>
                <a:spcPts val="4443"/>
              </a:lnSpc>
            </a:pPr>
            <a:endParaRPr lang="en-US" sz="2674" dirty="0">
              <a:solidFill>
                <a:srgbClr val="0D0F6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1699222" y="3482671"/>
            <a:ext cx="3450800" cy="2967688"/>
          </a:xfrm>
          <a:custGeom>
            <a:avLst/>
            <a:gdLst/>
            <a:ahLst/>
            <a:cxnLst/>
            <a:rect l="l" t="t" r="r" b="b"/>
            <a:pathLst>
              <a:path w="3450800" h="2967688">
                <a:moveTo>
                  <a:pt x="0" y="0"/>
                </a:moveTo>
                <a:lnTo>
                  <a:pt x="3450800" y="0"/>
                </a:lnTo>
                <a:lnTo>
                  <a:pt x="3450800" y="2967688"/>
                </a:lnTo>
                <a:lnTo>
                  <a:pt x="0" y="296768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4429522" y="2747014"/>
            <a:ext cx="10038214" cy="2396486"/>
          </a:xfrm>
          <a:prstGeom prst="rect">
            <a:avLst/>
          </a:prstGeom>
        </p:spPr>
        <p:txBody>
          <a:bodyPr lIns="0" tIns="0" rIns="0" bIns="0" rtlCol="0" anchor="t">
            <a:spAutoFit/>
          </a:bodyPr>
          <a:lstStyle/>
          <a:p>
            <a:pPr algn="ctr">
              <a:lnSpc>
                <a:spcPts val="9660"/>
              </a:lnSpc>
            </a:pPr>
            <a:r>
              <a:rPr lang="en-US" sz="6900">
                <a:solidFill>
                  <a:srgbClr val="0D0F68"/>
                </a:solidFill>
                <a:latin typeface="Yeseva One"/>
                <a:ea typeface="Yeseva One"/>
                <a:cs typeface="Yeseva One"/>
                <a:sym typeface="Yeseva One"/>
              </a:rPr>
              <a:t>Question and Answe﻿r... </a:t>
            </a:r>
          </a:p>
        </p:txBody>
      </p:sp>
      <p:sp>
        <p:nvSpPr>
          <p:cNvPr id="5" name="TextBox 5"/>
          <p:cNvSpPr txBox="1"/>
          <p:nvPr/>
        </p:nvSpPr>
        <p:spPr>
          <a:xfrm>
            <a:off x="4124893" y="5680421"/>
            <a:ext cx="10038214" cy="1377949"/>
          </a:xfrm>
          <a:prstGeom prst="rect">
            <a:avLst/>
          </a:prstGeom>
        </p:spPr>
        <p:txBody>
          <a:bodyPr lIns="0" tIns="0" rIns="0" bIns="0" rtlCol="0" anchor="t">
            <a:spAutoFit/>
          </a:bodyPr>
          <a:lstStyle/>
          <a:p>
            <a:pPr algn="ctr">
              <a:lnSpc>
                <a:spcPts val="11200"/>
              </a:lnSpc>
            </a:pPr>
            <a:r>
              <a:rPr lang="en-US" sz="8000">
                <a:solidFill>
                  <a:srgbClr val="0D0F68"/>
                </a:solidFill>
                <a:latin typeface="Yeseva One"/>
                <a:ea typeface="Yeseva One"/>
                <a:cs typeface="Yeseva One"/>
                <a:sym typeface="Yeseva One"/>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640</Words>
  <Application>Microsoft Office PowerPoint</Application>
  <PresentationFormat>Custom</PresentationFormat>
  <Paragraphs>85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Arimo Bold</vt:lpstr>
      <vt:lpstr>Calibri</vt:lpstr>
      <vt:lpstr>Copperplate Gothic 32 AB Bold</vt:lpstr>
      <vt:lpstr>Times New Roman</vt:lpstr>
      <vt:lpstr>Times New Roman Bold</vt:lpstr>
      <vt:lpstr>Anonymous Pro Bold</vt:lpstr>
      <vt:lpstr>Yeseva One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dc:title>
  <dc:creator>Pranita Annaldas</dc:creator>
  <cp:lastModifiedBy>Microsoft account</cp:lastModifiedBy>
  <cp:revision>6</cp:revision>
  <dcterms:created xsi:type="dcterms:W3CDTF">2006-08-16T00:00:00Z</dcterms:created>
  <dcterms:modified xsi:type="dcterms:W3CDTF">2025-01-12T08:17:04Z</dcterms:modified>
  <dc:identifier>DAGNhsH7t_M</dc:identifier>
</cp:coreProperties>
</file>