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Oswald Regular"/>
      <p:regular r:id="rId23"/>
      <p:bold r:id="rId24"/>
    </p:embeddedFont>
    <p:embeddedFont>
      <p:font typeface="Roboto"/>
      <p:regular r:id="rId25"/>
      <p:bold r:id="rId26"/>
      <p:italic r:id="rId27"/>
      <p:boldItalic r:id="rId28"/>
    </p:embeddedFont>
    <p:embeddedFont>
      <p:font typeface="Oswald"/>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1032B13-4642-416B-80E4-3CD30108BD87}">
  <a:tblStyle styleId="{E1032B13-4642-416B-80E4-3CD30108BD8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OswaldRegular-bold.fntdata"/><Relationship Id="rId23" Type="http://schemas.openxmlformats.org/officeDocument/2006/relationships/font" Target="fonts/OswaldRegular-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swald-regular.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Oswald-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d6b6f5af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d6b6f5af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d40791559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d40791559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d824abb9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d824abb9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d40791559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d40791559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d824abb97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d824abb97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d824abb97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d824abb97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d824abb97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d824abb97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d796899f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d796899f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d3a7b1ca1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d3a7b1ca1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d3a7b1ca1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d3a7b1ca1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3a7b1ca1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3a7b1ca1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d3a7b1ca1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d3a7b1ca1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d3a7b1ca1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d3a7b1ca1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d3a7b1ca1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d3a7b1ca1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d40791559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d40791559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health.data.ny.gov/Health/Hospital-Inpatient-Discharges-SPARCS-De-Identified/mpue-vn67"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124925"/>
            <a:ext cx="2808000" cy="1186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sz="2800">
              <a:latin typeface="Oswald"/>
              <a:ea typeface="Oswald"/>
              <a:cs typeface="Oswald"/>
              <a:sym typeface="Oswald"/>
            </a:endParaRPr>
          </a:p>
          <a:p>
            <a:pPr indent="0" lvl="0" marL="0" rtl="0" algn="l">
              <a:spcBef>
                <a:spcPts val="0"/>
              </a:spcBef>
              <a:spcAft>
                <a:spcPts val="0"/>
              </a:spcAft>
              <a:buNone/>
            </a:pPr>
            <a:r>
              <a:t/>
            </a:r>
            <a:endParaRPr sz="2800">
              <a:latin typeface="Oswald"/>
              <a:ea typeface="Oswald"/>
              <a:cs typeface="Oswald"/>
              <a:sym typeface="Oswald"/>
            </a:endParaRPr>
          </a:p>
          <a:p>
            <a:pPr indent="0" lvl="0" marL="0" rtl="0" algn="l">
              <a:spcBef>
                <a:spcPts val="0"/>
              </a:spcBef>
              <a:spcAft>
                <a:spcPts val="0"/>
              </a:spcAft>
              <a:buNone/>
            </a:pPr>
            <a:r>
              <a:t/>
            </a:r>
            <a:endParaRPr sz="2800">
              <a:latin typeface="Oswald"/>
              <a:ea typeface="Oswald"/>
              <a:cs typeface="Oswald"/>
              <a:sym typeface="Oswald"/>
            </a:endParaRPr>
          </a:p>
          <a:p>
            <a:pPr indent="0" lvl="0" marL="0" rtl="0" algn="l">
              <a:spcBef>
                <a:spcPts val="0"/>
              </a:spcBef>
              <a:spcAft>
                <a:spcPts val="0"/>
              </a:spcAft>
              <a:buNone/>
            </a:pPr>
            <a:r>
              <a:t/>
            </a:r>
            <a:endParaRPr sz="2800">
              <a:latin typeface="Oswald"/>
              <a:ea typeface="Oswald"/>
              <a:cs typeface="Oswald"/>
              <a:sym typeface="Oswald"/>
            </a:endParaRPr>
          </a:p>
          <a:p>
            <a:pPr indent="0" lvl="0" marL="0" rtl="0" algn="l">
              <a:spcBef>
                <a:spcPts val="0"/>
              </a:spcBef>
              <a:spcAft>
                <a:spcPts val="0"/>
              </a:spcAft>
              <a:buNone/>
            </a:pPr>
            <a:r>
              <a:t/>
            </a:r>
            <a:endParaRPr sz="2800">
              <a:latin typeface="Oswald"/>
              <a:ea typeface="Oswald"/>
              <a:cs typeface="Oswald"/>
              <a:sym typeface="Oswald"/>
            </a:endParaRPr>
          </a:p>
          <a:p>
            <a:pPr indent="0" lvl="0" marL="0" rtl="0" algn="l">
              <a:spcBef>
                <a:spcPts val="0"/>
              </a:spcBef>
              <a:spcAft>
                <a:spcPts val="0"/>
              </a:spcAft>
              <a:buNone/>
            </a:pPr>
            <a:r>
              <a:t/>
            </a:r>
            <a:endParaRPr sz="2800">
              <a:latin typeface="Oswald"/>
              <a:ea typeface="Oswald"/>
              <a:cs typeface="Oswald"/>
              <a:sym typeface="Oswald"/>
            </a:endParaRPr>
          </a:p>
          <a:p>
            <a:pPr indent="0" lvl="0" marL="0" rtl="0" algn="l">
              <a:spcBef>
                <a:spcPts val="0"/>
              </a:spcBef>
              <a:spcAft>
                <a:spcPts val="0"/>
              </a:spcAft>
              <a:buClr>
                <a:schemeClr val="dk1"/>
              </a:buClr>
              <a:buSzPct val="39285"/>
              <a:buFont typeface="Arial"/>
              <a:buNone/>
            </a:pPr>
            <a:r>
              <a:rPr lang="en" sz="2800">
                <a:latin typeface="Oswald"/>
                <a:ea typeface="Oswald"/>
                <a:cs typeface="Oswald"/>
                <a:sym typeface="Oswald"/>
              </a:rPr>
              <a:t>Hospital Length of Stay Prediction</a:t>
            </a:r>
            <a:endParaRPr sz="2800">
              <a:latin typeface="Oswald"/>
              <a:ea typeface="Oswald"/>
              <a:cs typeface="Oswald"/>
              <a:sym typeface="Oswald"/>
            </a:endParaRPr>
          </a:p>
          <a:p>
            <a:pPr indent="0" lvl="0" marL="0" rtl="0" algn="l">
              <a:spcBef>
                <a:spcPts val="0"/>
              </a:spcBef>
              <a:spcAft>
                <a:spcPts val="0"/>
              </a:spcAft>
              <a:buClr>
                <a:schemeClr val="dk1"/>
              </a:buClr>
              <a:buSzPct val="45833"/>
              <a:buFont typeface="Arial"/>
              <a:buNone/>
            </a:pPr>
            <a:r>
              <a:t/>
            </a:r>
            <a:endParaRPr/>
          </a:p>
        </p:txBody>
      </p:sp>
      <p:sp>
        <p:nvSpPr>
          <p:cNvPr id="55" name="Google Shape;55;p13"/>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 sz="1688">
                <a:solidFill>
                  <a:schemeClr val="dk1"/>
                </a:solidFill>
                <a:latin typeface="Oswald"/>
                <a:ea typeface="Oswald"/>
                <a:cs typeface="Oswald"/>
                <a:sym typeface="Oswald"/>
              </a:rPr>
              <a:t>By Ketaki Nagarkar</a:t>
            </a:r>
            <a:endParaRPr sz="1688">
              <a:solidFill>
                <a:schemeClr val="dk1"/>
              </a:solidFill>
              <a:latin typeface="Oswald"/>
              <a:ea typeface="Oswald"/>
              <a:cs typeface="Oswald"/>
              <a:sym typeface="Oswald"/>
            </a:endParaRPr>
          </a:p>
          <a:p>
            <a:pPr indent="0" lvl="0" marL="0" rtl="0" algn="l">
              <a:lnSpc>
                <a:spcPct val="100000"/>
              </a:lnSpc>
              <a:spcBef>
                <a:spcPts val="0"/>
              </a:spcBef>
              <a:spcAft>
                <a:spcPts val="0"/>
              </a:spcAft>
              <a:buClr>
                <a:schemeClr val="dk1"/>
              </a:buClr>
              <a:buSzPts val="1100"/>
              <a:buFont typeface="Arial"/>
              <a:buNone/>
            </a:pPr>
            <a:r>
              <a:rPr lang="en" sz="1688">
                <a:solidFill>
                  <a:schemeClr val="dk1"/>
                </a:solidFill>
                <a:latin typeface="Oswald"/>
                <a:ea typeface="Oswald"/>
                <a:cs typeface="Oswald"/>
                <a:sym typeface="Oswald"/>
              </a:rPr>
              <a:t>Springboard Data Science Capstone</a:t>
            </a:r>
            <a:endParaRPr sz="1688">
              <a:solidFill>
                <a:schemeClr val="dk1"/>
              </a:solidFill>
              <a:latin typeface="Oswald"/>
              <a:ea typeface="Oswald"/>
              <a:cs typeface="Oswald"/>
              <a:sym typeface="Oswald"/>
            </a:endParaRPr>
          </a:p>
          <a:p>
            <a:pPr indent="0" lvl="0" marL="0" rtl="0" algn="l">
              <a:lnSpc>
                <a:spcPct val="100000"/>
              </a:lnSpc>
              <a:spcBef>
                <a:spcPts val="0"/>
              </a:spcBef>
              <a:spcAft>
                <a:spcPts val="0"/>
              </a:spcAft>
              <a:buClr>
                <a:schemeClr val="dk1"/>
              </a:buClr>
              <a:buSzPts val="1100"/>
              <a:buFont typeface="Arial"/>
              <a:buNone/>
            </a:pPr>
            <a:r>
              <a:rPr lang="en" sz="1688">
                <a:solidFill>
                  <a:schemeClr val="dk1"/>
                </a:solidFill>
                <a:latin typeface="Oswald"/>
                <a:ea typeface="Oswald"/>
                <a:cs typeface="Oswald"/>
                <a:sym typeface="Oswald"/>
              </a:rPr>
              <a:t>Mentor: Ben Bell</a:t>
            </a:r>
            <a:endParaRPr>
              <a:latin typeface="Oswald"/>
              <a:ea typeface="Oswald"/>
              <a:cs typeface="Oswald"/>
              <a:sym typeface="Oswald"/>
            </a:endParaRPr>
          </a:p>
        </p:txBody>
      </p:sp>
      <p:pic>
        <p:nvPicPr>
          <p:cNvPr id="56" name="Google Shape;56;p13"/>
          <p:cNvPicPr preferRelativeResize="0"/>
          <p:nvPr/>
        </p:nvPicPr>
        <p:blipFill>
          <a:blip r:embed="rId3">
            <a:alphaModFix/>
          </a:blip>
          <a:stretch>
            <a:fillRect/>
          </a:stretch>
        </p:blipFill>
        <p:spPr>
          <a:xfrm>
            <a:off x="3272100" y="152400"/>
            <a:ext cx="5719500" cy="46585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820">
                <a:latin typeface="Oswald"/>
                <a:ea typeface="Oswald"/>
                <a:cs typeface="Oswald"/>
                <a:sym typeface="Oswald"/>
              </a:rPr>
              <a:t>Data Wrangling and PreProcessing:</a:t>
            </a:r>
            <a:endParaRPr sz="1820">
              <a:latin typeface="Oswald"/>
              <a:ea typeface="Oswald"/>
              <a:cs typeface="Oswald"/>
              <a:sym typeface="Oswald"/>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latin typeface="Oswald"/>
                <a:ea typeface="Oswald"/>
                <a:cs typeface="Oswald"/>
                <a:sym typeface="Oswald"/>
              </a:rPr>
              <a:t>The target variable LOS was remapped on the basis of ‘below/at mean’ or ‘above mean LOS’. A longer LOS results in higher medical costs for patients and hospitals alike and may also impact insurance reimbursement for hospitals. The class of interest for predicting was </a:t>
            </a:r>
            <a:r>
              <a:rPr lang="en" sz="1600">
                <a:latin typeface="Oswald"/>
                <a:ea typeface="Oswald"/>
                <a:cs typeface="Oswald"/>
                <a:sym typeface="Oswald"/>
              </a:rPr>
              <a:t>therefore</a:t>
            </a:r>
            <a:r>
              <a:rPr lang="en" sz="1600">
                <a:latin typeface="Oswald"/>
                <a:ea typeface="Oswald"/>
                <a:cs typeface="Oswald"/>
                <a:sym typeface="Oswald"/>
              </a:rPr>
              <a:t> the ‘above mean LOS’ which is also the minority class in the dataset.</a:t>
            </a:r>
            <a:endParaRPr sz="1600">
              <a:latin typeface="Oswald"/>
              <a:ea typeface="Oswald"/>
              <a:cs typeface="Oswald"/>
              <a:sym typeface="Oswald"/>
            </a:endParaRPr>
          </a:p>
          <a:p>
            <a:pPr indent="0" lvl="0" marL="0" rtl="0" algn="l">
              <a:spcBef>
                <a:spcPts val="1200"/>
              </a:spcBef>
              <a:spcAft>
                <a:spcPts val="0"/>
              </a:spcAft>
              <a:buNone/>
            </a:pPr>
            <a:r>
              <a:rPr lang="en" sz="1600">
                <a:latin typeface="Oswald"/>
                <a:ea typeface="Oswald"/>
                <a:cs typeface="Oswald"/>
                <a:sym typeface="Oswald"/>
              </a:rPr>
              <a:t>Categorical features were converted to dummy variable for Logistic Regression and Random Forest Classifier modeling.</a:t>
            </a:r>
            <a:endParaRPr sz="1600">
              <a:latin typeface="Oswald"/>
              <a:ea typeface="Oswald"/>
              <a:cs typeface="Oswald"/>
              <a:sym typeface="Oswald"/>
            </a:endParaRPr>
          </a:p>
          <a:p>
            <a:pPr indent="0" lvl="0" marL="0" rtl="0" algn="l">
              <a:spcBef>
                <a:spcPts val="1200"/>
              </a:spcBef>
              <a:spcAft>
                <a:spcPts val="1200"/>
              </a:spcAft>
              <a:buNone/>
            </a:pPr>
            <a:r>
              <a:rPr lang="en" sz="1600">
                <a:latin typeface="Oswald"/>
                <a:ea typeface="Oswald"/>
                <a:cs typeface="Oswald"/>
                <a:sym typeface="Oswald"/>
              </a:rPr>
              <a:t>Features not useful in predicticting LOS such as Total Charges were dropped. CCS diagnosis and Procedure Codes were utilised.</a:t>
            </a:r>
            <a:endParaRPr sz="1600">
              <a:latin typeface="Oswald"/>
              <a:ea typeface="Oswald"/>
              <a:cs typeface="Oswald"/>
              <a:sym typeface="Oswa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820">
                <a:latin typeface="Oswald"/>
                <a:ea typeface="Oswald"/>
                <a:cs typeface="Oswald"/>
                <a:sym typeface="Oswald"/>
              </a:rPr>
              <a:t>Feature Importances:</a:t>
            </a:r>
            <a:endParaRPr/>
          </a:p>
        </p:txBody>
      </p:sp>
      <p:pic>
        <p:nvPicPr>
          <p:cNvPr id="122" name="Google Shape;122;p23"/>
          <p:cNvPicPr preferRelativeResize="0"/>
          <p:nvPr/>
        </p:nvPicPr>
        <p:blipFill>
          <a:blip r:embed="rId3">
            <a:alphaModFix/>
          </a:blip>
          <a:stretch>
            <a:fillRect/>
          </a:stretch>
        </p:blipFill>
        <p:spPr>
          <a:xfrm>
            <a:off x="311700" y="1152475"/>
            <a:ext cx="4452475" cy="3079500"/>
          </a:xfrm>
          <a:prstGeom prst="rect">
            <a:avLst/>
          </a:prstGeom>
          <a:noFill/>
          <a:ln>
            <a:noFill/>
          </a:ln>
        </p:spPr>
      </p:pic>
      <p:sp>
        <p:nvSpPr>
          <p:cNvPr id="123" name="Google Shape;123;p23"/>
          <p:cNvSpPr txBox="1"/>
          <p:nvPr/>
        </p:nvSpPr>
        <p:spPr>
          <a:xfrm>
            <a:off x="4966700" y="1385125"/>
            <a:ext cx="35742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2"/>
                </a:solidFill>
                <a:latin typeface="Oswald"/>
                <a:ea typeface="Oswald"/>
                <a:cs typeface="Oswald"/>
                <a:sym typeface="Oswald"/>
              </a:rPr>
              <a:t>‘Age group’ comes out as the most significant feature of importance. Following this, interestingly, the ‘Hospital service areas’ and ‘Hospital counties’ dominate the feature space. If the Hospital locations are not </a:t>
            </a:r>
            <a:r>
              <a:rPr lang="en" sz="1600">
                <a:solidFill>
                  <a:schemeClr val="dk2"/>
                </a:solidFill>
                <a:latin typeface="Oswald"/>
                <a:ea typeface="Oswald"/>
                <a:cs typeface="Oswald"/>
                <a:sym typeface="Oswald"/>
              </a:rPr>
              <a:t>considered</a:t>
            </a:r>
            <a:r>
              <a:rPr lang="en" sz="1600">
                <a:solidFill>
                  <a:schemeClr val="dk2"/>
                </a:solidFill>
                <a:latin typeface="Oswald"/>
                <a:ea typeface="Oswald"/>
                <a:cs typeface="Oswald"/>
                <a:sym typeface="Oswald"/>
              </a:rPr>
              <a:t>, then the ‘Admission-type’(emergency/urgent/newborn), ‘Gender’, ‘Race’ followed by ‘Diagnosis-type’ stand out as important features.</a:t>
            </a:r>
            <a:endParaRPr sz="1600">
              <a:solidFill>
                <a:schemeClr val="dk2"/>
              </a:solidFill>
              <a:latin typeface="Oswald"/>
              <a:ea typeface="Oswald"/>
              <a:cs typeface="Oswald"/>
              <a:sym typeface="Oswa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820">
                <a:latin typeface="Oswald"/>
                <a:ea typeface="Oswald"/>
                <a:cs typeface="Oswald"/>
                <a:sym typeface="Oswald"/>
              </a:rPr>
              <a:t>Modeling:</a:t>
            </a:r>
            <a:endParaRPr sz="1820">
              <a:latin typeface="Oswald"/>
              <a:ea typeface="Oswald"/>
              <a:cs typeface="Oswald"/>
              <a:sym typeface="Oswald"/>
            </a:endParaRPr>
          </a:p>
        </p:txBody>
      </p:sp>
      <p:sp>
        <p:nvSpPr>
          <p:cNvPr id="129" name="Google Shape;129;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latin typeface="Oswald"/>
                <a:ea typeface="Oswald"/>
                <a:cs typeface="Oswald"/>
                <a:sym typeface="Oswald"/>
              </a:rPr>
              <a:t>A 5% fraction of the project dataset was grid searched and the best parameters were applied to the ultimate models. The table belows shows a comparison of the different ROC_AUC scores and score of the ‘above_mean’ group at best threshold</a:t>
            </a:r>
            <a:r>
              <a:rPr lang="en" sz="1050">
                <a:solidFill>
                  <a:schemeClr val="dk1"/>
                </a:solidFill>
                <a:latin typeface="Roboto"/>
                <a:ea typeface="Roboto"/>
                <a:cs typeface="Roboto"/>
                <a:sym typeface="Roboto"/>
              </a:rPr>
              <a:t>.</a:t>
            </a:r>
            <a:endParaRPr sz="1600">
              <a:latin typeface="Oswald"/>
              <a:ea typeface="Oswald"/>
              <a:cs typeface="Oswald"/>
              <a:sym typeface="Oswald"/>
            </a:endParaRPr>
          </a:p>
        </p:txBody>
      </p:sp>
      <p:graphicFrame>
        <p:nvGraphicFramePr>
          <p:cNvPr id="130" name="Google Shape;130;p24"/>
          <p:cNvGraphicFramePr/>
          <p:nvPr/>
        </p:nvGraphicFramePr>
        <p:xfrm>
          <a:off x="774550" y="2676175"/>
          <a:ext cx="3000000" cy="3000000"/>
        </p:xfrm>
        <a:graphic>
          <a:graphicData uri="http://schemas.openxmlformats.org/drawingml/2006/table">
            <a:tbl>
              <a:tblPr>
                <a:noFill/>
                <a:tableStyleId>{E1032B13-4642-416B-80E4-3CD30108BD87}</a:tableStyleId>
              </a:tblPr>
              <a:tblGrid>
                <a:gridCol w="1701275"/>
                <a:gridCol w="1569800"/>
                <a:gridCol w="3967925"/>
              </a:tblGrid>
              <a:tr h="381000">
                <a:tc>
                  <a:txBody>
                    <a:bodyPr/>
                    <a:lstStyle/>
                    <a:p>
                      <a:pPr indent="0" lvl="0" marL="0" rtl="0" algn="l">
                        <a:spcBef>
                          <a:spcPts val="0"/>
                        </a:spcBef>
                        <a:spcAft>
                          <a:spcPts val="0"/>
                        </a:spcAft>
                        <a:buNone/>
                      </a:pPr>
                      <a:r>
                        <a:rPr lang="en" sz="1600">
                          <a:solidFill>
                            <a:schemeClr val="dk2"/>
                          </a:solidFill>
                          <a:latin typeface="Oswald"/>
                          <a:ea typeface="Oswald"/>
                          <a:cs typeface="Oswald"/>
                          <a:sym typeface="Oswald"/>
                        </a:rPr>
                        <a:t>Models</a:t>
                      </a:r>
                      <a:endParaRPr sz="1600">
                        <a:solidFill>
                          <a:schemeClr val="dk2"/>
                        </a:solidFill>
                        <a:latin typeface="Oswald"/>
                        <a:ea typeface="Oswald"/>
                        <a:cs typeface="Oswald"/>
                        <a:sym typeface="Oswald"/>
                      </a:endParaRPr>
                    </a:p>
                  </a:txBody>
                  <a:tcPr marT="91425" marB="91425" marR="91425" marL="91425"/>
                </a:tc>
                <a:tc>
                  <a:txBody>
                    <a:bodyPr/>
                    <a:lstStyle/>
                    <a:p>
                      <a:pPr indent="0" lvl="0" marL="0" rtl="0" algn="l">
                        <a:spcBef>
                          <a:spcPts val="0"/>
                        </a:spcBef>
                        <a:spcAft>
                          <a:spcPts val="0"/>
                        </a:spcAft>
                        <a:buNone/>
                      </a:pPr>
                      <a:r>
                        <a:rPr lang="en" sz="1600">
                          <a:solidFill>
                            <a:schemeClr val="dk2"/>
                          </a:solidFill>
                          <a:latin typeface="Oswald"/>
                          <a:ea typeface="Oswald"/>
                          <a:cs typeface="Oswald"/>
                          <a:sym typeface="Oswald"/>
                        </a:rPr>
                        <a:t>ROC_AUC score</a:t>
                      </a:r>
                      <a:endParaRPr sz="1600">
                        <a:solidFill>
                          <a:schemeClr val="dk2"/>
                        </a:solidFill>
                        <a:latin typeface="Oswald"/>
                        <a:ea typeface="Oswald"/>
                        <a:cs typeface="Oswald"/>
                        <a:sym typeface="Oswald"/>
                      </a:endParaRPr>
                    </a:p>
                  </a:txBody>
                  <a:tcPr marT="91425" marB="91425" marR="91425" marL="91425"/>
                </a:tc>
                <a:tc>
                  <a:txBody>
                    <a:bodyPr/>
                    <a:lstStyle/>
                    <a:p>
                      <a:pPr indent="0" lvl="0" marL="0" rtl="0" algn="l">
                        <a:spcBef>
                          <a:spcPts val="0"/>
                        </a:spcBef>
                        <a:spcAft>
                          <a:spcPts val="0"/>
                        </a:spcAft>
                        <a:buNone/>
                      </a:pPr>
                      <a:r>
                        <a:rPr lang="en" sz="1600">
                          <a:solidFill>
                            <a:schemeClr val="dk2"/>
                          </a:solidFill>
                          <a:latin typeface="Oswald"/>
                          <a:ea typeface="Oswald"/>
                          <a:cs typeface="Oswald"/>
                          <a:sym typeface="Oswald"/>
                        </a:rPr>
                        <a:t>F1 score of  ‘above_mean’ LOS at best threshold</a:t>
                      </a:r>
                      <a:endParaRPr sz="1600">
                        <a:solidFill>
                          <a:schemeClr val="dk2"/>
                        </a:solidFill>
                        <a:latin typeface="Oswald"/>
                        <a:ea typeface="Oswald"/>
                        <a:cs typeface="Oswald"/>
                        <a:sym typeface="Oswald"/>
                      </a:endParaRPr>
                    </a:p>
                  </a:txBody>
                  <a:tcPr marT="91425" marB="91425" marR="91425" marL="91425"/>
                </a:tc>
              </a:tr>
              <a:tr h="381000">
                <a:tc>
                  <a:txBody>
                    <a:bodyPr/>
                    <a:lstStyle/>
                    <a:p>
                      <a:pPr indent="0" lvl="0" marL="0" rtl="0" algn="l">
                        <a:spcBef>
                          <a:spcPts val="0"/>
                        </a:spcBef>
                        <a:spcAft>
                          <a:spcPts val="0"/>
                        </a:spcAft>
                        <a:buNone/>
                      </a:pPr>
                      <a:r>
                        <a:rPr lang="en" sz="1600">
                          <a:solidFill>
                            <a:schemeClr val="dk2"/>
                          </a:solidFill>
                          <a:latin typeface="Oswald"/>
                          <a:ea typeface="Oswald"/>
                          <a:cs typeface="Oswald"/>
                          <a:sym typeface="Oswald"/>
                        </a:rPr>
                        <a:t>Random Forest</a:t>
                      </a:r>
                      <a:endParaRPr sz="1600">
                        <a:solidFill>
                          <a:schemeClr val="dk2"/>
                        </a:solidFill>
                        <a:latin typeface="Oswald"/>
                        <a:ea typeface="Oswald"/>
                        <a:cs typeface="Oswald"/>
                        <a:sym typeface="Oswald"/>
                      </a:endParaRPr>
                    </a:p>
                  </a:txBody>
                  <a:tcPr marT="91425" marB="91425" marR="91425" marL="91425"/>
                </a:tc>
                <a:tc>
                  <a:txBody>
                    <a:bodyPr/>
                    <a:lstStyle/>
                    <a:p>
                      <a:pPr indent="0" lvl="0" marL="0" rtl="0" algn="l">
                        <a:spcBef>
                          <a:spcPts val="0"/>
                        </a:spcBef>
                        <a:spcAft>
                          <a:spcPts val="0"/>
                        </a:spcAft>
                        <a:buNone/>
                      </a:pPr>
                      <a:r>
                        <a:rPr lang="en" sz="1600">
                          <a:solidFill>
                            <a:schemeClr val="dk2"/>
                          </a:solidFill>
                          <a:latin typeface="Oswald"/>
                          <a:ea typeface="Oswald"/>
                          <a:cs typeface="Oswald"/>
                          <a:sym typeface="Oswald"/>
                        </a:rPr>
                        <a:t>0.752</a:t>
                      </a:r>
                      <a:endParaRPr sz="1600">
                        <a:solidFill>
                          <a:schemeClr val="dk2"/>
                        </a:solidFill>
                        <a:latin typeface="Oswald"/>
                        <a:ea typeface="Oswald"/>
                        <a:cs typeface="Oswald"/>
                        <a:sym typeface="Oswald"/>
                      </a:endParaRPr>
                    </a:p>
                  </a:txBody>
                  <a:tcPr marT="91425" marB="91425" marR="91425" marL="91425"/>
                </a:tc>
                <a:tc>
                  <a:txBody>
                    <a:bodyPr/>
                    <a:lstStyle/>
                    <a:p>
                      <a:pPr indent="0" lvl="0" marL="0" rtl="0" algn="l">
                        <a:spcBef>
                          <a:spcPts val="0"/>
                        </a:spcBef>
                        <a:spcAft>
                          <a:spcPts val="0"/>
                        </a:spcAft>
                        <a:buNone/>
                      </a:pPr>
                      <a:r>
                        <a:rPr lang="en" sz="1600">
                          <a:solidFill>
                            <a:schemeClr val="dk2"/>
                          </a:solidFill>
                          <a:latin typeface="Oswald"/>
                          <a:ea typeface="Oswald"/>
                          <a:cs typeface="Oswald"/>
                          <a:sym typeface="Oswald"/>
                        </a:rPr>
                        <a:t>0.62</a:t>
                      </a:r>
                      <a:endParaRPr sz="1600">
                        <a:solidFill>
                          <a:schemeClr val="dk2"/>
                        </a:solidFill>
                        <a:latin typeface="Oswald"/>
                        <a:ea typeface="Oswald"/>
                        <a:cs typeface="Oswald"/>
                        <a:sym typeface="Oswald"/>
                      </a:endParaRPr>
                    </a:p>
                  </a:txBody>
                  <a:tcPr marT="91425" marB="91425" marR="91425" marL="91425"/>
                </a:tc>
              </a:tr>
              <a:tr h="100000">
                <a:tc>
                  <a:txBody>
                    <a:bodyPr/>
                    <a:lstStyle/>
                    <a:p>
                      <a:pPr indent="0" lvl="0" marL="0" rtl="0" algn="l">
                        <a:spcBef>
                          <a:spcPts val="0"/>
                        </a:spcBef>
                        <a:spcAft>
                          <a:spcPts val="0"/>
                        </a:spcAft>
                        <a:buNone/>
                      </a:pPr>
                      <a:r>
                        <a:rPr lang="en" sz="1600">
                          <a:solidFill>
                            <a:schemeClr val="dk2"/>
                          </a:solidFill>
                          <a:latin typeface="Oswald"/>
                          <a:ea typeface="Oswald"/>
                          <a:cs typeface="Oswald"/>
                          <a:sym typeface="Oswald"/>
                        </a:rPr>
                        <a:t>Logistic Regression</a:t>
                      </a:r>
                      <a:endParaRPr sz="1600">
                        <a:solidFill>
                          <a:schemeClr val="dk2"/>
                        </a:solidFill>
                        <a:latin typeface="Oswald"/>
                        <a:ea typeface="Oswald"/>
                        <a:cs typeface="Oswald"/>
                        <a:sym typeface="Oswald"/>
                      </a:endParaRPr>
                    </a:p>
                  </a:txBody>
                  <a:tcPr marT="91425" marB="91425" marR="91425" marL="91425"/>
                </a:tc>
                <a:tc>
                  <a:txBody>
                    <a:bodyPr/>
                    <a:lstStyle/>
                    <a:p>
                      <a:pPr indent="0" lvl="0" marL="0" rtl="0" algn="l">
                        <a:spcBef>
                          <a:spcPts val="0"/>
                        </a:spcBef>
                        <a:spcAft>
                          <a:spcPts val="0"/>
                        </a:spcAft>
                        <a:buNone/>
                      </a:pPr>
                      <a:r>
                        <a:rPr lang="en" sz="1600">
                          <a:solidFill>
                            <a:schemeClr val="dk2"/>
                          </a:solidFill>
                          <a:latin typeface="Oswald"/>
                          <a:ea typeface="Oswald"/>
                          <a:cs typeface="Oswald"/>
                          <a:sym typeface="Oswald"/>
                        </a:rPr>
                        <a:t>0.751</a:t>
                      </a:r>
                      <a:endParaRPr sz="1600">
                        <a:solidFill>
                          <a:schemeClr val="dk2"/>
                        </a:solidFill>
                        <a:latin typeface="Oswald"/>
                        <a:ea typeface="Oswald"/>
                        <a:cs typeface="Oswald"/>
                        <a:sym typeface="Oswald"/>
                      </a:endParaRPr>
                    </a:p>
                  </a:txBody>
                  <a:tcPr marT="91425" marB="91425" marR="91425" marL="91425"/>
                </a:tc>
                <a:tc>
                  <a:txBody>
                    <a:bodyPr/>
                    <a:lstStyle/>
                    <a:p>
                      <a:pPr indent="0" lvl="0" marL="0" rtl="0" algn="l">
                        <a:spcBef>
                          <a:spcPts val="0"/>
                        </a:spcBef>
                        <a:spcAft>
                          <a:spcPts val="0"/>
                        </a:spcAft>
                        <a:buNone/>
                      </a:pPr>
                      <a:r>
                        <a:rPr lang="en" sz="1600">
                          <a:solidFill>
                            <a:schemeClr val="dk2"/>
                          </a:solidFill>
                          <a:latin typeface="Oswald"/>
                          <a:ea typeface="Oswald"/>
                          <a:cs typeface="Oswald"/>
                          <a:sym typeface="Oswald"/>
                        </a:rPr>
                        <a:t>0.62</a:t>
                      </a:r>
                      <a:endParaRPr sz="1600">
                        <a:solidFill>
                          <a:schemeClr val="dk2"/>
                        </a:solidFill>
                        <a:latin typeface="Oswald"/>
                        <a:ea typeface="Oswald"/>
                        <a:cs typeface="Oswald"/>
                        <a:sym typeface="Oswald"/>
                      </a:endParaRPr>
                    </a:p>
                  </a:txBody>
                  <a:tcPr marT="91425" marB="91425" marR="91425" marL="91425"/>
                </a:tc>
              </a:tr>
              <a:tr h="381000">
                <a:tc>
                  <a:txBody>
                    <a:bodyPr/>
                    <a:lstStyle/>
                    <a:p>
                      <a:pPr indent="0" lvl="0" marL="0" rtl="0" algn="l">
                        <a:spcBef>
                          <a:spcPts val="0"/>
                        </a:spcBef>
                        <a:spcAft>
                          <a:spcPts val="0"/>
                        </a:spcAft>
                        <a:buNone/>
                      </a:pPr>
                      <a:r>
                        <a:rPr lang="en" sz="1600">
                          <a:solidFill>
                            <a:schemeClr val="dk2"/>
                          </a:solidFill>
                          <a:latin typeface="Oswald"/>
                          <a:ea typeface="Oswald"/>
                          <a:cs typeface="Oswald"/>
                          <a:sym typeface="Oswald"/>
                        </a:rPr>
                        <a:t>CatBoost </a:t>
                      </a:r>
                      <a:endParaRPr sz="1600">
                        <a:solidFill>
                          <a:schemeClr val="dk2"/>
                        </a:solidFill>
                        <a:latin typeface="Oswald"/>
                        <a:ea typeface="Oswald"/>
                        <a:cs typeface="Oswald"/>
                        <a:sym typeface="Oswald"/>
                      </a:endParaRPr>
                    </a:p>
                  </a:txBody>
                  <a:tcPr marT="91425" marB="91425" marR="91425" marL="91425"/>
                </a:tc>
                <a:tc>
                  <a:txBody>
                    <a:bodyPr/>
                    <a:lstStyle/>
                    <a:p>
                      <a:pPr indent="0" lvl="0" marL="0" rtl="0" algn="l">
                        <a:spcBef>
                          <a:spcPts val="0"/>
                        </a:spcBef>
                        <a:spcAft>
                          <a:spcPts val="0"/>
                        </a:spcAft>
                        <a:buNone/>
                      </a:pPr>
                      <a:r>
                        <a:rPr lang="en" sz="1600">
                          <a:solidFill>
                            <a:schemeClr val="dk2"/>
                          </a:solidFill>
                          <a:latin typeface="Oswald"/>
                          <a:ea typeface="Oswald"/>
                          <a:cs typeface="Oswald"/>
                          <a:sym typeface="Oswald"/>
                        </a:rPr>
                        <a:t>0.756</a:t>
                      </a:r>
                      <a:endParaRPr sz="1600">
                        <a:solidFill>
                          <a:schemeClr val="dk2"/>
                        </a:solidFill>
                        <a:latin typeface="Oswald"/>
                        <a:ea typeface="Oswald"/>
                        <a:cs typeface="Oswald"/>
                        <a:sym typeface="Oswald"/>
                      </a:endParaRPr>
                    </a:p>
                  </a:txBody>
                  <a:tcPr marT="91425" marB="91425" marR="91425" marL="91425"/>
                </a:tc>
                <a:tc>
                  <a:txBody>
                    <a:bodyPr/>
                    <a:lstStyle/>
                    <a:p>
                      <a:pPr indent="0" lvl="0" marL="0" rtl="0" algn="l">
                        <a:spcBef>
                          <a:spcPts val="0"/>
                        </a:spcBef>
                        <a:spcAft>
                          <a:spcPts val="0"/>
                        </a:spcAft>
                        <a:buNone/>
                      </a:pPr>
                      <a:r>
                        <a:rPr lang="en" sz="1600">
                          <a:solidFill>
                            <a:schemeClr val="dk2"/>
                          </a:solidFill>
                          <a:latin typeface="Oswald"/>
                          <a:ea typeface="Oswald"/>
                          <a:cs typeface="Oswald"/>
                          <a:sym typeface="Oswald"/>
                        </a:rPr>
                        <a:t>0.63</a:t>
                      </a:r>
                      <a:endParaRPr sz="1600">
                        <a:solidFill>
                          <a:schemeClr val="dk2"/>
                        </a:solidFill>
                        <a:latin typeface="Oswald"/>
                        <a:ea typeface="Oswald"/>
                        <a:cs typeface="Oswald"/>
                        <a:sym typeface="Oswald"/>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20">
                <a:latin typeface="Oswald"/>
                <a:ea typeface="Oswald"/>
                <a:cs typeface="Oswald"/>
                <a:sym typeface="Oswald"/>
              </a:rPr>
              <a:t>CatBoost Classifier Classification Report at best threshold: </a:t>
            </a:r>
            <a:endParaRPr sz="1820">
              <a:latin typeface="Oswald"/>
              <a:ea typeface="Oswald"/>
              <a:cs typeface="Oswald"/>
              <a:sym typeface="Oswald"/>
            </a:endParaRPr>
          </a:p>
        </p:txBody>
      </p:sp>
      <p:sp>
        <p:nvSpPr>
          <p:cNvPr id="136" name="Google Shape;13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                </a:t>
            </a:r>
            <a:r>
              <a:rPr b="1" lang="en" sz="1050">
                <a:solidFill>
                  <a:schemeClr val="accent2"/>
                </a:solidFill>
                <a:highlight>
                  <a:srgbClr val="FFFFFF"/>
                </a:highlight>
                <a:latin typeface="Courier New"/>
                <a:ea typeface="Courier New"/>
                <a:cs typeface="Courier New"/>
                <a:sym typeface="Courier New"/>
              </a:rPr>
              <a:t>precision    recall  f1-score   support</a:t>
            </a:r>
            <a:endParaRPr b="1" sz="1050">
              <a:solidFill>
                <a:schemeClr val="accent2"/>
              </a:solidFill>
              <a:highlight>
                <a:srgbClr val="FFFFFF"/>
              </a:highlight>
              <a:latin typeface="Courier New"/>
              <a:ea typeface="Courier New"/>
              <a:cs typeface="Courier New"/>
              <a:sym typeface="Courier New"/>
            </a:endParaRPr>
          </a:p>
          <a:p>
            <a:pPr indent="0" lvl="0" marL="0" rtl="0" algn="l">
              <a:lnSpc>
                <a:spcPct val="100000"/>
              </a:lnSpc>
              <a:spcBef>
                <a:spcPts val="1200"/>
              </a:spcBef>
              <a:spcAft>
                <a:spcPts val="0"/>
              </a:spcAft>
              <a:buNone/>
            </a:pPr>
            <a:r>
              <a:rPr b="1" lang="en" sz="1050">
                <a:solidFill>
                  <a:schemeClr val="accent2"/>
                </a:solidFill>
                <a:highlight>
                  <a:srgbClr val="FFFFFF"/>
                </a:highlight>
                <a:latin typeface="Courier New"/>
                <a:ea typeface="Courier New"/>
                <a:cs typeface="Courier New"/>
                <a:sym typeface="Courier New"/>
              </a:rPr>
              <a:t>           0       0.89      0.80      0.84     17360</a:t>
            </a:r>
            <a:endParaRPr b="1" sz="1050">
              <a:solidFill>
                <a:schemeClr val="accent2"/>
              </a:solidFill>
              <a:highlight>
                <a:srgbClr val="FFFFFF"/>
              </a:highlight>
              <a:latin typeface="Courier New"/>
              <a:ea typeface="Courier New"/>
              <a:cs typeface="Courier New"/>
              <a:sym typeface="Courier New"/>
            </a:endParaRPr>
          </a:p>
          <a:p>
            <a:pPr indent="0" lvl="0" marL="0" rtl="0" algn="l">
              <a:lnSpc>
                <a:spcPct val="100000"/>
              </a:lnSpc>
              <a:spcBef>
                <a:spcPts val="1200"/>
              </a:spcBef>
              <a:spcAft>
                <a:spcPts val="0"/>
              </a:spcAft>
              <a:buNone/>
            </a:pPr>
            <a:r>
              <a:rPr b="1" lang="en" sz="1050">
                <a:solidFill>
                  <a:schemeClr val="accent2"/>
                </a:solidFill>
                <a:highlight>
                  <a:srgbClr val="FFFFFF"/>
                </a:highlight>
                <a:latin typeface="Courier New"/>
                <a:ea typeface="Courier New"/>
                <a:cs typeface="Courier New"/>
                <a:sym typeface="Courier New"/>
              </a:rPr>
              <a:t>           1       0.56      0.71      0.63      6250</a:t>
            </a:r>
            <a:endParaRPr b="1" sz="1050">
              <a:solidFill>
                <a:schemeClr val="accent2"/>
              </a:solidFill>
              <a:highlight>
                <a:srgbClr val="FFFFFF"/>
              </a:highlight>
              <a:latin typeface="Courier New"/>
              <a:ea typeface="Courier New"/>
              <a:cs typeface="Courier New"/>
              <a:sym typeface="Courier New"/>
            </a:endParaRPr>
          </a:p>
          <a:p>
            <a:pPr indent="0" lvl="0" marL="0" rtl="0" algn="l">
              <a:lnSpc>
                <a:spcPct val="100000"/>
              </a:lnSpc>
              <a:spcBef>
                <a:spcPts val="1200"/>
              </a:spcBef>
              <a:spcAft>
                <a:spcPts val="0"/>
              </a:spcAft>
              <a:buNone/>
            </a:pPr>
            <a:r>
              <a:rPr b="1" lang="en" sz="1050">
                <a:solidFill>
                  <a:schemeClr val="accent2"/>
                </a:solidFill>
                <a:highlight>
                  <a:srgbClr val="FFFFFF"/>
                </a:highlight>
                <a:latin typeface="Courier New"/>
                <a:ea typeface="Courier New"/>
                <a:cs typeface="Courier New"/>
                <a:sym typeface="Courier New"/>
              </a:rPr>
              <a:t>    accuracy                           0.78     23610</a:t>
            </a:r>
            <a:endParaRPr b="1" sz="1050">
              <a:solidFill>
                <a:schemeClr val="accent2"/>
              </a:solidFill>
              <a:highlight>
                <a:srgbClr val="FFFFFF"/>
              </a:highlight>
              <a:latin typeface="Courier New"/>
              <a:ea typeface="Courier New"/>
              <a:cs typeface="Courier New"/>
              <a:sym typeface="Courier New"/>
            </a:endParaRPr>
          </a:p>
          <a:p>
            <a:pPr indent="0" lvl="0" marL="0" rtl="0" algn="l">
              <a:lnSpc>
                <a:spcPct val="100000"/>
              </a:lnSpc>
              <a:spcBef>
                <a:spcPts val="1200"/>
              </a:spcBef>
              <a:spcAft>
                <a:spcPts val="0"/>
              </a:spcAft>
              <a:buNone/>
            </a:pPr>
            <a:r>
              <a:rPr b="1" lang="en" sz="1050">
                <a:solidFill>
                  <a:schemeClr val="accent2"/>
                </a:solidFill>
                <a:highlight>
                  <a:srgbClr val="FFFFFF"/>
                </a:highlight>
                <a:latin typeface="Courier New"/>
                <a:ea typeface="Courier New"/>
                <a:cs typeface="Courier New"/>
                <a:sym typeface="Courier New"/>
              </a:rPr>
              <a:t>   macro avg       0.72      0.76      0.73     23610</a:t>
            </a:r>
            <a:endParaRPr b="1" sz="1050">
              <a:solidFill>
                <a:schemeClr val="accent2"/>
              </a:solidFill>
              <a:highlight>
                <a:srgbClr val="FFFFFF"/>
              </a:highlight>
              <a:latin typeface="Courier New"/>
              <a:ea typeface="Courier New"/>
              <a:cs typeface="Courier New"/>
              <a:sym typeface="Courier New"/>
            </a:endParaRPr>
          </a:p>
          <a:p>
            <a:pPr indent="0" lvl="0" marL="0" rtl="0" algn="l">
              <a:lnSpc>
                <a:spcPct val="100000"/>
              </a:lnSpc>
              <a:spcBef>
                <a:spcPts val="1200"/>
              </a:spcBef>
              <a:spcAft>
                <a:spcPts val="0"/>
              </a:spcAft>
              <a:buNone/>
            </a:pPr>
            <a:r>
              <a:rPr b="1" lang="en" sz="1050">
                <a:solidFill>
                  <a:schemeClr val="accent2"/>
                </a:solidFill>
                <a:highlight>
                  <a:srgbClr val="FFFFFF"/>
                </a:highlight>
                <a:latin typeface="Courier New"/>
                <a:ea typeface="Courier New"/>
                <a:cs typeface="Courier New"/>
                <a:sym typeface="Courier New"/>
              </a:rPr>
              <a:t>weighted avg       0.80      0.78      0.78     23610</a:t>
            </a:r>
            <a:endParaRPr b="1" sz="1050">
              <a:solidFill>
                <a:schemeClr val="accent2"/>
              </a:solidFill>
              <a:highlight>
                <a:srgbClr val="FFFFFF"/>
              </a:highlight>
              <a:latin typeface="Courier New"/>
              <a:ea typeface="Courier New"/>
              <a:cs typeface="Courier New"/>
              <a:sym typeface="Courier New"/>
            </a:endParaRPr>
          </a:p>
          <a:p>
            <a:pPr indent="0" lvl="0" marL="0" rtl="0" algn="l">
              <a:lnSpc>
                <a:spcPct val="100000"/>
              </a:lnSpc>
              <a:spcBef>
                <a:spcPts val="1200"/>
              </a:spcBef>
              <a:spcAft>
                <a:spcPts val="0"/>
              </a:spcAft>
              <a:buNone/>
            </a:pPr>
            <a:r>
              <a:t/>
            </a:r>
            <a:endParaRPr sz="1100">
              <a:solidFill>
                <a:schemeClr val="dk1"/>
              </a:solidFill>
            </a:endParaRPr>
          </a:p>
          <a:p>
            <a:pPr indent="0" lvl="0" marL="0" rtl="0" algn="l">
              <a:lnSpc>
                <a:spcPct val="100000"/>
              </a:lnSpc>
              <a:spcBef>
                <a:spcPts val="1200"/>
              </a:spcBef>
              <a:spcAft>
                <a:spcPts val="0"/>
              </a:spcAft>
              <a:buClr>
                <a:schemeClr val="dk1"/>
              </a:buClr>
              <a:buSzPts val="1100"/>
              <a:buFont typeface="Arial"/>
              <a:buNone/>
            </a:pPr>
            <a:r>
              <a:t/>
            </a:r>
            <a:endParaRPr sz="1050">
              <a:solidFill>
                <a:schemeClr val="accent2"/>
              </a:solidFill>
              <a:highlight>
                <a:srgbClr val="FFFFFF"/>
              </a:highlight>
              <a:latin typeface="Courier New"/>
              <a:ea typeface="Courier New"/>
              <a:cs typeface="Courier New"/>
              <a:sym typeface="Courier New"/>
            </a:endParaRPr>
          </a:p>
          <a:p>
            <a:pPr indent="0" lvl="0" marL="0" rtl="0" algn="l">
              <a:lnSpc>
                <a:spcPct val="100000"/>
              </a:lnSpc>
              <a:spcBef>
                <a:spcPts val="1200"/>
              </a:spcBef>
              <a:spcAft>
                <a:spcPts val="1200"/>
              </a:spcAft>
              <a:buNone/>
            </a:pPr>
            <a:r>
              <a:rPr lang="en" sz="1050">
                <a:solidFill>
                  <a:schemeClr val="accent2"/>
                </a:solidFill>
                <a:highlight>
                  <a:srgbClr val="FFFFFF"/>
                </a:highlight>
                <a:latin typeface="Courier New"/>
                <a:ea typeface="Courier New"/>
                <a:cs typeface="Courier New"/>
                <a:sym typeface="Courier New"/>
              </a:rPr>
              <a:t>     </a:t>
            </a:r>
            <a:r>
              <a:rPr lang="en">
                <a:latin typeface="Oswald"/>
                <a:ea typeface="Oswald"/>
                <a:cs typeface="Oswald"/>
                <a:sym typeface="Oswald"/>
              </a:rPr>
              <a:t> </a:t>
            </a:r>
            <a:endParaRPr/>
          </a:p>
        </p:txBody>
      </p:sp>
      <p:sp>
        <p:nvSpPr>
          <p:cNvPr id="137" name="Google Shape;137;p25"/>
          <p:cNvSpPr txBox="1"/>
          <p:nvPr/>
        </p:nvSpPr>
        <p:spPr>
          <a:xfrm>
            <a:off x="5222000" y="1060200"/>
            <a:ext cx="3287700" cy="338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600">
                <a:solidFill>
                  <a:schemeClr val="dk2"/>
                </a:solidFill>
                <a:latin typeface="Oswald"/>
                <a:ea typeface="Oswald"/>
                <a:cs typeface="Oswald"/>
                <a:sym typeface="Oswald"/>
              </a:rPr>
              <a:t>The CatBoost classifier has a better ROC_AUC score. At the best threshold it has a better f1 score for our class of interest compared to the other models.</a:t>
            </a:r>
            <a:endParaRPr sz="1600">
              <a:solidFill>
                <a:schemeClr val="dk2"/>
              </a:solidFill>
              <a:latin typeface="Oswald"/>
              <a:ea typeface="Oswald"/>
              <a:cs typeface="Oswald"/>
              <a:sym typeface="Oswald"/>
            </a:endParaRPr>
          </a:p>
          <a:p>
            <a:pPr indent="0" lvl="0" marL="0" rtl="0" algn="l">
              <a:spcBef>
                <a:spcPts val="0"/>
              </a:spcBef>
              <a:spcAft>
                <a:spcPts val="0"/>
              </a:spcAft>
              <a:buNone/>
            </a:pPr>
            <a:r>
              <a:t/>
            </a:r>
            <a:endParaRPr sz="1600">
              <a:solidFill>
                <a:schemeClr val="dk2"/>
              </a:solidFill>
              <a:latin typeface="Oswald"/>
              <a:ea typeface="Oswald"/>
              <a:cs typeface="Oswald"/>
              <a:sym typeface="Oswald"/>
            </a:endParaRPr>
          </a:p>
          <a:p>
            <a:pPr indent="0" lvl="0" marL="0" rtl="0" algn="l">
              <a:spcBef>
                <a:spcPts val="0"/>
              </a:spcBef>
              <a:spcAft>
                <a:spcPts val="0"/>
              </a:spcAft>
              <a:buNone/>
            </a:pPr>
            <a:r>
              <a:rPr lang="en" sz="1600">
                <a:solidFill>
                  <a:schemeClr val="dk2"/>
                </a:solidFill>
                <a:latin typeface="Oswald"/>
                <a:ea typeface="Oswald"/>
                <a:cs typeface="Oswald"/>
                <a:sym typeface="Oswald"/>
              </a:rPr>
              <a:t>For class 1 (minority class) the precision was 0.56 and recall was 0.73, with an f1 score of 0.63</a:t>
            </a:r>
            <a:endParaRPr sz="1600">
              <a:solidFill>
                <a:schemeClr val="dk2"/>
              </a:solidFill>
              <a:latin typeface="Oswald"/>
              <a:ea typeface="Oswald"/>
              <a:cs typeface="Oswald"/>
              <a:sym typeface="Oswald"/>
            </a:endParaRPr>
          </a:p>
          <a:p>
            <a:pPr indent="0" lvl="0" marL="0" rtl="0" algn="l">
              <a:spcBef>
                <a:spcPts val="0"/>
              </a:spcBef>
              <a:spcAft>
                <a:spcPts val="0"/>
              </a:spcAft>
              <a:buNone/>
            </a:pPr>
            <a:r>
              <a:rPr lang="en" sz="1600">
                <a:solidFill>
                  <a:schemeClr val="dk2"/>
                </a:solidFill>
                <a:latin typeface="Oswald"/>
                <a:ea typeface="Oswald"/>
                <a:cs typeface="Oswald"/>
                <a:sym typeface="Oswald"/>
              </a:rPr>
              <a:t>Overall accuracy of the model was 0.78</a:t>
            </a:r>
            <a:endParaRPr sz="1600">
              <a:solidFill>
                <a:schemeClr val="dk2"/>
              </a:solidFill>
              <a:latin typeface="Oswald"/>
              <a:ea typeface="Oswald"/>
              <a:cs typeface="Oswald"/>
              <a:sym typeface="Oswald"/>
            </a:endParaRPr>
          </a:p>
          <a:p>
            <a:pPr indent="0" lvl="0" marL="0" rtl="0" algn="l">
              <a:spcBef>
                <a:spcPts val="0"/>
              </a:spcBef>
              <a:spcAft>
                <a:spcPts val="0"/>
              </a:spcAft>
              <a:buNone/>
            </a:pPr>
            <a:r>
              <a:t/>
            </a:r>
            <a:endParaRPr sz="1600">
              <a:solidFill>
                <a:schemeClr val="dk2"/>
              </a:solidFill>
              <a:latin typeface="Oswald"/>
              <a:ea typeface="Oswald"/>
              <a:cs typeface="Oswald"/>
              <a:sym typeface="Oswald"/>
            </a:endParaRPr>
          </a:p>
          <a:p>
            <a:pPr indent="0" lvl="0" marL="0" rtl="0" algn="l">
              <a:spcBef>
                <a:spcPts val="0"/>
              </a:spcBef>
              <a:spcAft>
                <a:spcPts val="0"/>
              </a:spcAft>
              <a:buNone/>
            </a:pPr>
            <a:r>
              <a:rPr lang="en" sz="1600">
                <a:solidFill>
                  <a:schemeClr val="dk2"/>
                </a:solidFill>
                <a:latin typeface="Oswald"/>
                <a:ea typeface="Oswald"/>
                <a:cs typeface="Oswald"/>
                <a:sym typeface="Oswald"/>
              </a:rPr>
              <a:t>Due to the </a:t>
            </a:r>
            <a:r>
              <a:rPr lang="en" sz="1600">
                <a:solidFill>
                  <a:schemeClr val="dk2"/>
                </a:solidFill>
                <a:latin typeface="Oswald"/>
                <a:ea typeface="Oswald"/>
                <a:cs typeface="Oswald"/>
                <a:sym typeface="Oswald"/>
              </a:rPr>
              <a:t>imbalanced</a:t>
            </a:r>
            <a:r>
              <a:rPr lang="en" sz="1600">
                <a:solidFill>
                  <a:schemeClr val="dk2"/>
                </a:solidFill>
                <a:latin typeface="Oswald"/>
                <a:ea typeface="Oswald"/>
                <a:cs typeface="Oswald"/>
                <a:sym typeface="Oswald"/>
              </a:rPr>
              <a:t> dataset, model performance was </a:t>
            </a:r>
            <a:r>
              <a:rPr lang="en" sz="1600">
                <a:solidFill>
                  <a:schemeClr val="dk2"/>
                </a:solidFill>
                <a:latin typeface="Oswald"/>
                <a:ea typeface="Oswald"/>
                <a:cs typeface="Oswald"/>
                <a:sym typeface="Oswald"/>
              </a:rPr>
              <a:t>assessed</a:t>
            </a:r>
            <a:r>
              <a:rPr lang="en" sz="1600">
                <a:solidFill>
                  <a:schemeClr val="dk2"/>
                </a:solidFill>
                <a:latin typeface="Oswald"/>
                <a:ea typeface="Oswald"/>
                <a:cs typeface="Oswald"/>
                <a:sym typeface="Oswald"/>
              </a:rPr>
              <a:t> by f1 score of the minority class.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820">
                <a:latin typeface="Oswald"/>
                <a:ea typeface="Oswald"/>
                <a:cs typeface="Oswald"/>
                <a:sym typeface="Oswald"/>
              </a:rPr>
              <a:t>Next Steps:</a:t>
            </a:r>
            <a:endParaRPr sz="1820">
              <a:latin typeface="Oswald"/>
              <a:ea typeface="Oswald"/>
              <a:cs typeface="Oswald"/>
              <a:sym typeface="Oswald"/>
            </a:endParaRPr>
          </a:p>
        </p:txBody>
      </p:sp>
      <p:sp>
        <p:nvSpPr>
          <p:cNvPr id="143" name="Google Shape;14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latin typeface="Oswald"/>
                <a:ea typeface="Oswald"/>
                <a:cs typeface="Oswald"/>
                <a:sym typeface="Oswald"/>
              </a:rPr>
              <a:t>Some factors to incorporate for future modelling:</a:t>
            </a:r>
            <a:endParaRPr sz="1600">
              <a:latin typeface="Oswald"/>
              <a:ea typeface="Oswald"/>
              <a:cs typeface="Oswald"/>
              <a:sym typeface="Oswald"/>
            </a:endParaRPr>
          </a:p>
          <a:p>
            <a:pPr indent="-330200" lvl="0" marL="457200" rtl="0" algn="l">
              <a:spcBef>
                <a:spcPts val="1200"/>
              </a:spcBef>
              <a:spcAft>
                <a:spcPts val="0"/>
              </a:spcAft>
              <a:buSzPts val="1600"/>
              <a:buFont typeface="Oswald"/>
              <a:buChar char="●"/>
            </a:pPr>
            <a:r>
              <a:rPr lang="en" sz="1600">
                <a:latin typeface="Oswald"/>
                <a:ea typeface="Oswald"/>
                <a:cs typeface="Oswald"/>
                <a:sym typeface="Oswald"/>
              </a:rPr>
              <a:t>Additional information such as </a:t>
            </a:r>
            <a:r>
              <a:rPr lang="en" sz="1600">
                <a:latin typeface="Oswald"/>
                <a:ea typeface="Oswald"/>
                <a:cs typeface="Oswald"/>
                <a:sym typeface="Oswald"/>
              </a:rPr>
              <a:t>Hospital</a:t>
            </a:r>
            <a:r>
              <a:rPr lang="en" sz="1600">
                <a:latin typeface="Oswald"/>
                <a:ea typeface="Oswald"/>
                <a:cs typeface="Oswald"/>
                <a:sym typeface="Oswald"/>
              </a:rPr>
              <a:t> tier type based on type of county and type of service area can be explored. </a:t>
            </a:r>
            <a:endParaRPr sz="1600">
              <a:latin typeface="Oswald"/>
              <a:ea typeface="Oswald"/>
              <a:cs typeface="Oswald"/>
              <a:sym typeface="Oswald"/>
            </a:endParaRPr>
          </a:p>
          <a:p>
            <a:pPr indent="-330200" lvl="0" marL="457200" rtl="0" algn="l">
              <a:spcBef>
                <a:spcPts val="0"/>
              </a:spcBef>
              <a:spcAft>
                <a:spcPts val="0"/>
              </a:spcAft>
              <a:buSzPts val="1600"/>
              <a:buFont typeface="Oswald"/>
              <a:buChar char="●"/>
            </a:pPr>
            <a:r>
              <a:rPr lang="en" sz="1600">
                <a:latin typeface="Oswald"/>
                <a:ea typeface="Oswald"/>
                <a:cs typeface="Oswald"/>
                <a:sym typeface="Oswald"/>
              </a:rPr>
              <a:t>Socio economic factors based on geographic location and their influence on Hospital LOS</a:t>
            </a:r>
            <a:endParaRPr sz="1600">
              <a:latin typeface="Oswald"/>
              <a:ea typeface="Oswald"/>
              <a:cs typeface="Oswald"/>
              <a:sym typeface="Oswald"/>
            </a:endParaRPr>
          </a:p>
          <a:p>
            <a:pPr indent="-330200" lvl="0" marL="457200" rtl="0" algn="l">
              <a:spcBef>
                <a:spcPts val="0"/>
              </a:spcBef>
              <a:spcAft>
                <a:spcPts val="0"/>
              </a:spcAft>
              <a:buSzPts val="1600"/>
              <a:buFont typeface="Oswald"/>
              <a:buChar char="●"/>
            </a:pPr>
            <a:r>
              <a:rPr lang="en" sz="1600">
                <a:latin typeface="Oswald"/>
                <a:ea typeface="Oswald"/>
                <a:cs typeface="Oswald"/>
                <a:sym typeface="Oswald"/>
              </a:rPr>
              <a:t>Majority payer type based on geographic location </a:t>
            </a:r>
            <a:endParaRPr sz="1600">
              <a:latin typeface="Oswald"/>
              <a:ea typeface="Oswald"/>
              <a:cs typeface="Oswald"/>
              <a:sym typeface="Oswa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820">
                <a:latin typeface="Oswald"/>
                <a:ea typeface="Oswald"/>
                <a:cs typeface="Oswald"/>
                <a:sym typeface="Oswald"/>
              </a:rPr>
              <a:t>Conclusion:</a:t>
            </a:r>
            <a:endParaRPr sz="1820">
              <a:latin typeface="Oswald"/>
              <a:ea typeface="Oswald"/>
              <a:cs typeface="Oswald"/>
              <a:sym typeface="Oswald"/>
            </a:endParaRPr>
          </a:p>
        </p:txBody>
      </p:sp>
      <p:sp>
        <p:nvSpPr>
          <p:cNvPr id="149" name="Google Shape;149;p27"/>
          <p:cNvSpPr txBox="1"/>
          <p:nvPr>
            <p:ph idx="1" type="body"/>
          </p:nvPr>
        </p:nvSpPr>
        <p:spPr>
          <a:xfrm>
            <a:off x="311700" y="11447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latin typeface="Oswald"/>
                <a:ea typeface="Oswald"/>
                <a:cs typeface="Oswald"/>
                <a:sym typeface="Oswald"/>
              </a:rPr>
              <a:t>By using this project modeling for LOS predictions, </a:t>
            </a:r>
            <a:r>
              <a:rPr lang="en" sz="1600">
                <a:latin typeface="Oswald"/>
                <a:ea typeface="Oswald"/>
                <a:cs typeface="Oswald"/>
                <a:sym typeface="Oswald"/>
              </a:rPr>
              <a:t>hospitals</a:t>
            </a:r>
            <a:r>
              <a:rPr lang="en" sz="1600">
                <a:latin typeface="Oswald"/>
                <a:ea typeface="Oswald"/>
                <a:cs typeface="Oswald"/>
                <a:sym typeface="Oswald"/>
              </a:rPr>
              <a:t> can plan </a:t>
            </a:r>
            <a:r>
              <a:rPr lang="en" sz="1600">
                <a:latin typeface="Oswald"/>
                <a:ea typeface="Oswald"/>
                <a:cs typeface="Oswald"/>
                <a:sym typeface="Oswald"/>
              </a:rPr>
              <a:t>their</a:t>
            </a:r>
            <a:r>
              <a:rPr lang="en" sz="1600">
                <a:latin typeface="Oswald"/>
                <a:ea typeface="Oswald"/>
                <a:cs typeface="Oswald"/>
                <a:sym typeface="Oswald"/>
              </a:rPr>
              <a:t> staffing and resource allocation.This will improve quality of patient care, hospital efficiency and financial health. </a:t>
            </a:r>
            <a:endParaRPr sz="1600">
              <a:latin typeface="Oswald"/>
              <a:ea typeface="Oswald"/>
              <a:cs typeface="Oswald"/>
              <a:sym typeface="Oswald"/>
            </a:endParaRPr>
          </a:p>
          <a:p>
            <a:pPr indent="0" lvl="0" marL="0" rtl="0" algn="l">
              <a:spcBef>
                <a:spcPts val="1200"/>
              </a:spcBef>
              <a:spcAft>
                <a:spcPts val="0"/>
              </a:spcAft>
              <a:buNone/>
            </a:pPr>
            <a:r>
              <a:rPr lang="en" sz="1600">
                <a:latin typeface="Oswald"/>
                <a:ea typeface="Oswald"/>
                <a:cs typeface="Oswald"/>
                <a:sym typeface="Oswald"/>
              </a:rPr>
              <a:t>Patients will also benefit from this information by being able to plan for their expenses, medical leave and related costs.</a:t>
            </a:r>
            <a:endParaRPr sz="1600">
              <a:latin typeface="Oswald"/>
              <a:ea typeface="Oswald"/>
              <a:cs typeface="Oswald"/>
              <a:sym typeface="Oswald"/>
            </a:endParaRPr>
          </a:p>
          <a:p>
            <a:pPr indent="0" lvl="0" marL="0" rtl="0" algn="l">
              <a:lnSpc>
                <a:spcPct val="142857"/>
              </a:lnSpc>
              <a:spcBef>
                <a:spcPts val="1200"/>
              </a:spcBef>
              <a:spcAft>
                <a:spcPts val="1200"/>
              </a:spcAft>
              <a:buClr>
                <a:schemeClr val="dk1"/>
              </a:buClr>
              <a:buSzPts val="1100"/>
              <a:buFont typeface="Arial"/>
              <a:buNone/>
            </a:pPr>
            <a:r>
              <a:rPr lang="en" sz="1600">
                <a:latin typeface="Oswald"/>
                <a:ea typeface="Oswald"/>
                <a:cs typeface="Oswald"/>
                <a:sym typeface="Oswald"/>
              </a:rPr>
              <a:t>By analysing the influence of various admission criteria on LOS, and comparing across different hospitals and hospital locations, insurances can optimise provider reimbursement.</a:t>
            </a:r>
            <a:endParaRPr sz="1600">
              <a:latin typeface="Oswald"/>
              <a:ea typeface="Oswald"/>
              <a:cs typeface="Oswald"/>
              <a:sym typeface="Oswa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820">
                <a:latin typeface="Oswald"/>
                <a:ea typeface="Oswald"/>
                <a:cs typeface="Oswald"/>
                <a:sym typeface="Oswald"/>
              </a:rPr>
              <a:t>References:</a:t>
            </a:r>
            <a:endParaRPr sz="1820">
              <a:latin typeface="Oswald"/>
              <a:ea typeface="Oswald"/>
              <a:cs typeface="Oswald"/>
              <a:sym typeface="Oswald"/>
            </a:endParaRPr>
          </a:p>
        </p:txBody>
      </p:sp>
      <p:sp>
        <p:nvSpPr>
          <p:cNvPr id="155" name="Google Shape;155;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300">
                <a:latin typeface="Oswald"/>
                <a:ea typeface="Oswald"/>
                <a:cs typeface="Oswald"/>
                <a:sym typeface="Oswald"/>
              </a:rPr>
              <a:t>1) Hospital Inpatient Discharges (SPARCS De-Identified) Downloadable File: 2014 | State of New York (ny.gov)</a:t>
            </a:r>
            <a:endParaRPr sz="1300">
              <a:latin typeface="Oswald"/>
              <a:ea typeface="Oswald"/>
              <a:cs typeface="Oswald"/>
              <a:sym typeface="Oswald"/>
            </a:endParaRPr>
          </a:p>
          <a:p>
            <a:pPr indent="0" lvl="0" marL="0" marR="0" rtl="0" algn="l">
              <a:lnSpc>
                <a:spcPct val="115000"/>
              </a:lnSpc>
              <a:spcBef>
                <a:spcPts val="1200"/>
              </a:spcBef>
              <a:spcAft>
                <a:spcPts val="0"/>
              </a:spcAft>
              <a:buNone/>
            </a:pPr>
            <a:r>
              <a:rPr lang="en" sz="1300">
                <a:latin typeface="Oswald"/>
                <a:ea typeface="Oswald"/>
                <a:cs typeface="Oswald"/>
                <a:sym typeface="Oswald"/>
              </a:rPr>
              <a:t>2) (The ABCs of DRGs | ACP Hospitalist)</a:t>
            </a:r>
            <a:endParaRPr sz="1300">
              <a:latin typeface="Oswald"/>
              <a:ea typeface="Oswald"/>
              <a:cs typeface="Oswald"/>
              <a:sym typeface="Oswald"/>
            </a:endParaRPr>
          </a:p>
          <a:p>
            <a:pPr indent="0" lvl="0" marL="0" marR="0" rtl="0" algn="l">
              <a:lnSpc>
                <a:spcPct val="115000"/>
              </a:lnSpc>
              <a:spcBef>
                <a:spcPts val="1200"/>
              </a:spcBef>
              <a:spcAft>
                <a:spcPts val="0"/>
              </a:spcAft>
              <a:buNone/>
            </a:pPr>
            <a:r>
              <a:rPr lang="en" sz="1300">
                <a:latin typeface="Oswald"/>
                <a:ea typeface="Oswald"/>
                <a:cs typeface="Oswald"/>
                <a:sym typeface="Oswald"/>
              </a:rPr>
              <a:t>3) (Medicare and Health Insurance | Office for the Aging (ny.gov))</a:t>
            </a:r>
            <a:endParaRPr sz="1300">
              <a:latin typeface="Oswald"/>
              <a:ea typeface="Oswald"/>
              <a:cs typeface="Oswald"/>
              <a:sym typeface="Oswald"/>
            </a:endParaRPr>
          </a:p>
          <a:p>
            <a:pPr indent="0" lvl="0" marL="0" marR="0" rtl="0" algn="l">
              <a:lnSpc>
                <a:spcPct val="115000"/>
              </a:lnSpc>
              <a:spcBef>
                <a:spcPts val="1200"/>
              </a:spcBef>
              <a:spcAft>
                <a:spcPts val="0"/>
              </a:spcAft>
              <a:buNone/>
            </a:pPr>
            <a:r>
              <a:rPr lang="en" sz="1300">
                <a:latin typeface="Oswald"/>
                <a:ea typeface="Oswald"/>
                <a:cs typeface="Oswald"/>
                <a:sym typeface="Oswald"/>
              </a:rPr>
              <a:t>4)Medicare Guidelines for Inpatient Rehab Coverage (healthline.com)</a:t>
            </a:r>
            <a:endParaRPr sz="1300">
              <a:latin typeface="Oswald"/>
              <a:ea typeface="Oswald"/>
              <a:cs typeface="Oswald"/>
              <a:sym typeface="Oswald"/>
            </a:endParaRPr>
          </a:p>
          <a:p>
            <a:pPr indent="0" lvl="0" marL="0" marR="0" rtl="0" algn="l">
              <a:lnSpc>
                <a:spcPct val="115000"/>
              </a:lnSpc>
              <a:spcBef>
                <a:spcPts val="1200"/>
              </a:spcBef>
              <a:spcAft>
                <a:spcPts val="0"/>
              </a:spcAft>
              <a:buNone/>
            </a:pPr>
            <a:r>
              <a:rPr lang="en" sz="1300">
                <a:latin typeface="Oswald"/>
                <a:ea typeface="Oswald"/>
                <a:cs typeface="Oswald"/>
                <a:sym typeface="Oswald"/>
              </a:rPr>
              <a:t>5) Inpatient or outpatient hospital status affects your costs | Medicare</a:t>
            </a:r>
            <a:endParaRPr sz="1300">
              <a:latin typeface="Oswald"/>
              <a:ea typeface="Oswald"/>
              <a:cs typeface="Oswald"/>
              <a:sym typeface="Oswald"/>
            </a:endParaRPr>
          </a:p>
          <a:p>
            <a:pPr indent="0" lvl="0" marL="0" marR="0" rtl="0" algn="l">
              <a:lnSpc>
                <a:spcPct val="115000"/>
              </a:lnSpc>
              <a:spcBef>
                <a:spcPts val="1200"/>
              </a:spcBef>
              <a:spcAft>
                <a:spcPts val="0"/>
              </a:spcAft>
              <a:buNone/>
            </a:pPr>
            <a:r>
              <a:rPr lang="en" sz="1300">
                <a:latin typeface="Oswald"/>
                <a:ea typeface="Oswald"/>
                <a:cs typeface="Oswald"/>
                <a:sym typeface="Oswald"/>
              </a:rPr>
              <a:t>6) Decreasing the Patient Length of Stay (LOS) to Lower HAIs (centrak.com)</a:t>
            </a:r>
            <a:endParaRPr sz="1300">
              <a:latin typeface="Oswald"/>
              <a:ea typeface="Oswald"/>
              <a:cs typeface="Oswald"/>
              <a:sym typeface="Oswald"/>
            </a:endParaRPr>
          </a:p>
          <a:p>
            <a:pPr indent="0" lvl="0" marL="0" marR="0" rtl="0" algn="l">
              <a:lnSpc>
                <a:spcPct val="115000"/>
              </a:lnSpc>
              <a:spcBef>
                <a:spcPts val="1200"/>
              </a:spcBef>
              <a:spcAft>
                <a:spcPts val="0"/>
              </a:spcAft>
              <a:buNone/>
            </a:pPr>
            <a:r>
              <a:rPr lang="en" sz="1300">
                <a:latin typeface="Oswald"/>
                <a:ea typeface="Oswald"/>
                <a:cs typeface="Oswald"/>
                <a:sym typeface="Oswald"/>
              </a:rPr>
              <a:t>8)https://www.debt.org/medical/hospital-surgery-costs/</a:t>
            </a:r>
            <a:endParaRPr sz="1300">
              <a:latin typeface="Oswald"/>
              <a:ea typeface="Oswald"/>
              <a:cs typeface="Oswald"/>
              <a:sym typeface="Oswald"/>
            </a:endParaRPr>
          </a:p>
          <a:p>
            <a:pPr indent="0" lvl="0" marL="0" marR="0" rtl="0" algn="l">
              <a:lnSpc>
                <a:spcPct val="115000"/>
              </a:lnSpc>
              <a:spcBef>
                <a:spcPts val="1200"/>
              </a:spcBef>
              <a:spcAft>
                <a:spcPts val="0"/>
              </a:spcAft>
              <a:buNone/>
            </a:pPr>
            <a:r>
              <a:rPr lang="en" sz="1300">
                <a:latin typeface="Oswald"/>
                <a:ea typeface="Oswald"/>
                <a:cs typeface="Oswald"/>
                <a:sym typeface="Oswald"/>
              </a:rPr>
              <a:t>9) NYC Health + Hospitals patient care locations - 2011 | NYC Open Data (city of new york.us).</a:t>
            </a:r>
            <a:endParaRPr sz="1300">
              <a:latin typeface="Oswald"/>
              <a:ea typeface="Oswald"/>
              <a:cs typeface="Oswald"/>
              <a:sym typeface="Oswald"/>
            </a:endParaRPr>
          </a:p>
          <a:p>
            <a:pPr indent="0" lvl="0" marL="0" marR="0" rtl="0" algn="l">
              <a:lnSpc>
                <a:spcPct val="115000"/>
              </a:lnSpc>
              <a:spcBef>
                <a:spcPts val="1200"/>
              </a:spcBef>
              <a:spcAft>
                <a:spcPts val="1200"/>
              </a:spcAft>
              <a:buNone/>
            </a:pPr>
            <a:r>
              <a:rPr lang="en" sz="1300">
                <a:latin typeface="Oswald"/>
                <a:ea typeface="Oswald"/>
                <a:cs typeface="Oswald"/>
                <a:sym typeface="Oswald"/>
              </a:rPr>
              <a:t>10) https://www.hcup-us.ahrq.gov/toolssoftware/ccs10/ccs10</a:t>
            </a:r>
            <a:endParaRPr sz="1600">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idx="1" type="body"/>
          </p:nvPr>
        </p:nvSpPr>
        <p:spPr>
          <a:xfrm>
            <a:off x="311700" y="781700"/>
            <a:ext cx="8608200" cy="3787500"/>
          </a:xfrm>
          <a:prstGeom prst="rect">
            <a:avLst/>
          </a:prstGeom>
        </p:spPr>
        <p:txBody>
          <a:bodyPr anchorCtr="0" anchor="t" bIns="91425" lIns="91425" spcFirstLastPara="1" rIns="91425" wrap="square" tIns="91425">
            <a:normAutofit lnSpcReduction="10000"/>
          </a:bodyPr>
          <a:lstStyle/>
          <a:p>
            <a:pPr indent="0" lvl="0" marL="0" marR="0" rtl="0" algn="l">
              <a:lnSpc>
                <a:spcPct val="115000"/>
              </a:lnSpc>
              <a:spcBef>
                <a:spcPts val="0"/>
              </a:spcBef>
              <a:spcAft>
                <a:spcPts val="0"/>
              </a:spcAft>
              <a:buNone/>
            </a:pPr>
            <a:r>
              <a:rPr lang="en" sz="1600">
                <a:latin typeface="Oswald"/>
                <a:ea typeface="Oswald"/>
                <a:cs typeface="Oswald"/>
                <a:sym typeface="Oswald"/>
              </a:rPr>
              <a:t>While working in the hospital </a:t>
            </a:r>
            <a:r>
              <a:rPr lang="en" sz="1600">
                <a:latin typeface="Oswald"/>
                <a:ea typeface="Oswald"/>
                <a:cs typeface="Oswald"/>
                <a:sym typeface="Oswald"/>
              </a:rPr>
              <a:t>in the acute care/post-operative care floor, </a:t>
            </a:r>
            <a:r>
              <a:rPr lang="en" sz="1600">
                <a:latin typeface="Oswald"/>
                <a:ea typeface="Oswald"/>
                <a:cs typeface="Oswald"/>
                <a:sym typeface="Oswald"/>
              </a:rPr>
              <a:t>date of discharge was a question that often came up. </a:t>
            </a:r>
            <a:endParaRPr sz="1600">
              <a:latin typeface="Oswald"/>
              <a:ea typeface="Oswald"/>
              <a:cs typeface="Oswald"/>
              <a:sym typeface="Oswald"/>
            </a:endParaRPr>
          </a:p>
          <a:p>
            <a:pPr indent="0" lvl="0" marL="0" marR="0" rtl="0" algn="l">
              <a:lnSpc>
                <a:spcPct val="115000"/>
              </a:lnSpc>
              <a:spcBef>
                <a:spcPts val="1200"/>
              </a:spcBef>
              <a:spcAft>
                <a:spcPts val="0"/>
              </a:spcAft>
              <a:buNone/>
            </a:pPr>
            <a:r>
              <a:rPr lang="en" sz="1600">
                <a:latin typeface="Oswald"/>
                <a:ea typeface="Oswald"/>
                <a:cs typeface="Oswald"/>
                <a:sym typeface="Oswald"/>
              </a:rPr>
              <a:t>A patient’s family member would inquire: </a:t>
            </a:r>
            <a:r>
              <a:rPr i="1" lang="en" sz="1600">
                <a:latin typeface="Oswald"/>
                <a:ea typeface="Oswald"/>
                <a:cs typeface="Oswald"/>
                <a:sym typeface="Oswald"/>
              </a:rPr>
              <a:t>‘we traveled from out of town, how long will my husband be admitted, I have to plan my work leave, hotel stay and transportation accordingly and of-course budget in the </a:t>
            </a:r>
            <a:r>
              <a:rPr i="1" lang="en" sz="1600">
                <a:latin typeface="Oswald"/>
                <a:ea typeface="Oswald"/>
                <a:cs typeface="Oswald"/>
                <a:sym typeface="Oswald"/>
              </a:rPr>
              <a:t>medical</a:t>
            </a:r>
            <a:r>
              <a:rPr i="1" lang="en" sz="1600">
                <a:latin typeface="Oswald"/>
                <a:ea typeface="Oswald"/>
                <a:cs typeface="Oswald"/>
                <a:sym typeface="Oswald"/>
              </a:rPr>
              <a:t> expenses’.</a:t>
            </a:r>
            <a:r>
              <a:rPr lang="en" sz="1600">
                <a:latin typeface="Oswald"/>
                <a:ea typeface="Oswald"/>
                <a:cs typeface="Oswald"/>
                <a:sym typeface="Oswald"/>
              </a:rPr>
              <a:t> </a:t>
            </a:r>
            <a:endParaRPr sz="1600">
              <a:latin typeface="Oswald"/>
              <a:ea typeface="Oswald"/>
              <a:cs typeface="Oswald"/>
              <a:sym typeface="Oswald"/>
            </a:endParaRPr>
          </a:p>
          <a:p>
            <a:pPr indent="0" lvl="0" marL="0" marR="0" rtl="0" algn="l">
              <a:lnSpc>
                <a:spcPct val="115000"/>
              </a:lnSpc>
              <a:spcBef>
                <a:spcPts val="1200"/>
              </a:spcBef>
              <a:spcAft>
                <a:spcPts val="0"/>
              </a:spcAft>
              <a:buNone/>
            </a:pPr>
            <a:r>
              <a:rPr lang="en" sz="1600">
                <a:latin typeface="Oswald"/>
                <a:ea typeface="Oswald"/>
                <a:cs typeface="Oswald"/>
                <a:sym typeface="Oswald"/>
              </a:rPr>
              <a:t>The floor manager would check to see </a:t>
            </a:r>
            <a:r>
              <a:rPr i="1" lang="en" sz="1600">
                <a:latin typeface="Oswald"/>
                <a:ea typeface="Oswald"/>
                <a:cs typeface="Oswald"/>
                <a:sym typeface="Oswald"/>
              </a:rPr>
              <a:t>‘We have two patients awaiting elective surgery, and one more awaiting emergency admission. Do </a:t>
            </a:r>
            <a:r>
              <a:rPr i="1" lang="en" sz="1600">
                <a:latin typeface="Oswald"/>
                <a:ea typeface="Oswald"/>
                <a:cs typeface="Oswald"/>
                <a:sym typeface="Oswald"/>
              </a:rPr>
              <a:t>you</a:t>
            </a:r>
            <a:r>
              <a:rPr i="1" lang="en" sz="1600">
                <a:latin typeface="Oswald"/>
                <a:ea typeface="Oswald"/>
                <a:cs typeface="Oswald"/>
                <a:sym typeface="Oswald"/>
              </a:rPr>
              <a:t> know when a hospital bed will be available on this floor?’</a:t>
            </a:r>
            <a:r>
              <a:rPr lang="en" sz="1600">
                <a:latin typeface="Oswald"/>
                <a:ea typeface="Oswald"/>
                <a:cs typeface="Oswald"/>
                <a:sym typeface="Oswald"/>
              </a:rPr>
              <a:t>  and </a:t>
            </a:r>
            <a:r>
              <a:rPr i="1" lang="en" sz="1600">
                <a:latin typeface="Oswald"/>
                <a:ea typeface="Oswald"/>
                <a:cs typeface="Oswald"/>
                <a:sym typeface="Oswald"/>
              </a:rPr>
              <a:t>‘I also need to know how many patients will need overnight stays so I can allocate adequate nursing staff to ensure good quality of care’</a:t>
            </a:r>
            <a:r>
              <a:rPr lang="en" sz="1600">
                <a:latin typeface="Oswald"/>
                <a:ea typeface="Oswald"/>
                <a:cs typeface="Oswald"/>
                <a:sym typeface="Oswald"/>
              </a:rPr>
              <a:t>.</a:t>
            </a:r>
            <a:endParaRPr sz="1600">
              <a:latin typeface="Oswald"/>
              <a:ea typeface="Oswald"/>
              <a:cs typeface="Oswald"/>
              <a:sym typeface="Oswald"/>
            </a:endParaRPr>
          </a:p>
          <a:p>
            <a:pPr indent="0" lvl="0" marL="0" marR="0" rtl="0" algn="l">
              <a:lnSpc>
                <a:spcPct val="115000"/>
              </a:lnSpc>
              <a:spcBef>
                <a:spcPts val="1200"/>
              </a:spcBef>
              <a:spcAft>
                <a:spcPts val="1200"/>
              </a:spcAft>
              <a:buNone/>
            </a:pPr>
            <a:r>
              <a:rPr lang="en" sz="1600">
                <a:latin typeface="Oswald"/>
                <a:ea typeface="Oswald"/>
                <a:cs typeface="Oswald"/>
                <a:sym typeface="Oswald"/>
              </a:rPr>
              <a:t>How many days Length of Stay(LOS)? Or When is the patient going to be discharged? is not a question that is not easily answered as it is dependent on a number of factors. The goal of my project is to be able to predict LOS</a:t>
            </a:r>
            <a:r>
              <a:rPr lang="en" sz="1600">
                <a:latin typeface="Oswald"/>
                <a:ea typeface="Oswald"/>
                <a:cs typeface="Oswald"/>
                <a:sym typeface="Oswald"/>
              </a:rPr>
              <a:t> following patient admission and also explore which admission factors influence variability in LOS.</a:t>
            </a:r>
            <a:endParaRPr sz="1600">
              <a:latin typeface="Oswald"/>
              <a:ea typeface="Oswald"/>
              <a:cs typeface="Oswald"/>
              <a:sym typeface="Oswald"/>
            </a:endParaRPr>
          </a:p>
        </p:txBody>
      </p:sp>
      <p:sp>
        <p:nvSpPr>
          <p:cNvPr id="62" name="Google Shape;62;p14"/>
          <p:cNvSpPr txBox="1"/>
          <p:nvPr/>
        </p:nvSpPr>
        <p:spPr>
          <a:xfrm>
            <a:off x="286400" y="186025"/>
            <a:ext cx="3535500" cy="46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20">
                <a:solidFill>
                  <a:schemeClr val="dk1"/>
                </a:solidFill>
                <a:latin typeface="Oswald"/>
                <a:ea typeface="Oswald"/>
                <a:cs typeface="Oswald"/>
                <a:sym typeface="Oswald"/>
              </a:rPr>
              <a:t>Background: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820">
                <a:latin typeface="Oswald"/>
                <a:ea typeface="Oswald"/>
                <a:cs typeface="Oswald"/>
                <a:sym typeface="Oswald"/>
              </a:rPr>
              <a:t>Why is predicting Length of Stay important ?</a:t>
            </a:r>
            <a:endParaRPr sz="1820">
              <a:latin typeface="Oswald"/>
              <a:ea typeface="Oswald"/>
              <a:cs typeface="Oswald"/>
              <a:sym typeface="Oswald"/>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Oswald"/>
                <a:ea typeface="Oswald"/>
                <a:cs typeface="Oswald"/>
                <a:sym typeface="Oswald"/>
              </a:rPr>
              <a:t>Predicting patient Length of Stay (LOS) at admission will assist with</a:t>
            </a:r>
            <a:endParaRPr>
              <a:latin typeface="Oswald"/>
              <a:ea typeface="Oswald"/>
              <a:cs typeface="Oswald"/>
              <a:sym typeface="Oswald"/>
            </a:endParaRPr>
          </a:p>
          <a:p>
            <a:pPr indent="-342900" lvl="0" marL="457200" rtl="0" algn="l">
              <a:lnSpc>
                <a:spcPct val="200000"/>
              </a:lnSpc>
              <a:spcBef>
                <a:spcPts val="1200"/>
              </a:spcBef>
              <a:spcAft>
                <a:spcPts val="0"/>
              </a:spcAft>
              <a:buSzPts val="1800"/>
              <a:buFont typeface="Oswald"/>
              <a:buChar char="●"/>
            </a:pPr>
            <a:r>
              <a:rPr lang="en">
                <a:latin typeface="Oswald"/>
                <a:ea typeface="Oswald"/>
                <a:cs typeface="Oswald"/>
                <a:sym typeface="Oswald"/>
              </a:rPr>
              <a:t>Improved resource allocation for medical facilities</a:t>
            </a:r>
            <a:endParaRPr>
              <a:latin typeface="Oswald"/>
              <a:ea typeface="Oswald"/>
              <a:cs typeface="Oswald"/>
              <a:sym typeface="Oswald"/>
            </a:endParaRPr>
          </a:p>
          <a:p>
            <a:pPr indent="-342900" lvl="0" marL="457200" rtl="0" algn="l">
              <a:lnSpc>
                <a:spcPct val="200000"/>
              </a:lnSpc>
              <a:spcBef>
                <a:spcPts val="0"/>
              </a:spcBef>
              <a:spcAft>
                <a:spcPts val="0"/>
              </a:spcAft>
              <a:buSzPts val="1800"/>
              <a:buFont typeface="Oswald"/>
              <a:buChar char="●"/>
            </a:pPr>
            <a:r>
              <a:rPr lang="en">
                <a:latin typeface="Oswald"/>
                <a:ea typeface="Oswald"/>
                <a:cs typeface="Oswald"/>
                <a:sym typeface="Oswald"/>
              </a:rPr>
              <a:t>Plan medical expenditure for patients and hospitals</a:t>
            </a:r>
            <a:endParaRPr>
              <a:latin typeface="Oswald"/>
              <a:ea typeface="Oswald"/>
              <a:cs typeface="Oswald"/>
              <a:sym typeface="Oswald"/>
            </a:endParaRPr>
          </a:p>
          <a:p>
            <a:pPr indent="-342900" lvl="0" marL="457200" rtl="0" algn="l">
              <a:lnSpc>
                <a:spcPct val="200000"/>
              </a:lnSpc>
              <a:spcBef>
                <a:spcPts val="0"/>
              </a:spcBef>
              <a:spcAft>
                <a:spcPts val="0"/>
              </a:spcAft>
              <a:buSzPts val="1800"/>
              <a:buFont typeface="Oswald"/>
              <a:buChar char="●"/>
            </a:pPr>
            <a:r>
              <a:rPr lang="en">
                <a:latin typeface="Oswald"/>
                <a:ea typeface="Oswald"/>
                <a:cs typeface="Oswald"/>
                <a:sym typeface="Oswald"/>
              </a:rPr>
              <a:t>Improving quality of medical care for patients</a:t>
            </a:r>
            <a:endParaRPr>
              <a:latin typeface="Oswald"/>
              <a:ea typeface="Oswald"/>
              <a:cs typeface="Oswald"/>
              <a:sym typeface="Oswald"/>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820">
                <a:latin typeface="Oswald"/>
                <a:ea typeface="Oswald"/>
                <a:cs typeface="Oswald"/>
                <a:sym typeface="Oswald"/>
              </a:rPr>
              <a:t>Who will benefit from this project?</a:t>
            </a:r>
            <a:endParaRPr sz="1820">
              <a:latin typeface="Oswald"/>
              <a:ea typeface="Oswald"/>
              <a:cs typeface="Oswald"/>
              <a:sym typeface="Oswald"/>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Font typeface="Oswald"/>
              <a:buChar char="●"/>
            </a:pPr>
            <a:r>
              <a:rPr lang="en">
                <a:latin typeface="Oswald"/>
                <a:ea typeface="Oswald"/>
                <a:cs typeface="Oswald"/>
                <a:sym typeface="Oswald"/>
              </a:rPr>
              <a:t>Hospital</a:t>
            </a:r>
            <a:r>
              <a:rPr lang="en">
                <a:latin typeface="Oswald"/>
                <a:ea typeface="Oswald"/>
                <a:cs typeface="Oswald"/>
                <a:sym typeface="Oswald"/>
              </a:rPr>
              <a:t> management </a:t>
            </a:r>
            <a:endParaRPr>
              <a:latin typeface="Oswald"/>
              <a:ea typeface="Oswald"/>
              <a:cs typeface="Oswald"/>
              <a:sym typeface="Oswald"/>
            </a:endParaRPr>
          </a:p>
          <a:p>
            <a:pPr indent="-342900" lvl="0" marL="457200" rtl="0" algn="l">
              <a:lnSpc>
                <a:spcPct val="200000"/>
              </a:lnSpc>
              <a:spcBef>
                <a:spcPts val="0"/>
              </a:spcBef>
              <a:spcAft>
                <a:spcPts val="0"/>
              </a:spcAft>
              <a:buSzPts val="1800"/>
              <a:buFont typeface="Oswald"/>
              <a:buChar char="●"/>
            </a:pPr>
            <a:r>
              <a:rPr lang="en">
                <a:latin typeface="Oswald"/>
                <a:ea typeface="Oswald"/>
                <a:cs typeface="Oswald"/>
                <a:sym typeface="Oswald"/>
              </a:rPr>
              <a:t>Insurance C</a:t>
            </a:r>
            <a:r>
              <a:rPr lang="en">
                <a:latin typeface="Oswald"/>
                <a:ea typeface="Oswald"/>
                <a:cs typeface="Oswald"/>
                <a:sym typeface="Oswald"/>
              </a:rPr>
              <a:t>ompanies/ Primary Insurance Payers</a:t>
            </a:r>
            <a:endParaRPr>
              <a:latin typeface="Oswald"/>
              <a:ea typeface="Oswald"/>
              <a:cs typeface="Oswald"/>
              <a:sym typeface="Oswald"/>
            </a:endParaRPr>
          </a:p>
          <a:p>
            <a:pPr indent="-342900" lvl="0" marL="457200" rtl="0" algn="l">
              <a:lnSpc>
                <a:spcPct val="200000"/>
              </a:lnSpc>
              <a:spcBef>
                <a:spcPts val="0"/>
              </a:spcBef>
              <a:spcAft>
                <a:spcPts val="0"/>
              </a:spcAft>
              <a:buSzPts val="1800"/>
              <a:buFont typeface="Oswald"/>
              <a:buChar char="●"/>
            </a:pPr>
            <a:r>
              <a:rPr lang="en">
                <a:latin typeface="Oswald"/>
                <a:ea typeface="Oswald"/>
                <a:cs typeface="Oswald"/>
                <a:sym typeface="Oswald"/>
              </a:rPr>
              <a:t>Patients and their families</a:t>
            </a:r>
            <a:endParaRPr>
              <a:latin typeface="Oswald"/>
              <a:ea typeface="Oswald"/>
              <a:cs typeface="Oswald"/>
              <a:sym typeface="Oswald"/>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Oswald"/>
                <a:ea typeface="Oswald"/>
                <a:cs typeface="Oswald"/>
                <a:sym typeface="Oswald"/>
              </a:rPr>
              <a:t>De-identified</a:t>
            </a:r>
            <a:r>
              <a:rPr lang="en" sz="1600">
                <a:latin typeface="Oswald"/>
                <a:ea typeface="Oswald"/>
                <a:cs typeface="Oswald"/>
                <a:sym typeface="Oswald"/>
              </a:rPr>
              <a:t> healthcare data was obtained from New York State Department of Health. A 5 percent random sample of this dataset was used for the project.</a:t>
            </a:r>
            <a:endParaRPr sz="1600">
              <a:latin typeface="Oswald"/>
              <a:ea typeface="Oswald"/>
              <a:cs typeface="Oswald"/>
              <a:sym typeface="Oswald"/>
            </a:endParaRPr>
          </a:p>
          <a:p>
            <a:pPr indent="0" lvl="0" marL="0" rtl="0" algn="l">
              <a:lnSpc>
                <a:spcPct val="100000"/>
              </a:lnSpc>
              <a:spcBef>
                <a:spcPts val="1200"/>
              </a:spcBef>
              <a:spcAft>
                <a:spcPts val="0"/>
              </a:spcAft>
              <a:buNone/>
            </a:pPr>
            <a:r>
              <a:rPr lang="en" sz="1600" u="sng">
                <a:solidFill>
                  <a:schemeClr val="hlink"/>
                </a:solidFill>
                <a:latin typeface="Oswald"/>
                <a:ea typeface="Oswald"/>
                <a:cs typeface="Oswald"/>
                <a:sym typeface="Oswald"/>
                <a:hlinkClick r:id="rId3"/>
              </a:rPr>
              <a:t>Hospital Inpatient Discharges (SPARCS De-Identified) Downloadable File: 2014 | State of New York (ny.gov)</a:t>
            </a:r>
            <a:endParaRPr sz="1600">
              <a:latin typeface="Oswald"/>
              <a:ea typeface="Oswald"/>
              <a:cs typeface="Oswald"/>
              <a:sym typeface="Oswald"/>
            </a:endParaRPr>
          </a:p>
          <a:p>
            <a:pPr indent="0" lvl="0" marL="0" rtl="0" algn="l">
              <a:lnSpc>
                <a:spcPct val="100000"/>
              </a:lnSpc>
              <a:spcBef>
                <a:spcPts val="0"/>
              </a:spcBef>
              <a:spcAft>
                <a:spcPts val="0"/>
              </a:spcAft>
              <a:buNone/>
            </a:pPr>
            <a:r>
              <a:t/>
            </a:r>
            <a:endParaRPr>
              <a:latin typeface="Oswald"/>
              <a:ea typeface="Oswald"/>
              <a:cs typeface="Oswald"/>
              <a:sym typeface="Oswald"/>
            </a:endParaRPr>
          </a:p>
          <a:p>
            <a:pPr indent="0" lvl="0" marL="0" rtl="0" algn="l">
              <a:lnSpc>
                <a:spcPct val="100000"/>
              </a:lnSpc>
              <a:spcBef>
                <a:spcPts val="0"/>
              </a:spcBef>
              <a:spcAft>
                <a:spcPts val="0"/>
              </a:spcAft>
              <a:buNone/>
            </a:pPr>
            <a:r>
              <a:rPr lang="en" sz="1600">
                <a:latin typeface="Oswald"/>
                <a:ea typeface="Oswald"/>
                <a:cs typeface="Oswald"/>
                <a:sym typeface="Oswald"/>
              </a:rPr>
              <a:t>The data </a:t>
            </a:r>
            <a:r>
              <a:rPr lang="en" sz="1600">
                <a:latin typeface="Oswald"/>
                <a:ea typeface="Oswald"/>
                <a:cs typeface="Oswald"/>
                <a:sym typeface="Oswald"/>
              </a:rPr>
              <a:t>consisted of hospital stay details including diagnosis, procedures, diagnosis and procedure codes, patient characteristics, length of stay and charges</a:t>
            </a:r>
            <a:endParaRPr sz="1600">
              <a:latin typeface="Oswald"/>
              <a:ea typeface="Oswald"/>
              <a:cs typeface="Oswald"/>
              <a:sym typeface="Oswald"/>
            </a:endParaRPr>
          </a:p>
          <a:p>
            <a:pPr indent="0" lvl="0" marL="0" rtl="0" algn="l">
              <a:lnSpc>
                <a:spcPct val="100000"/>
              </a:lnSpc>
              <a:spcBef>
                <a:spcPts val="0"/>
              </a:spcBef>
              <a:spcAft>
                <a:spcPts val="0"/>
              </a:spcAft>
              <a:buNone/>
            </a:pPr>
            <a:r>
              <a:t/>
            </a:r>
            <a:endParaRPr sz="1600">
              <a:latin typeface="Oswald"/>
              <a:ea typeface="Oswald"/>
              <a:cs typeface="Oswald"/>
              <a:sym typeface="Oswald"/>
            </a:endParaRPr>
          </a:p>
          <a:p>
            <a:pPr indent="0" lvl="0" marL="0" rtl="0" algn="l">
              <a:lnSpc>
                <a:spcPct val="100000"/>
              </a:lnSpc>
              <a:spcBef>
                <a:spcPts val="0"/>
              </a:spcBef>
              <a:spcAft>
                <a:spcPts val="0"/>
              </a:spcAft>
              <a:buClr>
                <a:schemeClr val="dk1"/>
              </a:buClr>
              <a:buSzPts val="1100"/>
              <a:buFont typeface="Arial"/>
              <a:buNone/>
            </a:pPr>
            <a:r>
              <a:rPr lang="en" sz="1600">
                <a:latin typeface="Oswald"/>
                <a:ea typeface="Oswald"/>
                <a:cs typeface="Oswald"/>
                <a:sym typeface="Oswald"/>
              </a:rPr>
              <a:t>The data was checked for missing values and inconsistencies prior to EDA. Abortion records were redacted in this datset and corresponding values for columns were null, these records were dropped.</a:t>
            </a:r>
            <a:endParaRPr sz="1600">
              <a:latin typeface="Oswald"/>
              <a:ea typeface="Oswald"/>
              <a:cs typeface="Oswald"/>
              <a:sym typeface="Oswald"/>
            </a:endParaRPr>
          </a:p>
        </p:txBody>
      </p:sp>
      <p:sp>
        <p:nvSpPr>
          <p:cNvPr id="80" name="Google Shape;80;p17"/>
          <p:cNvSpPr txBox="1"/>
          <p:nvPr/>
        </p:nvSpPr>
        <p:spPr>
          <a:xfrm>
            <a:off x="249025" y="477425"/>
            <a:ext cx="6220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Oswald"/>
                <a:ea typeface="Oswald"/>
                <a:cs typeface="Oswald"/>
                <a:sym typeface="Oswald"/>
              </a:rPr>
              <a:t>Dataset:</a:t>
            </a:r>
            <a:endParaRPr sz="1800">
              <a:latin typeface="Oswald"/>
              <a:ea typeface="Oswald"/>
              <a:cs typeface="Oswald"/>
              <a:sym typeface="Oswa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820">
                <a:latin typeface="Oswald"/>
                <a:ea typeface="Oswald"/>
                <a:cs typeface="Oswald"/>
                <a:sym typeface="Oswald"/>
              </a:rPr>
              <a:t>EDA</a:t>
            </a:r>
            <a:r>
              <a:rPr lang="en" sz="1920">
                <a:latin typeface="Oswald"/>
                <a:ea typeface="Oswald"/>
                <a:cs typeface="Oswald"/>
                <a:sym typeface="Oswald"/>
              </a:rPr>
              <a:t>: </a:t>
            </a:r>
            <a:r>
              <a:rPr lang="en" sz="1800">
                <a:solidFill>
                  <a:schemeClr val="dk2"/>
                </a:solidFill>
                <a:latin typeface="Oswald"/>
                <a:ea typeface="Oswald"/>
                <a:cs typeface="Oswald"/>
                <a:sym typeface="Oswald"/>
              </a:rPr>
              <a:t>Analysis of Length of Stay (LOS)</a:t>
            </a:r>
            <a:r>
              <a:rPr lang="en" sz="1800">
                <a:solidFill>
                  <a:schemeClr val="dk2"/>
                </a:solidFill>
              </a:rPr>
              <a:t> </a:t>
            </a:r>
            <a:endParaRPr sz="1920">
              <a:latin typeface="Oswald"/>
              <a:ea typeface="Oswald"/>
              <a:cs typeface="Oswald"/>
              <a:sym typeface="Oswald"/>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87" name="Google Shape;87;p18"/>
          <p:cNvPicPr preferRelativeResize="0"/>
          <p:nvPr/>
        </p:nvPicPr>
        <p:blipFill>
          <a:blip r:embed="rId3">
            <a:alphaModFix/>
          </a:blip>
          <a:stretch>
            <a:fillRect/>
          </a:stretch>
        </p:blipFill>
        <p:spPr>
          <a:xfrm>
            <a:off x="311700" y="1082875"/>
            <a:ext cx="4114800" cy="2743200"/>
          </a:xfrm>
          <a:prstGeom prst="rect">
            <a:avLst/>
          </a:prstGeom>
          <a:noFill/>
          <a:ln>
            <a:noFill/>
          </a:ln>
        </p:spPr>
      </p:pic>
      <p:sp>
        <p:nvSpPr>
          <p:cNvPr id="88" name="Google Shape;88;p18"/>
          <p:cNvSpPr txBox="1"/>
          <p:nvPr/>
        </p:nvSpPr>
        <p:spPr>
          <a:xfrm>
            <a:off x="5013100" y="966825"/>
            <a:ext cx="2994000" cy="2407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600">
              <a:solidFill>
                <a:schemeClr val="dk2"/>
              </a:solidFill>
              <a:latin typeface="Oswald"/>
              <a:ea typeface="Oswald"/>
              <a:cs typeface="Oswald"/>
              <a:sym typeface="Oswald"/>
            </a:endParaRPr>
          </a:p>
          <a:p>
            <a:pPr indent="0" lvl="0" marL="0" rtl="0" algn="l">
              <a:lnSpc>
                <a:spcPct val="115000"/>
              </a:lnSpc>
              <a:spcBef>
                <a:spcPts val="1200"/>
              </a:spcBef>
              <a:spcAft>
                <a:spcPts val="0"/>
              </a:spcAft>
              <a:buClr>
                <a:schemeClr val="dk1"/>
              </a:buClr>
              <a:buSzPts val="1100"/>
              <a:buFont typeface="Arial"/>
              <a:buNone/>
            </a:pPr>
            <a:r>
              <a:rPr lang="en" sz="1600">
                <a:solidFill>
                  <a:schemeClr val="dk2"/>
                </a:solidFill>
                <a:latin typeface="Oswald"/>
                <a:ea typeface="Oswald"/>
                <a:cs typeface="Oswald"/>
                <a:sym typeface="Oswald"/>
              </a:rPr>
              <a:t>A zoom in shows that majority of hospital stays lie at or below mean i.e. 6 days or less. A smaller fraction of the hospital stays are more than mean.</a:t>
            </a:r>
            <a:r>
              <a:rPr lang="en" sz="1600">
                <a:solidFill>
                  <a:schemeClr val="dk2"/>
                </a:solidFill>
              </a:rPr>
              <a:t> </a:t>
            </a:r>
            <a:endParaRPr sz="1600">
              <a:solidFill>
                <a:schemeClr val="dk2"/>
              </a:solidFill>
            </a:endParaRPr>
          </a:p>
          <a:p>
            <a:pPr indent="0" lvl="0" marL="0" rtl="0" algn="l">
              <a:spcBef>
                <a:spcPts val="12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latin typeface="Oswald"/>
                <a:ea typeface="Oswald"/>
                <a:cs typeface="Oswald"/>
                <a:sym typeface="Oswald"/>
              </a:rPr>
              <a:t>EDA:</a:t>
            </a:r>
            <a:r>
              <a:rPr lang="en" sz="1800"/>
              <a:t> </a:t>
            </a:r>
            <a:r>
              <a:rPr lang="en" sz="1800">
                <a:solidFill>
                  <a:schemeClr val="dk2"/>
                </a:solidFill>
                <a:latin typeface="Oswald"/>
                <a:ea typeface="Oswald"/>
                <a:cs typeface="Oswald"/>
                <a:sym typeface="Oswald"/>
              </a:rPr>
              <a:t>Age appears to be positively correlated with LOS</a:t>
            </a:r>
            <a:r>
              <a:rPr lang="en" sz="1800">
                <a:solidFill>
                  <a:schemeClr val="dk2"/>
                </a:solidFill>
              </a:rPr>
              <a:t> </a:t>
            </a:r>
            <a:endParaRPr sz="1800">
              <a:latin typeface="Oswald"/>
              <a:ea typeface="Oswald"/>
              <a:cs typeface="Oswald"/>
              <a:sym typeface="Oswald"/>
            </a:endParaRPr>
          </a:p>
        </p:txBody>
      </p:sp>
      <p:pic>
        <p:nvPicPr>
          <p:cNvPr id="94" name="Google Shape;94;p19"/>
          <p:cNvPicPr preferRelativeResize="0"/>
          <p:nvPr/>
        </p:nvPicPr>
        <p:blipFill>
          <a:blip r:embed="rId3">
            <a:alphaModFix/>
          </a:blip>
          <a:stretch>
            <a:fillRect/>
          </a:stretch>
        </p:blipFill>
        <p:spPr>
          <a:xfrm>
            <a:off x="311700" y="1200150"/>
            <a:ext cx="4114800" cy="2743200"/>
          </a:xfrm>
          <a:prstGeom prst="rect">
            <a:avLst/>
          </a:prstGeom>
          <a:noFill/>
          <a:ln>
            <a:noFill/>
          </a:ln>
        </p:spPr>
      </p:pic>
      <p:sp>
        <p:nvSpPr>
          <p:cNvPr id="95" name="Google Shape;95;p19"/>
          <p:cNvSpPr txBox="1"/>
          <p:nvPr/>
        </p:nvSpPr>
        <p:spPr>
          <a:xfrm>
            <a:off x="4719150" y="1052475"/>
            <a:ext cx="30867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latin typeface="Oswald"/>
              <a:ea typeface="Oswald"/>
              <a:cs typeface="Oswald"/>
              <a:sym typeface="Oswald"/>
            </a:endParaRPr>
          </a:p>
          <a:p>
            <a:pPr indent="0" lvl="0" marL="0" rtl="0" algn="l">
              <a:spcBef>
                <a:spcPts val="0"/>
              </a:spcBef>
              <a:spcAft>
                <a:spcPts val="0"/>
              </a:spcAft>
              <a:buNone/>
            </a:pPr>
            <a:r>
              <a:t/>
            </a:r>
            <a:endParaRPr sz="1800">
              <a:solidFill>
                <a:schemeClr val="dk2"/>
              </a:solidFill>
              <a:latin typeface="Oswald"/>
              <a:ea typeface="Oswald"/>
              <a:cs typeface="Oswald"/>
              <a:sym typeface="Oswald"/>
            </a:endParaRPr>
          </a:p>
          <a:p>
            <a:pPr indent="0" lvl="0" marL="0" rtl="0" algn="l">
              <a:spcBef>
                <a:spcPts val="0"/>
              </a:spcBef>
              <a:spcAft>
                <a:spcPts val="0"/>
              </a:spcAft>
              <a:buNone/>
            </a:pPr>
            <a:r>
              <a:rPr lang="en" sz="1600">
                <a:solidFill>
                  <a:schemeClr val="dk2"/>
                </a:solidFill>
                <a:latin typeface="Oswald"/>
                <a:ea typeface="Oswald"/>
                <a:cs typeface="Oswald"/>
                <a:sym typeface="Oswald"/>
              </a:rPr>
              <a:t>Amongst age groups, the older age groups have a larger variability in </a:t>
            </a:r>
            <a:r>
              <a:rPr lang="en" sz="1600">
                <a:solidFill>
                  <a:schemeClr val="dk2"/>
                </a:solidFill>
                <a:latin typeface="Oswald"/>
                <a:ea typeface="Oswald"/>
                <a:cs typeface="Oswald"/>
                <a:sym typeface="Oswald"/>
              </a:rPr>
              <a:t>their LOS compared to the younger groups.</a:t>
            </a:r>
            <a:endParaRPr sz="1600">
              <a:solidFill>
                <a:schemeClr val="dk2"/>
              </a:solidFill>
              <a:latin typeface="Oswald"/>
              <a:ea typeface="Oswald"/>
              <a:cs typeface="Oswald"/>
              <a:sym typeface="Oswald"/>
            </a:endParaRPr>
          </a:p>
          <a:p>
            <a:pPr indent="0" lvl="0" marL="0" rtl="0" algn="l">
              <a:spcBef>
                <a:spcPts val="0"/>
              </a:spcBef>
              <a:spcAft>
                <a:spcPts val="0"/>
              </a:spcAft>
              <a:buNone/>
            </a:pPr>
            <a:r>
              <a:rPr lang="en" sz="1600">
                <a:solidFill>
                  <a:schemeClr val="dk2"/>
                </a:solidFill>
                <a:latin typeface="Oswald"/>
                <a:ea typeface="Oswald"/>
                <a:cs typeface="Oswald"/>
                <a:sym typeface="Oswald"/>
              </a:rPr>
              <a:t>The median LOS in the 50+ age groups is also higher compared to 0-50 years of age.</a:t>
            </a:r>
            <a:endParaRPr sz="1600">
              <a:solidFill>
                <a:schemeClr val="dk2"/>
              </a:solidFill>
              <a:latin typeface="Oswald"/>
              <a:ea typeface="Oswald"/>
              <a:cs typeface="Oswald"/>
              <a:sym typeface="Oswa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820">
                <a:latin typeface="Oswald"/>
                <a:ea typeface="Oswald"/>
                <a:cs typeface="Oswald"/>
                <a:sym typeface="Oswald"/>
              </a:rPr>
              <a:t>EDA</a:t>
            </a:r>
            <a:r>
              <a:rPr lang="en" sz="1820">
                <a:latin typeface="Oswald Regular"/>
                <a:ea typeface="Oswald Regular"/>
                <a:cs typeface="Oswald Regular"/>
                <a:sym typeface="Oswald Regular"/>
              </a:rPr>
              <a:t>: </a:t>
            </a:r>
            <a:r>
              <a:rPr lang="en" sz="1800">
                <a:solidFill>
                  <a:schemeClr val="dk2"/>
                </a:solidFill>
                <a:latin typeface="Oswald"/>
                <a:ea typeface="Oswald"/>
                <a:cs typeface="Oswald"/>
                <a:sym typeface="Oswald"/>
              </a:rPr>
              <a:t>Diagnosis Groups</a:t>
            </a:r>
            <a:endParaRPr sz="1820">
              <a:latin typeface="Oswald Regular"/>
              <a:ea typeface="Oswald Regular"/>
              <a:cs typeface="Oswald Regular"/>
              <a:sym typeface="Oswald Regular"/>
            </a:endParaRPr>
          </a:p>
        </p:txBody>
      </p:sp>
      <p:sp>
        <p:nvSpPr>
          <p:cNvPr id="101" name="Google Shape;101;p20"/>
          <p:cNvSpPr txBox="1"/>
          <p:nvPr>
            <p:ph idx="1" type="body"/>
          </p:nvPr>
        </p:nvSpPr>
        <p:spPr>
          <a:xfrm>
            <a:off x="5142400" y="1152475"/>
            <a:ext cx="3690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latin typeface="Oswald"/>
              <a:ea typeface="Oswald"/>
              <a:cs typeface="Oswald"/>
              <a:sym typeface="Oswald"/>
            </a:endParaRPr>
          </a:p>
          <a:p>
            <a:pPr indent="0" lvl="0" marL="0" rtl="0" algn="l">
              <a:spcBef>
                <a:spcPts val="1200"/>
              </a:spcBef>
              <a:spcAft>
                <a:spcPts val="1200"/>
              </a:spcAft>
              <a:buNone/>
            </a:pPr>
            <a:r>
              <a:rPr lang="en" sz="1600">
                <a:latin typeface="Oswald"/>
                <a:ea typeface="Oswald"/>
                <a:cs typeface="Oswald"/>
                <a:sym typeface="Oswald"/>
              </a:rPr>
              <a:t>There is significant variability in mean LOS amongst different diagnosis groups. </a:t>
            </a:r>
            <a:r>
              <a:rPr lang="en" sz="1600">
                <a:latin typeface="Oswald"/>
                <a:ea typeface="Oswald"/>
                <a:cs typeface="Oswald"/>
                <a:sym typeface="Oswald"/>
              </a:rPr>
              <a:t>An independent t test on the two commonly occurring Diagnostic groups was statistically significant, yielding a p value &lt; 0.01</a:t>
            </a:r>
            <a:endParaRPr sz="1600">
              <a:latin typeface="Oswald"/>
              <a:ea typeface="Oswald"/>
              <a:cs typeface="Oswald"/>
              <a:sym typeface="Oswald"/>
            </a:endParaRPr>
          </a:p>
        </p:txBody>
      </p:sp>
      <p:pic>
        <p:nvPicPr>
          <p:cNvPr id="102" name="Google Shape;102;p20"/>
          <p:cNvPicPr preferRelativeResize="0"/>
          <p:nvPr/>
        </p:nvPicPr>
        <p:blipFill>
          <a:blip r:embed="rId3">
            <a:alphaModFix/>
          </a:blip>
          <a:stretch>
            <a:fillRect/>
          </a:stretch>
        </p:blipFill>
        <p:spPr>
          <a:xfrm>
            <a:off x="311700" y="1152475"/>
            <a:ext cx="4114800" cy="2743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820">
                <a:latin typeface="Oswald"/>
                <a:ea typeface="Oswald"/>
                <a:cs typeface="Oswald"/>
                <a:sym typeface="Oswald"/>
              </a:rPr>
              <a:t>Influence of Payer/Insurance and LOS:</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latin typeface="Oswald"/>
              <a:ea typeface="Oswald"/>
              <a:cs typeface="Oswald"/>
              <a:sym typeface="Oswald"/>
            </a:endParaRPr>
          </a:p>
        </p:txBody>
      </p:sp>
      <p:pic>
        <p:nvPicPr>
          <p:cNvPr id="109" name="Google Shape;109;p21"/>
          <p:cNvPicPr preferRelativeResize="0"/>
          <p:nvPr/>
        </p:nvPicPr>
        <p:blipFill>
          <a:blip r:embed="rId3">
            <a:alphaModFix/>
          </a:blip>
          <a:stretch>
            <a:fillRect/>
          </a:stretch>
        </p:blipFill>
        <p:spPr>
          <a:xfrm>
            <a:off x="311700" y="1152475"/>
            <a:ext cx="4114800" cy="2743200"/>
          </a:xfrm>
          <a:prstGeom prst="rect">
            <a:avLst/>
          </a:prstGeom>
          <a:noFill/>
          <a:ln>
            <a:noFill/>
          </a:ln>
        </p:spPr>
      </p:pic>
      <p:sp>
        <p:nvSpPr>
          <p:cNvPr id="110" name="Google Shape;110;p21"/>
          <p:cNvSpPr txBox="1"/>
          <p:nvPr/>
        </p:nvSpPr>
        <p:spPr>
          <a:xfrm>
            <a:off x="4510275" y="1416075"/>
            <a:ext cx="44559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2"/>
                </a:solidFill>
                <a:latin typeface="Oswald"/>
                <a:ea typeface="Oswald"/>
                <a:cs typeface="Oswald"/>
                <a:sym typeface="Oswald"/>
              </a:rPr>
              <a:t>Comparison of two commonly </a:t>
            </a:r>
            <a:r>
              <a:rPr lang="en" sz="1600">
                <a:solidFill>
                  <a:schemeClr val="dk2"/>
                </a:solidFill>
                <a:latin typeface="Oswald"/>
                <a:ea typeface="Oswald"/>
                <a:cs typeface="Oswald"/>
                <a:sym typeface="Oswald"/>
              </a:rPr>
              <a:t>occurring</a:t>
            </a:r>
            <a:r>
              <a:rPr lang="en" sz="1600">
                <a:solidFill>
                  <a:schemeClr val="dk2"/>
                </a:solidFill>
                <a:latin typeface="Oswald"/>
                <a:ea typeface="Oswald"/>
                <a:cs typeface="Oswald"/>
                <a:sym typeface="Oswald"/>
              </a:rPr>
              <a:t> </a:t>
            </a:r>
            <a:r>
              <a:rPr lang="en" sz="1600">
                <a:solidFill>
                  <a:schemeClr val="dk2"/>
                </a:solidFill>
                <a:latin typeface="Oswald"/>
                <a:ea typeface="Oswald"/>
                <a:cs typeface="Oswald"/>
                <a:sym typeface="Oswald"/>
              </a:rPr>
              <a:t>diagnosis</a:t>
            </a:r>
            <a:r>
              <a:rPr lang="en" sz="1600">
                <a:solidFill>
                  <a:schemeClr val="dk2"/>
                </a:solidFill>
                <a:latin typeface="Oswald"/>
                <a:ea typeface="Oswald"/>
                <a:cs typeface="Oswald"/>
                <a:sym typeface="Oswald"/>
              </a:rPr>
              <a:t> groups with three common payer types against LOS highlighted some curious facts. There appears to be variability in LOS for the same diagnosis based on the type of Primary Insurance the patient has during admission. This is an important consideration when </a:t>
            </a:r>
            <a:r>
              <a:rPr lang="en" sz="1600">
                <a:solidFill>
                  <a:schemeClr val="dk2"/>
                </a:solidFill>
                <a:latin typeface="Oswald"/>
                <a:ea typeface="Oswald"/>
                <a:cs typeface="Oswald"/>
                <a:sym typeface="Oswald"/>
              </a:rPr>
              <a:t>assessing</a:t>
            </a:r>
            <a:r>
              <a:rPr lang="en" sz="1600">
                <a:solidFill>
                  <a:schemeClr val="dk2"/>
                </a:solidFill>
                <a:latin typeface="Oswald"/>
                <a:ea typeface="Oswald"/>
                <a:cs typeface="Oswald"/>
                <a:sym typeface="Oswald"/>
              </a:rPr>
              <a:t> LOS as a quality metric for a given hospital.</a:t>
            </a:r>
            <a:endParaRPr sz="1600">
              <a:solidFill>
                <a:schemeClr val="dk2"/>
              </a:solidFill>
              <a:latin typeface="Oswald"/>
              <a:ea typeface="Oswald"/>
              <a:cs typeface="Oswald"/>
              <a:sym typeface="Oswa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