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Oswald Regular"/>
      <p:regular r:id="rId19"/>
      <p:bold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50DDFC-8087-43E4-80A0-0630F7AFBF98}">
  <a:tblStyle styleId="{1550DDFC-8087-43E4-80A0-0630F7AFB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bold.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Regula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24abb97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24abb97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824abb9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824abb9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24abb97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24abb97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3a7b1ca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3a7b1ca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3a7b1ca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3a7b1ca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a7b1ca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a7b1ca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3a7b1ca1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3a7b1ca1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3a7b1ca1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3a7b1ca1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3a7b1ca1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3a7b1ca1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6b6f5a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6b6f5a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824abb9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824abb9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ealth.data.ny.gov/Health/Hospital-Inpatient-Discharges-SPARCS-De-Identified/mpue-vn6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24925"/>
            <a:ext cx="2808000" cy="118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None/>
            </a:pPr>
            <a:r>
              <a:t/>
            </a:r>
            <a:endParaRPr sz="2800">
              <a:latin typeface="Oswald"/>
              <a:ea typeface="Oswald"/>
              <a:cs typeface="Oswald"/>
              <a:sym typeface="Oswald"/>
            </a:endParaRPr>
          </a:p>
          <a:p>
            <a:pPr indent="0" lvl="0" marL="0" rtl="0" algn="l">
              <a:spcBef>
                <a:spcPts val="0"/>
              </a:spcBef>
              <a:spcAft>
                <a:spcPts val="0"/>
              </a:spcAft>
              <a:buClr>
                <a:schemeClr val="dk1"/>
              </a:buClr>
              <a:buSzPct val="39285"/>
              <a:buFont typeface="Arial"/>
              <a:buNone/>
            </a:pPr>
            <a:r>
              <a:rPr lang="en" sz="2800">
                <a:latin typeface="Oswald"/>
                <a:ea typeface="Oswald"/>
                <a:cs typeface="Oswald"/>
                <a:sym typeface="Oswald"/>
              </a:rPr>
              <a:t>Hospital Length of Stay Prediction</a:t>
            </a:r>
            <a:endParaRPr sz="2800">
              <a:latin typeface="Oswald"/>
              <a:ea typeface="Oswald"/>
              <a:cs typeface="Oswald"/>
              <a:sym typeface="Oswald"/>
            </a:endParaRPr>
          </a:p>
          <a:p>
            <a:pPr indent="0" lvl="0" marL="0" rtl="0" algn="l">
              <a:spcBef>
                <a:spcPts val="0"/>
              </a:spcBef>
              <a:spcAft>
                <a:spcPts val="0"/>
              </a:spcAft>
              <a:buClr>
                <a:schemeClr val="dk1"/>
              </a:buClr>
              <a:buSzPct val="45833"/>
              <a:buFont typeface="Arial"/>
              <a:buNone/>
            </a:pPr>
            <a:r>
              <a:t/>
            </a:r>
            <a:endParaRPr/>
          </a:p>
        </p:txBody>
      </p:sp>
      <p:sp>
        <p:nvSpPr>
          <p:cNvPr id="55" name="Google Shape;55;p1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688">
                <a:solidFill>
                  <a:schemeClr val="dk1"/>
                </a:solidFill>
                <a:latin typeface="Oswald"/>
                <a:ea typeface="Oswald"/>
                <a:cs typeface="Oswald"/>
                <a:sym typeface="Oswald"/>
              </a:rPr>
              <a:t>By Ketaki Nagarkar</a:t>
            </a:r>
            <a:endParaRPr sz="1688">
              <a:solidFill>
                <a:schemeClr val="dk1"/>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sz="1688">
                <a:solidFill>
                  <a:schemeClr val="dk1"/>
                </a:solidFill>
                <a:latin typeface="Oswald"/>
                <a:ea typeface="Oswald"/>
                <a:cs typeface="Oswald"/>
                <a:sym typeface="Oswald"/>
              </a:rPr>
              <a:t>Springboard Data Science Capstone</a:t>
            </a:r>
            <a:endParaRPr sz="1688">
              <a:solidFill>
                <a:schemeClr val="dk1"/>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sz="1688">
                <a:solidFill>
                  <a:schemeClr val="dk1"/>
                </a:solidFill>
                <a:latin typeface="Oswald"/>
                <a:ea typeface="Oswald"/>
                <a:cs typeface="Oswald"/>
                <a:sym typeface="Oswald"/>
              </a:rPr>
              <a:t>Mentor: Ben Bell</a:t>
            </a:r>
            <a:endParaRPr>
              <a:latin typeface="Oswald"/>
              <a:ea typeface="Oswald"/>
              <a:cs typeface="Oswald"/>
              <a:sym typeface="Oswald"/>
            </a:endParaRPr>
          </a:p>
        </p:txBody>
      </p:sp>
      <p:pic>
        <p:nvPicPr>
          <p:cNvPr id="56" name="Google Shape;56;p13"/>
          <p:cNvPicPr preferRelativeResize="0"/>
          <p:nvPr/>
        </p:nvPicPr>
        <p:blipFill>
          <a:blip r:embed="rId3">
            <a:alphaModFix/>
          </a:blip>
          <a:stretch>
            <a:fillRect/>
          </a:stretch>
        </p:blipFill>
        <p:spPr>
          <a:xfrm>
            <a:off x="3272100" y="152400"/>
            <a:ext cx="5719500" cy="4658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Next Steps:</a:t>
            </a:r>
            <a:endParaRPr sz="1820">
              <a:latin typeface="Oswald"/>
              <a:ea typeface="Oswald"/>
              <a:cs typeface="Oswald"/>
              <a:sym typeface="Oswald"/>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Oswald"/>
                <a:ea typeface="Oswald"/>
                <a:cs typeface="Oswald"/>
                <a:sym typeface="Oswald"/>
              </a:rPr>
              <a:t>Additional information such as </a:t>
            </a:r>
            <a:r>
              <a:rPr lang="en" sz="1600">
                <a:latin typeface="Oswald"/>
                <a:ea typeface="Oswald"/>
                <a:cs typeface="Oswald"/>
                <a:sym typeface="Oswald"/>
              </a:rPr>
              <a:t>Hospital</a:t>
            </a:r>
            <a:r>
              <a:rPr lang="en" sz="1600">
                <a:latin typeface="Oswald"/>
                <a:ea typeface="Oswald"/>
                <a:cs typeface="Oswald"/>
                <a:sym typeface="Oswald"/>
              </a:rPr>
              <a:t> tier type,</a:t>
            </a:r>
            <a:r>
              <a:rPr lang="en" sz="1600">
                <a:latin typeface="Oswald"/>
                <a:ea typeface="Oswald"/>
                <a:cs typeface="Oswald"/>
                <a:sym typeface="Oswald"/>
              </a:rPr>
              <a:t> socio economic data based on geographic location, majority payer type based on geographic location can be incorporated in future modeling to understand the influence of these factors.</a:t>
            </a:r>
            <a:endParaRPr sz="16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Conclusion:</a:t>
            </a:r>
            <a:endParaRPr sz="1820">
              <a:latin typeface="Oswald"/>
              <a:ea typeface="Oswald"/>
              <a:cs typeface="Oswald"/>
              <a:sym typeface="Oswald"/>
            </a:endParaRPr>
          </a:p>
        </p:txBody>
      </p:sp>
      <p:sp>
        <p:nvSpPr>
          <p:cNvPr id="119" name="Google Shape;119;p23"/>
          <p:cNvSpPr txBox="1"/>
          <p:nvPr>
            <p:ph idx="1" type="body"/>
          </p:nvPr>
        </p:nvSpPr>
        <p:spPr>
          <a:xfrm>
            <a:off x="311700" y="11447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By using this project modeling for LOS predictions, </a:t>
            </a:r>
            <a:r>
              <a:rPr lang="en">
                <a:latin typeface="Oswald"/>
                <a:ea typeface="Oswald"/>
                <a:cs typeface="Oswald"/>
                <a:sym typeface="Oswald"/>
              </a:rPr>
              <a:t>hospitals</a:t>
            </a:r>
            <a:r>
              <a:rPr lang="en">
                <a:latin typeface="Oswald"/>
                <a:ea typeface="Oswald"/>
                <a:cs typeface="Oswald"/>
                <a:sym typeface="Oswald"/>
              </a:rPr>
              <a:t> can plan </a:t>
            </a:r>
            <a:r>
              <a:rPr lang="en">
                <a:latin typeface="Oswald"/>
                <a:ea typeface="Oswald"/>
                <a:cs typeface="Oswald"/>
                <a:sym typeface="Oswald"/>
              </a:rPr>
              <a:t>their</a:t>
            </a:r>
            <a:r>
              <a:rPr lang="en">
                <a:latin typeface="Oswald"/>
                <a:ea typeface="Oswald"/>
                <a:cs typeface="Oswald"/>
                <a:sym typeface="Oswald"/>
              </a:rPr>
              <a:t> staffing and resource allocation.This will improve quality of patient care, hospital efficiency and financial health. </a:t>
            </a:r>
            <a:endParaRPr>
              <a:latin typeface="Oswald"/>
              <a:ea typeface="Oswald"/>
              <a:cs typeface="Oswald"/>
              <a:sym typeface="Oswald"/>
            </a:endParaRPr>
          </a:p>
          <a:p>
            <a:pPr indent="0" lvl="0" marL="0" rtl="0" algn="l">
              <a:spcBef>
                <a:spcPts val="1200"/>
              </a:spcBef>
              <a:spcAft>
                <a:spcPts val="1200"/>
              </a:spcAft>
              <a:buNone/>
            </a:pPr>
            <a:r>
              <a:rPr lang="en">
                <a:latin typeface="Oswald"/>
                <a:ea typeface="Oswald"/>
                <a:cs typeface="Oswald"/>
                <a:sym typeface="Oswald"/>
              </a:rPr>
              <a:t>Patients will also benefit from this information by being able to plan for their expenses, medical leave and related costs.</a:t>
            </a:r>
            <a:endParaRPr>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References:</a:t>
            </a:r>
            <a:endParaRPr sz="1820">
              <a:latin typeface="Oswald"/>
              <a:ea typeface="Oswald"/>
              <a:cs typeface="Oswald"/>
              <a:sym typeface="Oswald"/>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00">
                <a:latin typeface="Oswald"/>
                <a:ea typeface="Oswald"/>
                <a:cs typeface="Oswald"/>
                <a:sym typeface="Oswald"/>
              </a:rPr>
              <a:t>1) Hospital Inpatient Discharges (SPARCS De-Identified) Downloadable File: 2014 | State of New York (ny.gov)</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2) (The ABCs of DRGs | ACP Hospitalist)</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3) (Medicare and Health Insurance | Office for the Aging (ny.gov))</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4)Medicare Guidelines for Inpatient Rehab Coverage (healthline.com)</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5) Inpatient or outpatient hospital status affects your costs | Medicare</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6) Decreasing the Patient Length of Stay (LOS) to Lower HAIs (centrak.com)</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8)https://www.debt.org/medical/hospital-surgery-costs/</a:t>
            </a:r>
            <a:endParaRPr sz="1300">
              <a:latin typeface="Oswald"/>
              <a:ea typeface="Oswald"/>
              <a:cs typeface="Oswald"/>
              <a:sym typeface="Oswald"/>
            </a:endParaRPr>
          </a:p>
          <a:p>
            <a:pPr indent="0" lvl="0" marL="0" marR="0" rtl="0" algn="l">
              <a:lnSpc>
                <a:spcPct val="115000"/>
              </a:lnSpc>
              <a:spcBef>
                <a:spcPts val="1200"/>
              </a:spcBef>
              <a:spcAft>
                <a:spcPts val="0"/>
              </a:spcAft>
              <a:buNone/>
            </a:pPr>
            <a:r>
              <a:rPr lang="en" sz="1300">
                <a:latin typeface="Oswald"/>
                <a:ea typeface="Oswald"/>
                <a:cs typeface="Oswald"/>
                <a:sym typeface="Oswald"/>
              </a:rPr>
              <a:t>9) NYC Health + Hospitals patient care locations - 2011 | NYC Open Data (city of new york.us).</a:t>
            </a:r>
            <a:endParaRPr sz="1300">
              <a:latin typeface="Oswald"/>
              <a:ea typeface="Oswald"/>
              <a:cs typeface="Oswald"/>
              <a:sym typeface="Oswald"/>
            </a:endParaRPr>
          </a:p>
          <a:p>
            <a:pPr indent="0" lvl="0" marL="0" marR="0" rtl="0" algn="l">
              <a:lnSpc>
                <a:spcPct val="115000"/>
              </a:lnSpc>
              <a:spcBef>
                <a:spcPts val="1200"/>
              </a:spcBef>
              <a:spcAft>
                <a:spcPts val="1200"/>
              </a:spcAft>
              <a:buNone/>
            </a:pPr>
            <a:r>
              <a:rPr lang="en" sz="1300">
                <a:latin typeface="Oswald"/>
                <a:ea typeface="Oswald"/>
                <a:cs typeface="Oswald"/>
                <a:sym typeface="Oswald"/>
              </a:rPr>
              <a:t>10) https://www.hcup-us.ahrq.gov/toolssoftware/ccs10/ccs10</a:t>
            </a:r>
            <a:endParaRPr sz="16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Why is predicting Length of Stay important ?</a:t>
            </a:r>
            <a:endParaRPr sz="1820">
              <a:latin typeface="Oswald"/>
              <a:ea typeface="Oswald"/>
              <a:cs typeface="Oswald"/>
              <a:sym typeface="Oswald"/>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Predicting patient Length of Stay (LOS) at admission will assist with</a:t>
            </a:r>
            <a:endParaRPr>
              <a:latin typeface="Oswald"/>
              <a:ea typeface="Oswald"/>
              <a:cs typeface="Oswald"/>
              <a:sym typeface="Oswald"/>
            </a:endParaRPr>
          </a:p>
          <a:p>
            <a:pPr indent="-342900" lvl="0" marL="457200" rtl="0" algn="l">
              <a:lnSpc>
                <a:spcPct val="200000"/>
              </a:lnSpc>
              <a:spcBef>
                <a:spcPts val="1200"/>
              </a:spcBef>
              <a:spcAft>
                <a:spcPts val="0"/>
              </a:spcAft>
              <a:buSzPts val="1800"/>
              <a:buFont typeface="Oswald"/>
              <a:buChar char="●"/>
            </a:pPr>
            <a:r>
              <a:rPr lang="en">
                <a:latin typeface="Oswald"/>
                <a:ea typeface="Oswald"/>
                <a:cs typeface="Oswald"/>
                <a:sym typeface="Oswald"/>
              </a:rPr>
              <a:t>Improved planning and resource allocation for medical facilities</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Avoiding excessive expenditure for patients and hospitals</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Improving quality of medical care for patients</a:t>
            </a:r>
            <a:endParaRPr>
              <a:latin typeface="Oswald"/>
              <a:ea typeface="Oswald"/>
              <a:cs typeface="Oswald"/>
              <a:sym typeface="Oswald"/>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Who will benefit from this project?</a:t>
            </a:r>
            <a:endParaRPr sz="1820">
              <a:latin typeface="Oswald"/>
              <a:ea typeface="Oswald"/>
              <a:cs typeface="Oswald"/>
              <a:sym typeface="Oswal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Hospital</a:t>
            </a:r>
            <a:r>
              <a:rPr lang="en">
                <a:latin typeface="Oswald"/>
                <a:ea typeface="Oswald"/>
                <a:cs typeface="Oswald"/>
                <a:sym typeface="Oswald"/>
              </a:rPr>
              <a:t> management</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Insurance C</a:t>
            </a:r>
            <a:r>
              <a:rPr lang="en">
                <a:latin typeface="Oswald"/>
                <a:ea typeface="Oswald"/>
                <a:cs typeface="Oswald"/>
                <a:sym typeface="Oswald"/>
              </a:rPr>
              <a:t>ompanies/ Primary Insurance Payers</a:t>
            </a:r>
            <a:endParaRPr>
              <a:latin typeface="Oswald"/>
              <a:ea typeface="Oswald"/>
              <a:cs typeface="Oswald"/>
              <a:sym typeface="Oswald"/>
            </a:endParaRPr>
          </a:p>
          <a:p>
            <a:pPr indent="-342900" lvl="0" marL="457200" rtl="0" algn="l">
              <a:lnSpc>
                <a:spcPct val="200000"/>
              </a:lnSpc>
              <a:spcBef>
                <a:spcPts val="0"/>
              </a:spcBef>
              <a:spcAft>
                <a:spcPts val="0"/>
              </a:spcAft>
              <a:buSzPts val="1800"/>
              <a:buFont typeface="Oswald"/>
              <a:buChar char="●"/>
            </a:pPr>
            <a:r>
              <a:rPr lang="en">
                <a:latin typeface="Oswald"/>
                <a:ea typeface="Oswald"/>
                <a:cs typeface="Oswald"/>
                <a:sym typeface="Oswald"/>
              </a:rPr>
              <a:t>Patients and their families</a:t>
            </a:r>
            <a:endParaRPr>
              <a:latin typeface="Oswald"/>
              <a:ea typeface="Oswald"/>
              <a:cs typeface="Oswald"/>
              <a:sym typeface="Oswald"/>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De-identified</a:t>
            </a:r>
            <a:r>
              <a:rPr lang="en">
                <a:latin typeface="Oswald"/>
                <a:ea typeface="Oswald"/>
                <a:cs typeface="Oswald"/>
                <a:sym typeface="Oswald"/>
              </a:rPr>
              <a:t> healthcare data was obtained from New York State Department of Health. A 5 percent random sample of this dataset was used for the project.</a:t>
            </a:r>
            <a:endParaRPr>
              <a:latin typeface="Oswald"/>
              <a:ea typeface="Oswald"/>
              <a:cs typeface="Oswald"/>
              <a:sym typeface="Oswald"/>
            </a:endParaRPr>
          </a:p>
          <a:p>
            <a:pPr indent="0" lvl="0" marL="0" rtl="0" algn="l">
              <a:lnSpc>
                <a:spcPct val="100000"/>
              </a:lnSpc>
              <a:spcBef>
                <a:spcPts val="1200"/>
              </a:spcBef>
              <a:spcAft>
                <a:spcPts val="0"/>
              </a:spcAft>
              <a:buNone/>
            </a:pPr>
            <a:r>
              <a:rPr lang="en" sz="1100" u="sng">
                <a:solidFill>
                  <a:schemeClr val="hlink"/>
                </a:solidFill>
                <a:latin typeface="Oswald"/>
                <a:ea typeface="Oswald"/>
                <a:cs typeface="Oswald"/>
                <a:sym typeface="Oswald"/>
                <a:hlinkClick r:id="rId3"/>
              </a:rPr>
              <a:t>Hospital Inpatient Discharges (SPARCS De-Identified) Downloadable File: 2014 | State of New York (ny.gov)</a:t>
            </a:r>
            <a:endParaRPr>
              <a:latin typeface="Oswald"/>
              <a:ea typeface="Oswald"/>
              <a:cs typeface="Oswald"/>
              <a:sym typeface="Oswald"/>
            </a:endParaRPr>
          </a:p>
          <a:p>
            <a:pPr indent="0" lvl="0" marL="0" rtl="0" algn="l">
              <a:lnSpc>
                <a:spcPct val="100000"/>
              </a:lnSpc>
              <a:spcBef>
                <a:spcPts val="0"/>
              </a:spcBef>
              <a:spcAft>
                <a:spcPts val="0"/>
              </a:spcAft>
              <a:buNone/>
            </a:pPr>
            <a:r>
              <a:t/>
            </a:r>
            <a:endParaRPr>
              <a:latin typeface="Oswald"/>
              <a:ea typeface="Oswald"/>
              <a:cs typeface="Oswald"/>
              <a:sym typeface="Oswald"/>
            </a:endParaRPr>
          </a:p>
          <a:p>
            <a:pPr indent="0" lvl="0" marL="0" rtl="0" algn="l">
              <a:lnSpc>
                <a:spcPct val="100000"/>
              </a:lnSpc>
              <a:spcBef>
                <a:spcPts val="0"/>
              </a:spcBef>
              <a:spcAft>
                <a:spcPts val="0"/>
              </a:spcAft>
              <a:buNone/>
            </a:pPr>
            <a:r>
              <a:rPr lang="en">
                <a:latin typeface="Oswald"/>
                <a:ea typeface="Oswald"/>
                <a:cs typeface="Oswald"/>
                <a:sym typeface="Oswald"/>
              </a:rPr>
              <a:t>The data </a:t>
            </a:r>
            <a:r>
              <a:rPr lang="en">
                <a:latin typeface="Oswald"/>
                <a:ea typeface="Oswald"/>
                <a:cs typeface="Oswald"/>
                <a:sym typeface="Oswald"/>
              </a:rPr>
              <a:t>consisted of hospital stay details including diagnosis, procedures, codes, patient characteristics, length of stay and charges</a:t>
            </a:r>
            <a:endParaRPr>
              <a:latin typeface="Oswald"/>
              <a:ea typeface="Oswald"/>
              <a:cs typeface="Oswald"/>
              <a:sym typeface="Oswald"/>
            </a:endParaRPr>
          </a:p>
          <a:p>
            <a:pPr indent="0" lvl="0" marL="0" rtl="0" algn="l">
              <a:lnSpc>
                <a:spcPct val="100000"/>
              </a:lnSpc>
              <a:spcBef>
                <a:spcPts val="0"/>
              </a:spcBef>
              <a:spcAft>
                <a:spcPts val="0"/>
              </a:spcAft>
              <a:buNone/>
            </a:pPr>
            <a:r>
              <a:t/>
            </a:r>
            <a:endParaRPr>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a:latin typeface="Oswald"/>
                <a:ea typeface="Oswald"/>
                <a:cs typeface="Oswald"/>
                <a:sym typeface="Oswald"/>
              </a:rPr>
              <a:t>The data was checked for missing values and inconsistencies prior to EDA. Abortion records were redacted in this datset and corresponding values for columns were null, these records were dropped. Columns not helpful to predicting  LOS such as total charges were dropped.</a:t>
            </a:r>
            <a:endParaRPr>
              <a:latin typeface="Oswald"/>
              <a:ea typeface="Oswald"/>
              <a:cs typeface="Oswald"/>
              <a:sym typeface="Oswald"/>
            </a:endParaRPr>
          </a:p>
        </p:txBody>
      </p:sp>
      <p:sp>
        <p:nvSpPr>
          <p:cNvPr id="74" name="Google Shape;74;p16"/>
          <p:cNvSpPr txBox="1"/>
          <p:nvPr/>
        </p:nvSpPr>
        <p:spPr>
          <a:xfrm>
            <a:off x="249025" y="477425"/>
            <a:ext cx="622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swald"/>
                <a:ea typeface="Oswald"/>
                <a:cs typeface="Oswald"/>
                <a:sym typeface="Oswald"/>
              </a:rPr>
              <a:t>Dataset:</a:t>
            </a:r>
            <a:endParaRPr sz="18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EDA</a:t>
            </a:r>
            <a:r>
              <a:rPr lang="en" sz="1920">
                <a:latin typeface="Oswald"/>
                <a:ea typeface="Oswald"/>
                <a:cs typeface="Oswald"/>
                <a:sym typeface="Oswald"/>
              </a:rPr>
              <a:t>: </a:t>
            </a:r>
            <a:r>
              <a:rPr lang="en" sz="1800">
                <a:solidFill>
                  <a:schemeClr val="dk2"/>
                </a:solidFill>
                <a:latin typeface="Oswald"/>
                <a:ea typeface="Oswald"/>
                <a:cs typeface="Oswald"/>
                <a:sym typeface="Oswald"/>
              </a:rPr>
              <a:t>Analysis of Length of Stay (LOS)</a:t>
            </a:r>
            <a:r>
              <a:rPr lang="en" sz="1800">
                <a:solidFill>
                  <a:schemeClr val="dk2"/>
                </a:solidFill>
              </a:rPr>
              <a:t> </a:t>
            </a:r>
            <a:endParaRPr sz="1920">
              <a:latin typeface="Oswald"/>
              <a:ea typeface="Oswald"/>
              <a:cs typeface="Oswald"/>
              <a:sym typeface="Oswald"/>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swald"/>
                <a:ea typeface="Oswald"/>
                <a:cs typeface="Oswald"/>
                <a:sym typeface="Oswald"/>
              </a:rPr>
              <a:t>A zoom in shows that majority of hospital stays lie at or below mean i.e. 6 days or less. A smaller fraction of the hospital stays are more than mean.</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378925" y="2071000"/>
            <a:ext cx="41148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Oswald"/>
                <a:ea typeface="Oswald"/>
                <a:cs typeface="Oswald"/>
                <a:sym typeface="Oswald"/>
              </a:rPr>
              <a:t>EDA:</a:t>
            </a:r>
            <a:r>
              <a:rPr lang="en" sz="1800"/>
              <a:t> </a:t>
            </a:r>
            <a:r>
              <a:rPr lang="en" sz="1800">
                <a:solidFill>
                  <a:schemeClr val="dk2"/>
                </a:solidFill>
                <a:latin typeface="Oswald"/>
                <a:ea typeface="Oswald"/>
                <a:cs typeface="Oswald"/>
                <a:sym typeface="Oswald"/>
              </a:rPr>
              <a:t>Age appears to be positively correlated with LOS</a:t>
            </a:r>
            <a:r>
              <a:rPr lang="en" sz="1800">
                <a:solidFill>
                  <a:schemeClr val="dk2"/>
                </a:solidFill>
              </a:rPr>
              <a:t> </a:t>
            </a:r>
            <a:endParaRPr sz="1800">
              <a:latin typeface="Oswald"/>
              <a:ea typeface="Oswald"/>
              <a:cs typeface="Oswald"/>
              <a:sym typeface="Oswald"/>
            </a:endParaRPr>
          </a:p>
        </p:txBody>
      </p:sp>
      <p:pic>
        <p:nvPicPr>
          <p:cNvPr id="87" name="Google Shape;87;p18"/>
          <p:cNvPicPr preferRelativeResize="0"/>
          <p:nvPr/>
        </p:nvPicPr>
        <p:blipFill>
          <a:blip r:embed="rId3">
            <a:alphaModFix/>
          </a:blip>
          <a:stretch>
            <a:fillRect/>
          </a:stretch>
        </p:blipFill>
        <p:spPr>
          <a:xfrm>
            <a:off x="311700" y="1200150"/>
            <a:ext cx="41148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EDA</a:t>
            </a:r>
            <a:r>
              <a:rPr lang="en" sz="1820">
                <a:latin typeface="Oswald Regular"/>
                <a:ea typeface="Oswald Regular"/>
                <a:cs typeface="Oswald Regular"/>
                <a:sym typeface="Oswald Regular"/>
              </a:rPr>
              <a:t>: </a:t>
            </a:r>
            <a:r>
              <a:rPr lang="en" sz="1800">
                <a:solidFill>
                  <a:schemeClr val="dk2"/>
                </a:solidFill>
                <a:latin typeface="Oswald"/>
                <a:ea typeface="Oswald"/>
                <a:cs typeface="Oswald"/>
                <a:sym typeface="Oswald"/>
              </a:rPr>
              <a:t>Diagnosis Groups</a:t>
            </a:r>
            <a:endParaRPr sz="1820">
              <a:latin typeface="Oswald Regular"/>
              <a:ea typeface="Oswald Regular"/>
              <a:cs typeface="Oswald Regular"/>
              <a:sym typeface="Oswald Regular"/>
            </a:endParaRPr>
          </a:p>
        </p:txBody>
      </p:sp>
      <p:sp>
        <p:nvSpPr>
          <p:cNvPr id="93" name="Google Shape;93;p19"/>
          <p:cNvSpPr txBox="1"/>
          <p:nvPr>
            <p:ph idx="1" type="body"/>
          </p:nvPr>
        </p:nvSpPr>
        <p:spPr>
          <a:xfrm>
            <a:off x="5142400" y="1152475"/>
            <a:ext cx="369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Oswald"/>
                <a:ea typeface="Oswald"/>
                <a:cs typeface="Oswald"/>
                <a:sym typeface="Oswald"/>
              </a:rPr>
              <a:t>There is significant variability in mean LOS amongst different diagnosis groups. </a:t>
            </a:r>
            <a:r>
              <a:rPr lang="en">
                <a:latin typeface="Oswald"/>
                <a:ea typeface="Oswald"/>
                <a:cs typeface="Oswald"/>
                <a:sym typeface="Oswald"/>
              </a:rPr>
              <a:t>An independent t test on the two commonly occurring Diagnostic groups was statistically significant, yielding a p value &lt; 0.01</a:t>
            </a:r>
            <a:endParaRPr>
              <a:latin typeface="Oswald"/>
              <a:ea typeface="Oswald"/>
              <a:cs typeface="Oswald"/>
              <a:sym typeface="Oswald"/>
            </a:endParaRPr>
          </a:p>
        </p:txBody>
      </p:sp>
      <p:pic>
        <p:nvPicPr>
          <p:cNvPr id="94" name="Google Shape;94;p19"/>
          <p:cNvPicPr preferRelativeResize="0"/>
          <p:nvPr/>
        </p:nvPicPr>
        <p:blipFill>
          <a:blip r:embed="rId3">
            <a:alphaModFix/>
          </a:blip>
          <a:stretch>
            <a:fillRect/>
          </a:stretch>
        </p:blipFill>
        <p:spPr>
          <a:xfrm>
            <a:off x="311700" y="1152475"/>
            <a:ext cx="41148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Data Wrangling and PreProcessing:</a:t>
            </a:r>
            <a:endParaRPr sz="1820">
              <a:latin typeface="Oswald"/>
              <a:ea typeface="Oswald"/>
              <a:cs typeface="Oswald"/>
              <a:sym typeface="Oswald"/>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swald"/>
                <a:ea typeface="Oswald"/>
                <a:cs typeface="Oswald"/>
                <a:sym typeface="Oswald"/>
              </a:rPr>
              <a:t>The target variable LOS was remapped on the basis of below/at mean or above mean LOS.</a:t>
            </a:r>
            <a:endParaRPr sz="1600">
              <a:latin typeface="Oswald"/>
              <a:ea typeface="Oswald"/>
              <a:cs typeface="Oswald"/>
              <a:sym typeface="Oswald"/>
            </a:endParaRPr>
          </a:p>
          <a:p>
            <a:pPr indent="0" lvl="0" marL="0" rtl="0" algn="l">
              <a:spcBef>
                <a:spcPts val="1200"/>
              </a:spcBef>
              <a:spcAft>
                <a:spcPts val="0"/>
              </a:spcAft>
              <a:buNone/>
            </a:pPr>
            <a:r>
              <a:rPr lang="en" sz="1600">
                <a:latin typeface="Oswald"/>
                <a:ea typeface="Oswald"/>
                <a:cs typeface="Oswald"/>
                <a:sym typeface="Oswald"/>
              </a:rPr>
              <a:t>LOS &lt;= 5.5 was remapped as 0</a:t>
            </a:r>
            <a:endParaRPr sz="1600">
              <a:latin typeface="Oswald"/>
              <a:ea typeface="Oswald"/>
              <a:cs typeface="Oswald"/>
              <a:sym typeface="Oswald"/>
            </a:endParaRPr>
          </a:p>
          <a:p>
            <a:pPr indent="0" lvl="0" marL="0" rtl="0" algn="l">
              <a:spcBef>
                <a:spcPts val="1200"/>
              </a:spcBef>
              <a:spcAft>
                <a:spcPts val="0"/>
              </a:spcAft>
              <a:buNone/>
            </a:pPr>
            <a:r>
              <a:rPr lang="en" sz="1600">
                <a:latin typeface="Oswald"/>
                <a:ea typeface="Oswald"/>
                <a:cs typeface="Oswald"/>
                <a:sym typeface="Oswald"/>
              </a:rPr>
              <a:t>LOS &gt; 5.5 was remapped as 1</a:t>
            </a:r>
            <a:endParaRPr sz="1600">
              <a:latin typeface="Oswald"/>
              <a:ea typeface="Oswald"/>
              <a:cs typeface="Oswald"/>
              <a:sym typeface="Oswald"/>
            </a:endParaRPr>
          </a:p>
          <a:p>
            <a:pPr indent="0" lvl="0" marL="0" rtl="0" algn="l">
              <a:spcBef>
                <a:spcPts val="1200"/>
              </a:spcBef>
              <a:spcAft>
                <a:spcPts val="1200"/>
              </a:spcAft>
              <a:buNone/>
            </a:pPr>
            <a:r>
              <a:rPr lang="en" sz="1600">
                <a:latin typeface="Oswald"/>
                <a:ea typeface="Oswald"/>
                <a:cs typeface="Oswald"/>
                <a:sym typeface="Oswald"/>
              </a:rPr>
              <a:t>Categorical features were converted to dummy variable for Logistic Regression and Random Forest Classifier modeling.</a:t>
            </a:r>
            <a:endParaRPr sz="16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latin typeface="Oswald"/>
                <a:ea typeface="Oswald"/>
                <a:cs typeface="Oswald"/>
                <a:sym typeface="Oswald"/>
              </a:rPr>
              <a:t>Modeling:</a:t>
            </a:r>
            <a:endParaRPr sz="1820">
              <a:latin typeface="Oswald"/>
              <a:ea typeface="Oswald"/>
              <a:cs typeface="Oswald"/>
              <a:sym typeface="Oswald"/>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Oswald"/>
                <a:ea typeface="Oswald"/>
                <a:cs typeface="Oswald"/>
                <a:sym typeface="Oswald"/>
              </a:rPr>
              <a:t>A 5% fraction was grid searched and the best parameters were applied to the ultimate models. The CatBoost classifier has a better ROC_AUC score and at the best threshold a better f1 score for our class of interest compared to the other models.</a:t>
            </a:r>
            <a:endParaRPr sz="1600">
              <a:latin typeface="Oswald"/>
              <a:ea typeface="Oswald"/>
              <a:cs typeface="Oswald"/>
              <a:sym typeface="Oswald"/>
            </a:endParaRPr>
          </a:p>
          <a:p>
            <a:pPr indent="0" lvl="0" marL="0" rtl="0" algn="l">
              <a:spcBef>
                <a:spcPts val="1200"/>
              </a:spcBef>
              <a:spcAft>
                <a:spcPts val="1200"/>
              </a:spcAft>
              <a:buNone/>
            </a:pPr>
            <a:r>
              <a:t/>
            </a:r>
            <a:endParaRPr sz="1600">
              <a:latin typeface="Oswald"/>
              <a:ea typeface="Oswald"/>
              <a:cs typeface="Oswald"/>
              <a:sym typeface="Oswald"/>
            </a:endParaRPr>
          </a:p>
        </p:txBody>
      </p:sp>
      <p:graphicFrame>
        <p:nvGraphicFramePr>
          <p:cNvPr id="107" name="Google Shape;107;p21"/>
          <p:cNvGraphicFramePr/>
          <p:nvPr/>
        </p:nvGraphicFramePr>
        <p:xfrm>
          <a:off x="774550" y="2676175"/>
          <a:ext cx="3000000" cy="3000000"/>
        </p:xfrm>
        <a:graphic>
          <a:graphicData uri="http://schemas.openxmlformats.org/drawingml/2006/table">
            <a:tbl>
              <a:tblPr>
                <a:noFill/>
                <a:tableStyleId>{1550DDFC-8087-43E4-80A0-0630F7AFBF98}</a:tableStyleId>
              </a:tblPr>
              <a:tblGrid>
                <a:gridCol w="2413000"/>
                <a:gridCol w="2413000"/>
                <a:gridCol w="2413000"/>
              </a:tblGrid>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Models</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Roc_Auc score</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F1 score of  ‘above_mean’ LOS at best threshold</a:t>
                      </a:r>
                      <a:endParaRPr sz="1600">
                        <a:solidFill>
                          <a:schemeClr val="dk2"/>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Random Forest</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0.752</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0.62</a:t>
                      </a:r>
                      <a:endParaRPr sz="1600">
                        <a:solidFill>
                          <a:schemeClr val="dk2"/>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Logistic Regression</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0.751</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0.62</a:t>
                      </a:r>
                      <a:endParaRPr sz="1600">
                        <a:solidFill>
                          <a:schemeClr val="dk2"/>
                        </a:solidFill>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CatBoost </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0.756</a:t>
                      </a:r>
                      <a:endParaRPr sz="1600">
                        <a:solidFill>
                          <a:schemeClr val="dk2"/>
                        </a:solidFill>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1600">
                          <a:solidFill>
                            <a:schemeClr val="dk2"/>
                          </a:solidFill>
                          <a:latin typeface="Oswald"/>
                          <a:ea typeface="Oswald"/>
                          <a:cs typeface="Oswald"/>
                          <a:sym typeface="Oswald"/>
                        </a:rPr>
                        <a:t>0.63</a:t>
                      </a:r>
                      <a:endParaRPr sz="1600">
                        <a:solidFill>
                          <a:schemeClr val="dk2"/>
                        </a:solidFill>
                        <a:latin typeface="Oswald"/>
                        <a:ea typeface="Oswald"/>
                        <a:cs typeface="Oswald"/>
                        <a:sym typeface="Oswald"/>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