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3" r:id="rId4"/>
    <p:sldMasterId id="2147483795" r:id="rId5"/>
    <p:sldMasterId id="2147483807" r:id="rId6"/>
    <p:sldMasterId id="2147483819" r:id="rId7"/>
    <p:sldMasterId id="2147483831" r:id="rId8"/>
    <p:sldMasterId id="2147483843" r:id="rId9"/>
    <p:sldMasterId id="2147483855" r:id="rId10"/>
    <p:sldMasterId id="2147483903" r:id="rId11"/>
  </p:sldMasterIdLst>
  <p:notesMasterIdLst>
    <p:notesMasterId r:id="rId38"/>
  </p:notesMasterIdLst>
  <p:sldIdLst>
    <p:sldId id="530" r:id="rId12"/>
    <p:sldId id="257" r:id="rId13"/>
    <p:sldId id="545" r:id="rId14"/>
    <p:sldId id="546" r:id="rId15"/>
    <p:sldId id="548" r:id="rId16"/>
    <p:sldId id="552" r:id="rId17"/>
    <p:sldId id="549" r:id="rId18"/>
    <p:sldId id="550" r:id="rId19"/>
    <p:sldId id="580" r:id="rId20"/>
    <p:sldId id="581" r:id="rId21"/>
    <p:sldId id="582" r:id="rId22"/>
    <p:sldId id="584" r:id="rId23"/>
    <p:sldId id="600" r:id="rId24"/>
    <p:sldId id="599" r:id="rId25"/>
    <p:sldId id="586" r:id="rId26"/>
    <p:sldId id="587" r:id="rId27"/>
    <p:sldId id="588" r:id="rId28"/>
    <p:sldId id="585" r:id="rId29"/>
    <p:sldId id="594" r:id="rId30"/>
    <p:sldId id="597" r:id="rId31"/>
    <p:sldId id="598" r:id="rId32"/>
    <p:sldId id="589" r:id="rId33"/>
    <p:sldId id="590" r:id="rId34"/>
    <p:sldId id="591" r:id="rId35"/>
    <p:sldId id="593" r:id="rId36"/>
    <p:sldId id="59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4660"/>
  </p:normalViewPr>
  <p:slideViewPr>
    <p:cSldViewPr snapToGrid="0">
      <p:cViewPr varScale="1">
        <p:scale>
          <a:sx n="78" d="100"/>
          <a:sy n="78" d="100"/>
        </p:scale>
        <p:origin x="100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commentAuthors" Target="commentAuthors.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10" Type="http://schemas.openxmlformats.org/officeDocument/2006/relationships/slideMaster" Target="slideMasters/slideMaster7.xml"/><Relationship Id="rId19" Type="http://schemas.openxmlformats.org/officeDocument/2006/relationships/slide" Target="slides/slide8.xml"/><Relationship Id="rId31" Type="http://schemas.openxmlformats.org/officeDocument/2006/relationships/slide" Target="slides/slide20.xml"/><Relationship Id="rId44"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tableStyles" Target="tableStyles.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8/17/2024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020B1DA-2E3D-41AE-9CC8-E40BA38A7E42}" type="datetimeFigureOut">
              <a:rPr lang="en-IN" smtClean="0"/>
              <a:t>17-08-2024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F2878D-55E5-4BD1-A3B6-6E26E2EDB6D7}" type="slidenum">
              <a:rPr lang="en-IN" smtClean="0"/>
              <a:t>‹#›</a:t>
            </a:fld>
            <a:endParaRPr lang="en-IN"/>
          </a:p>
        </p:txBody>
      </p:sp>
      <p:sp>
        <p:nvSpPr>
          <p:cNvPr id="4" name="Freeform 2">
            <a:extLst>
              <a:ext uri="{FF2B5EF4-FFF2-40B4-BE49-F238E27FC236}">
                <a16:creationId xmlns:a16="http://schemas.microsoft.com/office/drawing/2014/main" id="{C487252D-5580-F146-36D9-7D5571A21784}"/>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9">
            <a:extLst>
              <a:ext uri="{FF2B5EF4-FFF2-40B4-BE49-F238E27FC236}">
                <a16:creationId xmlns:a16="http://schemas.microsoft.com/office/drawing/2014/main" id="{0CBEF15C-5BA2-C5E7-3E10-9B7509237E1D}"/>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cxnSp>
        <p:nvCxnSpPr>
          <p:cNvPr id="6" name="Straight Connector 5">
            <a:extLst>
              <a:ext uri="{FF2B5EF4-FFF2-40B4-BE49-F238E27FC236}">
                <a16:creationId xmlns:a16="http://schemas.microsoft.com/office/drawing/2014/main" id="{B1D6D904-2BBF-0A7B-09EA-0F49BC7719E2}"/>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0" name="Freeform 1">
            <a:extLst>
              <a:ext uri="{FF2B5EF4-FFF2-40B4-BE49-F238E27FC236}">
                <a16:creationId xmlns:a16="http://schemas.microsoft.com/office/drawing/2014/main" id="{005D5537-6766-6507-0739-58B0A0696FDF}"/>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3">
            <a:extLst>
              <a:ext uri="{FF2B5EF4-FFF2-40B4-BE49-F238E27FC236}">
                <a16:creationId xmlns:a16="http://schemas.microsoft.com/office/drawing/2014/main" id="{1A0F9B6F-7850-C4CD-0FB7-7BD468142316}"/>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
            <a:extLst>
              <a:ext uri="{FF2B5EF4-FFF2-40B4-BE49-F238E27FC236}">
                <a16:creationId xmlns:a16="http://schemas.microsoft.com/office/drawing/2014/main" id="{736D5E5F-C111-B5C4-46ED-1CD59D0EBF06}"/>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5">
            <a:extLst>
              <a:ext uri="{FF2B5EF4-FFF2-40B4-BE49-F238E27FC236}">
                <a16:creationId xmlns:a16="http://schemas.microsoft.com/office/drawing/2014/main" id="{25083230-624E-0708-83B5-16B15C15B8BD}"/>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Tree>
    <p:extLst>
      <p:ext uri="{BB962C8B-B14F-4D97-AF65-F5344CB8AC3E}">
        <p14:creationId xmlns:p14="http://schemas.microsoft.com/office/powerpoint/2010/main" val="31790163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20B1DA-2E3D-41AE-9CC8-E40BA38A7E42}" type="datetimeFigureOut">
              <a:rPr lang="en-IN" smtClean="0"/>
              <a:t>17-08-2024</a:t>
            </a:fld>
            <a:endParaRPr lang="en-IN"/>
          </a:p>
        </p:txBody>
      </p:sp>
      <p:sp>
        <p:nvSpPr>
          <p:cNvPr id="5" name="Footer Placeholder 4"/>
          <p:cNvSpPr>
            <a:spLocks noGrp="1"/>
          </p:cNvSpPr>
          <p:nvPr>
            <p:ph type="ftr" sz="quarter" idx="11"/>
          </p:nvPr>
        </p:nvSpPr>
        <p:spPr/>
        <p:txBody>
          <a:bodyPr/>
          <a:lstStyle/>
          <a:p>
            <a:r>
              <a:rPr lang="en-US"/>
              <a:t>Crypto: investing &amp; trading</a:t>
            </a:r>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a:p>
        </p:txBody>
      </p:sp>
    </p:spTree>
    <p:extLst>
      <p:ext uri="{BB962C8B-B14F-4D97-AF65-F5344CB8AC3E}">
        <p14:creationId xmlns:p14="http://schemas.microsoft.com/office/powerpoint/2010/main" val="323349562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20B1DA-2E3D-41AE-9CC8-E40BA38A7E42}" type="datetimeFigureOut">
              <a:rPr lang="en-IN" smtClean="0"/>
              <a:t>17-08-2024</a:t>
            </a:fld>
            <a:endParaRPr lang="en-IN"/>
          </a:p>
        </p:txBody>
      </p:sp>
      <p:sp>
        <p:nvSpPr>
          <p:cNvPr id="5" name="Footer Placeholder 4"/>
          <p:cNvSpPr>
            <a:spLocks noGrp="1"/>
          </p:cNvSpPr>
          <p:nvPr>
            <p:ph type="ftr" sz="quarter" idx="11"/>
          </p:nvPr>
        </p:nvSpPr>
        <p:spPr/>
        <p:txBody>
          <a:bodyPr/>
          <a:lstStyle/>
          <a:p>
            <a:r>
              <a:rPr lang="en-US"/>
              <a:t>Crypto: investing &amp; trading</a:t>
            </a:r>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a:p>
        </p:txBody>
      </p:sp>
    </p:spTree>
    <p:extLst>
      <p:ext uri="{BB962C8B-B14F-4D97-AF65-F5344CB8AC3E}">
        <p14:creationId xmlns:p14="http://schemas.microsoft.com/office/powerpoint/2010/main" val="239436185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4" name="Freeform 2">
            <a:extLst>
              <a:ext uri="{FF2B5EF4-FFF2-40B4-BE49-F238E27FC236}">
                <a16:creationId xmlns:a16="http://schemas.microsoft.com/office/drawing/2014/main" id="{2AA52219-2123-2901-50D5-D98734D143F1}"/>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9">
            <a:extLst>
              <a:ext uri="{FF2B5EF4-FFF2-40B4-BE49-F238E27FC236}">
                <a16:creationId xmlns:a16="http://schemas.microsoft.com/office/drawing/2014/main" id="{05EEE694-5646-5C67-03D0-B3146033E1F9}"/>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cxnSp>
        <p:nvCxnSpPr>
          <p:cNvPr id="6" name="Straight Connector 5">
            <a:extLst>
              <a:ext uri="{FF2B5EF4-FFF2-40B4-BE49-F238E27FC236}">
                <a16:creationId xmlns:a16="http://schemas.microsoft.com/office/drawing/2014/main" id="{09F82197-8888-1E2B-2A76-8B4886F3D103}"/>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0" name="Freeform 1">
            <a:extLst>
              <a:ext uri="{FF2B5EF4-FFF2-40B4-BE49-F238E27FC236}">
                <a16:creationId xmlns:a16="http://schemas.microsoft.com/office/drawing/2014/main" id="{9D64C44C-1A0B-F9B8-FD6C-329C138A129E}"/>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3">
            <a:extLst>
              <a:ext uri="{FF2B5EF4-FFF2-40B4-BE49-F238E27FC236}">
                <a16:creationId xmlns:a16="http://schemas.microsoft.com/office/drawing/2014/main" id="{A7F38427-C087-2284-DAA8-84D7172A4ABC}"/>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
            <a:extLst>
              <a:ext uri="{FF2B5EF4-FFF2-40B4-BE49-F238E27FC236}">
                <a16:creationId xmlns:a16="http://schemas.microsoft.com/office/drawing/2014/main" id="{CDB618E8-BE16-5665-F3B8-335C1B09BB26}"/>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5">
            <a:extLst>
              <a:ext uri="{FF2B5EF4-FFF2-40B4-BE49-F238E27FC236}">
                <a16:creationId xmlns:a16="http://schemas.microsoft.com/office/drawing/2014/main" id="{8FAF3CF7-7D75-8C48-EB05-23128F0D828A}"/>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Tree>
    <p:extLst>
      <p:ext uri="{BB962C8B-B14F-4D97-AF65-F5344CB8AC3E}">
        <p14:creationId xmlns:p14="http://schemas.microsoft.com/office/powerpoint/2010/main" val="733695195"/>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8/17/2024</a:t>
            </a:fld>
            <a:endParaRPr lang="en-US" dirty="0"/>
          </a:p>
        </p:txBody>
      </p:sp>
      <p:sp>
        <p:nvSpPr>
          <p:cNvPr id="8" name="Footer Placeholder 7"/>
          <p:cNvSpPr>
            <a:spLocks noGrp="1"/>
          </p:cNvSpPr>
          <p:nvPr>
            <p:ph type="ftr" sz="quarter" idx="11"/>
          </p:nvPr>
        </p:nvSpPr>
        <p:spPr/>
        <p:txBody>
          <a:bodyPr/>
          <a:lstStyle/>
          <a:p>
            <a:r>
              <a:rPr lang="en-US"/>
              <a:t>Crypto: investing &amp; trading</a:t>
            </a:r>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a:p>
        </p:txBody>
      </p:sp>
      <p:sp>
        <p:nvSpPr>
          <p:cNvPr id="4" name="Freeform 15">
            <a:extLst>
              <a:ext uri="{FF2B5EF4-FFF2-40B4-BE49-F238E27FC236}">
                <a16:creationId xmlns:a16="http://schemas.microsoft.com/office/drawing/2014/main" id="{D4082F92-F4B2-D570-81B8-CC6329C00652}"/>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18">
            <a:extLst>
              <a:ext uri="{FF2B5EF4-FFF2-40B4-BE49-F238E27FC236}">
                <a16:creationId xmlns:a16="http://schemas.microsoft.com/office/drawing/2014/main" id="{3B2DBF49-DD4B-1441-9BD9-43563AE0DA86}"/>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12">
            <a:extLst>
              <a:ext uri="{FF2B5EF4-FFF2-40B4-BE49-F238E27FC236}">
                <a16:creationId xmlns:a16="http://schemas.microsoft.com/office/drawing/2014/main" id="{00904D2B-EA26-D84C-524C-77DEA8717FE9}"/>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41981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61BEF0D-F0BB-DE4B-95CE-6DB70DBA9567}" type="datetimeFigureOut">
              <a:rPr lang="en-US" smtClean="0"/>
              <a:pPr/>
              <a:t>8/17/2024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4" name="Freeform 3">
            <a:extLst>
              <a:ext uri="{FF2B5EF4-FFF2-40B4-BE49-F238E27FC236}">
                <a16:creationId xmlns:a16="http://schemas.microsoft.com/office/drawing/2014/main" id="{4A411B2F-B737-3236-F7BD-DD628DAD391B}"/>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2B70B828-4225-B90A-3E33-A724B4141B37}"/>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F0E667F7-6316-8F0F-F86D-42F7C9D9029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6">
            <a:extLst>
              <a:ext uri="{FF2B5EF4-FFF2-40B4-BE49-F238E27FC236}">
                <a16:creationId xmlns:a16="http://schemas.microsoft.com/office/drawing/2014/main" id="{78F0368D-FF03-FF79-535B-94E0164B9851}"/>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1" name="Straight Connector 10">
            <a:extLst>
              <a:ext uri="{FF2B5EF4-FFF2-40B4-BE49-F238E27FC236}">
                <a16:creationId xmlns:a16="http://schemas.microsoft.com/office/drawing/2014/main" id="{0F314442-1CAE-6FC2-9118-7D2177BC3B7C}"/>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1931175"/>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61BEF0D-F0BB-DE4B-95CE-6DB70DBA9567}" type="datetimeFigureOut">
              <a:rPr lang="en-US" smtClean="0"/>
              <a:pPr/>
              <a:t>8/17/2024</a:t>
            </a:fld>
            <a:endParaRPr lang="en-US" dirty="0"/>
          </a:p>
        </p:txBody>
      </p:sp>
      <p:sp>
        <p:nvSpPr>
          <p:cNvPr id="9" name="Footer Placeholder 8"/>
          <p:cNvSpPr>
            <a:spLocks noGrp="1"/>
          </p:cNvSpPr>
          <p:nvPr>
            <p:ph type="ftr" sz="quarter" idx="11"/>
          </p:nvPr>
        </p:nvSpPr>
        <p:spPr/>
        <p:txBody>
          <a:bodyPr/>
          <a:lstStyle/>
          <a:p>
            <a:r>
              <a:rPr lang="en-US"/>
              <a:t>Crypto: investing &amp; trading</a:t>
            </a:r>
          </a:p>
        </p:txBody>
      </p:sp>
      <p:sp>
        <p:nvSpPr>
          <p:cNvPr id="10" name="Slide Number Placeholder 9"/>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2116199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B61BEF0D-F0BB-DE4B-95CE-6DB70DBA9567}" type="datetimeFigureOut">
              <a:rPr lang="en-US" smtClean="0"/>
              <a:pPr/>
              <a:t>8/17/2024</a:t>
            </a:fld>
            <a:endParaRPr lang="en-US" dirty="0"/>
          </a:p>
        </p:txBody>
      </p:sp>
      <p:sp>
        <p:nvSpPr>
          <p:cNvPr id="8" name="Footer Placeholder 7"/>
          <p:cNvSpPr>
            <a:spLocks noGrp="1"/>
          </p:cNvSpPr>
          <p:nvPr>
            <p:ph type="ftr" sz="quarter" idx="11"/>
          </p:nvPr>
        </p:nvSpPr>
        <p:spPr/>
        <p:txBody>
          <a:bodyPr/>
          <a:lstStyle/>
          <a:p>
            <a:r>
              <a:rPr lang="en-US"/>
              <a:t>Crypto: investing &amp; trading</a:t>
            </a:r>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36507891"/>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8/17/2024</a:t>
            </a:fld>
            <a:endParaRPr lang="en-US" dirty="0"/>
          </a:p>
        </p:txBody>
      </p:sp>
      <p:sp>
        <p:nvSpPr>
          <p:cNvPr id="4" name="Footer Placeholder 3"/>
          <p:cNvSpPr>
            <a:spLocks noGrp="1"/>
          </p:cNvSpPr>
          <p:nvPr>
            <p:ph type="ftr" sz="quarter" idx="11"/>
          </p:nvPr>
        </p:nvSpPr>
        <p:spPr/>
        <p:txBody>
          <a:bodyPr/>
          <a:lstStyle/>
          <a:p>
            <a:r>
              <a:rPr lang="en-US"/>
              <a:t>Crypto: investing &amp; trading</a:t>
            </a:r>
          </a:p>
        </p:txBody>
      </p:sp>
      <p:sp>
        <p:nvSpPr>
          <p:cNvPr id="5" name="Slide Number Placeholder 4"/>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25587737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8/17/2024</a:t>
            </a:fld>
            <a:endParaRPr lang="en-US" dirty="0"/>
          </a:p>
        </p:txBody>
      </p:sp>
      <p:sp>
        <p:nvSpPr>
          <p:cNvPr id="3" name="Footer Placeholder 2"/>
          <p:cNvSpPr>
            <a:spLocks noGrp="1"/>
          </p:cNvSpPr>
          <p:nvPr>
            <p:ph type="ftr" sz="quarter" idx="11"/>
          </p:nvPr>
        </p:nvSpPr>
        <p:spPr/>
        <p:txBody>
          <a:bodyPr/>
          <a:lstStyle/>
          <a:p>
            <a:r>
              <a:rPr lang="en-US"/>
              <a:t>Crypto: investing &amp; trading</a:t>
            </a:r>
          </a:p>
        </p:txBody>
      </p:sp>
      <p:sp>
        <p:nvSpPr>
          <p:cNvPr id="4" name="Slide Number Placeholder 3"/>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36568552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B61BEF0D-F0BB-DE4B-95CE-6DB70DBA9567}" type="datetimeFigureOut">
              <a:rPr lang="en-US" smtClean="0"/>
              <a:pPr/>
              <a:t>8/17/2024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Crypto: investing &amp; trading</a:t>
            </a:r>
          </a:p>
        </p:txBody>
      </p:sp>
      <p:sp>
        <p:nvSpPr>
          <p:cNvPr id="11" name="Slide Number Placeholder 10"/>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3598794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20B1DA-2E3D-41AE-9CC8-E40BA38A7E42}" type="datetimeFigureOut">
              <a:rPr lang="en-IN" smtClean="0"/>
              <a:t>17-08-2024</a:t>
            </a:fld>
            <a:endParaRPr lang="en-IN"/>
          </a:p>
        </p:txBody>
      </p:sp>
      <p:sp>
        <p:nvSpPr>
          <p:cNvPr id="8" name="Footer Placeholder 7"/>
          <p:cNvSpPr>
            <a:spLocks noGrp="1"/>
          </p:cNvSpPr>
          <p:nvPr>
            <p:ph type="ftr" sz="quarter" idx="11"/>
          </p:nvPr>
        </p:nvSpPr>
        <p:spPr/>
        <p:txBody>
          <a:bodyPr/>
          <a:lstStyle/>
          <a:p>
            <a:r>
              <a:rPr lang="en-US"/>
              <a:t>Crypto: investing &amp; trading</a:t>
            </a:r>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a:p>
        </p:txBody>
      </p:sp>
      <p:sp>
        <p:nvSpPr>
          <p:cNvPr id="4" name="Freeform 15">
            <a:extLst>
              <a:ext uri="{FF2B5EF4-FFF2-40B4-BE49-F238E27FC236}">
                <a16:creationId xmlns:a16="http://schemas.microsoft.com/office/drawing/2014/main" id="{EE92857A-309D-A630-821B-F5273C01FB8A}"/>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18">
            <a:extLst>
              <a:ext uri="{FF2B5EF4-FFF2-40B4-BE49-F238E27FC236}">
                <a16:creationId xmlns:a16="http://schemas.microsoft.com/office/drawing/2014/main" id="{473ED0D5-931B-3496-7320-2CD37A150A58}"/>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12">
            <a:extLst>
              <a:ext uri="{FF2B5EF4-FFF2-40B4-BE49-F238E27FC236}">
                <a16:creationId xmlns:a16="http://schemas.microsoft.com/office/drawing/2014/main" id="{9744ED14-6E3D-6124-9113-C0A86E109AB5}"/>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542675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61BEF0D-F0BB-DE4B-95CE-6DB70DBA9567}" type="datetimeFigureOut">
              <a:rPr lang="en-US" smtClean="0"/>
              <a:pPr/>
              <a:t>8/17/2024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Crypto: investing &amp; trading</a:t>
            </a:r>
          </a:p>
        </p:txBody>
      </p:sp>
      <p:sp>
        <p:nvSpPr>
          <p:cNvPr id="10" name="Slide Number Placeholder 9"/>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32990339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8/17/2024</a:t>
            </a:fld>
            <a:endParaRPr lang="en-US" dirty="0"/>
          </a:p>
        </p:txBody>
      </p:sp>
      <p:sp>
        <p:nvSpPr>
          <p:cNvPr id="5" name="Footer Placeholder 4"/>
          <p:cNvSpPr>
            <a:spLocks noGrp="1"/>
          </p:cNvSpPr>
          <p:nvPr>
            <p:ph type="ftr" sz="quarter" idx="11"/>
          </p:nvPr>
        </p:nvSpPr>
        <p:spPr/>
        <p:txBody>
          <a:bodyPr/>
          <a:lstStyle/>
          <a:p>
            <a:r>
              <a:rPr lang="en-US"/>
              <a:t>Crypto: investing &amp; trading</a:t>
            </a:r>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a:p>
        </p:txBody>
      </p:sp>
    </p:spTree>
    <p:extLst>
      <p:ext uri="{BB962C8B-B14F-4D97-AF65-F5344CB8AC3E}">
        <p14:creationId xmlns:p14="http://schemas.microsoft.com/office/powerpoint/2010/main" val="1221054192"/>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8/17/2024</a:t>
            </a:fld>
            <a:endParaRPr lang="en-US" dirty="0"/>
          </a:p>
        </p:txBody>
      </p:sp>
      <p:sp>
        <p:nvSpPr>
          <p:cNvPr id="5" name="Footer Placeholder 4"/>
          <p:cNvSpPr>
            <a:spLocks noGrp="1"/>
          </p:cNvSpPr>
          <p:nvPr>
            <p:ph type="ftr" sz="quarter" idx="11"/>
          </p:nvPr>
        </p:nvSpPr>
        <p:spPr/>
        <p:txBody>
          <a:bodyPr/>
          <a:lstStyle/>
          <a:p>
            <a:r>
              <a:rPr lang="en-US"/>
              <a:t>Crypto: investing &amp; trading</a:t>
            </a:r>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a:p>
        </p:txBody>
      </p:sp>
    </p:spTree>
    <p:extLst>
      <p:ext uri="{BB962C8B-B14F-4D97-AF65-F5344CB8AC3E}">
        <p14:creationId xmlns:p14="http://schemas.microsoft.com/office/powerpoint/2010/main" val="2065249697"/>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4" name="Freeform 2">
            <a:extLst>
              <a:ext uri="{FF2B5EF4-FFF2-40B4-BE49-F238E27FC236}">
                <a16:creationId xmlns:a16="http://schemas.microsoft.com/office/drawing/2014/main" id="{84259286-6704-E805-16B3-C503856D5351}"/>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9">
            <a:extLst>
              <a:ext uri="{FF2B5EF4-FFF2-40B4-BE49-F238E27FC236}">
                <a16:creationId xmlns:a16="http://schemas.microsoft.com/office/drawing/2014/main" id="{65FF11ED-11B0-4CC7-02B0-EF4D02F9D6EB}"/>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cxnSp>
        <p:nvCxnSpPr>
          <p:cNvPr id="6" name="Straight Connector 5">
            <a:extLst>
              <a:ext uri="{FF2B5EF4-FFF2-40B4-BE49-F238E27FC236}">
                <a16:creationId xmlns:a16="http://schemas.microsoft.com/office/drawing/2014/main" id="{7F216826-0BC6-C1CD-2BBA-5EA3CCC403EC}"/>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0" name="Freeform 1">
            <a:extLst>
              <a:ext uri="{FF2B5EF4-FFF2-40B4-BE49-F238E27FC236}">
                <a16:creationId xmlns:a16="http://schemas.microsoft.com/office/drawing/2014/main" id="{1CCEC830-F1C4-0C6E-AB08-1D8B362ECCE1}"/>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3">
            <a:extLst>
              <a:ext uri="{FF2B5EF4-FFF2-40B4-BE49-F238E27FC236}">
                <a16:creationId xmlns:a16="http://schemas.microsoft.com/office/drawing/2014/main" id="{C5DBE1A2-6DF9-133B-9CCD-F44CF16DF1C1}"/>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
            <a:extLst>
              <a:ext uri="{FF2B5EF4-FFF2-40B4-BE49-F238E27FC236}">
                <a16:creationId xmlns:a16="http://schemas.microsoft.com/office/drawing/2014/main" id="{45196937-6C72-A861-0AB3-3C44A284CAF9}"/>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5">
            <a:extLst>
              <a:ext uri="{FF2B5EF4-FFF2-40B4-BE49-F238E27FC236}">
                <a16:creationId xmlns:a16="http://schemas.microsoft.com/office/drawing/2014/main" id="{9A146743-DE49-3768-1A4B-19CBB498B2A0}"/>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Tree>
    <p:extLst>
      <p:ext uri="{BB962C8B-B14F-4D97-AF65-F5344CB8AC3E}">
        <p14:creationId xmlns:p14="http://schemas.microsoft.com/office/powerpoint/2010/main" val="1466741165"/>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8/17/2024</a:t>
            </a:fld>
            <a:endParaRPr lang="en-US" dirty="0"/>
          </a:p>
        </p:txBody>
      </p:sp>
      <p:sp>
        <p:nvSpPr>
          <p:cNvPr id="8" name="Footer Placeholder 7"/>
          <p:cNvSpPr>
            <a:spLocks noGrp="1"/>
          </p:cNvSpPr>
          <p:nvPr>
            <p:ph type="ftr" sz="quarter" idx="11"/>
          </p:nvPr>
        </p:nvSpPr>
        <p:spPr/>
        <p:txBody>
          <a:bodyPr/>
          <a:lstStyle/>
          <a:p>
            <a:r>
              <a:rPr lang="en-US"/>
              <a:t>Crypto: investing &amp; trading</a:t>
            </a:r>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a:p>
        </p:txBody>
      </p:sp>
      <p:sp>
        <p:nvSpPr>
          <p:cNvPr id="4" name="Freeform 15">
            <a:extLst>
              <a:ext uri="{FF2B5EF4-FFF2-40B4-BE49-F238E27FC236}">
                <a16:creationId xmlns:a16="http://schemas.microsoft.com/office/drawing/2014/main" id="{987B45D4-7FF5-D80B-EF87-CF81F6673A4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18">
            <a:extLst>
              <a:ext uri="{FF2B5EF4-FFF2-40B4-BE49-F238E27FC236}">
                <a16:creationId xmlns:a16="http://schemas.microsoft.com/office/drawing/2014/main" id="{43CE28EA-0347-8291-E162-74FDC334743F}"/>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12">
            <a:extLst>
              <a:ext uri="{FF2B5EF4-FFF2-40B4-BE49-F238E27FC236}">
                <a16:creationId xmlns:a16="http://schemas.microsoft.com/office/drawing/2014/main" id="{2F357EBC-296F-E394-8514-E9BFC3504BA1}"/>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95325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61BEF0D-F0BB-DE4B-95CE-6DB70DBA9567}" type="datetimeFigureOut">
              <a:rPr lang="en-US" smtClean="0"/>
              <a:pPr/>
              <a:t>8/17/2024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4" name="Freeform 3">
            <a:extLst>
              <a:ext uri="{FF2B5EF4-FFF2-40B4-BE49-F238E27FC236}">
                <a16:creationId xmlns:a16="http://schemas.microsoft.com/office/drawing/2014/main" id="{3398E46B-A6C7-4598-5A95-EBE9F1E8FA4F}"/>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67A85086-E0E2-9BED-A27A-298818140FEE}"/>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2428E182-0BB1-1E27-3A7E-C48BC6B12CF3}"/>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6">
            <a:extLst>
              <a:ext uri="{FF2B5EF4-FFF2-40B4-BE49-F238E27FC236}">
                <a16:creationId xmlns:a16="http://schemas.microsoft.com/office/drawing/2014/main" id="{3CE06083-C80D-0CCB-81AF-CDCFCA783CD0}"/>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1" name="Straight Connector 10">
            <a:extLst>
              <a:ext uri="{FF2B5EF4-FFF2-40B4-BE49-F238E27FC236}">
                <a16:creationId xmlns:a16="http://schemas.microsoft.com/office/drawing/2014/main" id="{D7196A67-62A9-A535-C690-77E57C315BC1}"/>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8494819"/>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61BEF0D-F0BB-DE4B-95CE-6DB70DBA9567}" type="datetimeFigureOut">
              <a:rPr lang="en-US" smtClean="0"/>
              <a:pPr/>
              <a:t>8/17/2024</a:t>
            </a:fld>
            <a:endParaRPr lang="en-US" dirty="0"/>
          </a:p>
        </p:txBody>
      </p:sp>
      <p:sp>
        <p:nvSpPr>
          <p:cNvPr id="9" name="Footer Placeholder 8"/>
          <p:cNvSpPr>
            <a:spLocks noGrp="1"/>
          </p:cNvSpPr>
          <p:nvPr>
            <p:ph type="ftr" sz="quarter" idx="11"/>
          </p:nvPr>
        </p:nvSpPr>
        <p:spPr/>
        <p:txBody>
          <a:bodyPr/>
          <a:lstStyle/>
          <a:p>
            <a:r>
              <a:rPr lang="en-US"/>
              <a:t>Crypto: investing &amp; trading</a:t>
            </a:r>
          </a:p>
        </p:txBody>
      </p:sp>
      <p:sp>
        <p:nvSpPr>
          <p:cNvPr id="10" name="Slide Number Placeholder 9"/>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13276917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B61BEF0D-F0BB-DE4B-95CE-6DB70DBA9567}" type="datetimeFigureOut">
              <a:rPr lang="en-US" smtClean="0"/>
              <a:pPr/>
              <a:t>8/17/2024</a:t>
            </a:fld>
            <a:endParaRPr lang="en-US" dirty="0"/>
          </a:p>
        </p:txBody>
      </p:sp>
      <p:sp>
        <p:nvSpPr>
          <p:cNvPr id="8" name="Footer Placeholder 7"/>
          <p:cNvSpPr>
            <a:spLocks noGrp="1"/>
          </p:cNvSpPr>
          <p:nvPr>
            <p:ph type="ftr" sz="quarter" idx="11"/>
          </p:nvPr>
        </p:nvSpPr>
        <p:spPr/>
        <p:txBody>
          <a:bodyPr/>
          <a:lstStyle/>
          <a:p>
            <a:r>
              <a:rPr lang="en-US"/>
              <a:t>Crypto: investing &amp; trading</a:t>
            </a:r>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813001308"/>
      </p:ext>
    </p:extLst>
  </p:cSld>
  <p:clrMapOvr>
    <a:masterClrMapping/>
  </p:clrMapOvr>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8/17/2024</a:t>
            </a:fld>
            <a:endParaRPr lang="en-US" dirty="0"/>
          </a:p>
        </p:txBody>
      </p:sp>
      <p:sp>
        <p:nvSpPr>
          <p:cNvPr id="4" name="Footer Placeholder 3"/>
          <p:cNvSpPr>
            <a:spLocks noGrp="1"/>
          </p:cNvSpPr>
          <p:nvPr>
            <p:ph type="ftr" sz="quarter" idx="11"/>
          </p:nvPr>
        </p:nvSpPr>
        <p:spPr/>
        <p:txBody>
          <a:bodyPr/>
          <a:lstStyle/>
          <a:p>
            <a:r>
              <a:rPr lang="en-US"/>
              <a:t>Crypto: investing &amp; trading</a:t>
            </a:r>
          </a:p>
        </p:txBody>
      </p:sp>
      <p:sp>
        <p:nvSpPr>
          <p:cNvPr id="5" name="Slide Number Placeholder 4"/>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5078985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8/17/2024</a:t>
            </a:fld>
            <a:endParaRPr lang="en-US" dirty="0"/>
          </a:p>
        </p:txBody>
      </p:sp>
      <p:sp>
        <p:nvSpPr>
          <p:cNvPr id="3" name="Footer Placeholder 2"/>
          <p:cNvSpPr>
            <a:spLocks noGrp="1"/>
          </p:cNvSpPr>
          <p:nvPr>
            <p:ph type="ftr" sz="quarter" idx="11"/>
          </p:nvPr>
        </p:nvSpPr>
        <p:spPr/>
        <p:txBody>
          <a:bodyPr/>
          <a:lstStyle/>
          <a:p>
            <a:r>
              <a:rPr lang="en-US"/>
              <a:t>Crypto: investing &amp; trading</a:t>
            </a:r>
          </a:p>
        </p:txBody>
      </p:sp>
      <p:sp>
        <p:nvSpPr>
          <p:cNvPr id="4" name="Slide Number Placeholder 3"/>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4132642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020B1DA-2E3D-41AE-9CC8-E40BA38A7E42}" type="datetimeFigureOut">
              <a:rPr lang="en-IN" smtClean="0"/>
              <a:t>17-08-2024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F2878D-55E5-4BD1-A3B6-6E26E2EDB6D7}" type="slidenum">
              <a:rPr lang="en-IN" smtClean="0"/>
              <a:t>‹#›</a:t>
            </a:fld>
            <a:endParaRPr lang="en-IN"/>
          </a:p>
        </p:txBody>
      </p:sp>
      <p:sp>
        <p:nvSpPr>
          <p:cNvPr id="4" name="Freeform 3">
            <a:extLst>
              <a:ext uri="{FF2B5EF4-FFF2-40B4-BE49-F238E27FC236}">
                <a16:creationId xmlns:a16="http://schemas.microsoft.com/office/drawing/2014/main" id="{E5C3E416-CFAD-A8DF-727B-608DF7B21329}"/>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3691AD81-DBD5-7561-BCB7-A89034C95DAE}"/>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0F20739E-9B24-D3C5-F2DF-E9AE69E6957F}"/>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6">
            <a:extLst>
              <a:ext uri="{FF2B5EF4-FFF2-40B4-BE49-F238E27FC236}">
                <a16:creationId xmlns:a16="http://schemas.microsoft.com/office/drawing/2014/main" id="{89070F1C-23AD-9F9A-21A7-1B964EA7ECC4}"/>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1" name="Straight Connector 10">
            <a:extLst>
              <a:ext uri="{FF2B5EF4-FFF2-40B4-BE49-F238E27FC236}">
                <a16:creationId xmlns:a16="http://schemas.microsoft.com/office/drawing/2014/main" id="{4FBE1E87-FD29-D0EB-8B61-CB0DE25CBD5B}"/>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4916309"/>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B61BEF0D-F0BB-DE4B-95CE-6DB70DBA9567}" type="datetimeFigureOut">
              <a:rPr lang="en-US" smtClean="0"/>
              <a:pPr/>
              <a:t>8/17/2024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Crypto: investing &amp; trading</a:t>
            </a:r>
          </a:p>
        </p:txBody>
      </p:sp>
      <p:sp>
        <p:nvSpPr>
          <p:cNvPr id="11" name="Slide Number Placeholder 10"/>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36345689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61BEF0D-F0BB-DE4B-95CE-6DB70DBA9567}" type="datetimeFigureOut">
              <a:rPr lang="en-US" smtClean="0"/>
              <a:pPr/>
              <a:t>8/17/2024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Crypto: investing &amp; trading</a:t>
            </a:r>
          </a:p>
        </p:txBody>
      </p:sp>
      <p:sp>
        <p:nvSpPr>
          <p:cNvPr id="10" name="Slide Number Placeholder 9"/>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25157147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8/17/2024</a:t>
            </a:fld>
            <a:endParaRPr lang="en-US" dirty="0"/>
          </a:p>
        </p:txBody>
      </p:sp>
      <p:sp>
        <p:nvSpPr>
          <p:cNvPr id="5" name="Footer Placeholder 4"/>
          <p:cNvSpPr>
            <a:spLocks noGrp="1"/>
          </p:cNvSpPr>
          <p:nvPr>
            <p:ph type="ftr" sz="quarter" idx="11"/>
          </p:nvPr>
        </p:nvSpPr>
        <p:spPr/>
        <p:txBody>
          <a:bodyPr/>
          <a:lstStyle/>
          <a:p>
            <a:r>
              <a:rPr lang="en-US"/>
              <a:t>Crypto: investing &amp; trading</a:t>
            </a:r>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a:p>
        </p:txBody>
      </p:sp>
    </p:spTree>
    <p:extLst>
      <p:ext uri="{BB962C8B-B14F-4D97-AF65-F5344CB8AC3E}">
        <p14:creationId xmlns:p14="http://schemas.microsoft.com/office/powerpoint/2010/main" val="616259039"/>
      </p:ext>
    </p:extLst>
  </p:cSld>
  <p:clrMapOvr>
    <a:masterClrMapping/>
  </p:clrMapOvr>
  <p:hf hd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8/17/2024</a:t>
            </a:fld>
            <a:endParaRPr lang="en-US" dirty="0"/>
          </a:p>
        </p:txBody>
      </p:sp>
      <p:sp>
        <p:nvSpPr>
          <p:cNvPr id="5" name="Footer Placeholder 4"/>
          <p:cNvSpPr>
            <a:spLocks noGrp="1"/>
          </p:cNvSpPr>
          <p:nvPr>
            <p:ph type="ftr" sz="quarter" idx="11"/>
          </p:nvPr>
        </p:nvSpPr>
        <p:spPr/>
        <p:txBody>
          <a:bodyPr/>
          <a:lstStyle/>
          <a:p>
            <a:r>
              <a:rPr lang="en-US"/>
              <a:t>Crypto: investing &amp; trading</a:t>
            </a:r>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a:p>
        </p:txBody>
      </p:sp>
    </p:spTree>
    <p:extLst>
      <p:ext uri="{BB962C8B-B14F-4D97-AF65-F5344CB8AC3E}">
        <p14:creationId xmlns:p14="http://schemas.microsoft.com/office/powerpoint/2010/main" val="3178718209"/>
      </p:ext>
    </p:extLst>
  </p:cSld>
  <p:clrMapOvr>
    <a:masterClrMapping/>
  </p:clrMapOvr>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AD6EE87-EBD5-4F12-A48A-63ACA297AC8F}" type="datetimeFigureOut">
              <a:rPr lang="en-US" smtClean="0"/>
              <a:t>8/17/2024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
        <p:nvSpPr>
          <p:cNvPr id="4" name="Freeform 2">
            <a:extLst>
              <a:ext uri="{FF2B5EF4-FFF2-40B4-BE49-F238E27FC236}">
                <a16:creationId xmlns:a16="http://schemas.microsoft.com/office/drawing/2014/main" id="{5CF52010-35DB-BE95-D47E-0775FE19D302}"/>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9">
            <a:extLst>
              <a:ext uri="{FF2B5EF4-FFF2-40B4-BE49-F238E27FC236}">
                <a16:creationId xmlns:a16="http://schemas.microsoft.com/office/drawing/2014/main" id="{4F9C42EC-D1DF-0082-3CA2-6F4B07AEEAD7}"/>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cxnSp>
        <p:nvCxnSpPr>
          <p:cNvPr id="6" name="Straight Connector 5">
            <a:extLst>
              <a:ext uri="{FF2B5EF4-FFF2-40B4-BE49-F238E27FC236}">
                <a16:creationId xmlns:a16="http://schemas.microsoft.com/office/drawing/2014/main" id="{96325747-97BA-3047-DDD2-BE7028A68D1B}"/>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0" name="Freeform 1">
            <a:extLst>
              <a:ext uri="{FF2B5EF4-FFF2-40B4-BE49-F238E27FC236}">
                <a16:creationId xmlns:a16="http://schemas.microsoft.com/office/drawing/2014/main" id="{CE2F0FB2-E797-6EFE-04B1-198CA4C7AB2C}"/>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3">
            <a:extLst>
              <a:ext uri="{FF2B5EF4-FFF2-40B4-BE49-F238E27FC236}">
                <a16:creationId xmlns:a16="http://schemas.microsoft.com/office/drawing/2014/main" id="{757E94FE-2767-2BF7-D7E3-8D510F723DB4}"/>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
            <a:extLst>
              <a:ext uri="{FF2B5EF4-FFF2-40B4-BE49-F238E27FC236}">
                <a16:creationId xmlns:a16="http://schemas.microsoft.com/office/drawing/2014/main" id="{9AC2A80D-74E9-FFE3-40EE-6CA81566AE44}"/>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5">
            <a:extLst>
              <a:ext uri="{FF2B5EF4-FFF2-40B4-BE49-F238E27FC236}">
                <a16:creationId xmlns:a16="http://schemas.microsoft.com/office/drawing/2014/main" id="{6D5D207C-7B83-CF6C-3795-123431128D1F}"/>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Tree>
    <p:extLst>
      <p:ext uri="{BB962C8B-B14F-4D97-AF65-F5344CB8AC3E}">
        <p14:creationId xmlns:p14="http://schemas.microsoft.com/office/powerpoint/2010/main" val="616750051"/>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D3794B-289A-4A80-97D7-111025398D45}" type="datetimeFigureOut">
              <a:rPr lang="en-US" smtClean="0"/>
              <a:t>8/17/2024</a:t>
            </a:fld>
            <a:endParaRPr lang="en-US" dirty="0"/>
          </a:p>
        </p:txBody>
      </p:sp>
      <p:sp>
        <p:nvSpPr>
          <p:cNvPr id="8" name="Footer Placeholder 7"/>
          <p:cNvSpPr>
            <a:spLocks noGrp="1"/>
          </p:cNvSpPr>
          <p:nvPr>
            <p:ph type="ftr" sz="quarter" idx="11"/>
          </p:nvPr>
        </p:nvSpPr>
        <p:spPr/>
        <p:txBody>
          <a:bodyPr/>
          <a:lstStyle/>
          <a:p>
            <a:r>
              <a:rPr lang="en-US"/>
              <a:t>Crypto: investing &amp; trading</a:t>
            </a:r>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a:p>
        </p:txBody>
      </p:sp>
      <p:sp>
        <p:nvSpPr>
          <p:cNvPr id="4" name="Freeform 15">
            <a:extLst>
              <a:ext uri="{FF2B5EF4-FFF2-40B4-BE49-F238E27FC236}">
                <a16:creationId xmlns:a16="http://schemas.microsoft.com/office/drawing/2014/main" id="{F2AE13FE-17DD-4F2A-1B13-74246709990B}"/>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18">
            <a:extLst>
              <a:ext uri="{FF2B5EF4-FFF2-40B4-BE49-F238E27FC236}">
                <a16:creationId xmlns:a16="http://schemas.microsoft.com/office/drawing/2014/main" id="{56F61813-4EF5-7F75-B790-F73FDB6DDC68}"/>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12">
            <a:extLst>
              <a:ext uri="{FF2B5EF4-FFF2-40B4-BE49-F238E27FC236}">
                <a16:creationId xmlns:a16="http://schemas.microsoft.com/office/drawing/2014/main" id="{311E17FE-DC6C-F67A-D70E-9E356CF84114}"/>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42280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5A61015F-7CC6-4D0A-9D87-873EA4C304CC}" type="datetimeFigureOut">
              <a:rPr lang="en-US" smtClean="0"/>
              <a:t>8/17/2024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
        <p:nvSpPr>
          <p:cNvPr id="4" name="Freeform 3">
            <a:extLst>
              <a:ext uri="{FF2B5EF4-FFF2-40B4-BE49-F238E27FC236}">
                <a16:creationId xmlns:a16="http://schemas.microsoft.com/office/drawing/2014/main" id="{D4874FF6-02E6-086A-220F-B5E0FB95C933}"/>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E6FDAF8E-9379-F05D-86FA-2510F4719463}"/>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ECD0DD15-11BD-4601-5DCA-A88C0B228E77}"/>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6">
            <a:extLst>
              <a:ext uri="{FF2B5EF4-FFF2-40B4-BE49-F238E27FC236}">
                <a16:creationId xmlns:a16="http://schemas.microsoft.com/office/drawing/2014/main" id="{BC56659F-2236-38B2-4338-B8BC2B237E12}"/>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1" name="Straight Connector 10">
            <a:extLst>
              <a:ext uri="{FF2B5EF4-FFF2-40B4-BE49-F238E27FC236}">
                <a16:creationId xmlns:a16="http://schemas.microsoft.com/office/drawing/2014/main" id="{D09F1347-AC80-EFF9-4C58-1DFED44ADB2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243736"/>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3C6A301-0538-44EC-B09D-202E1042A48B}" type="datetimeFigureOut">
              <a:rPr lang="en-US" smtClean="0"/>
              <a:t>8/17/2024</a:t>
            </a:fld>
            <a:endParaRPr lang="en-US" dirty="0"/>
          </a:p>
        </p:txBody>
      </p:sp>
      <p:sp>
        <p:nvSpPr>
          <p:cNvPr id="9" name="Footer Placeholder 8"/>
          <p:cNvSpPr>
            <a:spLocks noGrp="1"/>
          </p:cNvSpPr>
          <p:nvPr>
            <p:ph type="ftr" sz="quarter" idx="11"/>
          </p:nvPr>
        </p:nvSpPr>
        <p:spPr/>
        <p:txBody>
          <a:bodyPr/>
          <a:lstStyle/>
          <a:p>
            <a:r>
              <a:rPr lang="en-US"/>
              <a:t>Crypto: investing &amp; trading</a:t>
            </a:r>
          </a:p>
        </p:txBody>
      </p:sp>
      <p:sp>
        <p:nvSpPr>
          <p:cNvPr id="10" name="Slide Number Placeholder 9"/>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23344980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0298CD5-6C1E-4009-B41F-6DF62E31D3BE}" type="datetimeFigureOut">
              <a:rPr lang="en-US" smtClean="0"/>
              <a:pPr/>
              <a:t>8/17/2024</a:t>
            </a:fld>
            <a:endParaRPr lang="en-US" dirty="0"/>
          </a:p>
        </p:txBody>
      </p:sp>
      <p:sp>
        <p:nvSpPr>
          <p:cNvPr id="8" name="Footer Placeholder 7"/>
          <p:cNvSpPr>
            <a:spLocks noGrp="1"/>
          </p:cNvSpPr>
          <p:nvPr>
            <p:ph type="ftr" sz="quarter" idx="11"/>
          </p:nvPr>
        </p:nvSpPr>
        <p:spPr/>
        <p:txBody>
          <a:bodyPr/>
          <a:lstStyle/>
          <a:p>
            <a:r>
              <a:rPr lang="en-US"/>
              <a:t>Crypto: investing &amp; trading</a:t>
            </a:r>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43891756"/>
      </p:ext>
    </p:extLst>
  </p:cSld>
  <p:clrMapOvr>
    <a:masterClrMapping/>
  </p:clrMapOvr>
  <p:hf hd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8/17/2024</a:t>
            </a:fld>
            <a:endParaRPr lang="en-US" dirty="0"/>
          </a:p>
        </p:txBody>
      </p:sp>
      <p:sp>
        <p:nvSpPr>
          <p:cNvPr id="4" name="Footer Placeholder 3"/>
          <p:cNvSpPr>
            <a:spLocks noGrp="1"/>
          </p:cNvSpPr>
          <p:nvPr>
            <p:ph type="ftr" sz="quarter" idx="11"/>
          </p:nvPr>
        </p:nvSpPr>
        <p:spPr/>
        <p:txBody>
          <a:bodyPr/>
          <a:lstStyle/>
          <a:p>
            <a:r>
              <a:rPr lang="en-US"/>
              <a:t>Crypto: investing &amp; trading</a:t>
            </a:r>
          </a:p>
        </p:txBody>
      </p:sp>
      <p:sp>
        <p:nvSpPr>
          <p:cNvPr id="5" name="Slide Number Placeholder 4"/>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1122448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020B1DA-2E3D-41AE-9CC8-E40BA38A7E42}" type="datetimeFigureOut">
              <a:rPr lang="en-IN" smtClean="0"/>
              <a:t>17-08-2024</a:t>
            </a:fld>
            <a:endParaRPr lang="en-IN"/>
          </a:p>
        </p:txBody>
      </p:sp>
      <p:sp>
        <p:nvSpPr>
          <p:cNvPr id="9" name="Footer Placeholder 8"/>
          <p:cNvSpPr>
            <a:spLocks noGrp="1"/>
          </p:cNvSpPr>
          <p:nvPr>
            <p:ph type="ftr" sz="quarter" idx="11"/>
          </p:nvPr>
        </p:nvSpPr>
        <p:spPr/>
        <p:txBody>
          <a:bodyPr/>
          <a:lstStyle/>
          <a:p>
            <a:r>
              <a:rPr lang="en-US"/>
              <a:t>Crypto: investing &amp; trading</a:t>
            </a:r>
          </a:p>
        </p:txBody>
      </p:sp>
      <p:sp>
        <p:nvSpPr>
          <p:cNvPr id="10" name="Slide Number Placeholder 9"/>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312331865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8/17/2024</a:t>
            </a:fld>
            <a:endParaRPr lang="en-US" dirty="0"/>
          </a:p>
        </p:txBody>
      </p:sp>
      <p:sp>
        <p:nvSpPr>
          <p:cNvPr id="3" name="Footer Placeholder 2"/>
          <p:cNvSpPr>
            <a:spLocks noGrp="1"/>
          </p:cNvSpPr>
          <p:nvPr>
            <p:ph type="ftr" sz="quarter" idx="11"/>
          </p:nvPr>
        </p:nvSpPr>
        <p:spPr/>
        <p:txBody>
          <a:bodyPr/>
          <a:lstStyle/>
          <a:p>
            <a:r>
              <a:rPr lang="en-US"/>
              <a:t>Crypto: investing &amp; trading</a:t>
            </a:r>
          </a:p>
        </p:txBody>
      </p:sp>
      <p:sp>
        <p:nvSpPr>
          <p:cNvPr id="4" name="Slide Number Placeholder 3"/>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103739044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05C68B11-C5A8-448C-8CE9-B1A273C79CFC}" type="datetimeFigureOut">
              <a:rPr lang="en-US" smtClean="0"/>
              <a:t>8/17/2024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Crypto: investing &amp; trading</a:t>
            </a:r>
          </a:p>
        </p:txBody>
      </p:sp>
      <p:sp>
        <p:nvSpPr>
          <p:cNvPr id="11" name="Slide Number Placeholder 10"/>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304620337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7616CA0-919D-4A49-9C8A-62FDFB3A5183}" type="datetimeFigureOut">
              <a:rPr lang="en-US" smtClean="0"/>
              <a:t>8/17/2024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Crypto: investing &amp; trading</a:t>
            </a:r>
          </a:p>
        </p:txBody>
      </p:sp>
      <p:sp>
        <p:nvSpPr>
          <p:cNvPr id="10" name="Slide Number Placeholder 9"/>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2613130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8/17/2024</a:t>
            </a:fld>
            <a:endParaRPr lang="en-US" dirty="0"/>
          </a:p>
        </p:txBody>
      </p:sp>
      <p:sp>
        <p:nvSpPr>
          <p:cNvPr id="5" name="Footer Placeholder 4"/>
          <p:cNvSpPr>
            <a:spLocks noGrp="1"/>
          </p:cNvSpPr>
          <p:nvPr>
            <p:ph type="ftr" sz="quarter" idx="11"/>
          </p:nvPr>
        </p:nvSpPr>
        <p:spPr/>
        <p:txBody>
          <a:bodyPr/>
          <a:lstStyle/>
          <a:p>
            <a:r>
              <a:rPr lang="en-US"/>
              <a:t>Crypto: investing &amp; trading</a:t>
            </a:r>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a:p>
        </p:txBody>
      </p:sp>
    </p:spTree>
    <p:extLst>
      <p:ext uri="{BB962C8B-B14F-4D97-AF65-F5344CB8AC3E}">
        <p14:creationId xmlns:p14="http://schemas.microsoft.com/office/powerpoint/2010/main" val="3626436018"/>
      </p:ext>
    </p:extLst>
  </p:cSld>
  <p:clrMapOvr>
    <a:masterClrMapping/>
  </p:clrMapOvr>
  <p:hf hd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8/17/2024</a:t>
            </a:fld>
            <a:endParaRPr lang="en-US" dirty="0"/>
          </a:p>
        </p:txBody>
      </p:sp>
      <p:sp>
        <p:nvSpPr>
          <p:cNvPr id="5" name="Footer Placeholder 4"/>
          <p:cNvSpPr>
            <a:spLocks noGrp="1"/>
          </p:cNvSpPr>
          <p:nvPr>
            <p:ph type="ftr" sz="quarter" idx="11"/>
          </p:nvPr>
        </p:nvSpPr>
        <p:spPr/>
        <p:txBody>
          <a:bodyPr/>
          <a:lstStyle/>
          <a:p>
            <a:r>
              <a:rPr lang="en-US"/>
              <a:t>Crypto: investing &amp; trading</a:t>
            </a:r>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a:p>
        </p:txBody>
      </p:sp>
    </p:spTree>
    <p:extLst>
      <p:ext uri="{BB962C8B-B14F-4D97-AF65-F5344CB8AC3E}">
        <p14:creationId xmlns:p14="http://schemas.microsoft.com/office/powerpoint/2010/main" val="1608928961"/>
      </p:ext>
    </p:extLst>
  </p:cSld>
  <p:clrMapOvr>
    <a:masterClrMapping/>
  </p:clrMapOvr>
  <p:hf hd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4" name="Freeform 2">
            <a:extLst>
              <a:ext uri="{FF2B5EF4-FFF2-40B4-BE49-F238E27FC236}">
                <a16:creationId xmlns:a16="http://schemas.microsoft.com/office/drawing/2014/main" id="{7083BDF5-60CC-778F-EBCD-927FEA2486BF}"/>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9">
            <a:extLst>
              <a:ext uri="{FF2B5EF4-FFF2-40B4-BE49-F238E27FC236}">
                <a16:creationId xmlns:a16="http://schemas.microsoft.com/office/drawing/2014/main" id="{E2334004-37ED-F871-C151-2607DC9BE9B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cxnSp>
        <p:nvCxnSpPr>
          <p:cNvPr id="6" name="Straight Connector 5">
            <a:extLst>
              <a:ext uri="{FF2B5EF4-FFF2-40B4-BE49-F238E27FC236}">
                <a16:creationId xmlns:a16="http://schemas.microsoft.com/office/drawing/2014/main" id="{98AD7629-99CE-F5C1-5F86-7AADFC4F1449}"/>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0" name="Freeform 1">
            <a:extLst>
              <a:ext uri="{FF2B5EF4-FFF2-40B4-BE49-F238E27FC236}">
                <a16:creationId xmlns:a16="http://schemas.microsoft.com/office/drawing/2014/main" id="{6B2A7ABC-4BD8-A262-6C38-6A2BFD89F936}"/>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3">
            <a:extLst>
              <a:ext uri="{FF2B5EF4-FFF2-40B4-BE49-F238E27FC236}">
                <a16:creationId xmlns:a16="http://schemas.microsoft.com/office/drawing/2014/main" id="{F55D430A-AE68-FBE1-820C-4D3DBD3A1C6C}"/>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
            <a:extLst>
              <a:ext uri="{FF2B5EF4-FFF2-40B4-BE49-F238E27FC236}">
                <a16:creationId xmlns:a16="http://schemas.microsoft.com/office/drawing/2014/main" id="{8EEEA67A-6175-BBCB-2C01-58776DAB992A}"/>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5">
            <a:extLst>
              <a:ext uri="{FF2B5EF4-FFF2-40B4-BE49-F238E27FC236}">
                <a16:creationId xmlns:a16="http://schemas.microsoft.com/office/drawing/2014/main" id="{03CDF46A-B727-56B4-73AE-0D65BD94CE1D}"/>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Tree>
    <p:extLst>
      <p:ext uri="{BB962C8B-B14F-4D97-AF65-F5344CB8AC3E}">
        <p14:creationId xmlns:p14="http://schemas.microsoft.com/office/powerpoint/2010/main" val="660356481"/>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647F38-B617-4D2F-AE0A-013F0C4D2C57}" type="datetimeFigureOut">
              <a:rPr lang="en-US" smtClean="0"/>
              <a:t>8/17/2024</a:t>
            </a:fld>
            <a:endParaRPr lang="en-US" dirty="0"/>
          </a:p>
        </p:txBody>
      </p:sp>
      <p:sp>
        <p:nvSpPr>
          <p:cNvPr id="8" name="Footer Placeholder 7"/>
          <p:cNvSpPr>
            <a:spLocks noGrp="1"/>
          </p:cNvSpPr>
          <p:nvPr>
            <p:ph type="ftr" sz="quarter" idx="11"/>
          </p:nvPr>
        </p:nvSpPr>
        <p:spPr/>
        <p:txBody>
          <a:bodyPr/>
          <a:lstStyle/>
          <a:p>
            <a:r>
              <a:rPr lang="en-US"/>
              <a:t>Crypto: investing &amp; trading</a:t>
            </a:r>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a:p>
        </p:txBody>
      </p:sp>
      <p:sp>
        <p:nvSpPr>
          <p:cNvPr id="4" name="Freeform 15">
            <a:extLst>
              <a:ext uri="{FF2B5EF4-FFF2-40B4-BE49-F238E27FC236}">
                <a16:creationId xmlns:a16="http://schemas.microsoft.com/office/drawing/2014/main" id="{943F4938-BF9C-9700-4CD5-0850B72E894C}"/>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18">
            <a:extLst>
              <a:ext uri="{FF2B5EF4-FFF2-40B4-BE49-F238E27FC236}">
                <a16:creationId xmlns:a16="http://schemas.microsoft.com/office/drawing/2014/main" id="{0694EE3F-EB8B-FF9B-7D18-662375571CBC}"/>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12">
            <a:extLst>
              <a:ext uri="{FF2B5EF4-FFF2-40B4-BE49-F238E27FC236}">
                <a16:creationId xmlns:a16="http://schemas.microsoft.com/office/drawing/2014/main" id="{F125445B-FCE8-7363-2C6D-0BD5115F4D8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3056390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61BEF0D-F0BB-DE4B-95CE-6DB70DBA9567}" type="datetimeFigureOut">
              <a:rPr lang="en-US" smtClean="0"/>
              <a:pPr/>
              <a:t>8/17/2024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4" name="Freeform 3">
            <a:extLst>
              <a:ext uri="{FF2B5EF4-FFF2-40B4-BE49-F238E27FC236}">
                <a16:creationId xmlns:a16="http://schemas.microsoft.com/office/drawing/2014/main" id="{F23E1613-7DE3-DB8B-EAAF-096AB3A153AD}"/>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5EE9022E-23C1-CBA9-27C9-B536177793DA}"/>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0E07C783-CDC1-6EAF-08D7-E5F6EED81CEF}"/>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6">
            <a:extLst>
              <a:ext uri="{FF2B5EF4-FFF2-40B4-BE49-F238E27FC236}">
                <a16:creationId xmlns:a16="http://schemas.microsoft.com/office/drawing/2014/main" id="{AA0727F3-F3B7-BC97-9A27-A1A30154FD83}"/>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1" name="Straight Connector 10">
            <a:extLst>
              <a:ext uri="{FF2B5EF4-FFF2-40B4-BE49-F238E27FC236}">
                <a16:creationId xmlns:a16="http://schemas.microsoft.com/office/drawing/2014/main" id="{875BB8C5-AED3-D438-E773-FC1C90E243D4}"/>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454077"/>
      </p:ext>
    </p:extLst>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5BFA754-D5C3-4E66-96A6-867B257F58DC}" type="datetimeFigureOut">
              <a:rPr lang="en-US" smtClean="0"/>
              <a:t>8/17/2024</a:t>
            </a:fld>
            <a:endParaRPr lang="en-US" dirty="0"/>
          </a:p>
        </p:txBody>
      </p:sp>
      <p:sp>
        <p:nvSpPr>
          <p:cNvPr id="9" name="Footer Placeholder 8"/>
          <p:cNvSpPr>
            <a:spLocks noGrp="1"/>
          </p:cNvSpPr>
          <p:nvPr>
            <p:ph type="ftr" sz="quarter" idx="11"/>
          </p:nvPr>
        </p:nvSpPr>
        <p:spPr/>
        <p:txBody>
          <a:bodyPr/>
          <a:lstStyle/>
          <a:p>
            <a:r>
              <a:rPr lang="en-US"/>
              <a:t>Crypto: investing &amp; trading</a:t>
            </a:r>
          </a:p>
        </p:txBody>
      </p:sp>
      <p:sp>
        <p:nvSpPr>
          <p:cNvPr id="10" name="Slide Number Placeholder 9"/>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25614036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B61BEF0D-F0BB-DE4B-95CE-6DB70DBA9567}" type="datetimeFigureOut">
              <a:rPr lang="en-US" smtClean="0"/>
              <a:pPr/>
              <a:t>8/17/2024</a:t>
            </a:fld>
            <a:endParaRPr lang="en-US" dirty="0"/>
          </a:p>
        </p:txBody>
      </p:sp>
      <p:sp>
        <p:nvSpPr>
          <p:cNvPr id="8" name="Footer Placeholder 7"/>
          <p:cNvSpPr>
            <a:spLocks noGrp="1"/>
          </p:cNvSpPr>
          <p:nvPr>
            <p:ph type="ftr" sz="quarter" idx="11"/>
          </p:nvPr>
        </p:nvSpPr>
        <p:spPr/>
        <p:txBody>
          <a:bodyPr/>
          <a:lstStyle/>
          <a:p>
            <a:r>
              <a:rPr lang="en-US"/>
              <a:t>Crypto: investing &amp; trading</a:t>
            </a:r>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932690630"/>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020B1DA-2E3D-41AE-9CC8-E40BA38A7E42}" type="datetimeFigureOut">
              <a:rPr lang="en-IN" smtClean="0"/>
              <a:t>17-08-2024</a:t>
            </a:fld>
            <a:endParaRPr lang="en-IN"/>
          </a:p>
        </p:txBody>
      </p:sp>
      <p:sp>
        <p:nvSpPr>
          <p:cNvPr id="8" name="Footer Placeholder 7"/>
          <p:cNvSpPr>
            <a:spLocks noGrp="1"/>
          </p:cNvSpPr>
          <p:nvPr>
            <p:ph type="ftr" sz="quarter" idx="11"/>
          </p:nvPr>
        </p:nvSpPr>
        <p:spPr/>
        <p:txBody>
          <a:bodyPr/>
          <a:lstStyle/>
          <a:p>
            <a:r>
              <a:rPr lang="en-US"/>
              <a:t>Crypto: investing &amp; trading</a:t>
            </a:r>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622000434"/>
      </p:ext>
    </p:extLst>
  </p:cSld>
  <p:clrMapOvr>
    <a:masterClrMapping/>
  </p:clrMapOvr>
  <p:hf hd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8/17/2024</a:t>
            </a:fld>
            <a:endParaRPr lang="en-US" dirty="0"/>
          </a:p>
        </p:txBody>
      </p:sp>
      <p:sp>
        <p:nvSpPr>
          <p:cNvPr id="4" name="Footer Placeholder 3"/>
          <p:cNvSpPr>
            <a:spLocks noGrp="1"/>
          </p:cNvSpPr>
          <p:nvPr>
            <p:ph type="ftr" sz="quarter" idx="11"/>
          </p:nvPr>
        </p:nvSpPr>
        <p:spPr/>
        <p:txBody>
          <a:bodyPr/>
          <a:lstStyle/>
          <a:p>
            <a:r>
              <a:rPr lang="en-US"/>
              <a:t>Crypto: investing &amp; trading</a:t>
            </a:r>
          </a:p>
        </p:txBody>
      </p:sp>
      <p:sp>
        <p:nvSpPr>
          <p:cNvPr id="5" name="Slide Number Placeholder 4"/>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275035087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8/17/2024</a:t>
            </a:fld>
            <a:endParaRPr lang="en-US" dirty="0"/>
          </a:p>
        </p:txBody>
      </p:sp>
      <p:sp>
        <p:nvSpPr>
          <p:cNvPr id="3" name="Footer Placeholder 2"/>
          <p:cNvSpPr>
            <a:spLocks noGrp="1"/>
          </p:cNvSpPr>
          <p:nvPr>
            <p:ph type="ftr" sz="quarter" idx="11"/>
          </p:nvPr>
        </p:nvSpPr>
        <p:spPr/>
        <p:txBody>
          <a:bodyPr/>
          <a:lstStyle/>
          <a:p>
            <a:r>
              <a:rPr lang="en-US"/>
              <a:t>Crypto: investing &amp; trading</a:t>
            </a:r>
          </a:p>
        </p:txBody>
      </p:sp>
      <p:sp>
        <p:nvSpPr>
          <p:cNvPr id="4" name="Slide Number Placeholder 3"/>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112317749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B61BEF0D-F0BB-DE4B-95CE-6DB70DBA9567}" type="datetimeFigureOut">
              <a:rPr lang="en-US" smtClean="0"/>
              <a:pPr/>
              <a:t>8/17/2024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Crypto: investing &amp; trading</a:t>
            </a:r>
          </a:p>
        </p:txBody>
      </p:sp>
      <p:sp>
        <p:nvSpPr>
          <p:cNvPr id="11" name="Slide Number Placeholder 10"/>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171561449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61BEF0D-F0BB-DE4B-95CE-6DB70DBA9567}" type="datetimeFigureOut">
              <a:rPr lang="en-US" smtClean="0"/>
              <a:pPr/>
              <a:t>8/17/2024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Crypto: investing &amp; trading</a:t>
            </a:r>
          </a:p>
        </p:txBody>
      </p:sp>
      <p:sp>
        <p:nvSpPr>
          <p:cNvPr id="10" name="Slide Number Placeholder 9"/>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14502124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8/17/2024</a:t>
            </a:fld>
            <a:endParaRPr lang="en-US" dirty="0"/>
          </a:p>
        </p:txBody>
      </p:sp>
      <p:sp>
        <p:nvSpPr>
          <p:cNvPr id="5" name="Footer Placeholder 4"/>
          <p:cNvSpPr>
            <a:spLocks noGrp="1"/>
          </p:cNvSpPr>
          <p:nvPr>
            <p:ph type="ftr" sz="quarter" idx="11"/>
          </p:nvPr>
        </p:nvSpPr>
        <p:spPr/>
        <p:txBody>
          <a:bodyPr/>
          <a:lstStyle/>
          <a:p>
            <a:r>
              <a:rPr lang="en-US"/>
              <a:t>Crypto: investing &amp; trading</a:t>
            </a:r>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a:p>
        </p:txBody>
      </p:sp>
    </p:spTree>
    <p:extLst>
      <p:ext uri="{BB962C8B-B14F-4D97-AF65-F5344CB8AC3E}">
        <p14:creationId xmlns:p14="http://schemas.microsoft.com/office/powerpoint/2010/main" val="4209188755"/>
      </p:ext>
    </p:extLst>
  </p:cSld>
  <p:clrMapOvr>
    <a:masterClrMapping/>
  </p:clrMapOvr>
  <p:hf hd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8/17/2024</a:t>
            </a:fld>
            <a:endParaRPr lang="en-US" dirty="0"/>
          </a:p>
        </p:txBody>
      </p:sp>
      <p:sp>
        <p:nvSpPr>
          <p:cNvPr id="5" name="Footer Placeholder 4"/>
          <p:cNvSpPr>
            <a:spLocks noGrp="1"/>
          </p:cNvSpPr>
          <p:nvPr>
            <p:ph type="ftr" sz="quarter" idx="11"/>
          </p:nvPr>
        </p:nvSpPr>
        <p:spPr/>
        <p:txBody>
          <a:bodyPr/>
          <a:lstStyle/>
          <a:p>
            <a:r>
              <a:rPr lang="en-US"/>
              <a:t>Crypto: investing &amp; trading</a:t>
            </a:r>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a:p>
        </p:txBody>
      </p:sp>
    </p:spTree>
    <p:extLst>
      <p:ext uri="{BB962C8B-B14F-4D97-AF65-F5344CB8AC3E}">
        <p14:creationId xmlns:p14="http://schemas.microsoft.com/office/powerpoint/2010/main" val="192090809"/>
      </p:ext>
    </p:extLst>
  </p:cSld>
  <p:clrMapOvr>
    <a:masterClrMapping/>
  </p:clrMapOvr>
  <p:hf hd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
        <p:nvSpPr>
          <p:cNvPr id="4" name="Freeform 2">
            <a:extLst>
              <a:ext uri="{FF2B5EF4-FFF2-40B4-BE49-F238E27FC236}">
                <a16:creationId xmlns:a16="http://schemas.microsoft.com/office/drawing/2014/main" id="{A5EC5009-3B63-4354-7909-C8ECA83B2A78}"/>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9">
            <a:extLst>
              <a:ext uri="{FF2B5EF4-FFF2-40B4-BE49-F238E27FC236}">
                <a16:creationId xmlns:a16="http://schemas.microsoft.com/office/drawing/2014/main" id="{9AF0FCA3-02B4-BD73-B5C4-8D42FF3271AD}"/>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cxnSp>
        <p:nvCxnSpPr>
          <p:cNvPr id="6" name="Straight Connector 5">
            <a:extLst>
              <a:ext uri="{FF2B5EF4-FFF2-40B4-BE49-F238E27FC236}">
                <a16:creationId xmlns:a16="http://schemas.microsoft.com/office/drawing/2014/main" id="{00870B2A-A556-B23D-AB27-9BEE6DEACEF6}"/>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0" name="Freeform 1">
            <a:extLst>
              <a:ext uri="{FF2B5EF4-FFF2-40B4-BE49-F238E27FC236}">
                <a16:creationId xmlns:a16="http://schemas.microsoft.com/office/drawing/2014/main" id="{76843188-DD98-F551-AE24-BCACD5C7BE39}"/>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3">
            <a:extLst>
              <a:ext uri="{FF2B5EF4-FFF2-40B4-BE49-F238E27FC236}">
                <a16:creationId xmlns:a16="http://schemas.microsoft.com/office/drawing/2014/main" id="{8EC23A1F-84B6-3A1D-D940-241109752834}"/>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
            <a:extLst>
              <a:ext uri="{FF2B5EF4-FFF2-40B4-BE49-F238E27FC236}">
                <a16:creationId xmlns:a16="http://schemas.microsoft.com/office/drawing/2014/main" id="{BEB1AAA2-6670-F4B9-6B2C-D5F417E1D4C6}"/>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5">
            <a:extLst>
              <a:ext uri="{FF2B5EF4-FFF2-40B4-BE49-F238E27FC236}">
                <a16:creationId xmlns:a16="http://schemas.microsoft.com/office/drawing/2014/main" id="{32CEC534-C5F1-1818-BAD6-19ACC55BD4A1}"/>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Tree>
    <p:extLst>
      <p:ext uri="{BB962C8B-B14F-4D97-AF65-F5344CB8AC3E}">
        <p14:creationId xmlns:p14="http://schemas.microsoft.com/office/powerpoint/2010/main" val="1256021055"/>
      </p:ext>
    </p:extLst>
  </p:cSld>
  <p:clrMapOvr>
    <a:overrideClrMapping bg1="dk1" tx1="lt1" bg2="dk2" tx2="lt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8/17/2024</a:t>
            </a:fld>
            <a:endParaRPr lang="en-US" dirty="0"/>
          </a:p>
        </p:txBody>
      </p:sp>
      <p:sp>
        <p:nvSpPr>
          <p:cNvPr id="8" name="Footer Placeholder 7"/>
          <p:cNvSpPr>
            <a:spLocks noGrp="1"/>
          </p:cNvSpPr>
          <p:nvPr>
            <p:ph type="ftr" sz="quarter" idx="11"/>
          </p:nvPr>
        </p:nvSpPr>
        <p:spPr/>
        <p:txBody>
          <a:bodyPr/>
          <a:lstStyle/>
          <a:p>
            <a:r>
              <a:rPr lang="en-US"/>
              <a:t>Crypto: investing &amp; trading</a:t>
            </a:r>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a:p>
        </p:txBody>
      </p:sp>
      <p:sp>
        <p:nvSpPr>
          <p:cNvPr id="4" name="Freeform 15">
            <a:extLst>
              <a:ext uri="{FF2B5EF4-FFF2-40B4-BE49-F238E27FC236}">
                <a16:creationId xmlns:a16="http://schemas.microsoft.com/office/drawing/2014/main" id="{AD10422C-7134-F200-D9E7-916BAD7D725F}"/>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18">
            <a:extLst>
              <a:ext uri="{FF2B5EF4-FFF2-40B4-BE49-F238E27FC236}">
                <a16:creationId xmlns:a16="http://schemas.microsoft.com/office/drawing/2014/main" id="{4B701D62-02FF-508B-4B4A-933CD62BB1AC}"/>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12">
            <a:extLst>
              <a:ext uri="{FF2B5EF4-FFF2-40B4-BE49-F238E27FC236}">
                <a16:creationId xmlns:a16="http://schemas.microsoft.com/office/drawing/2014/main" id="{0B8F3323-276F-10C4-C625-51041BA8ECCE}"/>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5778143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48A87A34-81AB-432B-8DAE-1953F412C126}" type="datetimeFigureOut">
              <a:rPr lang="en-US" smtClean="0"/>
              <a:t>8/17/2024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
        <p:nvSpPr>
          <p:cNvPr id="4" name="Freeform 3">
            <a:extLst>
              <a:ext uri="{FF2B5EF4-FFF2-40B4-BE49-F238E27FC236}">
                <a16:creationId xmlns:a16="http://schemas.microsoft.com/office/drawing/2014/main" id="{1AB40D18-BDE8-3051-90A4-3D5E0C8B67A7}"/>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71000D29-9C7B-C5FA-0929-BDBB72B00B10}"/>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972D3B64-333A-B428-AF46-9694CAC91B1C}"/>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6">
            <a:extLst>
              <a:ext uri="{FF2B5EF4-FFF2-40B4-BE49-F238E27FC236}">
                <a16:creationId xmlns:a16="http://schemas.microsoft.com/office/drawing/2014/main" id="{4C4483D2-2F51-C376-CF34-16AC488BFC88}"/>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1" name="Straight Connector 10">
            <a:extLst>
              <a:ext uri="{FF2B5EF4-FFF2-40B4-BE49-F238E27FC236}">
                <a16:creationId xmlns:a16="http://schemas.microsoft.com/office/drawing/2014/main" id="{B51D9395-F4CF-105D-889C-E91354B154E3}"/>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3177328"/>
      </p:ext>
    </p:extLst>
  </p:cSld>
  <p:clrMapOvr>
    <a:overrideClrMapping bg1="dk1" tx1="lt1" bg2="dk2" tx2="lt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8A87A34-81AB-432B-8DAE-1953F412C126}" type="datetimeFigureOut">
              <a:rPr lang="en-US" smtClean="0"/>
              <a:t>8/17/2024</a:t>
            </a:fld>
            <a:endParaRPr lang="en-US" dirty="0"/>
          </a:p>
        </p:txBody>
      </p:sp>
      <p:sp>
        <p:nvSpPr>
          <p:cNvPr id="9" name="Footer Placeholder 8"/>
          <p:cNvSpPr>
            <a:spLocks noGrp="1"/>
          </p:cNvSpPr>
          <p:nvPr>
            <p:ph type="ftr" sz="quarter" idx="11"/>
          </p:nvPr>
        </p:nvSpPr>
        <p:spPr/>
        <p:txBody>
          <a:bodyPr/>
          <a:lstStyle/>
          <a:p>
            <a:r>
              <a:rPr lang="en-US"/>
              <a:t>Crypto: investing &amp; trading</a:t>
            </a:r>
          </a:p>
        </p:txBody>
      </p:sp>
      <p:sp>
        <p:nvSpPr>
          <p:cNvPr id="10" name="Slide Number Placeholder 9"/>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4122050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20B1DA-2E3D-41AE-9CC8-E40BA38A7E42}" type="datetimeFigureOut">
              <a:rPr lang="en-IN" smtClean="0"/>
              <a:t>17-08-2024</a:t>
            </a:fld>
            <a:endParaRPr lang="en-IN"/>
          </a:p>
        </p:txBody>
      </p:sp>
      <p:sp>
        <p:nvSpPr>
          <p:cNvPr id="4" name="Footer Placeholder 3"/>
          <p:cNvSpPr>
            <a:spLocks noGrp="1"/>
          </p:cNvSpPr>
          <p:nvPr>
            <p:ph type="ftr" sz="quarter" idx="11"/>
          </p:nvPr>
        </p:nvSpPr>
        <p:spPr/>
        <p:txBody>
          <a:bodyPr/>
          <a:lstStyle/>
          <a:p>
            <a:r>
              <a:rPr lang="en-US"/>
              <a:t>Crypto: investing &amp; trading</a:t>
            </a:r>
          </a:p>
        </p:txBody>
      </p:sp>
      <p:sp>
        <p:nvSpPr>
          <p:cNvPr id="5" name="Slide Number Placeholder 4"/>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173940065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8A87A34-81AB-432B-8DAE-1953F412C126}" type="datetimeFigureOut">
              <a:rPr lang="en-US" smtClean="0"/>
              <a:pPr/>
              <a:t>8/17/2024</a:t>
            </a:fld>
            <a:endParaRPr lang="en-US" dirty="0"/>
          </a:p>
        </p:txBody>
      </p:sp>
      <p:sp>
        <p:nvSpPr>
          <p:cNvPr id="8" name="Footer Placeholder 7"/>
          <p:cNvSpPr>
            <a:spLocks noGrp="1"/>
          </p:cNvSpPr>
          <p:nvPr>
            <p:ph type="ftr" sz="quarter" idx="11"/>
          </p:nvPr>
        </p:nvSpPr>
        <p:spPr/>
        <p:txBody>
          <a:bodyPr/>
          <a:lstStyle/>
          <a:p>
            <a:r>
              <a:rPr lang="en-US"/>
              <a:t>Crypto: investing &amp; trading</a:t>
            </a:r>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917706150"/>
      </p:ext>
    </p:extLst>
  </p:cSld>
  <p:clrMapOvr>
    <a:masterClrMapping/>
  </p:clrMapOvr>
  <p:hf hd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8/17/2024</a:t>
            </a:fld>
            <a:endParaRPr lang="en-US" dirty="0"/>
          </a:p>
        </p:txBody>
      </p:sp>
      <p:sp>
        <p:nvSpPr>
          <p:cNvPr id="4" name="Footer Placeholder 3"/>
          <p:cNvSpPr>
            <a:spLocks noGrp="1"/>
          </p:cNvSpPr>
          <p:nvPr>
            <p:ph type="ftr" sz="quarter" idx="11"/>
          </p:nvPr>
        </p:nvSpPr>
        <p:spPr/>
        <p:txBody>
          <a:bodyPr/>
          <a:lstStyle/>
          <a:p>
            <a:r>
              <a:rPr lang="en-US"/>
              <a:t>Crypto: investing &amp; trading</a:t>
            </a:r>
          </a:p>
        </p:txBody>
      </p:sp>
      <p:sp>
        <p:nvSpPr>
          <p:cNvPr id="5" name="Slide Number Placeholder 4"/>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329884020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8/17/2024</a:t>
            </a:fld>
            <a:endParaRPr lang="en-US" dirty="0"/>
          </a:p>
        </p:txBody>
      </p:sp>
      <p:sp>
        <p:nvSpPr>
          <p:cNvPr id="3" name="Footer Placeholder 2"/>
          <p:cNvSpPr>
            <a:spLocks noGrp="1"/>
          </p:cNvSpPr>
          <p:nvPr>
            <p:ph type="ftr" sz="quarter" idx="11"/>
          </p:nvPr>
        </p:nvSpPr>
        <p:spPr/>
        <p:txBody>
          <a:bodyPr/>
          <a:lstStyle/>
          <a:p>
            <a:r>
              <a:rPr lang="en-US"/>
              <a:t>Crypto: investing &amp; trading</a:t>
            </a:r>
          </a:p>
        </p:txBody>
      </p:sp>
      <p:sp>
        <p:nvSpPr>
          <p:cNvPr id="4" name="Slide Number Placeholder 3"/>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356436950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48A87A34-81AB-432B-8DAE-1953F412C126}" type="datetimeFigureOut">
              <a:rPr lang="en-US" smtClean="0"/>
              <a:t>8/17/2024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Crypto: investing &amp; trading</a:t>
            </a:r>
          </a:p>
        </p:txBody>
      </p:sp>
      <p:sp>
        <p:nvSpPr>
          <p:cNvPr id="11" name="Slide Number Placeholder 10"/>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380129588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8A87A34-81AB-432B-8DAE-1953F412C126}" type="datetimeFigureOut">
              <a:rPr lang="en-US" smtClean="0"/>
              <a:pPr/>
              <a:t>8/17/2024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Crypto: investing &amp; trading</a:t>
            </a:r>
          </a:p>
        </p:txBody>
      </p:sp>
      <p:sp>
        <p:nvSpPr>
          <p:cNvPr id="10" name="Slide Number Placeholder 9"/>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195331076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8/17/2024</a:t>
            </a:fld>
            <a:endParaRPr lang="en-US" dirty="0"/>
          </a:p>
        </p:txBody>
      </p:sp>
      <p:sp>
        <p:nvSpPr>
          <p:cNvPr id="5" name="Footer Placeholder 4"/>
          <p:cNvSpPr>
            <a:spLocks noGrp="1"/>
          </p:cNvSpPr>
          <p:nvPr>
            <p:ph type="ftr" sz="quarter" idx="11"/>
          </p:nvPr>
        </p:nvSpPr>
        <p:spPr/>
        <p:txBody>
          <a:bodyPr/>
          <a:lstStyle/>
          <a:p>
            <a:r>
              <a:rPr lang="en-US"/>
              <a:t>Crypto: investing &amp; trading</a:t>
            </a:r>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a:p>
        </p:txBody>
      </p:sp>
    </p:spTree>
    <p:extLst>
      <p:ext uri="{BB962C8B-B14F-4D97-AF65-F5344CB8AC3E}">
        <p14:creationId xmlns:p14="http://schemas.microsoft.com/office/powerpoint/2010/main" val="69228738"/>
      </p:ext>
    </p:extLst>
  </p:cSld>
  <p:clrMapOvr>
    <a:masterClrMapping/>
  </p:clrMapOvr>
  <p:hf hd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8/17/2024</a:t>
            </a:fld>
            <a:endParaRPr lang="en-US" dirty="0"/>
          </a:p>
        </p:txBody>
      </p:sp>
      <p:sp>
        <p:nvSpPr>
          <p:cNvPr id="5" name="Footer Placeholder 4"/>
          <p:cNvSpPr>
            <a:spLocks noGrp="1"/>
          </p:cNvSpPr>
          <p:nvPr>
            <p:ph type="ftr" sz="quarter" idx="11"/>
          </p:nvPr>
        </p:nvSpPr>
        <p:spPr/>
        <p:txBody>
          <a:bodyPr/>
          <a:lstStyle/>
          <a:p>
            <a:r>
              <a:rPr lang="en-US"/>
              <a:t>Crypto: investing &amp; trading</a:t>
            </a:r>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a:p>
        </p:txBody>
      </p:sp>
    </p:spTree>
    <p:extLst>
      <p:ext uri="{BB962C8B-B14F-4D97-AF65-F5344CB8AC3E}">
        <p14:creationId xmlns:p14="http://schemas.microsoft.com/office/powerpoint/2010/main" val="860084837"/>
      </p:ext>
    </p:extLst>
  </p:cSld>
  <p:clrMapOvr>
    <a:masterClrMapping/>
  </p:clrMapOvr>
  <p:hf hd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
        <p:nvSpPr>
          <p:cNvPr id="4" name="Freeform 2">
            <a:extLst>
              <a:ext uri="{FF2B5EF4-FFF2-40B4-BE49-F238E27FC236}">
                <a16:creationId xmlns:a16="http://schemas.microsoft.com/office/drawing/2014/main" id="{08C6A5A6-38CD-B909-352F-662039BF71DE}"/>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9">
            <a:extLst>
              <a:ext uri="{FF2B5EF4-FFF2-40B4-BE49-F238E27FC236}">
                <a16:creationId xmlns:a16="http://schemas.microsoft.com/office/drawing/2014/main" id="{3103FC4D-A05F-DFC8-A402-37767FF3C44A}"/>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cxnSp>
        <p:nvCxnSpPr>
          <p:cNvPr id="6" name="Straight Connector 5">
            <a:extLst>
              <a:ext uri="{FF2B5EF4-FFF2-40B4-BE49-F238E27FC236}">
                <a16:creationId xmlns:a16="http://schemas.microsoft.com/office/drawing/2014/main" id="{3D5B364F-2188-C176-3410-3F1504EE50CD}"/>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0" name="Freeform 1">
            <a:extLst>
              <a:ext uri="{FF2B5EF4-FFF2-40B4-BE49-F238E27FC236}">
                <a16:creationId xmlns:a16="http://schemas.microsoft.com/office/drawing/2014/main" id="{7B01ED24-9947-86E4-22BC-889B45091EA1}"/>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3">
            <a:extLst>
              <a:ext uri="{FF2B5EF4-FFF2-40B4-BE49-F238E27FC236}">
                <a16:creationId xmlns:a16="http://schemas.microsoft.com/office/drawing/2014/main" id="{91306BEC-965A-2230-F084-EBA51FEC9B3F}"/>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
            <a:extLst>
              <a:ext uri="{FF2B5EF4-FFF2-40B4-BE49-F238E27FC236}">
                <a16:creationId xmlns:a16="http://schemas.microsoft.com/office/drawing/2014/main" id="{D74E5DE7-7176-4F0A-E033-A15A257B93D3}"/>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5">
            <a:extLst>
              <a:ext uri="{FF2B5EF4-FFF2-40B4-BE49-F238E27FC236}">
                <a16:creationId xmlns:a16="http://schemas.microsoft.com/office/drawing/2014/main" id="{03635AF4-6F6D-5837-2949-A9B1CF5A358B}"/>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Tree>
    <p:extLst>
      <p:ext uri="{BB962C8B-B14F-4D97-AF65-F5344CB8AC3E}">
        <p14:creationId xmlns:p14="http://schemas.microsoft.com/office/powerpoint/2010/main" val="3881267791"/>
      </p:ext>
    </p:extLst>
  </p:cSld>
  <p:clrMapOvr>
    <a:overrideClrMapping bg1="dk1" tx1="lt1" bg2="dk2" tx2="lt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8/17/2024</a:t>
            </a:fld>
            <a:endParaRPr lang="en-US" dirty="0"/>
          </a:p>
        </p:txBody>
      </p:sp>
      <p:sp>
        <p:nvSpPr>
          <p:cNvPr id="8" name="Footer Placeholder 7"/>
          <p:cNvSpPr>
            <a:spLocks noGrp="1"/>
          </p:cNvSpPr>
          <p:nvPr>
            <p:ph type="ftr" sz="quarter" idx="11"/>
          </p:nvPr>
        </p:nvSpPr>
        <p:spPr/>
        <p:txBody>
          <a:bodyPr/>
          <a:lstStyle/>
          <a:p>
            <a:r>
              <a:rPr lang="en-US"/>
              <a:t>Crypto: investing &amp; trading</a:t>
            </a:r>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a:p>
        </p:txBody>
      </p:sp>
      <p:sp>
        <p:nvSpPr>
          <p:cNvPr id="4" name="Freeform 15">
            <a:extLst>
              <a:ext uri="{FF2B5EF4-FFF2-40B4-BE49-F238E27FC236}">
                <a16:creationId xmlns:a16="http://schemas.microsoft.com/office/drawing/2014/main" id="{45162C7C-6035-3AB6-ABF2-2547C7FBA392}"/>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18">
            <a:extLst>
              <a:ext uri="{FF2B5EF4-FFF2-40B4-BE49-F238E27FC236}">
                <a16:creationId xmlns:a16="http://schemas.microsoft.com/office/drawing/2014/main" id="{6036AAE6-F4CD-0EFC-B3E6-DA51AD00B2EE}"/>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12">
            <a:extLst>
              <a:ext uri="{FF2B5EF4-FFF2-40B4-BE49-F238E27FC236}">
                <a16:creationId xmlns:a16="http://schemas.microsoft.com/office/drawing/2014/main" id="{DEBCC14E-0F0F-83C3-A2C5-5687E45F1846}"/>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4003479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48A87A34-81AB-432B-8DAE-1953F412C126}" type="datetimeFigureOut">
              <a:rPr lang="en-US" smtClean="0"/>
              <a:t>8/17/2024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
        <p:nvSpPr>
          <p:cNvPr id="4" name="Freeform 3">
            <a:extLst>
              <a:ext uri="{FF2B5EF4-FFF2-40B4-BE49-F238E27FC236}">
                <a16:creationId xmlns:a16="http://schemas.microsoft.com/office/drawing/2014/main" id="{D339AF03-D34E-9680-ACE4-031AA4502375}"/>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E0E44CAA-ADF5-8095-8742-C6929638A632}"/>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F6D45321-030B-27B4-C392-DEF6F0278C43}"/>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6">
            <a:extLst>
              <a:ext uri="{FF2B5EF4-FFF2-40B4-BE49-F238E27FC236}">
                <a16:creationId xmlns:a16="http://schemas.microsoft.com/office/drawing/2014/main" id="{2C47B029-DC6E-12B9-89B9-A40F7F3B163A}"/>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1" name="Straight Connector 10">
            <a:extLst>
              <a:ext uri="{FF2B5EF4-FFF2-40B4-BE49-F238E27FC236}">
                <a16:creationId xmlns:a16="http://schemas.microsoft.com/office/drawing/2014/main" id="{1832286F-7AC2-3DA1-44C8-44A968D14FE0}"/>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8039405"/>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20B1DA-2E3D-41AE-9CC8-E40BA38A7E42}" type="datetimeFigureOut">
              <a:rPr lang="en-IN" smtClean="0"/>
              <a:t>17-08-2024</a:t>
            </a:fld>
            <a:endParaRPr lang="en-IN"/>
          </a:p>
        </p:txBody>
      </p:sp>
      <p:sp>
        <p:nvSpPr>
          <p:cNvPr id="3" name="Footer Placeholder 2"/>
          <p:cNvSpPr>
            <a:spLocks noGrp="1"/>
          </p:cNvSpPr>
          <p:nvPr>
            <p:ph type="ftr" sz="quarter" idx="11"/>
          </p:nvPr>
        </p:nvSpPr>
        <p:spPr/>
        <p:txBody>
          <a:bodyPr/>
          <a:lstStyle/>
          <a:p>
            <a:r>
              <a:rPr lang="en-US"/>
              <a:t>Crypto: investing &amp; trading</a:t>
            </a:r>
          </a:p>
        </p:txBody>
      </p:sp>
      <p:sp>
        <p:nvSpPr>
          <p:cNvPr id="4" name="Slide Number Placeholder 3"/>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123553627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8A87A34-81AB-432B-8DAE-1953F412C126}" type="datetimeFigureOut">
              <a:rPr lang="en-US" smtClean="0"/>
              <a:t>8/17/2024</a:t>
            </a:fld>
            <a:endParaRPr lang="en-US" dirty="0"/>
          </a:p>
        </p:txBody>
      </p:sp>
      <p:sp>
        <p:nvSpPr>
          <p:cNvPr id="9" name="Footer Placeholder 8"/>
          <p:cNvSpPr>
            <a:spLocks noGrp="1"/>
          </p:cNvSpPr>
          <p:nvPr>
            <p:ph type="ftr" sz="quarter" idx="11"/>
          </p:nvPr>
        </p:nvSpPr>
        <p:spPr/>
        <p:txBody>
          <a:bodyPr/>
          <a:lstStyle/>
          <a:p>
            <a:r>
              <a:rPr lang="en-US"/>
              <a:t>Crypto: investing &amp; trading</a:t>
            </a:r>
          </a:p>
        </p:txBody>
      </p:sp>
      <p:sp>
        <p:nvSpPr>
          <p:cNvPr id="10" name="Slide Number Placeholder 9"/>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61641637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8A87A34-81AB-432B-8DAE-1953F412C126}" type="datetimeFigureOut">
              <a:rPr lang="en-US" smtClean="0"/>
              <a:pPr/>
              <a:t>8/17/2024</a:t>
            </a:fld>
            <a:endParaRPr lang="en-US" dirty="0"/>
          </a:p>
        </p:txBody>
      </p:sp>
      <p:sp>
        <p:nvSpPr>
          <p:cNvPr id="8" name="Footer Placeholder 7"/>
          <p:cNvSpPr>
            <a:spLocks noGrp="1"/>
          </p:cNvSpPr>
          <p:nvPr>
            <p:ph type="ftr" sz="quarter" idx="11"/>
          </p:nvPr>
        </p:nvSpPr>
        <p:spPr/>
        <p:txBody>
          <a:bodyPr/>
          <a:lstStyle/>
          <a:p>
            <a:r>
              <a:rPr lang="en-US"/>
              <a:t>Crypto: investing &amp; trading</a:t>
            </a:r>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893864659"/>
      </p:ext>
    </p:extLst>
  </p:cSld>
  <p:clrMapOvr>
    <a:masterClrMapping/>
  </p:clrMapOvr>
  <p:hf hd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8/17/2024</a:t>
            </a:fld>
            <a:endParaRPr lang="en-US" dirty="0"/>
          </a:p>
        </p:txBody>
      </p:sp>
      <p:sp>
        <p:nvSpPr>
          <p:cNvPr id="4" name="Footer Placeholder 3"/>
          <p:cNvSpPr>
            <a:spLocks noGrp="1"/>
          </p:cNvSpPr>
          <p:nvPr>
            <p:ph type="ftr" sz="quarter" idx="11"/>
          </p:nvPr>
        </p:nvSpPr>
        <p:spPr/>
        <p:txBody>
          <a:bodyPr/>
          <a:lstStyle/>
          <a:p>
            <a:r>
              <a:rPr lang="en-US"/>
              <a:t>Crypto: investing &amp; trading</a:t>
            </a:r>
          </a:p>
        </p:txBody>
      </p:sp>
      <p:sp>
        <p:nvSpPr>
          <p:cNvPr id="5" name="Slide Number Placeholder 4"/>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173782585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8/17/2024</a:t>
            </a:fld>
            <a:endParaRPr lang="en-US" dirty="0"/>
          </a:p>
        </p:txBody>
      </p:sp>
      <p:sp>
        <p:nvSpPr>
          <p:cNvPr id="3" name="Footer Placeholder 2"/>
          <p:cNvSpPr>
            <a:spLocks noGrp="1"/>
          </p:cNvSpPr>
          <p:nvPr>
            <p:ph type="ftr" sz="quarter" idx="11"/>
          </p:nvPr>
        </p:nvSpPr>
        <p:spPr/>
        <p:txBody>
          <a:bodyPr/>
          <a:lstStyle/>
          <a:p>
            <a:r>
              <a:rPr lang="en-US"/>
              <a:t>Crypto: investing &amp; trading</a:t>
            </a:r>
          </a:p>
        </p:txBody>
      </p:sp>
      <p:sp>
        <p:nvSpPr>
          <p:cNvPr id="4" name="Slide Number Placeholder 3"/>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375654859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48A87A34-81AB-432B-8DAE-1953F412C126}" type="datetimeFigureOut">
              <a:rPr lang="en-US" smtClean="0"/>
              <a:t>8/17/2024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Crypto: investing &amp; trading</a:t>
            </a:r>
          </a:p>
        </p:txBody>
      </p:sp>
      <p:sp>
        <p:nvSpPr>
          <p:cNvPr id="11" name="Slide Number Placeholder 10"/>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375080904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8A87A34-81AB-432B-8DAE-1953F412C126}" type="datetimeFigureOut">
              <a:rPr lang="en-US" smtClean="0"/>
              <a:pPr/>
              <a:t>8/17/2024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Crypto: investing &amp; trading</a:t>
            </a:r>
          </a:p>
        </p:txBody>
      </p:sp>
      <p:sp>
        <p:nvSpPr>
          <p:cNvPr id="10" name="Slide Number Placeholder 9"/>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296274110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8/17/2024</a:t>
            </a:fld>
            <a:endParaRPr lang="en-US" dirty="0"/>
          </a:p>
        </p:txBody>
      </p:sp>
      <p:sp>
        <p:nvSpPr>
          <p:cNvPr id="5" name="Footer Placeholder 4"/>
          <p:cNvSpPr>
            <a:spLocks noGrp="1"/>
          </p:cNvSpPr>
          <p:nvPr>
            <p:ph type="ftr" sz="quarter" idx="11"/>
          </p:nvPr>
        </p:nvSpPr>
        <p:spPr/>
        <p:txBody>
          <a:bodyPr/>
          <a:lstStyle/>
          <a:p>
            <a:r>
              <a:rPr lang="en-US"/>
              <a:t>Crypto: investing &amp; trading</a:t>
            </a:r>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a:p>
        </p:txBody>
      </p:sp>
    </p:spTree>
    <p:extLst>
      <p:ext uri="{BB962C8B-B14F-4D97-AF65-F5344CB8AC3E}">
        <p14:creationId xmlns:p14="http://schemas.microsoft.com/office/powerpoint/2010/main" val="897472049"/>
      </p:ext>
    </p:extLst>
  </p:cSld>
  <p:clrMapOvr>
    <a:masterClrMapping/>
  </p:clrMapOvr>
  <p:hf hd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8/17/2024</a:t>
            </a:fld>
            <a:endParaRPr lang="en-US" dirty="0"/>
          </a:p>
        </p:txBody>
      </p:sp>
      <p:sp>
        <p:nvSpPr>
          <p:cNvPr id="5" name="Footer Placeholder 4"/>
          <p:cNvSpPr>
            <a:spLocks noGrp="1"/>
          </p:cNvSpPr>
          <p:nvPr>
            <p:ph type="ftr" sz="quarter" idx="11"/>
          </p:nvPr>
        </p:nvSpPr>
        <p:spPr/>
        <p:txBody>
          <a:bodyPr/>
          <a:lstStyle/>
          <a:p>
            <a:r>
              <a:rPr lang="en-US"/>
              <a:t>Crypto: investing &amp; trading</a:t>
            </a:r>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a:p>
        </p:txBody>
      </p:sp>
    </p:spTree>
    <p:extLst>
      <p:ext uri="{BB962C8B-B14F-4D97-AF65-F5344CB8AC3E}">
        <p14:creationId xmlns:p14="http://schemas.microsoft.com/office/powerpoint/2010/main" val="1506558713"/>
      </p:ext>
    </p:extLst>
  </p:cSld>
  <p:clrMapOvr>
    <a:masterClrMapping/>
  </p:clrMapOvr>
  <p:hf hd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20B1DA-2E3D-41AE-9CC8-E40BA38A7E42}"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F2878D-55E5-4BD1-A3B6-6E26E2EDB6D7}" type="slidenum">
              <a:rPr lang="en-IN" smtClean="0"/>
              <a:t>‹#›</a:t>
            </a:fld>
            <a:endParaRPr lang="en-IN"/>
          </a:p>
        </p:txBody>
      </p:sp>
      <p:sp>
        <p:nvSpPr>
          <p:cNvPr id="7" name="Freeform 2">
            <a:extLst>
              <a:ext uri="{FF2B5EF4-FFF2-40B4-BE49-F238E27FC236}">
                <a16:creationId xmlns:a16="http://schemas.microsoft.com/office/drawing/2014/main" id="{66836441-EF7C-0286-BC2D-ABA33D8FE786}"/>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9">
            <a:extLst>
              <a:ext uri="{FF2B5EF4-FFF2-40B4-BE49-F238E27FC236}">
                <a16:creationId xmlns:a16="http://schemas.microsoft.com/office/drawing/2014/main" id="{0CEF16A2-0BAC-2672-C393-82E5279A747B}"/>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cxnSp>
        <p:nvCxnSpPr>
          <p:cNvPr id="9" name="Straight Connector 8">
            <a:extLst>
              <a:ext uri="{FF2B5EF4-FFF2-40B4-BE49-F238E27FC236}">
                <a16:creationId xmlns:a16="http://schemas.microsoft.com/office/drawing/2014/main" id="{14425897-250A-2857-73E4-13C9D78B8778}"/>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0" name="Freeform 1">
            <a:extLst>
              <a:ext uri="{FF2B5EF4-FFF2-40B4-BE49-F238E27FC236}">
                <a16:creationId xmlns:a16="http://schemas.microsoft.com/office/drawing/2014/main" id="{9C78C571-01D9-D2A3-4F6A-2E1EA562F429}"/>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3">
            <a:extLst>
              <a:ext uri="{FF2B5EF4-FFF2-40B4-BE49-F238E27FC236}">
                <a16:creationId xmlns:a16="http://schemas.microsoft.com/office/drawing/2014/main" id="{7BC1362E-E2CC-6591-FD30-5EF318BFB2DC}"/>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
            <a:extLst>
              <a:ext uri="{FF2B5EF4-FFF2-40B4-BE49-F238E27FC236}">
                <a16:creationId xmlns:a16="http://schemas.microsoft.com/office/drawing/2014/main" id="{9699D417-C071-E3BB-EE7B-21F3A6F7D2BA}"/>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5">
            <a:extLst>
              <a:ext uri="{FF2B5EF4-FFF2-40B4-BE49-F238E27FC236}">
                <a16:creationId xmlns:a16="http://schemas.microsoft.com/office/drawing/2014/main" id="{359003AE-0062-3BE3-80E9-1C0F6A2A090B}"/>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Tree>
    <p:extLst>
      <p:ext uri="{BB962C8B-B14F-4D97-AF65-F5344CB8AC3E}">
        <p14:creationId xmlns:p14="http://schemas.microsoft.com/office/powerpoint/2010/main" val="72711099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20B1DA-2E3D-41AE-9CC8-E40BA38A7E42}" type="datetimeFigureOut">
              <a:rPr lang="en-IN" smtClean="0"/>
              <a:t>17-08-2024</a:t>
            </a:fld>
            <a:endParaRPr lang="en-IN"/>
          </a:p>
        </p:txBody>
      </p:sp>
      <p:sp>
        <p:nvSpPr>
          <p:cNvPr id="8" name="Footer Placeholder 7"/>
          <p:cNvSpPr>
            <a:spLocks noGrp="1"/>
          </p:cNvSpPr>
          <p:nvPr>
            <p:ph type="ftr" sz="quarter" idx="11"/>
          </p:nvPr>
        </p:nvSpPr>
        <p:spPr/>
        <p:txBody>
          <a:bodyPr/>
          <a:lstStyle/>
          <a:p>
            <a:r>
              <a:rPr lang="en-US"/>
              <a:t>Crypto: investing &amp; trading</a:t>
            </a:r>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a:p>
        </p:txBody>
      </p:sp>
      <p:sp>
        <p:nvSpPr>
          <p:cNvPr id="4" name="Freeform 15">
            <a:extLst>
              <a:ext uri="{FF2B5EF4-FFF2-40B4-BE49-F238E27FC236}">
                <a16:creationId xmlns:a16="http://schemas.microsoft.com/office/drawing/2014/main" id="{13DB8F88-1C72-F05B-D180-8D3DDBFEDA2E}"/>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18">
            <a:extLst>
              <a:ext uri="{FF2B5EF4-FFF2-40B4-BE49-F238E27FC236}">
                <a16:creationId xmlns:a16="http://schemas.microsoft.com/office/drawing/2014/main" id="{5BF543C7-A1A7-09F7-BC15-A1E2F71B25B7}"/>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12">
            <a:extLst>
              <a:ext uri="{FF2B5EF4-FFF2-40B4-BE49-F238E27FC236}">
                <a16:creationId xmlns:a16="http://schemas.microsoft.com/office/drawing/2014/main" id="{D1187B57-FCC1-B374-FA95-666028C00E25}"/>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85261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1020B1DA-2E3D-41AE-9CC8-E40BA38A7E42}" type="datetimeFigureOut">
              <a:rPr lang="en-IN" smtClean="0"/>
              <a:t>17-08-2024</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Crypto: investing &amp; trading</a:t>
            </a:r>
          </a:p>
        </p:txBody>
      </p:sp>
      <p:sp>
        <p:nvSpPr>
          <p:cNvPr id="11" name="Slide Number Placeholder 10"/>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134679982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20B1DA-2E3D-41AE-9CC8-E40BA38A7E42}" type="datetimeFigureOut">
              <a:rPr lang="en-IN" smtClean="0"/>
              <a:t>17-08-2024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F2878D-55E5-4BD1-A3B6-6E26E2EDB6D7}" type="slidenum">
              <a:rPr lang="en-IN" smtClean="0"/>
              <a:t>‹#›</a:t>
            </a:fld>
            <a:endParaRPr lang="en-IN"/>
          </a:p>
        </p:txBody>
      </p:sp>
      <p:sp>
        <p:nvSpPr>
          <p:cNvPr id="7" name="Freeform 3">
            <a:extLst>
              <a:ext uri="{FF2B5EF4-FFF2-40B4-BE49-F238E27FC236}">
                <a16:creationId xmlns:a16="http://schemas.microsoft.com/office/drawing/2014/main" id="{176EEC6F-64ED-B56C-42B4-9447C057144E}"/>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4">
            <a:extLst>
              <a:ext uri="{FF2B5EF4-FFF2-40B4-BE49-F238E27FC236}">
                <a16:creationId xmlns:a16="http://schemas.microsoft.com/office/drawing/2014/main" id="{3833A424-53BD-41B1-7363-8C7DF040A30C}"/>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5">
            <a:extLst>
              <a:ext uri="{FF2B5EF4-FFF2-40B4-BE49-F238E27FC236}">
                <a16:creationId xmlns:a16="http://schemas.microsoft.com/office/drawing/2014/main" id="{13D3BCA4-D484-B991-C551-3DF59D110E60}"/>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6">
            <a:extLst>
              <a:ext uri="{FF2B5EF4-FFF2-40B4-BE49-F238E27FC236}">
                <a16:creationId xmlns:a16="http://schemas.microsoft.com/office/drawing/2014/main" id="{4A1E4564-33FD-74FF-E3D5-9086F68C28FE}"/>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1" name="Straight Connector 10">
            <a:extLst>
              <a:ext uri="{FF2B5EF4-FFF2-40B4-BE49-F238E27FC236}">
                <a16:creationId xmlns:a16="http://schemas.microsoft.com/office/drawing/2014/main" id="{64C233E9-9CD8-16C2-F2F2-7A53F269CB73}"/>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878607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020B1DA-2E3D-41AE-9CC8-E40BA38A7E42}" type="datetimeFigureOut">
              <a:rPr lang="en-IN" smtClean="0"/>
              <a:t>17-08-2024</a:t>
            </a:fld>
            <a:endParaRPr lang="en-IN"/>
          </a:p>
        </p:txBody>
      </p:sp>
      <p:sp>
        <p:nvSpPr>
          <p:cNvPr id="9" name="Footer Placeholder 8"/>
          <p:cNvSpPr>
            <a:spLocks noGrp="1"/>
          </p:cNvSpPr>
          <p:nvPr>
            <p:ph type="ftr" sz="quarter" idx="11"/>
          </p:nvPr>
        </p:nvSpPr>
        <p:spPr/>
        <p:txBody>
          <a:bodyPr/>
          <a:lstStyle/>
          <a:p>
            <a:r>
              <a:rPr lang="en-US"/>
              <a:t>Crypto: investing &amp; trading</a:t>
            </a:r>
          </a:p>
        </p:txBody>
      </p:sp>
      <p:sp>
        <p:nvSpPr>
          <p:cNvPr id="10" name="Slide Number Placeholder 9"/>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277093867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020B1DA-2E3D-41AE-9CC8-E40BA38A7E42}" type="datetimeFigureOut">
              <a:rPr lang="en-IN" smtClean="0"/>
              <a:t>17-08-2024</a:t>
            </a:fld>
            <a:endParaRPr lang="en-IN"/>
          </a:p>
        </p:txBody>
      </p:sp>
      <p:sp>
        <p:nvSpPr>
          <p:cNvPr id="8" name="Footer Placeholder 7"/>
          <p:cNvSpPr>
            <a:spLocks noGrp="1"/>
          </p:cNvSpPr>
          <p:nvPr>
            <p:ph type="ftr" sz="quarter" idx="11"/>
          </p:nvPr>
        </p:nvSpPr>
        <p:spPr/>
        <p:txBody>
          <a:bodyPr/>
          <a:lstStyle/>
          <a:p>
            <a:r>
              <a:rPr lang="en-US"/>
              <a:t>Crypto: investing &amp; trading</a:t>
            </a:r>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54264601"/>
      </p:ext>
    </p:extLst>
  </p:cSld>
  <p:clrMapOvr>
    <a:masterClrMapping/>
  </p:clrMapOvr>
  <p:hf hdr="0" dt="0"/>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20B1DA-2E3D-41AE-9CC8-E40BA38A7E42}" type="datetimeFigureOut">
              <a:rPr lang="en-IN" smtClean="0"/>
              <a:t>17-08-2024</a:t>
            </a:fld>
            <a:endParaRPr lang="en-IN"/>
          </a:p>
        </p:txBody>
      </p:sp>
      <p:sp>
        <p:nvSpPr>
          <p:cNvPr id="4" name="Footer Placeholder 3"/>
          <p:cNvSpPr>
            <a:spLocks noGrp="1"/>
          </p:cNvSpPr>
          <p:nvPr>
            <p:ph type="ftr" sz="quarter" idx="11"/>
          </p:nvPr>
        </p:nvSpPr>
        <p:spPr/>
        <p:txBody>
          <a:bodyPr/>
          <a:lstStyle/>
          <a:p>
            <a:r>
              <a:rPr lang="en-US"/>
              <a:t>Crypto: investing &amp; trading</a:t>
            </a:r>
          </a:p>
        </p:txBody>
      </p:sp>
      <p:sp>
        <p:nvSpPr>
          <p:cNvPr id="5" name="Slide Number Placeholder 4"/>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214029136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20B1DA-2E3D-41AE-9CC8-E40BA38A7E42}" type="datetimeFigureOut">
              <a:rPr lang="en-IN" smtClean="0"/>
              <a:t>17-08-2024</a:t>
            </a:fld>
            <a:endParaRPr lang="en-IN"/>
          </a:p>
        </p:txBody>
      </p:sp>
      <p:sp>
        <p:nvSpPr>
          <p:cNvPr id="3" name="Footer Placeholder 2"/>
          <p:cNvSpPr>
            <a:spLocks noGrp="1"/>
          </p:cNvSpPr>
          <p:nvPr>
            <p:ph type="ftr" sz="quarter" idx="11"/>
          </p:nvPr>
        </p:nvSpPr>
        <p:spPr/>
        <p:txBody>
          <a:bodyPr/>
          <a:lstStyle/>
          <a:p>
            <a:r>
              <a:rPr lang="en-US"/>
              <a:t>Crypto: investing &amp; trading</a:t>
            </a:r>
          </a:p>
        </p:txBody>
      </p:sp>
      <p:sp>
        <p:nvSpPr>
          <p:cNvPr id="4" name="Slide Number Placeholder 3"/>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424351124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1020B1DA-2E3D-41AE-9CC8-E40BA38A7E42}" type="datetimeFigureOut">
              <a:rPr lang="en-IN" smtClean="0"/>
              <a:t>17-08-2024</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r>
              <a:rPr lang="en-US"/>
              <a:t>Crypto: investing &amp; trading</a:t>
            </a:r>
          </a:p>
        </p:txBody>
      </p:sp>
      <p:sp>
        <p:nvSpPr>
          <p:cNvPr id="11" name="Slide Number Placeholder 10"/>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370159078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020B1DA-2E3D-41AE-9CC8-E40BA38A7E42}" type="datetimeFigureOut">
              <a:rPr lang="en-IN" smtClean="0"/>
              <a:t>17-08-2024</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r>
              <a:rPr lang="en-US"/>
              <a:t>Crypto: investing &amp; trading</a:t>
            </a:r>
          </a:p>
        </p:txBody>
      </p:sp>
      <p:sp>
        <p:nvSpPr>
          <p:cNvPr id="10" name="Slide Number Placeholder 9"/>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283591892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20B1DA-2E3D-41AE-9CC8-E40BA38A7E42}" type="datetimeFigureOut">
              <a:rPr lang="en-IN" smtClean="0"/>
              <a:t>17-08-2024</a:t>
            </a:fld>
            <a:endParaRPr lang="en-IN"/>
          </a:p>
        </p:txBody>
      </p:sp>
      <p:sp>
        <p:nvSpPr>
          <p:cNvPr id="5" name="Footer Placeholder 4"/>
          <p:cNvSpPr>
            <a:spLocks noGrp="1"/>
          </p:cNvSpPr>
          <p:nvPr>
            <p:ph type="ftr" sz="quarter" idx="11"/>
          </p:nvPr>
        </p:nvSpPr>
        <p:spPr/>
        <p:txBody>
          <a:bodyPr/>
          <a:lstStyle/>
          <a:p>
            <a:r>
              <a:rPr lang="en-US"/>
              <a:t>Crypto: investing &amp; trading</a:t>
            </a:r>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a:p>
        </p:txBody>
      </p:sp>
    </p:spTree>
    <p:extLst>
      <p:ext uri="{BB962C8B-B14F-4D97-AF65-F5344CB8AC3E}">
        <p14:creationId xmlns:p14="http://schemas.microsoft.com/office/powerpoint/2010/main" val="3731289129"/>
      </p:ext>
    </p:extLst>
  </p:cSld>
  <p:clrMapOvr>
    <a:masterClrMapping/>
  </p:clrMapOvr>
  <p:hf hdr="0" dt="0"/>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20B1DA-2E3D-41AE-9CC8-E40BA38A7E42}" type="datetimeFigureOut">
              <a:rPr lang="en-IN" smtClean="0"/>
              <a:t>17-08-2024</a:t>
            </a:fld>
            <a:endParaRPr lang="en-IN"/>
          </a:p>
        </p:txBody>
      </p:sp>
      <p:sp>
        <p:nvSpPr>
          <p:cNvPr id="5" name="Footer Placeholder 4"/>
          <p:cNvSpPr>
            <a:spLocks noGrp="1"/>
          </p:cNvSpPr>
          <p:nvPr>
            <p:ph type="ftr" sz="quarter" idx="11"/>
          </p:nvPr>
        </p:nvSpPr>
        <p:spPr/>
        <p:txBody>
          <a:bodyPr/>
          <a:lstStyle/>
          <a:p>
            <a:r>
              <a:rPr lang="en-US"/>
              <a:t>Crypto: investing &amp; trading</a:t>
            </a:r>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a:p>
        </p:txBody>
      </p:sp>
    </p:spTree>
    <p:extLst>
      <p:ext uri="{BB962C8B-B14F-4D97-AF65-F5344CB8AC3E}">
        <p14:creationId xmlns:p14="http://schemas.microsoft.com/office/powerpoint/2010/main" val="3178538837"/>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020B1DA-2E3D-41AE-9CC8-E40BA38A7E42}" type="datetimeFigureOut">
              <a:rPr lang="en-IN" smtClean="0"/>
              <a:t>17-08-2024</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Crypto: investing &amp; trading</a:t>
            </a:r>
          </a:p>
        </p:txBody>
      </p:sp>
      <p:sp>
        <p:nvSpPr>
          <p:cNvPr id="10" name="Slide Number Placeholder 9"/>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3145147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8A87A34-81AB-432B-8DAE-1953F412C126}" type="datetimeFigureOut">
              <a:rPr lang="en-US" smtClean="0"/>
              <a:pPr/>
              <a:t>8/17/2024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a:t>Crypto: investing &amp; trading</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294A09A9-5501-47C1-A89A-A340965A2BE2}" type="slidenum">
              <a:rPr lang="en-US" smtClean="0"/>
              <a:pPr/>
              <a:t>‹#›</a:t>
            </a:fld>
            <a:endParaRPr lang="en-US"/>
          </a:p>
        </p:txBody>
      </p:sp>
      <p:cxnSp>
        <p:nvCxnSpPr>
          <p:cNvPr id="7" name="Straight Connector 6">
            <a:extLst>
              <a:ext uri="{FF2B5EF4-FFF2-40B4-BE49-F238E27FC236}">
                <a16:creationId xmlns:a16="http://schemas.microsoft.com/office/drawing/2014/main" id="{1DF3F34A-2C45-48BD-9D38-4E42C5F676DE}"/>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3035051"/>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8A87A34-81AB-432B-8DAE-1953F412C126}" type="datetimeFigureOut">
              <a:rPr lang="en-US" smtClean="0"/>
              <a:pPr/>
              <a:t>8/17/2024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a:t>Crypto: investing &amp; trading</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294A09A9-5501-47C1-A89A-A340965A2BE2}" type="slidenum">
              <a:rPr lang="en-US" smtClean="0"/>
              <a:pPr/>
              <a:t>‹#›</a:t>
            </a:fld>
            <a:endParaRPr lang="en-US"/>
          </a:p>
        </p:txBody>
      </p:sp>
      <p:cxnSp>
        <p:nvCxnSpPr>
          <p:cNvPr id="7" name="Straight Connector 6">
            <a:extLst>
              <a:ext uri="{FF2B5EF4-FFF2-40B4-BE49-F238E27FC236}">
                <a16:creationId xmlns:a16="http://schemas.microsoft.com/office/drawing/2014/main" id="{08E18A7B-0139-80D0-3FC5-0B08D9E859B9}"/>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5012174"/>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8A87A34-81AB-432B-8DAE-1953F412C126}" type="datetimeFigureOut">
              <a:rPr lang="en-US" smtClean="0"/>
              <a:pPr/>
              <a:t>8/17/2024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a:t>Crypto: investing &amp; trading</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294A09A9-5501-47C1-A89A-A340965A2BE2}" type="slidenum">
              <a:rPr lang="en-US" smtClean="0"/>
              <a:pPr/>
              <a:t>‹#›</a:t>
            </a:fld>
            <a:endParaRPr lang="en-US"/>
          </a:p>
        </p:txBody>
      </p:sp>
      <p:cxnSp>
        <p:nvCxnSpPr>
          <p:cNvPr id="7" name="Straight Connector 6">
            <a:extLst>
              <a:ext uri="{FF2B5EF4-FFF2-40B4-BE49-F238E27FC236}">
                <a16:creationId xmlns:a16="http://schemas.microsoft.com/office/drawing/2014/main" id="{794D04EF-84A7-B4E2-0632-9EBE9BE131EC}"/>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3082926"/>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8A87A34-81AB-432B-8DAE-1953F412C126}" type="datetimeFigureOut">
              <a:rPr lang="en-US" smtClean="0"/>
              <a:pPr/>
              <a:t>8/17/2024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a:t>Crypto: investing &amp; trading</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294A09A9-5501-47C1-A89A-A340965A2BE2}" type="slidenum">
              <a:rPr lang="en-US" smtClean="0"/>
              <a:pPr/>
              <a:t>‹#›</a:t>
            </a:fld>
            <a:endParaRPr lang="en-US"/>
          </a:p>
        </p:txBody>
      </p:sp>
      <p:cxnSp>
        <p:nvCxnSpPr>
          <p:cNvPr id="7" name="Straight Connector 6">
            <a:extLst>
              <a:ext uri="{FF2B5EF4-FFF2-40B4-BE49-F238E27FC236}">
                <a16:creationId xmlns:a16="http://schemas.microsoft.com/office/drawing/2014/main" id="{006A8F96-A55A-240C-2672-B709ED137B0B}"/>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6749030"/>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8A87A34-81AB-432B-8DAE-1953F412C126}" type="datetimeFigureOut">
              <a:rPr lang="en-US" smtClean="0"/>
              <a:pPr/>
              <a:t>8/17/2024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a:t>Crypto: investing &amp; trading</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294A09A9-5501-47C1-A89A-A340965A2BE2}" type="slidenum">
              <a:rPr lang="en-US" smtClean="0"/>
              <a:pPr/>
              <a:t>‹#›</a:t>
            </a:fld>
            <a:endParaRPr lang="en-US"/>
          </a:p>
        </p:txBody>
      </p:sp>
      <p:cxnSp>
        <p:nvCxnSpPr>
          <p:cNvPr id="7" name="Straight Connector 6">
            <a:extLst>
              <a:ext uri="{FF2B5EF4-FFF2-40B4-BE49-F238E27FC236}">
                <a16:creationId xmlns:a16="http://schemas.microsoft.com/office/drawing/2014/main" id="{1D8FEA49-D5A5-6615-17D2-A716BA8AD589}"/>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1884304"/>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8A87A34-81AB-432B-8DAE-1953F412C126}" type="datetimeFigureOut">
              <a:rPr lang="en-US" smtClean="0"/>
              <a:pPr/>
              <a:t>8/17/2024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a:t>Crypto: investing &amp; trading</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294A09A9-5501-47C1-A89A-A340965A2BE2}" type="slidenum">
              <a:rPr lang="en-US" smtClean="0"/>
              <a:pPr/>
              <a:t>‹#›</a:t>
            </a:fld>
            <a:endParaRPr lang="en-US"/>
          </a:p>
        </p:txBody>
      </p:sp>
      <p:cxnSp>
        <p:nvCxnSpPr>
          <p:cNvPr id="7" name="Straight Connector 6">
            <a:extLst>
              <a:ext uri="{FF2B5EF4-FFF2-40B4-BE49-F238E27FC236}">
                <a16:creationId xmlns:a16="http://schemas.microsoft.com/office/drawing/2014/main" id="{BD1763AA-A3A0-3C40-BC7D-A5FF0C75DE00}"/>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542809"/>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8A87A34-81AB-432B-8DAE-1953F412C126}" type="datetimeFigureOut">
              <a:rPr lang="en-US" smtClean="0"/>
              <a:pPr/>
              <a:t>8/17/2024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a:t>Crypto: investing &amp; trading</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294A09A9-5501-47C1-A89A-A340965A2BE2}" type="slidenum">
              <a:rPr lang="en-US" smtClean="0"/>
              <a:pPr/>
              <a:t>‹#›</a:t>
            </a:fld>
            <a:endParaRPr lang="en-US"/>
          </a:p>
        </p:txBody>
      </p:sp>
      <p:cxnSp>
        <p:nvCxnSpPr>
          <p:cNvPr id="7" name="Straight Connector 6">
            <a:extLst>
              <a:ext uri="{FF2B5EF4-FFF2-40B4-BE49-F238E27FC236}">
                <a16:creationId xmlns:a16="http://schemas.microsoft.com/office/drawing/2014/main" id="{263DCA7D-0F53-22E8-A72C-160B13AF038D}"/>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137743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8A87A34-81AB-432B-8DAE-1953F412C126}" type="datetimeFigureOut">
              <a:rPr lang="en-US" smtClean="0"/>
              <a:pPr/>
              <a:t>8/17/2024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a:t>Crypto: investing &amp; trading</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294A09A9-5501-47C1-A89A-A340965A2BE2}" type="slidenum">
              <a:rPr lang="en-US" smtClean="0"/>
              <a:pPr/>
              <a:t>‹#›</a:t>
            </a:fld>
            <a:endParaRPr lang="en-US"/>
          </a:p>
        </p:txBody>
      </p:sp>
      <p:cxnSp>
        <p:nvCxnSpPr>
          <p:cNvPr id="7" name="Straight Connector 6">
            <a:extLst>
              <a:ext uri="{FF2B5EF4-FFF2-40B4-BE49-F238E27FC236}">
                <a16:creationId xmlns:a16="http://schemas.microsoft.com/office/drawing/2014/main" id="{2EAB3AD1-9ED1-8E5D-E3F5-CBC71C83594E}"/>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5809975"/>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hf hd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3.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geeksforgeeks.org/data-preprocessing-in-data-mining/" TargetMode="External"/><Relationship Id="rId2" Type="http://schemas.openxmlformats.org/officeDocument/2006/relationships/hyperlink" Target="https://arxiv.org/abs/1806.10480" TargetMode="External"/><Relationship Id="rId1" Type="http://schemas.openxmlformats.org/officeDocument/2006/relationships/slideLayout" Target="../slideLayouts/slideLayout2.xml"/><Relationship Id="rId5" Type="http://schemas.openxmlformats.org/officeDocument/2006/relationships/hyperlink" Target="https://www.kaggle.com/datasets/patelprashant/employee-attrition" TargetMode="External"/><Relationship Id="rId4" Type="http://schemas.openxmlformats.org/officeDocument/2006/relationships/hyperlink" Target="https://www.javatpoint.com/machine-learn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datasets/pavansubhasht/ibm-hr-analytics-attrition-dataset" TargetMode="Externa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1092954" y="2477003"/>
            <a:ext cx="10006092" cy="1779638"/>
          </a:xfrm>
        </p:spPr>
        <p:txBody>
          <a:bodyPr>
            <a:normAutofit fontScale="90000"/>
          </a:bodyPr>
          <a:lstStyle/>
          <a:p>
            <a:br>
              <a:rPr lang="en-US" dirty="0"/>
            </a:b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Employee attrition prediction model</a:t>
            </a:r>
            <a:br>
              <a:rPr lang="en-US" dirty="0"/>
            </a:br>
            <a:br>
              <a:rPr lang="en-US" dirty="0"/>
            </a:br>
            <a:endParaRPr lang="en-US" sz="4400" dirty="0"/>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546232" y="4380997"/>
            <a:ext cx="4782852" cy="2264387"/>
          </a:xfrm>
        </p:spPr>
        <p:txBody>
          <a:bodyPr/>
          <a:lstStyle/>
          <a:p>
            <a:r>
              <a:rPr lang="en-US" dirty="0"/>
              <a:t>.</a:t>
            </a:r>
          </a:p>
        </p:txBody>
      </p:sp>
      <p:sp>
        <p:nvSpPr>
          <p:cNvPr id="7" name="TextBox 6">
            <a:extLst>
              <a:ext uri="{FF2B5EF4-FFF2-40B4-BE49-F238E27FC236}">
                <a16:creationId xmlns:a16="http://schemas.microsoft.com/office/drawing/2014/main" id="{221E8E0A-9111-303A-FDA1-FB35DC3B1A25}"/>
              </a:ext>
            </a:extLst>
          </p:cNvPr>
          <p:cNvSpPr txBox="1"/>
          <p:nvPr/>
        </p:nvSpPr>
        <p:spPr>
          <a:xfrm>
            <a:off x="8013291" y="4904150"/>
            <a:ext cx="4493342"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Contributed By – Ketan Anand</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349111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8C8D935-4476-46BB-88A4-7CBC311D4AD7}"/>
              </a:ext>
            </a:extLst>
          </p:cNvPr>
          <p:cNvSpPr>
            <a:spLocks noGrp="1"/>
          </p:cNvSpPr>
          <p:nvPr>
            <p:ph idx="1"/>
          </p:nvPr>
        </p:nvSpPr>
        <p:spPr>
          <a:xfrm>
            <a:off x="967610" y="1174376"/>
            <a:ext cx="10721788" cy="5683624"/>
          </a:xfrm>
        </p:spPr>
        <p:txBody>
          <a:bodyPr/>
          <a:lstStyle/>
          <a:p>
            <a:pPr marL="342900" lvl="0" indent="-342900">
              <a:lnSpc>
                <a:spcPct val="150000"/>
              </a:lnSpc>
              <a:buFont typeface="+mj-lt"/>
              <a:buAutoNum type="arabicPeriod"/>
            </a:pP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JobLevel</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(ratio) – This feature tells about the job level of the  employee in the organisation</a:t>
            </a:r>
          </a:p>
          <a:p>
            <a:pPr marL="342900" lvl="0" indent="-342900">
              <a:lnSpc>
                <a:spcPct val="150000"/>
              </a:lnSpc>
              <a:buFont typeface="+mj-lt"/>
              <a:buAutoNum type="arabicPeriod"/>
            </a:pP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JobRole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(Nominal) -contains data about post of the employee</a:t>
            </a:r>
          </a:p>
          <a:p>
            <a:pPr marL="342900" lvl="0" indent="-342900">
              <a:lnSpc>
                <a:spcPct val="150000"/>
              </a:lnSpc>
              <a:buFont typeface="+mj-lt"/>
              <a:buAutoNum type="arabicPeriod"/>
            </a:pP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JobSatisfaction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(Ordinal) – feature tells satisfaction pf employee from his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job,feature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has classes as Low, Medium, High, Very High and have ranking as 1-Low, 2-Medium</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 ,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3-High, 4-Very High.</a:t>
            </a:r>
          </a:p>
          <a:p>
            <a:pPr marL="342900" lvl="0" indent="-342900">
              <a:lnSpc>
                <a:spcPct val="150000"/>
              </a:lnSpc>
              <a:buFont typeface="+mj-lt"/>
              <a:buAutoNum type="arabicPeriod"/>
            </a:pP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maritalStatus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(Nominal) - contains marital status of employee</a:t>
            </a:r>
          </a:p>
          <a:p>
            <a:pPr marL="342900" lvl="0" indent="-342900">
              <a:lnSpc>
                <a:spcPct val="150000"/>
              </a:lnSpc>
              <a:buFont typeface="+mj-lt"/>
              <a:buAutoNum type="arabicPeriod"/>
            </a:pP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MonthlyIncome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(Interval) - tells data about income of employee per month</a:t>
            </a:r>
          </a:p>
          <a:p>
            <a:pPr marL="342900" lvl="0" indent="-342900">
              <a:lnSpc>
                <a:spcPct val="150000"/>
              </a:lnSpc>
              <a:buFont typeface="+mj-lt"/>
              <a:buAutoNum type="arabicPeriod"/>
            </a:pP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MonthlyRate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 – </a:t>
            </a:r>
          </a:p>
          <a:p>
            <a:pPr marL="342900" lvl="0" indent="-342900">
              <a:lnSpc>
                <a:spcPct val="150000"/>
              </a:lnSpc>
              <a:buFont typeface="+mj-lt"/>
              <a:buAutoNum type="arabicPeriod"/>
            </a:pP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NumCompaniesWorked</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(Interval) – This feature tells about the number of companies</a:t>
            </a:r>
          </a:p>
          <a:p>
            <a:pPr marL="0" lvl="0" indent="0">
              <a:lnSpc>
                <a:spcPct val="150000"/>
              </a:lnSpc>
              <a:buNone/>
            </a:pPr>
            <a:r>
              <a:rPr lang="en-IN" sz="18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in which employee worked from starting of his career</a:t>
            </a:r>
          </a:p>
          <a:p>
            <a:endParaRPr lang="en-IN" dirty="0"/>
          </a:p>
        </p:txBody>
      </p:sp>
      <p:sp>
        <p:nvSpPr>
          <p:cNvPr id="2" name="Slide Number Placeholder 1">
            <a:extLst>
              <a:ext uri="{FF2B5EF4-FFF2-40B4-BE49-F238E27FC236}">
                <a16:creationId xmlns:a16="http://schemas.microsoft.com/office/drawing/2014/main" id="{3DC8A029-EB7F-430A-AB72-86F080E4A850}"/>
              </a:ext>
            </a:extLst>
          </p:cNvPr>
          <p:cNvSpPr>
            <a:spLocks noGrp="1"/>
          </p:cNvSpPr>
          <p:nvPr>
            <p:ph type="sldNum" sz="quarter" idx="12"/>
          </p:nvPr>
        </p:nvSpPr>
        <p:spPr/>
        <p:txBody>
          <a:bodyPr/>
          <a:lstStyle/>
          <a:p>
            <a:fld id="{294A09A9-5501-47C1-A89A-A340965A2BE2}" type="slidenum">
              <a:rPr lang="en-US" smtClean="0"/>
              <a:pPr/>
              <a:t>10</a:t>
            </a:fld>
            <a:endParaRPr lang="en-US"/>
          </a:p>
        </p:txBody>
      </p:sp>
    </p:spTree>
    <p:extLst>
      <p:ext uri="{BB962C8B-B14F-4D97-AF65-F5344CB8AC3E}">
        <p14:creationId xmlns:p14="http://schemas.microsoft.com/office/powerpoint/2010/main" val="920028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8C8D935-4476-46BB-88A4-7CBC311D4AD7}"/>
              </a:ext>
            </a:extLst>
          </p:cNvPr>
          <p:cNvSpPr>
            <a:spLocks noGrp="1"/>
          </p:cNvSpPr>
          <p:nvPr>
            <p:ph idx="1"/>
          </p:nvPr>
        </p:nvSpPr>
        <p:spPr>
          <a:xfrm>
            <a:off x="832463" y="224117"/>
            <a:ext cx="10947161" cy="6409765"/>
          </a:xfrm>
        </p:spPr>
        <p:txBody>
          <a:bodyPr>
            <a:normAutofit lnSpcReduction="10000"/>
          </a:bodyPr>
          <a:lstStyle/>
          <a:p>
            <a:pPr marL="342900" lvl="0" indent="-342900">
              <a:lnSpc>
                <a:spcPct val="150000"/>
              </a:lnSpc>
              <a:buFont typeface="+mj-lt"/>
              <a:buAutoNum type="arabicPeriod"/>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Over18 (Nominal) – tell either the employee 18+ or not</a:t>
            </a:r>
          </a:p>
          <a:p>
            <a:pPr marL="342900" lvl="0" indent="-342900">
              <a:lnSpc>
                <a:spcPct val="150000"/>
              </a:lnSpc>
              <a:buFont typeface="+mj-lt"/>
              <a:buAutoNum type="arabicPeriod"/>
            </a:pP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OverTime</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(Nominal) – tells which employees works over time</a:t>
            </a:r>
          </a:p>
          <a:p>
            <a:pPr marL="342900" lvl="0" indent="-342900">
              <a:lnSpc>
                <a:spcPct val="150000"/>
              </a:lnSpc>
              <a:buFont typeface="+mj-lt"/>
              <a:buAutoNum type="arabicPeriod"/>
            </a:pP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PercentSalaryHike</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 ) –</a:t>
            </a:r>
          </a:p>
          <a:p>
            <a:pPr marL="342900" lvl="0" indent="-342900">
              <a:lnSpc>
                <a:spcPct val="150000"/>
              </a:lnSpc>
              <a:buFont typeface="+mj-lt"/>
              <a:buAutoNum type="arabicPeriod"/>
            </a:pP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PerformanceRating</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(Ordinal) – This feature tells performance of employee having classes Low, Medium, High, Very High and rankings are assigned as 1-Low, 2-Medium,3- High, 4-Very High </a:t>
            </a:r>
          </a:p>
          <a:p>
            <a:pPr marL="342900" lvl="0" indent="-342900">
              <a:lnSpc>
                <a:spcPct val="150000"/>
              </a:lnSpc>
              <a:buFont typeface="+mj-lt"/>
              <a:buAutoNum type="arabicPeriod"/>
            </a:pP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RelationshipSatisfaction</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(Ordinal) – This feature tells satisfaction of his relationships of employees. Feature has different classes as low, Medium, high, very high having rankings as 1- Low, 2-Medium, 3-high, 4-Very High</a:t>
            </a:r>
          </a:p>
          <a:p>
            <a:pPr marL="342900" lvl="0" indent="-342900">
              <a:lnSpc>
                <a:spcPct val="150000"/>
              </a:lnSpc>
              <a:buFont typeface="+mj-lt"/>
              <a:buAutoNum type="arabicPeriod"/>
            </a:pP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StandardHours</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 ) –</a:t>
            </a:r>
          </a:p>
          <a:p>
            <a:pPr marL="342900" lvl="0" indent="-342900">
              <a:lnSpc>
                <a:spcPct val="150000"/>
              </a:lnSpc>
              <a:buFont typeface="+mj-lt"/>
              <a:buAutoNum type="arabicPeriod"/>
            </a:pP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StockOptionLevel</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 ) –</a:t>
            </a:r>
          </a:p>
          <a:p>
            <a:pPr marL="342900" lvl="0" indent="-342900">
              <a:lnSpc>
                <a:spcPct val="150000"/>
              </a:lnSpc>
              <a:buFont typeface="+mj-lt"/>
              <a:buAutoNum type="arabicPeriod"/>
            </a:pP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TotalWorkingYears</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(Interval) - tells total working year of employee </a:t>
            </a:r>
          </a:p>
          <a:p>
            <a:pPr marL="342900" lvl="0" indent="-342900">
              <a:lnSpc>
                <a:spcPct val="150000"/>
              </a:lnSpc>
              <a:buFont typeface="+mj-lt"/>
              <a:buAutoNum type="arabicPeriod"/>
            </a:pP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TrainingTimesLastYear</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(Interval) – tells training frequency of employee on previous year</a:t>
            </a:r>
          </a:p>
        </p:txBody>
      </p:sp>
      <p:sp>
        <p:nvSpPr>
          <p:cNvPr id="2" name="Slide Number Placeholder 1">
            <a:extLst>
              <a:ext uri="{FF2B5EF4-FFF2-40B4-BE49-F238E27FC236}">
                <a16:creationId xmlns:a16="http://schemas.microsoft.com/office/drawing/2014/main" id="{3DC8A029-EB7F-430A-AB72-86F080E4A850}"/>
              </a:ext>
            </a:extLst>
          </p:cNvPr>
          <p:cNvSpPr>
            <a:spLocks noGrp="1"/>
          </p:cNvSpPr>
          <p:nvPr>
            <p:ph type="sldNum" sz="quarter" idx="12"/>
          </p:nvPr>
        </p:nvSpPr>
        <p:spPr/>
        <p:txBody>
          <a:bodyPr/>
          <a:lstStyle/>
          <a:p>
            <a:fld id="{294A09A9-5501-47C1-A89A-A340965A2BE2}" type="slidenum">
              <a:rPr lang="en-US" smtClean="0"/>
              <a:pPr/>
              <a:t>11</a:t>
            </a:fld>
            <a:endParaRPr lang="en-US"/>
          </a:p>
        </p:txBody>
      </p:sp>
    </p:spTree>
    <p:extLst>
      <p:ext uri="{BB962C8B-B14F-4D97-AF65-F5344CB8AC3E}">
        <p14:creationId xmlns:p14="http://schemas.microsoft.com/office/powerpoint/2010/main" val="2035037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8C8D935-4476-46BB-88A4-7CBC311D4AD7}"/>
              </a:ext>
            </a:extLst>
          </p:cNvPr>
          <p:cNvSpPr>
            <a:spLocks noGrp="1"/>
          </p:cNvSpPr>
          <p:nvPr>
            <p:ph idx="1"/>
          </p:nvPr>
        </p:nvSpPr>
        <p:spPr>
          <a:xfrm>
            <a:off x="879889" y="658905"/>
            <a:ext cx="10947161" cy="5540189"/>
          </a:xfrm>
        </p:spPr>
        <p:txBody>
          <a:bodyPr>
            <a:normAutofit lnSpcReduction="10000"/>
          </a:bodyPr>
          <a:lstStyle/>
          <a:p>
            <a:pPr marL="342900" lvl="0" indent="-342900">
              <a:lnSpc>
                <a:spcPct val="150000"/>
              </a:lnSpc>
              <a:buFont typeface="+mj-lt"/>
              <a:buAutoNum type="arabicPeriod"/>
            </a:pP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workLifeBalance</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(Ordinal) – feature tells work life balance of employee, feature has different classes that are Bad, Good, Better, Best and rankings are assigned as 1-Bad, 2-Good, 3-Better, 4-Best.</a:t>
            </a:r>
          </a:p>
          <a:p>
            <a:pPr marL="342900" lvl="0" indent="-342900">
              <a:lnSpc>
                <a:spcPct val="150000"/>
              </a:lnSpc>
              <a:buFont typeface="+mj-lt"/>
              <a:buAutoNum type="arabicPeriod"/>
            </a:pP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YearsAtCompany</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(Interval) – tells working years of employee in company</a:t>
            </a:r>
          </a:p>
          <a:p>
            <a:pPr marL="342900" lvl="0" indent="-342900">
              <a:lnSpc>
                <a:spcPct val="150000"/>
              </a:lnSpc>
              <a:buFont typeface="+mj-lt"/>
              <a:buAutoNum type="arabicPeriod"/>
            </a:pP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YearsWithCurrentRole</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(Interval) – tells years of  working of employee at his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jobrole</a:t>
            </a:r>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YearsSinceLastPromotion</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(Interval) – tells years from which employee has not awarded the promotion</a:t>
            </a:r>
          </a:p>
          <a:p>
            <a:pPr marL="342900" lvl="0" indent="-342900">
              <a:lnSpc>
                <a:spcPct val="150000"/>
              </a:lnSpc>
              <a:buFont typeface="+mj-lt"/>
              <a:buAutoNum type="arabicPeriod"/>
            </a:pP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yearsWithCurrManager</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(Interval) -  tells year of working with the current manager  of employee</a:t>
            </a:r>
          </a:p>
          <a:p>
            <a:pPr marL="342900" lvl="0" indent="-342900">
              <a:lnSpc>
                <a:spcPct val="150000"/>
              </a:lnSpc>
              <a:spcAft>
                <a:spcPts val="800"/>
              </a:spcAft>
              <a:buFont typeface="+mj-lt"/>
              <a:buAutoNum type="arabicPeriod"/>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Attrition (Nominal) – tells whether the employee takes retirement or not</a:t>
            </a:r>
          </a:p>
        </p:txBody>
      </p:sp>
      <p:sp>
        <p:nvSpPr>
          <p:cNvPr id="2" name="Slide Number Placeholder 1">
            <a:extLst>
              <a:ext uri="{FF2B5EF4-FFF2-40B4-BE49-F238E27FC236}">
                <a16:creationId xmlns:a16="http://schemas.microsoft.com/office/drawing/2014/main" id="{3DC8A029-EB7F-430A-AB72-86F080E4A850}"/>
              </a:ext>
            </a:extLst>
          </p:cNvPr>
          <p:cNvSpPr>
            <a:spLocks noGrp="1"/>
          </p:cNvSpPr>
          <p:nvPr>
            <p:ph type="sldNum" sz="quarter" idx="12"/>
          </p:nvPr>
        </p:nvSpPr>
        <p:spPr/>
        <p:txBody>
          <a:bodyPr/>
          <a:lstStyle/>
          <a:p>
            <a:fld id="{294A09A9-5501-47C1-A89A-A340965A2BE2}" type="slidenum">
              <a:rPr lang="en-US" smtClean="0"/>
              <a:pPr/>
              <a:t>12</a:t>
            </a:fld>
            <a:endParaRPr lang="en-US"/>
          </a:p>
        </p:txBody>
      </p:sp>
    </p:spTree>
    <p:extLst>
      <p:ext uri="{BB962C8B-B14F-4D97-AF65-F5344CB8AC3E}">
        <p14:creationId xmlns:p14="http://schemas.microsoft.com/office/powerpoint/2010/main" val="4207615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96BE50-A574-BC37-F68A-1F84DE65F6BD}"/>
              </a:ext>
            </a:extLst>
          </p:cNvPr>
          <p:cNvSpPr>
            <a:spLocks noGrp="1"/>
          </p:cNvSpPr>
          <p:nvPr>
            <p:ph idx="1"/>
          </p:nvPr>
        </p:nvSpPr>
        <p:spPr/>
        <p:txBody>
          <a:bodyPr/>
          <a:lstStyle/>
          <a:p>
            <a:r>
              <a:rPr lang="en-US" dirty="0"/>
              <a:t>.</a:t>
            </a:r>
            <a:endParaRPr lang="en-IN" dirty="0"/>
          </a:p>
        </p:txBody>
      </p:sp>
      <p:sp>
        <p:nvSpPr>
          <p:cNvPr id="4" name="Footer Placeholder 3">
            <a:extLst>
              <a:ext uri="{FF2B5EF4-FFF2-40B4-BE49-F238E27FC236}">
                <a16:creationId xmlns:a16="http://schemas.microsoft.com/office/drawing/2014/main" id="{E54BC630-0623-7E2D-61DA-1306597A5542}"/>
              </a:ext>
            </a:extLst>
          </p:cNvPr>
          <p:cNvSpPr>
            <a:spLocks noGrp="1"/>
          </p:cNvSpPr>
          <p:nvPr>
            <p:ph type="ftr" sz="quarter" idx="11"/>
          </p:nvPr>
        </p:nvSpPr>
        <p:spPr/>
        <p:txBody>
          <a:bodyPr/>
          <a:lstStyle/>
          <a:p>
            <a:r>
              <a:rPr lang="en-US"/>
              <a:t>Crypto: investing &amp; trading</a:t>
            </a:r>
          </a:p>
        </p:txBody>
      </p:sp>
      <p:sp>
        <p:nvSpPr>
          <p:cNvPr id="5" name="Slide Number Placeholder 4">
            <a:extLst>
              <a:ext uri="{FF2B5EF4-FFF2-40B4-BE49-F238E27FC236}">
                <a16:creationId xmlns:a16="http://schemas.microsoft.com/office/drawing/2014/main" id="{0BC8D945-5C24-D730-163F-8495BC1F1AC4}"/>
              </a:ext>
            </a:extLst>
          </p:cNvPr>
          <p:cNvSpPr>
            <a:spLocks noGrp="1"/>
          </p:cNvSpPr>
          <p:nvPr>
            <p:ph type="sldNum" sz="quarter" idx="12"/>
          </p:nvPr>
        </p:nvSpPr>
        <p:spPr/>
        <p:txBody>
          <a:bodyPr/>
          <a:lstStyle/>
          <a:p>
            <a:fld id="{294A09A9-5501-47C1-A89A-A340965A2BE2}" type="slidenum">
              <a:rPr lang="en-US" smtClean="0"/>
              <a:pPr/>
              <a:t>13</a:t>
            </a:fld>
            <a:endParaRPr lang="en-US"/>
          </a:p>
        </p:txBody>
      </p:sp>
      <p:pic>
        <p:nvPicPr>
          <p:cNvPr id="7" name="Picture 6">
            <a:extLst>
              <a:ext uri="{FF2B5EF4-FFF2-40B4-BE49-F238E27FC236}">
                <a16:creationId xmlns:a16="http://schemas.microsoft.com/office/drawing/2014/main" id="{B166B391-B845-1861-7812-B4591C99C20A}"/>
              </a:ext>
            </a:extLst>
          </p:cNvPr>
          <p:cNvPicPr>
            <a:picLocks noChangeAspect="1"/>
          </p:cNvPicPr>
          <p:nvPr/>
        </p:nvPicPr>
        <p:blipFill>
          <a:blip r:embed="rId2"/>
          <a:stretch>
            <a:fillRect/>
          </a:stretch>
        </p:blipFill>
        <p:spPr>
          <a:xfrm>
            <a:off x="522205" y="68826"/>
            <a:ext cx="7136027" cy="6858000"/>
          </a:xfrm>
          <a:prstGeom prst="rect">
            <a:avLst/>
          </a:prstGeom>
        </p:spPr>
      </p:pic>
      <p:sp>
        <p:nvSpPr>
          <p:cNvPr id="10" name="Title 9">
            <a:extLst>
              <a:ext uri="{FF2B5EF4-FFF2-40B4-BE49-F238E27FC236}">
                <a16:creationId xmlns:a16="http://schemas.microsoft.com/office/drawing/2014/main" id="{0A015DD9-1725-E7B1-BA6B-0DA8EB61E538}"/>
              </a:ext>
            </a:extLst>
          </p:cNvPr>
          <p:cNvSpPr>
            <a:spLocks noGrp="1"/>
          </p:cNvSpPr>
          <p:nvPr>
            <p:ph type="title"/>
          </p:nvPr>
        </p:nvSpPr>
        <p:spPr>
          <a:xfrm>
            <a:off x="-2070872" y="1102344"/>
            <a:ext cx="580890" cy="225011"/>
          </a:xfrm>
        </p:spPr>
        <p:txBody>
          <a:bodyPr>
            <a:normAutofit fontScale="90000"/>
          </a:bodyPr>
          <a:lstStyle/>
          <a:p>
            <a:r>
              <a:rPr lang="en-US" dirty="0"/>
              <a:t>.</a:t>
            </a:r>
            <a:endParaRPr lang="en-IN" dirty="0"/>
          </a:p>
        </p:txBody>
      </p:sp>
    </p:spTree>
    <p:extLst>
      <p:ext uri="{BB962C8B-B14F-4D97-AF65-F5344CB8AC3E}">
        <p14:creationId xmlns:p14="http://schemas.microsoft.com/office/powerpoint/2010/main" val="955180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3BD2F-A33E-C278-379B-E3FAAB519C49}"/>
              </a:ext>
            </a:extLst>
          </p:cNvPr>
          <p:cNvSpPr>
            <a:spLocks noGrp="1"/>
          </p:cNvSpPr>
          <p:nvPr>
            <p:ph type="title"/>
          </p:nvPr>
        </p:nvSpPr>
        <p:spPr/>
        <p:txBody>
          <a:bodyPr/>
          <a:lstStyle/>
          <a:p>
            <a:r>
              <a:rPr lang="en-US" dirty="0"/>
              <a:t>.</a:t>
            </a:r>
            <a:endParaRPr lang="en-IN" dirty="0"/>
          </a:p>
        </p:txBody>
      </p:sp>
      <p:sp>
        <p:nvSpPr>
          <p:cNvPr id="3" name="Content Placeholder 2">
            <a:extLst>
              <a:ext uri="{FF2B5EF4-FFF2-40B4-BE49-F238E27FC236}">
                <a16:creationId xmlns:a16="http://schemas.microsoft.com/office/drawing/2014/main" id="{D875BCD9-3298-BCD5-9E5F-D1045DC45565}"/>
              </a:ext>
            </a:extLst>
          </p:cNvPr>
          <p:cNvSpPr>
            <a:spLocks noGrp="1"/>
          </p:cNvSpPr>
          <p:nvPr>
            <p:ph idx="1"/>
          </p:nvPr>
        </p:nvSpPr>
        <p:spPr/>
        <p:txBody>
          <a:bodyPr/>
          <a:lstStyle/>
          <a:p>
            <a:r>
              <a:rPr lang="en-US" dirty="0"/>
              <a:t>.</a:t>
            </a:r>
            <a:endParaRPr lang="en-IN" dirty="0"/>
          </a:p>
        </p:txBody>
      </p:sp>
      <p:sp>
        <p:nvSpPr>
          <p:cNvPr id="4" name="Footer Placeholder 3">
            <a:extLst>
              <a:ext uri="{FF2B5EF4-FFF2-40B4-BE49-F238E27FC236}">
                <a16:creationId xmlns:a16="http://schemas.microsoft.com/office/drawing/2014/main" id="{7CF1FA92-FF5B-B0DF-0208-219C2760CC03}"/>
              </a:ext>
            </a:extLst>
          </p:cNvPr>
          <p:cNvSpPr>
            <a:spLocks noGrp="1"/>
          </p:cNvSpPr>
          <p:nvPr>
            <p:ph type="ftr" sz="quarter" idx="11"/>
          </p:nvPr>
        </p:nvSpPr>
        <p:spPr/>
        <p:txBody>
          <a:bodyPr/>
          <a:lstStyle/>
          <a:p>
            <a:r>
              <a:rPr lang="en-US"/>
              <a:t>Crypto: investing &amp; trading</a:t>
            </a:r>
          </a:p>
        </p:txBody>
      </p:sp>
      <p:sp>
        <p:nvSpPr>
          <p:cNvPr id="5" name="Slide Number Placeholder 4">
            <a:extLst>
              <a:ext uri="{FF2B5EF4-FFF2-40B4-BE49-F238E27FC236}">
                <a16:creationId xmlns:a16="http://schemas.microsoft.com/office/drawing/2014/main" id="{D9A53FF6-F5E4-C49D-BD28-262DA3B6C131}"/>
              </a:ext>
            </a:extLst>
          </p:cNvPr>
          <p:cNvSpPr>
            <a:spLocks noGrp="1"/>
          </p:cNvSpPr>
          <p:nvPr>
            <p:ph type="sldNum" sz="quarter" idx="12"/>
          </p:nvPr>
        </p:nvSpPr>
        <p:spPr/>
        <p:txBody>
          <a:bodyPr/>
          <a:lstStyle/>
          <a:p>
            <a:fld id="{294A09A9-5501-47C1-A89A-A340965A2BE2}" type="slidenum">
              <a:rPr lang="en-US" smtClean="0"/>
              <a:pPr/>
              <a:t>14</a:t>
            </a:fld>
            <a:endParaRPr lang="en-US"/>
          </a:p>
        </p:txBody>
      </p:sp>
      <p:pic>
        <p:nvPicPr>
          <p:cNvPr id="7" name="Picture 6">
            <a:extLst>
              <a:ext uri="{FF2B5EF4-FFF2-40B4-BE49-F238E27FC236}">
                <a16:creationId xmlns:a16="http://schemas.microsoft.com/office/drawing/2014/main" id="{6C90E5AD-FFB5-824A-311A-F3B7EB31C589}"/>
              </a:ext>
            </a:extLst>
          </p:cNvPr>
          <p:cNvPicPr>
            <a:picLocks noChangeAspect="1"/>
          </p:cNvPicPr>
          <p:nvPr/>
        </p:nvPicPr>
        <p:blipFill>
          <a:blip r:embed="rId2"/>
          <a:stretch>
            <a:fillRect/>
          </a:stretch>
        </p:blipFill>
        <p:spPr>
          <a:xfrm>
            <a:off x="1093839" y="177537"/>
            <a:ext cx="9092381" cy="6502926"/>
          </a:xfrm>
          <a:prstGeom prst="rect">
            <a:avLst/>
          </a:prstGeom>
        </p:spPr>
      </p:pic>
    </p:spTree>
    <p:extLst>
      <p:ext uri="{BB962C8B-B14F-4D97-AF65-F5344CB8AC3E}">
        <p14:creationId xmlns:p14="http://schemas.microsoft.com/office/powerpoint/2010/main" val="3393695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5A01-4223-4416-8657-EDE095ACBE10}"/>
              </a:ext>
            </a:extLst>
          </p:cNvPr>
          <p:cNvSpPr>
            <a:spLocks noGrp="1"/>
          </p:cNvSpPr>
          <p:nvPr>
            <p:ph type="title"/>
          </p:nvPr>
        </p:nvSpPr>
        <p:spPr>
          <a:xfrm>
            <a:off x="838200" y="365126"/>
            <a:ext cx="3045541" cy="1054100"/>
          </a:xfrm>
        </p:spPr>
        <p:txBody>
          <a:bodyPr>
            <a:normAutofit/>
          </a:bodyPr>
          <a:lstStyle/>
          <a:p>
            <a:r>
              <a:rPr lang="en-IN" dirty="0">
                <a:latin typeface="Times New Roman" panose="02020603050405020304" pitchFamily="18" charset="0"/>
                <a:cs typeface="Times New Roman" panose="02020603050405020304" pitchFamily="18" charset="0"/>
              </a:rPr>
              <a:t>BOXPLOT</a:t>
            </a:r>
          </a:p>
        </p:txBody>
      </p:sp>
      <p:sp>
        <p:nvSpPr>
          <p:cNvPr id="5" name="Slide Number Placeholder 4">
            <a:extLst>
              <a:ext uri="{FF2B5EF4-FFF2-40B4-BE49-F238E27FC236}">
                <a16:creationId xmlns:a16="http://schemas.microsoft.com/office/drawing/2014/main" id="{53839851-1BC8-49E7-89AD-10EE67676372}"/>
              </a:ext>
            </a:extLst>
          </p:cNvPr>
          <p:cNvSpPr>
            <a:spLocks noGrp="1"/>
          </p:cNvSpPr>
          <p:nvPr>
            <p:ph type="sldNum" sz="quarter" idx="12"/>
          </p:nvPr>
        </p:nvSpPr>
        <p:spPr/>
        <p:txBody>
          <a:bodyPr/>
          <a:lstStyle/>
          <a:p>
            <a:fld id="{294A09A9-5501-47C1-A89A-A340965A2BE2}" type="slidenum">
              <a:rPr lang="en-US" smtClean="0"/>
              <a:pPr/>
              <a:t>15</a:t>
            </a:fld>
            <a:endParaRPr lang="en-US"/>
          </a:p>
        </p:txBody>
      </p:sp>
      <p:pic>
        <p:nvPicPr>
          <p:cNvPr id="7" name="Picture 6">
            <a:extLst>
              <a:ext uri="{FF2B5EF4-FFF2-40B4-BE49-F238E27FC236}">
                <a16:creationId xmlns:a16="http://schemas.microsoft.com/office/drawing/2014/main" id="{4384797E-8521-462D-BD03-8676FDE97644}"/>
              </a:ext>
            </a:extLst>
          </p:cNvPr>
          <p:cNvPicPr>
            <a:picLocks noChangeAspect="1"/>
          </p:cNvPicPr>
          <p:nvPr/>
        </p:nvPicPr>
        <p:blipFill>
          <a:blip r:embed="rId2"/>
          <a:stretch>
            <a:fillRect/>
          </a:stretch>
        </p:blipFill>
        <p:spPr>
          <a:xfrm>
            <a:off x="895351" y="1435374"/>
            <a:ext cx="11016068" cy="5103538"/>
          </a:xfrm>
          <a:prstGeom prst="rect">
            <a:avLst/>
          </a:prstGeom>
        </p:spPr>
      </p:pic>
    </p:spTree>
    <p:extLst>
      <p:ext uri="{BB962C8B-B14F-4D97-AF65-F5344CB8AC3E}">
        <p14:creationId xmlns:p14="http://schemas.microsoft.com/office/powerpoint/2010/main" val="3505309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39851-1BC8-49E7-89AD-10EE67676372}"/>
              </a:ext>
            </a:extLst>
          </p:cNvPr>
          <p:cNvSpPr>
            <a:spLocks noGrp="1"/>
          </p:cNvSpPr>
          <p:nvPr>
            <p:ph type="sldNum" sz="quarter" idx="12"/>
          </p:nvPr>
        </p:nvSpPr>
        <p:spPr/>
        <p:txBody>
          <a:bodyPr/>
          <a:lstStyle/>
          <a:p>
            <a:fld id="{294A09A9-5501-47C1-A89A-A340965A2BE2}" type="slidenum">
              <a:rPr lang="en-US" smtClean="0"/>
              <a:pPr/>
              <a:t>16</a:t>
            </a:fld>
            <a:endParaRPr lang="en-US"/>
          </a:p>
        </p:txBody>
      </p:sp>
      <p:pic>
        <p:nvPicPr>
          <p:cNvPr id="8" name="Picture 7">
            <a:extLst>
              <a:ext uri="{FF2B5EF4-FFF2-40B4-BE49-F238E27FC236}">
                <a16:creationId xmlns:a16="http://schemas.microsoft.com/office/drawing/2014/main" id="{AB95DDDC-C618-4BFA-8E46-25E2F6ED4416}"/>
              </a:ext>
            </a:extLst>
          </p:cNvPr>
          <p:cNvPicPr>
            <a:picLocks noChangeAspect="1"/>
          </p:cNvPicPr>
          <p:nvPr/>
        </p:nvPicPr>
        <p:blipFill>
          <a:blip r:embed="rId2"/>
          <a:stretch>
            <a:fillRect/>
          </a:stretch>
        </p:blipFill>
        <p:spPr>
          <a:xfrm>
            <a:off x="241579" y="790575"/>
            <a:ext cx="11708842" cy="5424487"/>
          </a:xfrm>
          <a:prstGeom prst="rect">
            <a:avLst/>
          </a:prstGeom>
        </p:spPr>
      </p:pic>
    </p:spTree>
    <p:extLst>
      <p:ext uri="{BB962C8B-B14F-4D97-AF65-F5344CB8AC3E}">
        <p14:creationId xmlns:p14="http://schemas.microsoft.com/office/powerpoint/2010/main" val="3748635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5F1F2-DACB-4406-A200-9CBE549CFDB2}"/>
              </a:ext>
            </a:extLst>
          </p:cNvPr>
          <p:cNvSpPr>
            <a:spLocks noGrp="1"/>
          </p:cNvSpPr>
          <p:nvPr>
            <p:ph type="title"/>
          </p:nvPr>
        </p:nvSpPr>
        <p:spPr>
          <a:xfrm>
            <a:off x="2231136" y="198503"/>
            <a:ext cx="7729728" cy="1188720"/>
          </a:xfrm>
        </p:spPr>
        <p:txBody>
          <a:bodyPr/>
          <a:lstStyle/>
          <a:p>
            <a:r>
              <a:rPr lang="en-IN" dirty="0">
                <a:latin typeface="Times New Roman" panose="02020603050405020304" pitchFamily="18" charset="0"/>
                <a:cs typeface="Times New Roman" panose="02020603050405020304" pitchFamily="18" charset="0"/>
              </a:rPr>
              <a:t>Implementing Z- Score to Remove Outliers</a:t>
            </a:r>
          </a:p>
        </p:txBody>
      </p:sp>
      <p:pic>
        <p:nvPicPr>
          <p:cNvPr id="7" name="Content Placeholder 6">
            <a:extLst>
              <a:ext uri="{FF2B5EF4-FFF2-40B4-BE49-F238E27FC236}">
                <a16:creationId xmlns:a16="http://schemas.microsoft.com/office/drawing/2014/main" id="{8A025B03-DEA4-4030-AB08-24960CF8053C}"/>
              </a:ext>
            </a:extLst>
          </p:cNvPr>
          <p:cNvPicPr>
            <a:picLocks noGrp="1" noChangeAspect="1"/>
          </p:cNvPicPr>
          <p:nvPr>
            <p:ph idx="1"/>
          </p:nvPr>
        </p:nvPicPr>
        <p:blipFill rotWithShape="1">
          <a:blip r:embed="rId2"/>
          <a:srcRect t="3748" r="13982" b="13429"/>
          <a:stretch/>
        </p:blipFill>
        <p:spPr>
          <a:xfrm>
            <a:off x="1224611" y="1600201"/>
            <a:ext cx="3633140" cy="4210050"/>
          </a:xfrm>
        </p:spPr>
      </p:pic>
      <p:sp>
        <p:nvSpPr>
          <p:cNvPr id="4" name="Footer Placeholder 3">
            <a:extLst>
              <a:ext uri="{FF2B5EF4-FFF2-40B4-BE49-F238E27FC236}">
                <a16:creationId xmlns:a16="http://schemas.microsoft.com/office/drawing/2014/main" id="{938B7508-D768-4BFD-8125-B3445EB893AD}"/>
              </a:ext>
            </a:extLst>
          </p:cNvPr>
          <p:cNvSpPr>
            <a:spLocks noGrp="1"/>
          </p:cNvSpPr>
          <p:nvPr>
            <p:ph type="ftr" sz="quarter" idx="11"/>
          </p:nvPr>
        </p:nvSpPr>
        <p:spPr/>
        <p:txBody>
          <a:bodyPr/>
          <a:lstStyle/>
          <a:p>
            <a:r>
              <a:rPr lang="en-US"/>
              <a:t>Crypto: investing &amp; trading</a:t>
            </a:r>
          </a:p>
        </p:txBody>
      </p:sp>
      <p:sp>
        <p:nvSpPr>
          <p:cNvPr id="5" name="Slide Number Placeholder 4">
            <a:extLst>
              <a:ext uri="{FF2B5EF4-FFF2-40B4-BE49-F238E27FC236}">
                <a16:creationId xmlns:a16="http://schemas.microsoft.com/office/drawing/2014/main" id="{8E405739-4983-4655-86CD-0B665775A9CB}"/>
              </a:ext>
            </a:extLst>
          </p:cNvPr>
          <p:cNvSpPr>
            <a:spLocks noGrp="1"/>
          </p:cNvSpPr>
          <p:nvPr>
            <p:ph type="sldNum" sz="quarter" idx="12"/>
          </p:nvPr>
        </p:nvSpPr>
        <p:spPr/>
        <p:txBody>
          <a:bodyPr/>
          <a:lstStyle/>
          <a:p>
            <a:fld id="{294A09A9-5501-47C1-A89A-A340965A2BE2}" type="slidenum">
              <a:rPr lang="en-US" smtClean="0"/>
              <a:pPr/>
              <a:t>17</a:t>
            </a:fld>
            <a:endParaRPr lang="en-US"/>
          </a:p>
        </p:txBody>
      </p:sp>
      <p:pic>
        <p:nvPicPr>
          <p:cNvPr id="9" name="Picture 8">
            <a:extLst>
              <a:ext uri="{FF2B5EF4-FFF2-40B4-BE49-F238E27FC236}">
                <a16:creationId xmlns:a16="http://schemas.microsoft.com/office/drawing/2014/main" id="{A6EBC8A1-34C3-43BD-8E09-A5B600439D9B}"/>
              </a:ext>
            </a:extLst>
          </p:cNvPr>
          <p:cNvPicPr>
            <a:picLocks noChangeAspect="1"/>
          </p:cNvPicPr>
          <p:nvPr/>
        </p:nvPicPr>
        <p:blipFill rotWithShape="1">
          <a:blip r:embed="rId2"/>
          <a:srcRect t="87437" r="28308"/>
          <a:stretch/>
        </p:blipFill>
        <p:spPr>
          <a:xfrm>
            <a:off x="5829300" y="3073471"/>
            <a:ext cx="5752664" cy="1154594"/>
          </a:xfrm>
          <a:prstGeom prst="rect">
            <a:avLst/>
          </a:prstGeom>
        </p:spPr>
      </p:pic>
    </p:spTree>
    <p:extLst>
      <p:ext uri="{BB962C8B-B14F-4D97-AF65-F5344CB8AC3E}">
        <p14:creationId xmlns:p14="http://schemas.microsoft.com/office/powerpoint/2010/main" val="1758692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93E17B4-5E21-4245-8F20-380FDC294B04}"/>
              </a:ext>
            </a:extLst>
          </p:cNvPr>
          <p:cNvSpPr>
            <a:spLocks noGrp="1"/>
          </p:cNvSpPr>
          <p:nvPr>
            <p:ph idx="1"/>
          </p:nvPr>
        </p:nvSpPr>
        <p:spPr>
          <a:xfrm>
            <a:off x="415290" y="2962275"/>
            <a:ext cx="2997707" cy="1217296"/>
          </a:xfrm>
        </p:spPr>
        <p:txBody>
          <a:bodyPr/>
          <a:lstStyle/>
          <a:p>
            <a:r>
              <a:rPr lang="en-IN" dirty="0">
                <a:solidFill>
                  <a:schemeClr val="tx1"/>
                </a:solidFill>
                <a:latin typeface="Times New Roman" panose="02020603050405020304" pitchFamily="18" charset="0"/>
                <a:cs typeface="Times New Roman" panose="02020603050405020304" pitchFamily="18" charset="0"/>
              </a:rPr>
              <a:t>DATA COLLECTION</a:t>
            </a:r>
          </a:p>
          <a:p>
            <a:pPr lvl="1"/>
            <a:r>
              <a:rPr lang="en-IN" dirty="0">
                <a:solidFill>
                  <a:schemeClr val="tx1"/>
                </a:solidFill>
                <a:latin typeface="Times New Roman" panose="02020603050405020304" pitchFamily="18" charset="0"/>
                <a:cs typeface="Times New Roman" panose="02020603050405020304" pitchFamily="18" charset="0"/>
              </a:rPr>
              <a:t>Kaggle – HR employee attrition</a:t>
            </a:r>
          </a:p>
        </p:txBody>
      </p:sp>
      <p:sp>
        <p:nvSpPr>
          <p:cNvPr id="2" name="Slide Number Placeholder 1">
            <a:extLst>
              <a:ext uri="{FF2B5EF4-FFF2-40B4-BE49-F238E27FC236}">
                <a16:creationId xmlns:a16="http://schemas.microsoft.com/office/drawing/2014/main" id="{C2DD7556-C9F1-46AE-8067-6A1D3A99A578}"/>
              </a:ext>
            </a:extLst>
          </p:cNvPr>
          <p:cNvSpPr>
            <a:spLocks noGrp="1"/>
          </p:cNvSpPr>
          <p:nvPr>
            <p:ph type="sldNum" sz="quarter" idx="12"/>
          </p:nvPr>
        </p:nvSpPr>
        <p:spPr/>
        <p:txBody>
          <a:bodyPr/>
          <a:lstStyle/>
          <a:p>
            <a:fld id="{294A09A9-5501-47C1-A89A-A340965A2BE2}" type="slidenum">
              <a:rPr lang="en-US" smtClean="0"/>
              <a:pPr/>
              <a:t>18</a:t>
            </a:fld>
            <a:endParaRPr lang="en-US" dirty="0"/>
          </a:p>
        </p:txBody>
      </p:sp>
      <p:sp>
        <p:nvSpPr>
          <p:cNvPr id="6" name="Content Placeholder 4">
            <a:extLst>
              <a:ext uri="{FF2B5EF4-FFF2-40B4-BE49-F238E27FC236}">
                <a16:creationId xmlns:a16="http://schemas.microsoft.com/office/drawing/2014/main" id="{9F354BF3-DD76-4FDD-A911-26DA150CB68D}"/>
              </a:ext>
            </a:extLst>
          </p:cNvPr>
          <p:cNvSpPr txBox="1">
            <a:spLocks/>
          </p:cNvSpPr>
          <p:nvPr/>
        </p:nvSpPr>
        <p:spPr>
          <a:xfrm>
            <a:off x="3991355" y="2105026"/>
            <a:ext cx="2997707" cy="2265043"/>
          </a:xfrm>
          <a:prstGeom prst="rect">
            <a:avLst/>
          </a:prstGeom>
        </p:spPr>
        <p:txBody>
          <a:bodyPr vert="horz" lIns="91440" tIns="45720" rIns="91440" bIns="45720" rtlCol="0">
            <a:noAutofit/>
          </a:bodyPr>
          <a:lstStyle>
            <a:lvl1pPr marL="347472" indent="-347472" algn="l" defTabSz="914400" rtl="0" eaLnBrk="1" latinLnBrk="0" hangingPunct="1">
              <a:lnSpc>
                <a:spcPct val="150000"/>
              </a:lnSpc>
              <a:spcBef>
                <a:spcPts val="10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800" dirty="0">
                <a:solidFill>
                  <a:schemeClr val="tx1"/>
                </a:solidFill>
                <a:latin typeface="Times New Roman" panose="02020603050405020304" pitchFamily="18" charset="0"/>
                <a:cs typeface="Times New Roman" panose="02020603050405020304" pitchFamily="18" charset="0"/>
              </a:rPr>
              <a:t>PREPROCESSING</a:t>
            </a:r>
          </a:p>
          <a:p>
            <a:pPr lvl="1"/>
            <a:r>
              <a:rPr lang="en-IN" sz="1600" dirty="0">
                <a:solidFill>
                  <a:schemeClr val="tx1"/>
                </a:solidFill>
                <a:latin typeface="Times New Roman" panose="02020603050405020304" pitchFamily="18" charset="0"/>
                <a:cs typeface="Times New Roman" panose="02020603050405020304" pitchFamily="18" charset="0"/>
              </a:rPr>
              <a:t>Dummy variables</a:t>
            </a:r>
          </a:p>
          <a:p>
            <a:pPr lvl="1"/>
            <a:r>
              <a:rPr lang="en-IN" sz="1600" dirty="0">
                <a:solidFill>
                  <a:schemeClr val="tx1"/>
                </a:solidFill>
                <a:latin typeface="Times New Roman" panose="02020603050405020304" pitchFamily="18" charset="0"/>
                <a:cs typeface="Times New Roman" panose="02020603050405020304" pitchFamily="18" charset="0"/>
              </a:rPr>
              <a:t>Removal of outliers</a:t>
            </a:r>
          </a:p>
          <a:p>
            <a:pPr lvl="1"/>
            <a:r>
              <a:rPr lang="en-IN" sz="1600" dirty="0">
                <a:solidFill>
                  <a:schemeClr val="tx1"/>
                </a:solidFill>
                <a:latin typeface="Times New Roman" panose="02020603050405020304" pitchFamily="18" charset="0"/>
                <a:cs typeface="Times New Roman" panose="02020603050405020304" pitchFamily="18" charset="0"/>
              </a:rPr>
              <a:t>Feature Scaling</a:t>
            </a:r>
          </a:p>
          <a:p>
            <a:pPr lvl="1"/>
            <a:r>
              <a:rPr lang="en-IN" sz="1600" dirty="0">
                <a:solidFill>
                  <a:schemeClr val="tx1"/>
                </a:solidFill>
                <a:latin typeface="Times New Roman" panose="02020603050405020304" pitchFamily="18" charset="0"/>
                <a:cs typeface="Times New Roman" panose="02020603050405020304" pitchFamily="18" charset="0"/>
              </a:rPr>
              <a:t>Handling imbalanced data</a:t>
            </a:r>
          </a:p>
          <a:p>
            <a:pPr lvl="1"/>
            <a:endParaRPr lang="en-IN" sz="1600" dirty="0">
              <a:solidFill>
                <a:schemeClr val="tx1"/>
              </a:solidFill>
            </a:endParaRPr>
          </a:p>
        </p:txBody>
      </p:sp>
      <p:cxnSp>
        <p:nvCxnSpPr>
          <p:cNvPr id="8" name="Straight Arrow Connector 7">
            <a:extLst>
              <a:ext uri="{FF2B5EF4-FFF2-40B4-BE49-F238E27FC236}">
                <a16:creationId xmlns:a16="http://schemas.microsoft.com/office/drawing/2014/main" id="{C868EC3B-A943-49DE-B601-BB44E77F0ED6}"/>
              </a:ext>
            </a:extLst>
          </p:cNvPr>
          <p:cNvCxnSpPr>
            <a:cxnSpLocks/>
          </p:cNvCxnSpPr>
          <p:nvPr/>
        </p:nvCxnSpPr>
        <p:spPr>
          <a:xfrm flipV="1">
            <a:off x="3018090" y="3237547"/>
            <a:ext cx="1049085" cy="238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1614E64-3682-49E6-B66C-2466CC769E18}"/>
              </a:ext>
            </a:extLst>
          </p:cNvPr>
          <p:cNvCxnSpPr>
            <a:cxnSpLocks/>
          </p:cNvCxnSpPr>
          <p:nvPr/>
        </p:nvCxnSpPr>
        <p:spPr>
          <a:xfrm flipV="1">
            <a:off x="7110415" y="2447925"/>
            <a:ext cx="1652585" cy="390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4">
            <a:extLst>
              <a:ext uri="{FF2B5EF4-FFF2-40B4-BE49-F238E27FC236}">
                <a16:creationId xmlns:a16="http://schemas.microsoft.com/office/drawing/2014/main" id="{9FF771B6-631E-45F3-BBE6-701C4A8ABD53}"/>
              </a:ext>
            </a:extLst>
          </p:cNvPr>
          <p:cNvSpPr txBox="1">
            <a:spLocks/>
          </p:cNvSpPr>
          <p:nvPr/>
        </p:nvSpPr>
        <p:spPr>
          <a:xfrm>
            <a:off x="8635746" y="1658302"/>
            <a:ext cx="3289554" cy="1579246"/>
          </a:xfrm>
          <a:prstGeom prst="rect">
            <a:avLst/>
          </a:prstGeom>
        </p:spPr>
        <p:txBody>
          <a:bodyPr vert="horz" lIns="91440" tIns="45720" rIns="91440" bIns="45720" rtlCol="0">
            <a:noAutofit/>
          </a:bodyPr>
          <a:lstStyle>
            <a:lvl1pPr marL="347472" indent="-347472" algn="l" defTabSz="914400" rtl="0" eaLnBrk="1" latinLnBrk="0" hangingPunct="1">
              <a:lnSpc>
                <a:spcPct val="150000"/>
              </a:lnSpc>
              <a:spcBef>
                <a:spcPts val="10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800" dirty="0">
                <a:solidFill>
                  <a:schemeClr val="tx1"/>
                </a:solidFill>
                <a:latin typeface="Times New Roman" panose="02020603050405020304" pitchFamily="18" charset="0"/>
                <a:cs typeface="Times New Roman" panose="02020603050405020304" pitchFamily="18" charset="0"/>
              </a:rPr>
              <a:t>Feature Selection</a:t>
            </a:r>
          </a:p>
          <a:p>
            <a:pPr lvl="1"/>
            <a:r>
              <a:rPr lang="en-IN" sz="1600" dirty="0">
                <a:solidFill>
                  <a:schemeClr val="tx1"/>
                </a:solidFill>
                <a:latin typeface="Times New Roman" panose="02020603050405020304" pitchFamily="18" charset="0"/>
                <a:cs typeface="Times New Roman" panose="02020603050405020304" pitchFamily="18" charset="0"/>
              </a:rPr>
              <a:t>Deleting noisy features</a:t>
            </a:r>
          </a:p>
          <a:p>
            <a:pPr lvl="1"/>
            <a:r>
              <a:rPr lang="en-IN" sz="1600" dirty="0">
                <a:solidFill>
                  <a:schemeClr val="tx1"/>
                </a:solidFill>
                <a:latin typeface="Times New Roman" panose="02020603050405020304" pitchFamily="18" charset="0"/>
                <a:cs typeface="Times New Roman" panose="02020603050405020304" pitchFamily="18" charset="0"/>
              </a:rPr>
              <a:t>Creating new attributes</a:t>
            </a:r>
          </a:p>
        </p:txBody>
      </p:sp>
      <p:cxnSp>
        <p:nvCxnSpPr>
          <p:cNvPr id="13" name="Straight Arrow Connector 12">
            <a:extLst>
              <a:ext uri="{FF2B5EF4-FFF2-40B4-BE49-F238E27FC236}">
                <a16:creationId xmlns:a16="http://schemas.microsoft.com/office/drawing/2014/main" id="{A365416F-0B0C-4730-AE08-97B5E9D40F68}"/>
              </a:ext>
            </a:extLst>
          </p:cNvPr>
          <p:cNvCxnSpPr/>
          <p:nvPr/>
        </p:nvCxnSpPr>
        <p:spPr>
          <a:xfrm>
            <a:off x="10031540" y="2962275"/>
            <a:ext cx="0" cy="1343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ontent Placeholder 4">
            <a:extLst>
              <a:ext uri="{FF2B5EF4-FFF2-40B4-BE49-F238E27FC236}">
                <a16:creationId xmlns:a16="http://schemas.microsoft.com/office/drawing/2014/main" id="{B6377AAE-EC62-459B-A67B-3D599BEB4D0B}"/>
              </a:ext>
            </a:extLst>
          </p:cNvPr>
          <p:cNvSpPr txBox="1">
            <a:spLocks/>
          </p:cNvSpPr>
          <p:nvPr/>
        </p:nvSpPr>
        <p:spPr>
          <a:xfrm>
            <a:off x="8396288" y="4410075"/>
            <a:ext cx="3289554" cy="1884046"/>
          </a:xfrm>
          <a:prstGeom prst="rect">
            <a:avLst/>
          </a:prstGeom>
        </p:spPr>
        <p:txBody>
          <a:bodyPr vert="horz" lIns="91440" tIns="45720" rIns="91440" bIns="45720" rtlCol="0">
            <a:noAutofit/>
          </a:bodyPr>
          <a:lstStyle>
            <a:lvl1pPr marL="347472" indent="-347472" algn="l" defTabSz="914400" rtl="0" eaLnBrk="1" latinLnBrk="0" hangingPunct="1">
              <a:lnSpc>
                <a:spcPct val="150000"/>
              </a:lnSpc>
              <a:spcBef>
                <a:spcPts val="10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800" dirty="0">
                <a:solidFill>
                  <a:schemeClr val="tx1"/>
                </a:solidFill>
                <a:latin typeface="Times New Roman" panose="02020603050405020304" pitchFamily="18" charset="0"/>
                <a:cs typeface="Times New Roman" panose="02020603050405020304" pitchFamily="18" charset="0"/>
              </a:rPr>
              <a:t>Models Developed</a:t>
            </a:r>
          </a:p>
          <a:p>
            <a:pPr lvl="1"/>
            <a:r>
              <a:rPr lang="en-IN" sz="1400" dirty="0">
                <a:solidFill>
                  <a:schemeClr val="tx1"/>
                </a:solidFill>
                <a:latin typeface="Times New Roman" panose="02020603050405020304" pitchFamily="18" charset="0"/>
                <a:cs typeface="Times New Roman" panose="02020603050405020304" pitchFamily="18" charset="0"/>
              </a:rPr>
              <a:t>Decision Tree Classifier</a:t>
            </a:r>
          </a:p>
          <a:p>
            <a:pPr lvl="1"/>
            <a:r>
              <a:rPr lang="en-IN" sz="1400" dirty="0">
                <a:solidFill>
                  <a:schemeClr val="tx1"/>
                </a:solidFill>
                <a:latin typeface="Times New Roman" panose="02020603050405020304" pitchFamily="18" charset="0"/>
                <a:cs typeface="Times New Roman" panose="02020603050405020304" pitchFamily="18" charset="0"/>
              </a:rPr>
              <a:t>Logistic Regression</a:t>
            </a:r>
          </a:p>
          <a:p>
            <a:pPr lvl="1"/>
            <a:r>
              <a:rPr lang="en-IN" sz="1400" dirty="0">
                <a:solidFill>
                  <a:schemeClr val="tx1"/>
                </a:solidFill>
                <a:latin typeface="Times New Roman" panose="02020603050405020304" pitchFamily="18" charset="0"/>
                <a:cs typeface="Times New Roman" panose="02020603050405020304" pitchFamily="18" charset="0"/>
              </a:rPr>
              <a:t>Perceptron Learning</a:t>
            </a:r>
          </a:p>
          <a:p>
            <a:pPr lvl="1"/>
            <a:r>
              <a:rPr lang="en-IN" sz="1400" dirty="0">
                <a:solidFill>
                  <a:schemeClr val="tx1"/>
                </a:solidFill>
                <a:latin typeface="Times New Roman" panose="02020603050405020304" pitchFamily="18" charset="0"/>
                <a:cs typeface="Times New Roman" panose="02020603050405020304" pitchFamily="18" charset="0"/>
              </a:rPr>
              <a:t>Gradient Boosting </a:t>
            </a:r>
          </a:p>
          <a:p>
            <a:pPr lvl="1"/>
            <a:r>
              <a:rPr lang="en-IN" sz="1400" dirty="0">
                <a:solidFill>
                  <a:schemeClr val="tx1"/>
                </a:solidFill>
                <a:latin typeface="Times New Roman" panose="02020603050405020304" pitchFamily="18" charset="0"/>
                <a:cs typeface="Times New Roman" panose="02020603050405020304" pitchFamily="18" charset="0"/>
              </a:rPr>
              <a:t>Naive Bayes</a:t>
            </a:r>
          </a:p>
        </p:txBody>
      </p:sp>
      <p:cxnSp>
        <p:nvCxnSpPr>
          <p:cNvPr id="16" name="Straight Arrow Connector 15">
            <a:extLst>
              <a:ext uri="{FF2B5EF4-FFF2-40B4-BE49-F238E27FC236}">
                <a16:creationId xmlns:a16="http://schemas.microsoft.com/office/drawing/2014/main" id="{F03F35D2-14BC-40CF-8C87-53A67B4A7DB0}"/>
              </a:ext>
            </a:extLst>
          </p:cNvPr>
          <p:cNvCxnSpPr/>
          <p:nvPr/>
        </p:nvCxnSpPr>
        <p:spPr>
          <a:xfrm flipH="1">
            <a:off x="6786563" y="5629275"/>
            <a:ext cx="1562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Content Placeholder 4">
            <a:extLst>
              <a:ext uri="{FF2B5EF4-FFF2-40B4-BE49-F238E27FC236}">
                <a16:creationId xmlns:a16="http://schemas.microsoft.com/office/drawing/2014/main" id="{9A021F84-BEDD-49E7-9913-A0B314F3BE4B}"/>
              </a:ext>
            </a:extLst>
          </p:cNvPr>
          <p:cNvSpPr txBox="1">
            <a:spLocks/>
          </p:cNvSpPr>
          <p:nvPr/>
        </p:nvSpPr>
        <p:spPr>
          <a:xfrm>
            <a:off x="3789619" y="4852987"/>
            <a:ext cx="4148136" cy="1800225"/>
          </a:xfrm>
          <a:prstGeom prst="rect">
            <a:avLst/>
          </a:prstGeom>
        </p:spPr>
        <p:txBody>
          <a:bodyPr vert="horz" lIns="91440" tIns="45720" rIns="91440" bIns="45720" rtlCol="0">
            <a:noAutofit/>
          </a:bodyPr>
          <a:lstStyle>
            <a:lvl1pPr marL="347472" indent="-347472" algn="l" defTabSz="914400" rtl="0" eaLnBrk="1" latinLnBrk="0" hangingPunct="1">
              <a:lnSpc>
                <a:spcPct val="150000"/>
              </a:lnSpc>
              <a:spcBef>
                <a:spcPts val="10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800" dirty="0">
                <a:solidFill>
                  <a:schemeClr val="tx1"/>
                </a:solidFill>
                <a:latin typeface="Times New Roman" panose="02020603050405020304" pitchFamily="18" charset="0"/>
                <a:cs typeface="Times New Roman" panose="02020603050405020304" pitchFamily="18" charset="0"/>
              </a:rPr>
              <a:t>Result (Performance Measures)</a:t>
            </a:r>
          </a:p>
          <a:p>
            <a:pPr lvl="1"/>
            <a:r>
              <a:rPr lang="en-IN" sz="1400" dirty="0">
                <a:solidFill>
                  <a:schemeClr val="tx1"/>
                </a:solidFill>
                <a:latin typeface="Times New Roman" panose="02020603050405020304" pitchFamily="18" charset="0"/>
                <a:cs typeface="Times New Roman" panose="02020603050405020304" pitchFamily="18" charset="0"/>
              </a:rPr>
              <a:t>Accuracy</a:t>
            </a:r>
          </a:p>
          <a:p>
            <a:pPr lvl="1"/>
            <a:r>
              <a:rPr lang="en-IN" sz="1400" dirty="0">
                <a:solidFill>
                  <a:schemeClr val="tx1"/>
                </a:solidFill>
                <a:latin typeface="Times New Roman" panose="02020603050405020304" pitchFamily="18" charset="0"/>
                <a:cs typeface="Times New Roman" panose="02020603050405020304" pitchFamily="18" charset="0"/>
              </a:rPr>
              <a:t>Precision</a:t>
            </a:r>
          </a:p>
          <a:p>
            <a:pPr lvl="1"/>
            <a:r>
              <a:rPr lang="en-IN" sz="1400" dirty="0">
                <a:solidFill>
                  <a:schemeClr val="tx1"/>
                </a:solidFill>
                <a:latin typeface="Times New Roman" panose="02020603050405020304" pitchFamily="18" charset="0"/>
                <a:cs typeface="Times New Roman" panose="02020603050405020304" pitchFamily="18" charset="0"/>
              </a:rPr>
              <a:t>Recall </a:t>
            </a:r>
          </a:p>
          <a:p>
            <a:pPr lvl="1"/>
            <a:r>
              <a:rPr lang="en-IN" sz="1400" dirty="0">
                <a:solidFill>
                  <a:schemeClr val="tx1"/>
                </a:solidFill>
                <a:latin typeface="Times New Roman" panose="02020603050405020304" pitchFamily="18" charset="0"/>
                <a:cs typeface="Times New Roman" panose="02020603050405020304" pitchFamily="18" charset="0"/>
              </a:rPr>
              <a:t>F1 - Sc</a:t>
            </a:r>
            <a:r>
              <a:rPr lang="en-IN" sz="1400" dirty="0">
                <a:solidFill>
                  <a:schemeClr val="tx1"/>
                </a:solidFill>
              </a:rPr>
              <a:t>ore</a:t>
            </a:r>
          </a:p>
        </p:txBody>
      </p:sp>
      <p:sp>
        <p:nvSpPr>
          <p:cNvPr id="21" name="TextBox 20">
            <a:extLst>
              <a:ext uri="{FF2B5EF4-FFF2-40B4-BE49-F238E27FC236}">
                <a16:creationId xmlns:a16="http://schemas.microsoft.com/office/drawing/2014/main" id="{CC2C24EF-BEEB-4D20-B2EB-46583FAF0E36}"/>
              </a:ext>
            </a:extLst>
          </p:cNvPr>
          <p:cNvSpPr txBox="1"/>
          <p:nvPr/>
        </p:nvSpPr>
        <p:spPr>
          <a:xfrm>
            <a:off x="1533525" y="247949"/>
            <a:ext cx="7877478" cy="923330"/>
          </a:xfrm>
          <a:prstGeom prst="rect">
            <a:avLst/>
          </a:prstGeom>
          <a:noFill/>
        </p:spPr>
        <p:txBody>
          <a:bodyPr wrap="none" rtlCol="0">
            <a:spAutoFit/>
          </a:bodyPr>
          <a:lstStyle/>
          <a:p>
            <a:r>
              <a:rPr lang="en-IN" sz="5400" dirty="0">
                <a:solidFill>
                  <a:schemeClr val="tx2">
                    <a:lumMod val="75000"/>
                  </a:schemeClr>
                </a:solidFill>
                <a:latin typeface="Times New Roman" panose="02020603050405020304" pitchFamily="18" charset="0"/>
                <a:cs typeface="Times New Roman" panose="02020603050405020304" pitchFamily="18" charset="0"/>
              </a:rPr>
              <a:t>Research</a:t>
            </a:r>
            <a:r>
              <a:rPr lang="en-IN" sz="5400" dirty="0">
                <a:solidFill>
                  <a:schemeClr val="tx2">
                    <a:lumMod val="75000"/>
                  </a:schemeClr>
                </a:solidFill>
              </a:rPr>
              <a:t> </a:t>
            </a:r>
            <a:r>
              <a:rPr lang="en-IN" sz="5400" dirty="0">
                <a:solidFill>
                  <a:schemeClr val="tx2">
                    <a:lumMod val="75000"/>
                  </a:schemeClr>
                </a:solidFill>
                <a:latin typeface="Times New Roman" panose="02020603050405020304" pitchFamily="18" charset="0"/>
                <a:cs typeface="Times New Roman" panose="02020603050405020304" pitchFamily="18" charset="0"/>
              </a:rPr>
              <a:t>Methodologies</a:t>
            </a:r>
            <a:r>
              <a:rPr lang="en-IN" sz="5400" dirty="0">
                <a:solidFill>
                  <a:schemeClr val="tx2">
                    <a:lumMod val="75000"/>
                  </a:schemeClr>
                </a:solidFill>
              </a:rPr>
              <a:t> :- </a:t>
            </a:r>
          </a:p>
        </p:txBody>
      </p:sp>
    </p:spTree>
    <p:extLst>
      <p:ext uri="{BB962C8B-B14F-4D97-AF65-F5344CB8AC3E}">
        <p14:creationId xmlns:p14="http://schemas.microsoft.com/office/powerpoint/2010/main" val="52962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5A38DA7-6D12-465E-E04D-B6D8867EF6A9}"/>
              </a:ext>
            </a:extLst>
          </p:cNvPr>
          <p:cNvSpPr>
            <a:spLocks noGrp="1"/>
          </p:cNvSpPr>
          <p:nvPr>
            <p:ph type="sldNum" sz="quarter" idx="12"/>
          </p:nvPr>
        </p:nvSpPr>
        <p:spPr/>
        <p:txBody>
          <a:bodyPr/>
          <a:lstStyle/>
          <a:p>
            <a:fld id="{294A09A9-5501-47C1-A89A-A340965A2BE2}" type="slidenum">
              <a:rPr lang="en-US" smtClean="0"/>
              <a:pPr/>
              <a:t>19</a:t>
            </a:fld>
            <a:endParaRPr lang="en-US"/>
          </a:p>
        </p:txBody>
      </p:sp>
      <p:pic>
        <p:nvPicPr>
          <p:cNvPr id="7" name="Picture 6">
            <a:extLst>
              <a:ext uri="{FF2B5EF4-FFF2-40B4-BE49-F238E27FC236}">
                <a16:creationId xmlns:a16="http://schemas.microsoft.com/office/drawing/2014/main" id="{AE9541A6-1AD7-95A8-76E1-DC99ECA9D357}"/>
              </a:ext>
            </a:extLst>
          </p:cNvPr>
          <p:cNvPicPr>
            <a:picLocks noChangeAspect="1"/>
          </p:cNvPicPr>
          <p:nvPr/>
        </p:nvPicPr>
        <p:blipFill>
          <a:blip r:embed="rId2"/>
          <a:stretch>
            <a:fillRect/>
          </a:stretch>
        </p:blipFill>
        <p:spPr>
          <a:xfrm>
            <a:off x="531812" y="1699971"/>
            <a:ext cx="4829849" cy="3458058"/>
          </a:xfrm>
          <a:prstGeom prst="rect">
            <a:avLst/>
          </a:prstGeom>
        </p:spPr>
      </p:pic>
      <p:pic>
        <p:nvPicPr>
          <p:cNvPr id="9" name="Picture 8">
            <a:extLst>
              <a:ext uri="{FF2B5EF4-FFF2-40B4-BE49-F238E27FC236}">
                <a16:creationId xmlns:a16="http://schemas.microsoft.com/office/drawing/2014/main" id="{ACA5FBA4-86CE-BF07-14A9-A7C783D0DFAF}"/>
              </a:ext>
            </a:extLst>
          </p:cNvPr>
          <p:cNvPicPr>
            <a:picLocks noChangeAspect="1"/>
          </p:cNvPicPr>
          <p:nvPr/>
        </p:nvPicPr>
        <p:blipFill>
          <a:blip r:embed="rId3"/>
          <a:stretch>
            <a:fillRect/>
          </a:stretch>
        </p:blipFill>
        <p:spPr>
          <a:xfrm>
            <a:off x="6232699" y="1699972"/>
            <a:ext cx="4551019" cy="3458058"/>
          </a:xfrm>
          <a:prstGeom prst="rect">
            <a:avLst/>
          </a:prstGeom>
        </p:spPr>
      </p:pic>
      <p:sp>
        <p:nvSpPr>
          <p:cNvPr id="2" name="TextBox 1">
            <a:extLst>
              <a:ext uri="{FF2B5EF4-FFF2-40B4-BE49-F238E27FC236}">
                <a16:creationId xmlns:a16="http://schemas.microsoft.com/office/drawing/2014/main" id="{B49555A0-D3E2-A165-AB6B-830A8EBCD97A}"/>
              </a:ext>
            </a:extLst>
          </p:cNvPr>
          <p:cNvSpPr txBox="1"/>
          <p:nvPr/>
        </p:nvSpPr>
        <p:spPr>
          <a:xfrm>
            <a:off x="1789471" y="787782"/>
            <a:ext cx="3670513"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Confusion Matrix</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4489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757380" y="1540527"/>
            <a:ext cx="6808889" cy="12700"/>
            <a:chOff x="0" y="0"/>
            <a:chExt cx="13617778" cy="25400"/>
          </a:xfrm>
        </p:grpSpPr>
        <p:sp>
          <p:nvSpPr>
            <p:cNvPr id="5" name="Freeform 5"/>
            <p:cNvSpPr/>
            <p:nvPr/>
          </p:nvSpPr>
          <p:spPr>
            <a:xfrm>
              <a:off x="12700" y="12700"/>
              <a:ext cx="13592429" cy="0"/>
            </a:xfrm>
            <a:custGeom>
              <a:avLst/>
              <a:gdLst/>
              <a:ahLst/>
              <a:cxnLst/>
              <a:rect l="l" t="t" r="r" b="b"/>
              <a:pathLst>
                <a:path w="13592429">
                  <a:moveTo>
                    <a:pt x="0" y="0"/>
                  </a:moveTo>
                  <a:lnTo>
                    <a:pt x="13592429" y="0"/>
                  </a:lnTo>
                </a:path>
              </a:pathLst>
            </a:custGeom>
            <a:solidFill>
              <a:srgbClr val="394C60"/>
            </a:solidFill>
          </p:spPr>
        </p:sp>
        <p:sp>
          <p:nvSpPr>
            <p:cNvPr id="6" name="Freeform 6"/>
            <p:cNvSpPr/>
            <p:nvPr/>
          </p:nvSpPr>
          <p:spPr>
            <a:xfrm>
              <a:off x="12700" y="0"/>
              <a:ext cx="13592429" cy="25400"/>
            </a:xfrm>
            <a:custGeom>
              <a:avLst/>
              <a:gdLst/>
              <a:ahLst/>
              <a:cxnLst/>
              <a:rect l="l" t="t" r="r" b="b"/>
              <a:pathLst>
                <a:path w="13592429" h="25400">
                  <a:moveTo>
                    <a:pt x="0" y="0"/>
                  </a:moveTo>
                  <a:lnTo>
                    <a:pt x="13592429" y="0"/>
                  </a:lnTo>
                  <a:lnTo>
                    <a:pt x="13592429" y="25400"/>
                  </a:lnTo>
                  <a:lnTo>
                    <a:pt x="0" y="25400"/>
                  </a:lnTo>
                  <a:close/>
                </a:path>
              </a:pathLst>
            </a:custGeom>
            <a:solidFill>
              <a:srgbClr val="394C60"/>
            </a:solidFill>
          </p:spPr>
        </p:sp>
      </p:grpSp>
      <p:grpSp>
        <p:nvGrpSpPr>
          <p:cNvPr id="7" name="Group 7"/>
          <p:cNvGrpSpPr/>
          <p:nvPr/>
        </p:nvGrpSpPr>
        <p:grpSpPr>
          <a:xfrm>
            <a:off x="757380" y="2201302"/>
            <a:ext cx="6808889" cy="12700"/>
            <a:chOff x="0" y="0"/>
            <a:chExt cx="13617778" cy="25400"/>
          </a:xfrm>
        </p:grpSpPr>
        <p:sp>
          <p:nvSpPr>
            <p:cNvPr id="8" name="Freeform 8"/>
            <p:cNvSpPr/>
            <p:nvPr/>
          </p:nvSpPr>
          <p:spPr>
            <a:xfrm>
              <a:off x="12700" y="12700"/>
              <a:ext cx="13592429" cy="0"/>
            </a:xfrm>
            <a:custGeom>
              <a:avLst/>
              <a:gdLst/>
              <a:ahLst/>
              <a:cxnLst/>
              <a:rect l="l" t="t" r="r" b="b"/>
              <a:pathLst>
                <a:path w="13592429">
                  <a:moveTo>
                    <a:pt x="0" y="0"/>
                  </a:moveTo>
                  <a:lnTo>
                    <a:pt x="13592429" y="0"/>
                  </a:lnTo>
                </a:path>
              </a:pathLst>
            </a:custGeom>
            <a:solidFill>
              <a:srgbClr val="394C60"/>
            </a:solidFill>
          </p:spPr>
        </p:sp>
        <p:sp>
          <p:nvSpPr>
            <p:cNvPr id="9" name="Freeform 9"/>
            <p:cNvSpPr/>
            <p:nvPr/>
          </p:nvSpPr>
          <p:spPr>
            <a:xfrm>
              <a:off x="12700" y="0"/>
              <a:ext cx="13592429" cy="25400"/>
            </a:xfrm>
            <a:custGeom>
              <a:avLst/>
              <a:gdLst/>
              <a:ahLst/>
              <a:cxnLst/>
              <a:rect l="l" t="t" r="r" b="b"/>
              <a:pathLst>
                <a:path w="13592429" h="25400">
                  <a:moveTo>
                    <a:pt x="0" y="0"/>
                  </a:moveTo>
                  <a:lnTo>
                    <a:pt x="13592429" y="0"/>
                  </a:lnTo>
                  <a:lnTo>
                    <a:pt x="13592429" y="25400"/>
                  </a:lnTo>
                  <a:lnTo>
                    <a:pt x="0" y="25400"/>
                  </a:lnTo>
                  <a:close/>
                </a:path>
              </a:pathLst>
            </a:custGeom>
            <a:solidFill>
              <a:srgbClr val="394C60"/>
            </a:solidFill>
          </p:spPr>
        </p:sp>
      </p:grpSp>
      <p:grpSp>
        <p:nvGrpSpPr>
          <p:cNvPr id="10" name="Group 10"/>
          <p:cNvGrpSpPr/>
          <p:nvPr/>
        </p:nvGrpSpPr>
        <p:grpSpPr>
          <a:xfrm>
            <a:off x="757380" y="2862078"/>
            <a:ext cx="6808889" cy="12700"/>
            <a:chOff x="0" y="0"/>
            <a:chExt cx="13617778" cy="25400"/>
          </a:xfrm>
        </p:grpSpPr>
        <p:sp>
          <p:nvSpPr>
            <p:cNvPr id="11" name="Freeform 11"/>
            <p:cNvSpPr/>
            <p:nvPr/>
          </p:nvSpPr>
          <p:spPr>
            <a:xfrm>
              <a:off x="12700" y="12700"/>
              <a:ext cx="13592429" cy="0"/>
            </a:xfrm>
            <a:custGeom>
              <a:avLst/>
              <a:gdLst/>
              <a:ahLst/>
              <a:cxnLst/>
              <a:rect l="l" t="t" r="r" b="b"/>
              <a:pathLst>
                <a:path w="13592429">
                  <a:moveTo>
                    <a:pt x="0" y="0"/>
                  </a:moveTo>
                  <a:lnTo>
                    <a:pt x="13592429" y="0"/>
                  </a:lnTo>
                </a:path>
              </a:pathLst>
            </a:custGeom>
            <a:solidFill>
              <a:srgbClr val="394C60"/>
            </a:solidFill>
          </p:spPr>
        </p:sp>
        <p:sp>
          <p:nvSpPr>
            <p:cNvPr id="12" name="Freeform 12"/>
            <p:cNvSpPr/>
            <p:nvPr/>
          </p:nvSpPr>
          <p:spPr>
            <a:xfrm>
              <a:off x="12700" y="0"/>
              <a:ext cx="13592429" cy="25400"/>
            </a:xfrm>
            <a:custGeom>
              <a:avLst/>
              <a:gdLst/>
              <a:ahLst/>
              <a:cxnLst/>
              <a:rect l="l" t="t" r="r" b="b"/>
              <a:pathLst>
                <a:path w="13592429" h="25400">
                  <a:moveTo>
                    <a:pt x="0" y="0"/>
                  </a:moveTo>
                  <a:lnTo>
                    <a:pt x="13592429" y="0"/>
                  </a:lnTo>
                  <a:lnTo>
                    <a:pt x="13592429" y="25400"/>
                  </a:lnTo>
                  <a:lnTo>
                    <a:pt x="0" y="25400"/>
                  </a:lnTo>
                  <a:close/>
                </a:path>
              </a:pathLst>
            </a:custGeom>
            <a:solidFill>
              <a:srgbClr val="394C60"/>
            </a:solidFill>
          </p:spPr>
        </p:sp>
      </p:grpSp>
      <p:grpSp>
        <p:nvGrpSpPr>
          <p:cNvPr id="13" name="Group 13"/>
          <p:cNvGrpSpPr/>
          <p:nvPr/>
        </p:nvGrpSpPr>
        <p:grpSpPr>
          <a:xfrm>
            <a:off x="757380" y="3522853"/>
            <a:ext cx="6808889" cy="12700"/>
            <a:chOff x="0" y="0"/>
            <a:chExt cx="13617778" cy="25400"/>
          </a:xfrm>
        </p:grpSpPr>
        <p:sp>
          <p:nvSpPr>
            <p:cNvPr id="14" name="Freeform 14"/>
            <p:cNvSpPr/>
            <p:nvPr/>
          </p:nvSpPr>
          <p:spPr>
            <a:xfrm>
              <a:off x="12700" y="12700"/>
              <a:ext cx="13592429" cy="0"/>
            </a:xfrm>
            <a:custGeom>
              <a:avLst/>
              <a:gdLst/>
              <a:ahLst/>
              <a:cxnLst/>
              <a:rect l="l" t="t" r="r" b="b"/>
              <a:pathLst>
                <a:path w="13592429">
                  <a:moveTo>
                    <a:pt x="0" y="0"/>
                  </a:moveTo>
                  <a:lnTo>
                    <a:pt x="13592429" y="0"/>
                  </a:lnTo>
                </a:path>
              </a:pathLst>
            </a:custGeom>
            <a:solidFill>
              <a:srgbClr val="394C60"/>
            </a:solidFill>
          </p:spPr>
        </p:sp>
        <p:sp>
          <p:nvSpPr>
            <p:cNvPr id="15" name="Freeform 15"/>
            <p:cNvSpPr/>
            <p:nvPr/>
          </p:nvSpPr>
          <p:spPr>
            <a:xfrm>
              <a:off x="12700" y="0"/>
              <a:ext cx="13592429" cy="25400"/>
            </a:xfrm>
            <a:custGeom>
              <a:avLst/>
              <a:gdLst/>
              <a:ahLst/>
              <a:cxnLst/>
              <a:rect l="l" t="t" r="r" b="b"/>
              <a:pathLst>
                <a:path w="13592429" h="25400">
                  <a:moveTo>
                    <a:pt x="0" y="0"/>
                  </a:moveTo>
                  <a:lnTo>
                    <a:pt x="13592429" y="0"/>
                  </a:lnTo>
                  <a:lnTo>
                    <a:pt x="13592429" y="25400"/>
                  </a:lnTo>
                  <a:lnTo>
                    <a:pt x="0" y="25400"/>
                  </a:lnTo>
                  <a:close/>
                </a:path>
              </a:pathLst>
            </a:custGeom>
            <a:solidFill>
              <a:srgbClr val="394C60"/>
            </a:solidFill>
          </p:spPr>
        </p:sp>
      </p:grpSp>
      <p:grpSp>
        <p:nvGrpSpPr>
          <p:cNvPr id="16" name="Group 16"/>
          <p:cNvGrpSpPr/>
          <p:nvPr/>
        </p:nvGrpSpPr>
        <p:grpSpPr>
          <a:xfrm>
            <a:off x="757380" y="4183628"/>
            <a:ext cx="6808889" cy="12700"/>
            <a:chOff x="0" y="0"/>
            <a:chExt cx="13617778" cy="25400"/>
          </a:xfrm>
        </p:grpSpPr>
        <p:sp>
          <p:nvSpPr>
            <p:cNvPr id="17" name="Freeform 17"/>
            <p:cNvSpPr/>
            <p:nvPr/>
          </p:nvSpPr>
          <p:spPr>
            <a:xfrm>
              <a:off x="12700" y="12700"/>
              <a:ext cx="13592429" cy="0"/>
            </a:xfrm>
            <a:custGeom>
              <a:avLst/>
              <a:gdLst/>
              <a:ahLst/>
              <a:cxnLst/>
              <a:rect l="l" t="t" r="r" b="b"/>
              <a:pathLst>
                <a:path w="13592429">
                  <a:moveTo>
                    <a:pt x="0" y="0"/>
                  </a:moveTo>
                  <a:lnTo>
                    <a:pt x="13592429" y="0"/>
                  </a:lnTo>
                </a:path>
              </a:pathLst>
            </a:custGeom>
            <a:solidFill>
              <a:srgbClr val="394C60"/>
            </a:solidFill>
          </p:spPr>
        </p:sp>
        <p:sp>
          <p:nvSpPr>
            <p:cNvPr id="18" name="Freeform 18"/>
            <p:cNvSpPr/>
            <p:nvPr/>
          </p:nvSpPr>
          <p:spPr>
            <a:xfrm>
              <a:off x="12700" y="0"/>
              <a:ext cx="13592429" cy="25400"/>
            </a:xfrm>
            <a:custGeom>
              <a:avLst/>
              <a:gdLst/>
              <a:ahLst/>
              <a:cxnLst/>
              <a:rect l="l" t="t" r="r" b="b"/>
              <a:pathLst>
                <a:path w="13592429" h="25400">
                  <a:moveTo>
                    <a:pt x="0" y="0"/>
                  </a:moveTo>
                  <a:lnTo>
                    <a:pt x="13592429" y="0"/>
                  </a:lnTo>
                  <a:lnTo>
                    <a:pt x="13592429" y="25400"/>
                  </a:lnTo>
                  <a:lnTo>
                    <a:pt x="0" y="25400"/>
                  </a:lnTo>
                  <a:close/>
                </a:path>
              </a:pathLst>
            </a:custGeom>
            <a:solidFill>
              <a:srgbClr val="394C60"/>
            </a:solidFill>
          </p:spPr>
        </p:sp>
      </p:grpSp>
      <p:sp>
        <p:nvSpPr>
          <p:cNvPr id="19" name="Freeform 19"/>
          <p:cNvSpPr/>
          <p:nvPr/>
        </p:nvSpPr>
        <p:spPr>
          <a:xfrm>
            <a:off x="6096001" y="573853"/>
            <a:ext cx="5132127" cy="5710295"/>
          </a:xfrm>
          <a:custGeom>
            <a:avLst/>
            <a:gdLst/>
            <a:ahLst/>
            <a:cxnLst/>
            <a:rect l="l" t="t" r="r" b="b"/>
            <a:pathLst>
              <a:path w="7698191" h="8565442">
                <a:moveTo>
                  <a:pt x="0" y="0"/>
                </a:moveTo>
                <a:lnTo>
                  <a:pt x="7698191" y="0"/>
                </a:lnTo>
                <a:lnTo>
                  <a:pt x="7698191" y="8565442"/>
                </a:lnTo>
                <a:lnTo>
                  <a:pt x="0" y="8565442"/>
                </a:lnTo>
                <a:lnTo>
                  <a:pt x="0" y="0"/>
                </a:lnTo>
                <a:close/>
              </a:path>
            </a:pathLst>
          </a:custGeom>
          <a:blipFill>
            <a:blip r:embed="rId2"/>
            <a:stretch>
              <a:fillRect/>
            </a:stretch>
          </a:blipFill>
        </p:spPr>
      </p:sp>
      <p:grpSp>
        <p:nvGrpSpPr>
          <p:cNvPr id="20" name="Group 20"/>
          <p:cNvGrpSpPr/>
          <p:nvPr/>
        </p:nvGrpSpPr>
        <p:grpSpPr>
          <a:xfrm>
            <a:off x="757380" y="4844403"/>
            <a:ext cx="6808889" cy="12700"/>
            <a:chOff x="0" y="0"/>
            <a:chExt cx="13617778" cy="25400"/>
          </a:xfrm>
        </p:grpSpPr>
        <p:sp>
          <p:nvSpPr>
            <p:cNvPr id="21" name="Freeform 21"/>
            <p:cNvSpPr/>
            <p:nvPr/>
          </p:nvSpPr>
          <p:spPr>
            <a:xfrm>
              <a:off x="12700" y="12700"/>
              <a:ext cx="13592429" cy="0"/>
            </a:xfrm>
            <a:custGeom>
              <a:avLst/>
              <a:gdLst/>
              <a:ahLst/>
              <a:cxnLst/>
              <a:rect l="l" t="t" r="r" b="b"/>
              <a:pathLst>
                <a:path w="13592429">
                  <a:moveTo>
                    <a:pt x="0" y="0"/>
                  </a:moveTo>
                  <a:lnTo>
                    <a:pt x="13592429" y="0"/>
                  </a:lnTo>
                </a:path>
              </a:pathLst>
            </a:custGeom>
            <a:solidFill>
              <a:srgbClr val="394C60"/>
            </a:solidFill>
          </p:spPr>
        </p:sp>
        <p:sp>
          <p:nvSpPr>
            <p:cNvPr id="22" name="Freeform 22"/>
            <p:cNvSpPr/>
            <p:nvPr/>
          </p:nvSpPr>
          <p:spPr>
            <a:xfrm>
              <a:off x="12700" y="0"/>
              <a:ext cx="13592429" cy="25400"/>
            </a:xfrm>
            <a:custGeom>
              <a:avLst/>
              <a:gdLst/>
              <a:ahLst/>
              <a:cxnLst/>
              <a:rect l="l" t="t" r="r" b="b"/>
              <a:pathLst>
                <a:path w="13592429" h="25400">
                  <a:moveTo>
                    <a:pt x="0" y="0"/>
                  </a:moveTo>
                  <a:lnTo>
                    <a:pt x="13592429" y="0"/>
                  </a:lnTo>
                  <a:lnTo>
                    <a:pt x="13592429" y="25400"/>
                  </a:lnTo>
                  <a:lnTo>
                    <a:pt x="0" y="25400"/>
                  </a:lnTo>
                  <a:close/>
                </a:path>
              </a:pathLst>
            </a:custGeom>
            <a:solidFill>
              <a:srgbClr val="394C60"/>
            </a:solidFill>
          </p:spPr>
        </p:sp>
      </p:grpSp>
      <p:grpSp>
        <p:nvGrpSpPr>
          <p:cNvPr id="23" name="Group 23"/>
          <p:cNvGrpSpPr/>
          <p:nvPr/>
        </p:nvGrpSpPr>
        <p:grpSpPr>
          <a:xfrm>
            <a:off x="757380" y="5505179"/>
            <a:ext cx="6808889" cy="12700"/>
            <a:chOff x="0" y="0"/>
            <a:chExt cx="13617778" cy="25400"/>
          </a:xfrm>
        </p:grpSpPr>
        <p:sp>
          <p:nvSpPr>
            <p:cNvPr id="24" name="Freeform 24"/>
            <p:cNvSpPr/>
            <p:nvPr/>
          </p:nvSpPr>
          <p:spPr>
            <a:xfrm>
              <a:off x="12700" y="12700"/>
              <a:ext cx="13592429" cy="0"/>
            </a:xfrm>
            <a:custGeom>
              <a:avLst/>
              <a:gdLst/>
              <a:ahLst/>
              <a:cxnLst/>
              <a:rect l="l" t="t" r="r" b="b"/>
              <a:pathLst>
                <a:path w="13592429">
                  <a:moveTo>
                    <a:pt x="0" y="0"/>
                  </a:moveTo>
                  <a:lnTo>
                    <a:pt x="13592429" y="0"/>
                  </a:lnTo>
                </a:path>
              </a:pathLst>
            </a:custGeom>
            <a:solidFill>
              <a:srgbClr val="394C60"/>
            </a:solidFill>
          </p:spPr>
        </p:sp>
        <p:sp>
          <p:nvSpPr>
            <p:cNvPr id="25" name="Freeform 25"/>
            <p:cNvSpPr/>
            <p:nvPr/>
          </p:nvSpPr>
          <p:spPr>
            <a:xfrm>
              <a:off x="12700" y="0"/>
              <a:ext cx="13592429" cy="25400"/>
            </a:xfrm>
            <a:custGeom>
              <a:avLst/>
              <a:gdLst/>
              <a:ahLst/>
              <a:cxnLst/>
              <a:rect l="l" t="t" r="r" b="b"/>
              <a:pathLst>
                <a:path w="13592429" h="25400">
                  <a:moveTo>
                    <a:pt x="0" y="0"/>
                  </a:moveTo>
                  <a:lnTo>
                    <a:pt x="13592429" y="0"/>
                  </a:lnTo>
                  <a:lnTo>
                    <a:pt x="13592429" y="25400"/>
                  </a:lnTo>
                  <a:lnTo>
                    <a:pt x="0" y="25400"/>
                  </a:lnTo>
                  <a:close/>
                </a:path>
              </a:pathLst>
            </a:custGeom>
            <a:solidFill>
              <a:srgbClr val="394C60"/>
            </a:solidFill>
          </p:spPr>
        </p:sp>
      </p:grpSp>
      <p:sp>
        <p:nvSpPr>
          <p:cNvPr id="26" name="Freeform 26"/>
          <p:cNvSpPr/>
          <p:nvPr/>
        </p:nvSpPr>
        <p:spPr>
          <a:xfrm>
            <a:off x="234432" y="1645968"/>
            <a:ext cx="334371" cy="2304293"/>
          </a:xfrm>
          <a:custGeom>
            <a:avLst/>
            <a:gdLst/>
            <a:ahLst/>
            <a:cxnLst/>
            <a:rect l="l" t="t" r="r" b="b"/>
            <a:pathLst>
              <a:path w="511316" h="3380604">
                <a:moveTo>
                  <a:pt x="0" y="0"/>
                </a:moveTo>
                <a:lnTo>
                  <a:pt x="511316" y="0"/>
                </a:lnTo>
                <a:lnTo>
                  <a:pt x="511316" y="3380604"/>
                </a:lnTo>
                <a:lnTo>
                  <a:pt x="0" y="338060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27" name="Freeform 27"/>
          <p:cNvSpPr/>
          <p:nvPr/>
        </p:nvSpPr>
        <p:spPr>
          <a:xfrm>
            <a:off x="234432" y="4173619"/>
            <a:ext cx="334371" cy="2304293"/>
          </a:xfrm>
          <a:custGeom>
            <a:avLst/>
            <a:gdLst/>
            <a:ahLst/>
            <a:cxnLst/>
            <a:rect l="l" t="t" r="r" b="b"/>
            <a:pathLst>
              <a:path w="511316" h="3380604">
                <a:moveTo>
                  <a:pt x="0" y="0"/>
                </a:moveTo>
                <a:lnTo>
                  <a:pt x="511316" y="0"/>
                </a:lnTo>
                <a:lnTo>
                  <a:pt x="511316" y="3380604"/>
                </a:lnTo>
                <a:lnTo>
                  <a:pt x="0" y="338060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9" name="TextBox 29"/>
          <p:cNvSpPr txBox="1"/>
          <p:nvPr/>
        </p:nvSpPr>
        <p:spPr>
          <a:xfrm>
            <a:off x="3375274" y="751274"/>
            <a:ext cx="3901440" cy="320601"/>
          </a:xfrm>
          <a:prstGeom prst="rect">
            <a:avLst/>
          </a:prstGeom>
        </p:spPr>
        <p:txBody>
          <a:bodyPr lIns="0" tIns="0" rIns="0" bIns="0" rtlCol="0" anchor="t">
            <a:spAutoFit/>
          </a:bodyPr>
          <a:lstStyle/>
          <a:p>
            <a:pPr>
              <a:lnSpc>
                <a:spcPts val="2519"/>
              </a:lnSpc>
            </a:pPr>
            <a:r>
              <a:rPr lang="en-US" sz="2333" dirty="0">
                <a:solidFill>
                  <a:srgbClr val="000000"/>
                </a:solidFill>
                <a:latin typeface="DM Sans"/>
              </a:rPr>
              <a:t>      </a:t>
            </a:r>
            <a:r>
              <a:rPr lang="en-US" sz="2333" dirty="0">
                <a:solidFill>
                  <a:srgbClr val="000000"/>
                </a:solidFill>
                <a:latin typeface="Times New Roman" panose="02020603050405020304" pitchFamily="18" charset="0"/>
                <a:cs typeface="Times New Roman" panose="02020603050405020304" pitchFamily="18" charset="0"/>
              </a:rPr>
              <a:t>OUTLINE</a:t>
            </a:r>
          </a:p>
        </p:txBody>
      </p:sp>
      <p:sp>
        <p:nvSpPr>
          <p:cNvPr id="30" name="TextBox 30"/>
          <p:cNvSpPr txBox="1"/>
          <p:nvPr/>
        </p:nvSpPr>
        <p:spPr>
          <a:xfrm>
            <a:off x="816436" y="1618633"/>
            <a:ext cx="6690779" cy="294953"/>
          </a:xfrm>
          <a:prstGeom prst="rect">
            <a:avLst/>
          </a:prstGeom>
        </p:spPr>
        <p:txBody>
          <a:bodyPr lIns="0" tIns="0" rIns="0" bIns="0" rtlCol="0" anchor="t">
            <a:spAutoFit/>
          </a:bodyPr>
          <a:lstStyle/>
          <a:p>
            <a:pPr>
              <a:lnSpc>
                <a:spcPts val="2303"/>
              </a:lnSpc>
            </a:pPr>
            <a:r>
              <a:rPr lang="en-US" sz="2133" dirty="0">
                <a:solidFill>
                  <a:srgbClr val="000000"/>
                </a:solidFill>
                <a:latin typeface="Times New Roman" panose="02020603050405020304" pitchFamily="18" charset="0"/>
                <a:cs typeface="Times New Roman" panose="02020603050405020304" pitchFamily="18" charset="0"/>
              </a:rPr>
              <a:t>MOTIVATION</a:t>
            </a:r>
          </a:p>
        </p:txBody>
      </p:sp>
      <p:sp>
        <p:nvSpPr>
          <p:cNvPr id="31" name="TextBox 31"/>
          <p:cNvSpPr txBox="1"/>
          <p:nvPr/>
        </p:nvSpPr>
        <p:spPr>
          <a:xfrm>
            <a:off x="816436" y="2279408"/>
            <a:ext cx="6690779" cy="294953"/>
          </a:xfrm>
          <a:prstGeom prst="rect">
            <a:avLst/>
          </a:prstGeom>
        </p:spPr>
        <p:txBody>
          <a:bodyPr lIns="0" tIns="0" rIns="0" bIns="0" rtlCol="0" anchor="t">
            <a:spAutoFit/>
          </a:bodyPr>
          <a:lstStyle/>
          <a:p>
            <a:pPr>
              <a:lnSpc>
                <a:spcPts val="2303"/>
              </a:lnSpc>
            </a:pPr>
            <a:r>
              <a:rPr lang="en-US" sz="2133" dirty="0">
                <a:solidFill>
                  <a:srgbClr val="000000"/>
                </a:solidFill>
                <a:latin typeface="Times New Roman" panose="02020603050405020304" pitchFamily="18" charset="0"/>
                <a:cs typeface="Times New Roman" panose="02020603050405020304" pitchFamily="18" charset="0"/>
              </a:rPr>
              <a:t>INTRODUCTION</a:t>
            </a:r>
          </a:p>
        </p:txBody>
      </p:sp>
      <p:sp>
        <p:nvSpPr>
          <p:cNvPr id="32" name="TextBox 32"/>
          <p:cNvSpPr txBox="1"/>
          <p:nvPr/>
        </p:nvSpPr>
        <p:spPr>
          <a:xfrm>
            <a:off x="816436" y="2940184"/>
            <a:ext cx="6690779" cy="294953"/>
          </a:xfrm>
          <a:prstGeom prst="rect">
            <a:avLst/>
          </a:prstGeom>
        </p:spPr>
        <p:txBody>
          <a:bodyPr lIns="0" tIns="0" rIns="0" bIns="0" rtlCol="0" anchor="t">
            <a:spAutoFit/>
          </a:bodyPr>
          <a:lstStyle/>
          <a:p>
            <a:pPr>
              <a:lnSpc>
                <a:spcPts val="2303"/>
              </a:lnSpc>
            </a:pPr>
            <a:r>
              <a:rPr lang="en-US" sz="2133" dirty="0">
                <a:solidFill>
                  <a:srgbClr val="000000"/>
                </a:solidFill>
                <a:latin typeface="DM Sans"/>
              </a:rPr>
              <a:t>DATA SET</a:t>
            </a:r>
          </a:p>
        </p:txBody>
      </p:sp>
      <p:sp>
        <p:nvSpPr>
          <p:cNvPr id="33" name="TextBox 33"/>
          <p:cNvSpPr txBox="1"/>
          <p:nvPr/>
        </p:nvSpPr>
        <p:spPr>
          <a:xfrm>
            <a:off x="816436" y="3600959"/>
            <a:ext cx="6690779" cy="294953"/>
          </a:xfrm>
          <a:prstGeom prst="rect">
            <a:avLst/>
          </a:prstGeom>
        </p:spPr>
        <p:txBody>
          <a:bodyPr lIns="0" tIns="0" rIns="0" bIns="0" rtlCol="0" anchor="t">
            <a:spAutoFit/>
          </a:bodyPr>
          <a:lstStyle/>
          <a:p>
            <a:pPr>
              <a:lnSpc>
                <a:spcPts val="2303"/>
              </a:lnSpc>
            </a:pPr>
            <a:r>
              <a:rPr lang="en-US" sz="2133" dirty="0">
                <a:solidFill>
                  <a:srgbClr val="000000"/>
                </a:solidFill>
                <a:latin typeface="Times New Roman" panose="02020603050405020304" pitchFamily="18" charset="0"/>
                <a:cs typeface="Times New Roman" panose="02020603050405020304" pitchFamily="18" charset="0"/>
              </a:rPr>
              <a:t>RESEARCH</a:t>
            </a:r>
            <a:r>
              <a:rPr lang="en-US" sz="2133" dirty="0">
                <a:solidFill>
                  <a:srgbClr val="000000"/>
                </a:solidFill>
                <a:latin typeface="DM Sans"/>
              </a:rPr>
              <a:t> METHODOLOGY</a:t>
            </a:r>
          </a:p>
        </p:txBody>
      </p:sp>
      <p:sp>
        <p:nvSpPr>
          <p:cNvPr id="34" name="TextBox 34"/>
          <p:cNvSpPr txBox="1"/>
          <p:nvPr/>
        </p:nvSpPr>
        <p:spPr>
          <a:xfrm>
            <a:off x="816436" y="4261734"/>
            <a:ext cx="6690779" cy="294953"/>
          </a:xfrm>
          <a:prstGeom prst="rect">
            <a:avLst/>
          </a:prstGeom>
        </p:spPr>
        <p:txBody>
          <a:bodyPr lIns="0" tIns="0" rIns="0" bIns="0" rtlCol="0" anchor="t">
            <a:spAutoFit/>
          </a:bodyPr>
          <a:lstStyle/>
          <a:p>
            <a:pPr>
              <a:lnSpc>
                <a:spcPts val="2303"/>
              </a:lnSpc>
            </a:pPr>
            <a:r>
              <a:rPr lang="en-US" sz="2133" dirty="0">
                <a:solidFill>
                  <a:srgbClr val="000000"/>
                </a:solidFill>
                <a:latin typeface="Times New Roman" panose="02020603050405020304" pitchFamily="18" charset="0"/>
                <a:cs typeface="Times New Roman" panose="02020603050405020304" pitchFamily="18" charset="0"/>
              </a:rPr>
              <a:t>RESULT</a:t>
            </a:r>
          </a:p>
        </p:txBody>
      </p:sp>
      <p:sp>
        <p:nvSpPr>
          <p:cNvPr id="35" name="TextBox 35"/>
          <p:cNvSpPr txBox="1"/>
          <p:nvPr/>
        </p:nvSpPr>
        <p:spPr>
          <a:xfrm>
            <a:off x="816436" y="4922509"/>
            <a:ext cx="6690779" cy="294953"/>
          </a:xfrm>
          <a:prstGeom prst="rect">
            <a:avLst/>
          </a:prstGeom>
        </p:spPr>
        <p:txBody>
          <a:bodyPr lIns="0" tIns="0" rIns="0" bIns="0" rtlCol="0" anchor="t">
            <a:spAutoFit/>
          </a:bodyPr>
          <a:lstStyle/>
          <a:p>
            <a:pPr>
              <a:lnSpc>
                <a:spcPts val="2303"/>
              </a:lnSpc>
            </a:pPr>
            <a:r>
              <a:rPr lang="en-US" sz="2133" dirty="0">
                <a:solidFill>
                  <a:srgbClr val="000000"/>
                </a:solidFill>
                <a:latin typeface="Times New Roman" panose="02020603050405020304" pitchFamily="18" charset="0"/>
                <a:cs typeface="Times New Roman" panose="02020603050405020304" pitchFamily="18" charset="0"/>
              </a:rPr>
              <a:t>LIMITATION</a:t>
            </a:r>
          </a:p>
        </p:txBody>
      </p:sp>
      <p:sp>
        <p:nvSpPr>
          <p:cNvPr id="36" name="TextBox 36"/>
          <p:cNvSpPr txBox="1"/>
          <p:nvPr/>
        </p:nvSpPr>
        <p:spPr>
          <a:xfrm>
            <a:off x="816436" y="5583285"/>
            <a:ext cx="6690779" cy="294953"/>
          </a:xfrm>
          <a:prstGeom prst="rect">
            <a:avLst/>
          </a:prstGeom>
        </p:spPr>
        <p:txBody>
          <a:bodyPr lIns="0" tIns="0" rIns="0" bIns="0" rtlCol="0" anchor="t">
            <a:spAutoFit/>
          </a:bodyPr>
          <a:lstStyle/>
          <a:p>
            <a:pPr>
              <a:lnSpc>
                <a:spcPts val="2303"/>
              </a:lnSpc>
            </a:pPr>
            <a:r>
              <a:rPr lang="en-US" sz="2133" dirty="0">
                <a:solidFill>
                  <a:srgbClr val="000000"/>
                </a:solidFill>
                <a:latin typeface="Times New Roman" panose="02020603050405020304" pitchFamily="18" charset="0"/>
                <a:cs typeface="Times New Roman" panose="02020603050405020304" pitchFamily="18" charset="0"/>
              </a:rPr>
              <a:t>CONCLUSION</a:t>
            </a:r>
          </a:p>
        </p:txBody>
      </p:sp>
      <p:sp>
        <p:nvSpPr>
          <p:cNvPr id="37" name="Oval 36">
            <a:extLst>
              <a:ext uri="{FF2B5EF4-FFF2-40B4-BE49-F238E27FC236}">
                <a16:creationId xmlns:a16="http://schemas.microsoft.com/office/drawing/2014/main" id="{E68AD3A6-0D01-D39F-B68A-54686D8A34C0}"/>
              </a:ext>
            </a:extLst>
          </p:cNvPr>
          <p:cNvSpPr/>
          <p:nvPr/>
        </p:nvSpPr>
        <p:spPr>
          <a:xfrm>
            <a:off x="167256" y="6101062"/>
            <a:ext cx="490446" cy="459726"/>
          </a:xfrm>
          <a:prstGeom prst="ellipse">
            <a:avLst/>
          </a:prstGeom>
          <a:solidFill>
            <a:schemeClr val="accent1">
              <a:lumMod val="50000"/>
            </a:schemeClr>
          </a:solidFill>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200" dirty="0">
              <a:ln>
                <a:solidFill>
                  <a:schemeClr val="bg1"/>
                </a:solidFill>
              </a:ln>
              <a:solidFill>
                <a:schemeClr val="accent1">
                  <a:lumMod val="50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5A38DA7-6D12-465E-E04D-B6D8867EF6A9}"/>
              </a:ext>
            </a:extLst>
          </p:cNvPr>
          <p:cNvSpPr>
            <a:spLocks noGrp="1"/>
          </p:cNvSpPr>
          <p:nvPr>
            <p:ph type="sldNum" sz="quarter" idx="12"/>
          </p:nvPr>
        </p:nvSpPr>
        <p:spPr/>
        <p:txBody>
          <a:bodyPr/>
          <a:lstStyle/>
          <a:p>
            <a:fld id="{294A09A9-5501-47C1-A89A-A340965A2BE2}" type="slidenum">
              <a:rPr lang="en-US" smtClean="0"/>
              <a:pPr/>
              <a:t>20</a:t>
            </a:fld>
            <a:endParaRPr lang="en-US"/>
          </a:p>
        </p:txBody>
      </p:sp>
      <p:pic>
        <p:nvPicPr>
          <p:cNvPr id="3" name="Picture 2">
            <a:extLst>
              <a:ext uri="{FF2B5EF4-FFF2-40B4-BE49-F238E27FC236}">
                <a16:creationId xmlns:a16="http://schemas.microsoft.com/office/drawing/2014/main" id="{4396CDB6-A251-B977-CCA4-2B9EEBF5B1ED}"/>
              </a:ext>
            </a:extLst>
          </p:cNvPr>
          <p:cNvPicPr>
            <a:picLocks noChangeAspect="1"/>
          </p:cNvPicPr>
          <p:nvPr/>
        </p:nvPicPr>
        <p:blipFill>
          <a:blip r:embed="rId2"/>
          <a:stretch>
            <a:fillRect/>
          </a:stretch>
        </p:blipFill>
        <p:spPr>
          <a:xfrm>
            <a:off x="1018466" y="1529589"/>
            <a:ext cx="5077534" cy="3599718"/>
          </a:xfrm>
          <a:prstGeom prst="rect">
            <a:avLst/>
          </a:prstGeom>
        </p:spPr>
      </p:pic>
      <p:pic>
        <p:nvPicPr>
          <p:cNvPr id="6" name="Picture 5">
            <a:extLst>
              <a:ext uri="{FF2B5EF4-FFF2-40B4-BE49-F238E27FC236}">
                <a16:creationId xmlns:a16="http://schemas.microsoft.com/office/drawing/2014/main" id="{B758CBA6-0E79-2740-6397-F25DB90E2F46}"/>
              </a:ext>
            </a:extLst>
          </p:cNvPr>
          <p:cNvPicPr>
            <a:picLocks noChangeAspect="1"/>
          </p:cNvPicPr>
          <p:nvPr/>
        </p:nvPicPr>
        <p:blipFill>
          <a:blip r:embed="rId3"/>
          <a:stretch>
            <a:fillRect/>
          </a:stretch>
        </p:blipFill>
        <p:spPr>
          <a:xfrm>
            <a:off x="6662085" y="1528354"/>
            <a:ext cx="4944165" cy="3600953"/>
          </a:xfrm>
          <a:prstGeom prst="rect">
            <a:avLst/>
          </a:prstGeom>
        </p:spPr>
      </p:pic>
    </p:spTree>
    <p:extLst>
      <p:ext uri="{BB962C8B-B14F-4D97-AF65-F5344CB8AC3E}">
        <p14:creationId xmlns:p14="http://schemas.microsoft.com/office/powerpoint/2010/main" val="1634481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5A38DA7-6D12-465E-E04D-B6D8867EF6A9}"/>
              </a:ext>
            </a:extLst>
          </p:cNvPr>
          <p:cNvSpPr>
            <a:spLocks noGrp="1"/>
          </p:cNvSpPr>
          <p:nvPr>
            <p:ph type="sldNum" sz="quarter" idx="12"/>
          </p:nvPr>
        </p:nvSpPr>
        <p:spPr/>
        <p:txBody>
          <a:bodyPr/>
          <a:lstStyle/>
          <a:p>
            <a:fld id="{294A09A9-5501-47C1-A89A-A340965A2BE2}" type="slidenum">
              <a:rPr lang="en-US" smtClean="0"/>
              <a:pPr/>
              <a:t>21</a:t>
            </a:fld>
            <a:endParaRPr lang="en-US"/>
          </a:p>
        </p:txBody>
      </p:sp>
      <p:pic>
        <p:nvPicPr>
          <p:cNvPr id="4" name="Picture 3">
            <a:extLst>
              <a:ext uri="{FF2B5EF4-FFF2-40B4-BE49-F238E27FC236}">
                <a16:creationId xmlns:a16="http://schemas.microsoft.com/office/drawing/2014/main" id="{C1B9F7D1-9F5C-CC6B-E4A4-6286A5C540CE}"/>
              </a:ext>
            </a:extLst>
          </p:cNvPr>
          <p:cNvPicPr>
            <a:picLocks noChangeAspect="1"/>
          </p:cNvPicPr>
          <p:nvPr/>
        </p:nvPicPr>
        <p:blipFill>
          <a:blip r:embed="rId2"/>
          <a:stretch>
            <a:fillRect/>
          </a:stretch>
        </p:blipFill>
        <p:spPr>
          <a:xfrm>
            <a:off x="921695" y="1604708"/>
            <a:ext cx="5029902" cy="3620005"/>
          </a:xfrm>
          <a:prstGeom prst="rect">
            <a:avLst/>
          </a:prstGeom>
        </p:spPr>
      </p:pic>
      <p:pic>
        <p:nvPicPr>
          <p:cNvPr id="8" name="Picture 7">
            <a:extLst>
              <a:ext uri="{FF2B5EF4-FFF2-40B4-BE49-F238E27FC236}">
                <a16:creationId xmlns:a16="http://schemas.microsoft.com/office/drawing/2014/main" id="{9E2BDC35-5225-9D37-3566-DC4B9A31B39A}"/>
              </a:ext>
            </a:extLst>
          </p:cNvPr>
          <p:cNvPicPr>
            <a:picLocks noChangeAspect="1"/>
          </p:cNvPicPr>
          <p:nvPr/>
        </p:nvPicPr>
        <p:blipFill>
          <a:blip r:embed="rId3"/>
          <a:stretch>
            <a:fillRect/>
          </a:stretch>
        </p:blipFill>
        <p:spPr>
          <a:xfrm>
            <a:off x="6249929" y="1604708"/>
            <a:ext cx="5020376" cy="3620005"/>
          </a:xfrm>
          <a:prstGeom prst="rect">
            <a:avLst/>
          </a:prstGeom>
        </p:spPr>
      </p:pic>
    </p:spTree>
    <p:extLst>
      <p:ext uri="{BB962C8B-B14F-4D97-AF65-F5344CB8AC3E}">
        <p14:creationId xmlns:p14="http://schemas.microsoft.com/office/powerpoint/2010/main" val="2622870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E1E722A0-5FB7-463C-B72C-DEA980995E80}"/>
              </a:ext>
            </a:extLst>
          </p:cNvPr>
          <p:cNvGraphicFramePr>
            <a:graphicFrameLocks noGrp="1"/>
          </p:cNvGraphicFramePr>
          <p:nvPr>
            <p:ph idx="1"/>
            <p:extLst>
              <p:ext uri="{D42A27DB-BD31-4B8C-83A1-F6EECF244321}">
                <p14:modId xmlns:p14="http://schemas.microsoft.com/office/powerpoint/2010/main" val="1624097386"/>
              </p:ext>
            </p:extLst>
          </p:nvPr>
        </p:nvGraphicFramePr>
        <p:xfrm>
          <a:off x="1725482" y="1060500"/>
          <a:ext cx="10364178" cy="4536016"/>
        </p:xfrm>
        <a:graphic>
          <a:graphicData uri="http://schemas.openxmlformats.org/drawingml/2006/table">
            <a:tbl>
              <a:tblPr firstRow="1" bandRow="1">
                <a:tableStyleId>{5C22544A-7EE6-4342-B048-85BDC9FD1C3A}</a:tableStyleId>
              </a:tblPr>
              <a:tblGrid>
                <a:gridCol w="2719705">
                  <a:extLst>
                    <a:ext uri="{9D8B030D-6E8A-4147-A177-3AD203B41FA5}">
                      <a16:colId xmlns:a16="http://schemas.microsoft.com/office/drawing/2014/main" val="191987357"/>
                    </a:ext>
                  </a:extLst>
                </a:gridCol>
                <a:gridCol w="1911374">
                  <a:extLst>
                    <a:ext uri="{9D8B030D-6E8A-4147-A177-3AD203B41FA5}">
                      <a16:colId xmlns:a16="http://schemas.microsoft.com/office/drawing/2014/main" val="3013518701"/>
                    </a:ext>
                  </a:extLst>
                </a:gridCol>
                <a:gridCol w="1911033">
                  <a:extLst>
                    <a:ext uri="{9D8B030D-6E8A-4147-A177-3AD203B41FA5}">
                      <a16:colId xmlns:a16="http://schemas.microsoft.com/office/drawing/2014/main" val="247219405"/>
                    </a:ext>
                  </a:extLst>
                </a:gridCol>
                <a:gridCol w="1911033">
                  <a:extLst>
                    <a:ext uri="{9D8B030D-6E8A-4147-A177-3AD203B41FA5}">
                      <a16:colId xmlns:a16="http://schemas.microsoft.com/office/drawing/2014/main" val="1212836240"/>
                    </a:ext>
                  </a:extLst>
                </a:gridCol>
                <a:gridCol w="1911033">
                  <a:extLst>
                    <a:ext uri="{9D8B030D-6E8A-4147-A177-3AD203B41FA5}">
                      <a16:colId xmlns:a16="http://schemas.microsoft.com/office/drawing/2014/main" val="378451043"/>
                    </a:ext>
                  </a:extLst>
                </a:gridCol>
              </a:tblGrid>
              <a:tr h="420361">
                <a:tc>
                  <a:txBody>
                    <a:bodyPr/>
                    <a:lstStyle/>
                    <a:p>
                      <a:pPr algn="ctr">
                        <a:lnSpc>
                          <a:spcPct val="150000"/>
                        </a:lnSpc>
                      </a:pPr>
                      <a:r>
                        <a:rPr lang="en-IN" dirty="0">
                          <a:latin typeface="Times New Roman" panose="02020603050405020304" pitchFamily="18" charset="0"/>
                          <a:cs typeface="Times New Roman" panose="02020603050405020304" pitchFamily="18" charset="0"/>
                        </a:rPr>
                        <a:t>Models Used</a:t>
                      </a:r>
                    </a:p>
                  </a:txBody>
                  <a:tcPr/>
                </a:tc>
                <a:tc>
                  <a:txBody>
                    <a:bodyPr/>
                    <a:lstStyle/>
                    <a:p>
                      <a:pPr algn="ctr">
                        <a:lnSpc>
                          <a:spcPct val="150000"/>
                        </a:lnSpc>
                      </a:pPr>
                      <a:r>
                        <a:rPr lang="en-IN" dirty="0">
                          <a:latin typeface="Times New Roman" panose="02020603050405020304" pitchFamily="18" charset="0"/>
                          <a:cs typeface="Times New Roman" panose="02020603050405020304" pitchFamily="18" charset="0"/>
                        </a:rPr>
                        <a:t>Accuracy</a:t>
                      </a:r>
                    </a:p>
                  </a:txBody>
                  <a:tcPr/>
                </a:tc>
                <a:tc>
                  <a:txBody>
                    <a:bodyPr/>
                    <a:lstStyle/>
                    <a:p>
                      <a:pPr algn="ctr">
                        <a:lnSpc>
                          <a:spcPct val="150000"/>
                        </a:lnSpc>
                      </a:pPr>
                      <a:r>
                        <a:rPr lang="en-IN" dirty="0">
                          <a:latin typeface="Times New Roman" panose="02020603050405020304" pitchFamily="18" charset="0"/>
                          <a:cs typeface="Times New Roman" panose="02020603050405020304" pitchFamily="18" charset="0"/>
                        </a:rPr>
                        <a:t>Precision</a:t>
                      </a:r>
                    </a:p>
                  </a:txBody>
                  <a:tcPr/>
                </a:tc>
                <a:tc>
                  <a:txBody>
                    <a:bodyPr/>
                    <a:lstStyle/>
                    <a:p>
                      <a:pPr algn="ctr">
                        <a:lnSpc>
                          <a:spcPct val="150000"/>
                        </a:lnSpc>
                      </a:pPr>
                      <a:r>
                        <a:rPr lang="en-IN" dirty="0">
                          <a:latin typeface="Times New Roman" panose="02020603050405020304" pitchFamily="18" charset="0"/>
                          <a:cs typeface="Times New Roman" panose="02020603050405020304" pitchFamily="18" charset="0"/>
                        </a:rPr>
                        <a:t>Recall</a:t>
                      </a:r>
                    </a:p>
                  </a:txBody>
                  <a:tcPr/>
                </a:tc>
                <a:tc>
                  <a:txBody>
                    <a:bodyPr/>
                    <a:lstStyle/>
                    <a:p>
                      <a:pPr algn="ctr">
                        <a:lnSpc>
                          <a:spcPct val="150000"/>
                        </a:lnSpc>
                      </a:pPr>
                      <a:r>
                        <a:rPr lang="en-IN" dirty="0">
                          <a:latin typeface="Times New Roman" panose="02020603050405020304" pitchFamily="18" charset="0"/>
                          <a:cs typeface="Times New Roman" panose="02020603050405020304" pitchFamily="18" charset="0"/>
                        </a:rPr>
                        <a:t>F1 – Score</a:t>
                      </a:r>
                    </a:p>
                  </a:txBody>
                  <a:tcPr/>
                </a:tc>
                <a:extLst>
                  <a:ext uri="{0D108BD9-81ED-4DB2-BD59-A6C34878D82A}">
                    <a16:rowId xmlns:a16="http://schemas.microsoft.com/office/drawing/2014/main" val="1390149262"/>
                  </a:ext>
                </a:extLst>
              </a:tr>
              <a:tr h="725555">
                <a:tc>
                  <a:txBody>
                    <a:bodyPr/>
                    <a:lstStyle/>
                    <a:p>
                      <a:pPr algn="ctr">
                        <a:lnSpc>
                          <a:spcPct val="150000"/>
                        </a:lnSpc>
                      </a:pPr>
                      <a:r>
                        <a:rPr lang="en-IN" dirty="0">
                          <a:latin typeface="Times New Roman" panose="02020603050405020304" pitchFamily="18" charset="0"/>
                          <a:cs typeface="Times New Roman" panose="02020603050405020304" pitchFamily="18" charset="0"/>
                        </a:rPr>
                        <a:t>Gaussian Naïve Bayes</a:t>
                      </a:r>
                    </a:p>
                  </a:txBody>
                  <a:tcPr/>
                </a:tc>
                <a:tc>
                  <a:txBody>
                    <a:bodyPr/>
                    <a:lstStyle/>
                    <a:p>
                      <a:pPr algn="ctr">
                        <a:lnSpc>
                          <a:spcPct val="150000"/>
                        </a:lnSpc>
                      </a:pPr>
                      <a:r>
                        <a:rPr lang="en-IN" dirty="0"/>
                        <a:t>42.89</a:t>
                      </a:r>
                    </a:p>
                  </a:txBody>
                  <a:tcPr/>
                </a:tc>
                <a:tc>
                  <a:txBody>
                    <a:bodyPr/>
                    <a:lstStyle/>
                    <a:p>
                      <a:pPr algn="ctr">
                        <a:lnSpc>
                          <a:spcPct val="150000"/>
                        </a:lnSpc>
                      </a:pPr>
                      <a:r>
                        <a:rPr lang="en-IN" dirty="0"/>
                        <a:t>20.9</a:t>
                      </a:r>
                    </a:p>
                  </a:txBody>
                  <a:tcPr/>
                </a:tc>
                <a:tc>
                  <a:txBody>
                    <a:bodyPr/>
                    <a:lstStyle/>
                    <a:p>
                      <a:pPr algn="ctr">
                        <a:lnSpc>
                          <a:spcPct val="150000"/>
                        </a:lnSpc>
                      </a:pPr>
                      <a:r>
                        <a:rPr lang="en-IN" dirty="0"/>
                        <a:t>91.48</a:t>
                      </a:r>
                    </a:p>
                  </a:txBody>
                  <a:tcPr/>
                </a:tc>
                <a:tc>
                  <a:txBody>
                    <a:bodyPr/>
                    <a:lstStyle/>
                    <a:p>
                      <a:pPr algn="ctr">
                        <a:lnSpc>
                          <a:spcPct val="150000"/>
                        </a:lnSpc>
                      </a:pPr>
                      <a:r>
                        <a:rPr lang="en-IN" dirty="0"/>
                        <a:t>33.94</a:t>
                      </a:r>
                    </a:p>
                  </a:txBody>
                  <a:tcPr/>
                </a:tc>
                <a:extLst>
                  <a:ext uri="{0D108BD9-81ED-4DB2-BD59-A6C34878D82A}">
                    <a16:rowId xmlns:a16="http://schemas.microsoft.com/office/drawing/2014/main" val="3426740093"/>
                  </a:ext>
                </a:extLst>
              </a:tr>
              <a:tr h="725555">
                <a:tc>
                  <a:txBody>
                    <a:bodyPr/>
                    <a:lstStyle/>
                    <a:p>
                      <a:pPr algn="ctr">
                        <a:lnSpc>
                          <a:spcPct val="150000"/>
                        </a:lnSpc>
                      </a:pPr>
                      <a:r>
                        <a:rPr lang="en-IN" dirty="0">
                          <a:latin typeface="Times New Roman" panose="02020603050405020304" pitchFamily="18" charset="0"/>
                          <a:cs typeface="Times New Roman" panose="02020603050405020304" pitchFamily="18" charset="0"/>
                        </a:rPr>
                        <a:t>Logistic Regression</a:t>
                      </a:r>
                    </a:p>
                  </a:txBody>
                  <a:tcPr/>
                </a:tc>
                <a:tc>
                  <a:txBody>
                    <a:bodyPr/>
                    <a:lstStyle/>
                    <a:p>
                      <a:pPr algn="ctr">
                        <a:lnSpc>
                          <a:spcPct val="150000"/>
                        </a:lnSpc>
                      </a:pPr>
                      <a:r>
                        <a:rPr lang="en-IN" dirty="0"/>
                        <a:t>89.08</a:t>
                      </a:r>
                    </a:p>
                  </a:txBody>
                  <a:tcPr/>
                </a:tc>
                <a:tc>
                  <a:txBody>
                    <a:bodyPr/>
                    <a:lstStyle/>
                    <a:p>
                      <a:pPr algn="ctr">
                        <a:lnSpc>
                          <a:spcPct val="150000"/>
                        </a:lnSpc>
                      </a:pPr>
                      <a:r>
                        <a:rPr lang="en-IN" dirty="0"/>
                        <a:t>79.85</a:t>
                      </a:r>
                    </a:p>
                  </a:txBody>
                  <a:tcPr/>
                </a:tc>
                <a:tc>
                  <a:txBody>
                    <a:bodyPr/>
                    <a:lstStyle/>
                    <a:p>
                      <a:pPr algn="ctr">
                        <a:lnSpc>
                          <a:spcPct val="150000"/>
                        </a:lnSpc>
                      </a:pPr>
                      <a:r>
                        <a:rPr lang="en-IN" dirty="0"/>
                        <a:t>44.19</a:t>
                      </a:r>
                    </a:p>
                  </a:txBody>
                  <a:tcPr/>
                </a:tc>
                <a:tc>
                  <a:txBody>
                    <a:bodyPr/>
                    <a:lstStyle/>
                    <a:p>
                      <a:pPr algn="ctr">
                        <a:lnSpc>
                          <a:spcPct val="150000"/>
                        </a:lnSpc>
                      </a:pPr>
                      <a:r>
                        <a:rPr lang="en-IN" dirty="0"/>
                        <a:t>55.93</a:t>
                      </a:r>
                    </a:p>
                  </a:txBody>
                  <a:tcPr/>
                </a:tc>
                <a:extLst>
                  <a:ext uri="{0D108BD9-81ED-4DB2-BD59-A6C34878D82A}">
                    <a16:rowId xmlns:a16="http://schemas.microsoft.com/office/drawing/2014/main" val="436528029"/>
                  </a:ext>
                </a:extLst>
              </a:tr>
              <a:tr h="725555">
                <a:tc>
                  <a:txBody>
                    <a:bodyPr/>
                    <a:lstStyle/>
                    <a:p>
                      <a:pPr algn="ctr">
                        <a:lnSpc>
                          <a:spcPct val="150000"/>
                        </a:lnSpc>
                      </a:pPr>
                      <a:r>
                        <a:rPr lang="en-IN" dirty="0">
                          <a:latin typeface="Times New Roman" panose="02020603050405020304" pitchFamily="18" charset="0"/>
                          <a:cs typeface="Times New Roman" panose="02020603050405020304" pitchFamily="18" charset="0"/>
                        </a:rPr>
                        <a:t>Decision Tree Classifier</a:t>
                      </a:r>
                    </a:p>
                  </a:txBody>
                  <a:tcPr/>
                </a:tc>
                <a:tc>
                  <a:txBody>
                    <a:bodyPr/>
                    <a:lstStyle/>
                    <a:p>
                      <a:pPr algn="ctr">
                        <a:lnSpc>
                          <a:spcPct val="150000"/>
                        </a:lnSpc>
                      </a:pPr>
                      <a:r>
                        <a:rPr lang="en-IN" dirty="0"/>
                        <a:t>76.67</a:t>
                      </a:r>
                    </a:p>
                  </a:txBody>
                  <a:tcPr/>
                </a:tc>
                <a:tc>
                  <a:txBody>
                    <a:bodyPr/>
                    <a:lstStyle/>
                    <a:p>
                      <a:pPr algn="ctr">
                        <a:lnSpc>
                          <a:spcPct val="150000"/>
                        </a:lnSpc>
                      </a:pPr>
                      <a:r>
                        <a:rPr lang="en-IN" dirty="0"/>
                        <a:t>36.97</a:t>
                      </a:r>
                    </a:p>
                  </a:txBody>
                  <a:tcPr/>
                </a:tc>
                <a:tc>
                  <a:txBody>
                    <a:bodyPr/>
                    <a:lstStyle/>
                    <a:p>
                      <a:pPr algn="ctr">
                        <a:lnSpc>
                          <a:spcPct val="150000"/>
                        </a:lnSpc>
                      </a:pPr>
                      <a:r>
                        <a:rPr lang="en-IN" dirty="0"/>
                        <a:t>39.48</a:t>
                      </a:r>
                    </a:p>
                  </a:txBody>
                  <a:tcPr/>
                </a:tc>
                <a:tc>
                  <a:txBody>
                    <a:bodyPr/>
                    <a:lstStyle/>
                    <a:p>
                      <a:pPr algn="ctr">
                        <a:lnSpc>
                          <a:spcPct val="150000"/>
                        </a:lnSpc>
                      </a:pPr>
                      <a:r>
                        <a:rPr lang="en-IN" dirty="0"/>
                        <a:t>37.95</a:t>
                      </a:r>
                    </a:p>
                  </a:txBody>
                  <a:tcPr/>
                </a:tc>
                <a:extLst>
                  <a:ext uri="{0D108BD9-81ED-4DB2-BD59-A6C34878D82A}">
                    <a16:rowId xmlns:a16="http://schemas.microsoft.com/office/drawing/2014/main" val="3117424624"/>
                  </a:ext>
                </a:extLst>
              </a:tr>
              <a:tr h="420361">
                <a:tc>
                  <a:txBody>
                    <a:bodyPr/>
                    <a:lstStyle/>
                    <a:p>
                      <a:pPr algn="ctr">
                        <a:lnSpc>
                          <a:spcPct val="150000"/>
                        </a:lnSpc>
                      </a:pPr>
                      <a:r>
                        <a:rPr lang="en-IN" dirty="0">
                          <a:latin typeface="Times New Roman" panose="02020603050405020304" pitchFamily="18" charset="0"/>
                          <a:cs typeface="Times New Roman" panose="02020603050405020304" pitchFamily="18" charset="0"/>
                        </a:rPr>
                        <a:t>Perceptron</a:t>
                      </a:r>
                    </a:p>
                  </a:txBody>
                  <a:tcPr/>
                </a:tc>
                <a:tc>
                  <a:txBody>
                    <a:bodyPr/>
                    <a:lstStyle/>
                    <a:p>
                      <a:pPr algn="ctr">
                        <a:lnSpc>
                          <a:spcPct val="150000"/>
                        </a:lnSpc>
                      </a:pPr>
                      <a:r>
                        <a:rPr lang="en-IN" dirty="0"/>
                        <a:t>84.91</a:t>
                      </a:r>
                    </a:p>
                  </a:txBody>
                  <a:tcPr/>
                </a:tc>
                <a:tc>
                  <a:txBody>
                    <a:bodyPr/>
                    <a:lstStyle/>
                    <a:p>
                      <a:pPr algn="ctr">
                        <a:lnSpc>
                          <a:spcPct val="150000"/>
                        </a:lnSpc>
                      </a:pPr>
                      <a:r>
                        <a:rPr lang="en-IN" dirty="0"/>
                        <a:t>57.34</a:t>
                      </a:r>
                    </a:p>
                  </a:txBody>
                  <a:tcPr/>
                </a:tc>
                <a:tc>
                  <a:txBody>
                    <a:bodyPr/>
                    <a:lstStyle/>
                    <a:p>
                      <a:pPr algn="ctr">
                        <a:lnSpc>
                          <a:spcPct val="150000"/>
                        </a:lnSpc>
                      </a:pPr>
                      <a:r>
                        <a:rPr lang="en-IN" dirty="0"/>
                        <a:t>35.67</a:t>
                      </a:r>
                    </a:p>
                  </a:txBody>
                  <a:tcPr/>
                </a:tc>
                <a:tc>
                  <a:txBody>
                    <a:bodyPr/>
                    <a:lstStyle/>
                    <a:p>
                      <a:pPr algn="ctr">
                        <a:lnSpc>
                          <a:spcPct val="150000"/>
                        </a:lnSpc>
                      </a:pPr>
                      <a:r>
                        <a:rPr lang="en-IN" dirty="0"/>
                        <a:t>40.05</a:t>
                      </a:r>
                    </a:p>
                  </a:txBody>
                  <a:tcPr/>
                </a:tc>
                <a:extLst>
                  <a:ext uri="{0D108BD9-81ED-4DB2-BD59-A6C34878D82A}">
                    <a16:rowId xmlns:a16="http://schemas.microsoft.com/office/drawing/2014/main" val="2632024142"/>
                  </a:ext>
                </a:extLst>
              </a:tr>
              <a:tr h="725555">
                <a:tc>
                  <a:txBody>
                    <a:bodyPr/>
                    <a:lstStyle/>
                    <a:p>
                      <a:pPr algn="ctr">
                        <a:lnSpc>
                          <a:spcPct val="150000"/>
                        </a:lnSpc>
                      </a:pPr>
                      <a:r>
                        <a:rPr lang="en-IN" dirty="0">
                          <a:latin typeface="Times New Roman" panose="02020603050405020304" pitchFamily="18" charset="0"/>
                          <a:cs typeface="Times New Roman" panose="02020603050405020304" pitchFamily="18" charset="0"/>
                        </a:rPr>
                        <a:t>Gradient Boosting</a:t>
                      </a:r>
                    </a:p>
                  </a:txBody>
                  <a:tcPr/>
                </a:tc>
                <a:tc>
                  <a:txBody>
                    <a:bodyPr/>
                    <a:lstStyle/>
                    <a:p>
                      <a:pPr algn="ctr">
                        <a:lnSpc>
                          <a:spcPct val="150000"/>
                        </a:lnSpc>
                      </a:pPr>
                      <a:r>
                        <a:rPr lang="en-IN" dirty="0"/>
                        <a:t>87.36</a:t>
                      </a:r>
                    </a:p>
                  </a:txBody>
                  <a:tcPr/>
                </a:tc>
                <a:tc>
                  <a:txBody>
                    <a:bodyPr/>
                    <a:lstStyle/>
                    <a:p>
                      <a:pPr algn="ctr">
                        <a:lnSpc>
                          <a:spcPct val="150000"/>
                        </a:lnSpc>
                      </a:pPr>
                      <a:r>
                        <a:rPr lang="en-IN" dirty="0"/>
                        <a:t>73.72</a:t>
                      </a:r>
                    </a:p>
                  </a:txBody>
                  <a:tcPr/>
                </a:tc>
                <a:tc>
                  <a:txBody>
                    <a:bodyPr/>
                    <a:lstStyle/>
                    <a:p>
                      <a:pPr algn="ctr">
                        <a:lnSpc>
                          <a:spcPct val="150000"/>
                        </a:lnSpc>
                      </a:pPr>
                      <a:r>
                        <a:rPr lang="en-IN" dirty="0"/>
                        <a:t>35.89</a:t>
                      </a:r>
                    </a:p>
                  </a:txBody>
                  <a:tcPr/>
                </a:tc>
                <a:tc>
                  <a:txBody>
                    <a:bodyPr/>
                    <a:lstStyle/>
                    <a:p>
                      <a:pPr algn="ctr">
                        <a:lnSpc>
                          <a:spcPct val="150000"/>
                        </a:lnSpc>
                      </a:pPr>
                      <a:r>
                        <a:rPr lang="en-IN" dirty="0"/>
                        <a:t>47.37</a:t>
                      </a:r>
                    </a:p>
                  </a:txBody>
                  <a:tcPr/>
                </a:tc>
                <a:extLst>
                  <a:ext uri="{0D108BD9-81ED-4DB2-BD59-A6C34878D82A}">
                    <a16:rowId xmlns:a16="http://schemas.microsoft.com/office/drawing/2014/main" val="1990007567"/>
                  </a:ext>
                </a:extLst>
              </a:tr>
              <a:tr h="725555">
                <a:tc>
                  <a:txBody>
                    <a:bodyPr/>
                    <a:lstStyle/>
                    <a:p>
                      <a:pPr algn="ctr">
                        <a:lnSpc>
                          <a:spcPct val="150000"/>
                        </a:lnSpc>
                      </a:pPr>
                      <a:r>
                        <a:rPr lang="en-US" dirty="0">
                          <a:latin typeface="Times New Roman" panose="02020603050405020304" pitchFamily="18" charset="0"/>
                          <a:cs typeface="Times New Roman" panose="02020603050405020304" pitchFamily="18" charset="0"/>
                        </a:rPr>
                        <a:t>Random Forest</a:t>
                      </a:r>
                      <a:endParaRPr lang="en-IN"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en-US" dirty="0"/>
                        <a:t>86.5</a:t>
                      </a:r>
                      <a:endParaRPr lang="en-IN" dirty="0"/>
                    </a:p>
                  </a:txBody>
                  <a:tcPr/>
                </a:tc>
                <a:tc>
                  <a:txBody>
                    <a:bodyPr/>
                    <a:lstStyle/>
                    <a:p>
                      <a:pPr algn="ctr">
                        <a:lnSpc>
                          <a:spcPct val="150000"/>
                        </a:lnSpc>
                      </a:pPr>
                      <a:r>
                        <a:rPr lang="en-US" dirty="0"/>
                        <a:t>84.29</a:t>
                      </a:r>
                      <a:endParaRPr lang="en-IN" dirty="0"/>
                    </a:p>
                  </a:txBody>
                  <a:tcPr/>
                </a:tc>
                <a:tc>
                  <a:txBody>
                    <a:bodyPr/>
                    <a:lstStyle/>
                    <a:p>
                      <a:pPr algn="ctr">
                        <a:lnSpc>
                          <a:spcPct val="150000"/>
                        </a:lnSpc>
                      </a:pPr>
                      <a:r>
                        <a:rPr lang="en-US" dirty="0"/>
                        <a:t>19.54</a:t>
                      </a:r>
                      <a:endParaRPr lang="en-IN" dirty="0"/>
                    </a:p>
                  </a:txBody>
                  <a:tcPr/>
                </a:tc>
                <a:tc>
                  <a:txBody>
                    <a:bodyPr/>
                    <a:lstStyle/>
                    <a:p>
                      <a:pPr algn="ctr">
                        <a:lnSpc>
                          <a:spcPct val="150000"/>
                        </a:lnSpc>
                      </a:pPr>
                      <a:r>
                        <a:rPr lang="en-US" dirty="0"/>
                        <a:t>31.14</a:t>
                      </a:r>
                      <a:endParaRPr lang="en-IN" dirty="0"/>
                    </a:p>
                  </a:txBody>
                  <a:tcPr/>
                </a:tc>
                <a:extLst>
                  <a:ext uri="{0D108BD9-81ED-4DB2-BD59-A6C34878D82A}">
                    <a16:rowId xmlns:a16="http://schemas.microsoft.com/office/drawing/2014/main" val="2481341720"/>
                  </a:ext>
                </a:extLst>
              </a:tr>
            </a:tbl>
          </a:graphicData>
        </a:graphic>
      </p:graphicFrame>
      <p:sp>
        <p:nvSpPr>
          <p:cNvPr id="5" name="Slide Number Placeholder 4">
            <a:extLst>
              <a:ext uri="{FF2B5EF4-FFF2-40B4-BE49-F238E27FC236}">
                <a16:creationId xmlns:a16="http://schemas.microsoft.com/office/drawing/2014/main" id="{86CA6604-B0E0-454B-AB27-B62FE364A128}"/>
              </a:ext>
            </a:extLst>
          </p:cNvPr>
          <p:cNvSpPr>
            <a:spLocks noGrp="1"/>
          </p:cNvSpPr>
          <p:nvPr>
            <p:ph type="sldNum" sz="quarter" idx="12"/>
          </p:nvPr>
        </p:nvSpPr>
        <p:spPr/>
        <p:txBody>
          <a:bodyPr/>
          <a:lstStyle/>
          <a:p>
            <a:fld id="{294A09A9-5501-47C1-A89A-A340965A2BE2}" type="slidenum">
              <a:rPr lang="en-US" smtClean="0"/>
              <a:pPr/>
              <a:t>22</a:t>
            </a:fld>
            <a:endParaRPr lang="en-US"/>
          </a:p>
        </p:txBody>
      </p:sp>
    </p:spTree>
    <p:extLst>
      <p:ext uri="{BB962C8B-B14F-4D97-AF65-F5344CB8AC3E}">
        <p14:creationId xmlns:p14="http://schemas.microsoft.com/office/powerpoint/2010/main" val="4186502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DB16A42-795A-4989-AC97-6DD2F423574C}"/>
              </a:ext>
            </a:extLst>
          </p:cNvPr>
          <p:cNvSpPr>
            <a:spLocks noGrp="1"/>
          </p:cNvSpPr>
          <p:nvPr>
            <p:ph type="sldNum" sz="quarter" idx="12"/>
          </p:nvPr>
        </p:nvSpPr>
        <p:spPr/>
        <p:txBody>
          <a:bodyPr/>
          <a:lstStyle/>
          <a:p>
            <a:fld id="{294A09A9-5501-47C1-A89A-A340965A2BE2}" type="slidenum">
              <a:rPr lang="en-US" smtClean="0"/>
              <a:pPr/>
              <a:t>23</a:t>
            </a:fld>
            <a:endParaRPr lang="en-US"/>
          </a:p>
        </p:txBody>
      </p:sp>
      <p:pic>
        <p:nvPicPr>
          <p:cNvPr id="7" name="Picture 6">
            <a:extLst>
              <a:ext uri="{FF2B5EF4-FFF2-40B4-BE49-F238E27FC236}">
                <a16:creationId xmlns:a16="http://schemas.microsoft.com/office/drawing/2014/main" id="{DB211BC7-19A3-4ECE-BF8A-C7CE6EE8EDFA}"/>
              </a:ext>
            </a:extLst>
          </p:cNvPr>
          <p:cNvPicPr>
            <a:picLocks noChangeAspect="1"/>
          </p:cNvPicPr>
          <p:nvPr/>
        </p:nvPicPr>
        <p:blipFill>
          <a:blip r:embed="rId2"/>
          <a:stretch>
            <a:fillRect/>
          </a:stretch>
        </p:blipFill>
        <p:spPr>
          <a:xfrm>
            <a:off x="1114425" y="268766"/>
            <a:ext cx="9563100" cy="5732980"/>
          </a:xfrm>
          <a:prstGeom prst="rect">
            <a:avLst/>
          </a:prstGeom>
        </p:spPr>
      </p:pic>
      <p:sp>
        <p:nvSpPr>
          <p:cNvPr id="9" name="TextBox 8">
            <a:extLst>
              <a:ext uri="{FF2B5EF4-FFF2-40B4-BE49-F238E27FC236}">
                <a16:creationId xmlns:a16="http://schemas.microsoft.com/office/drawing/2014/main" id="{43CA491E-16F3-4ACC-8566-790A47241C3E}"/>
              </a:ext>
            </a:extLst>
          </p:cNvPr>
          <p:cNvSpPr txBox="1"/>
          <p:nvPr/>
        </p:nvSpPr>
        <p:spPr>
          <a:xfrm>
            <a:off x="2190749" y="5649142"/>
            <a:ext cx="1143001" cy="1200329"/>
          </a:xfrm>
          <a:prstGeom prst="rect">
            <a:avLst/>
          </a:prstGeom>
          <a:noFill/>
        </p:spPr>
        <p:txBody>
          <a:bodyPr wrap="square" rtlCol="0">
            <a:spAutoFit/>
          </a:bodyPr>
          <a:lstStyle/>
          <a:p>
            <a:r>
              <a:rPr lang="en-IN" dirty="0"/>
              <a:t>	</a:t>
            </a:r>
            <a:r>
              <a:rPr lang="en-IN" dirty="0">
                <a:latin typeface="Times New Roman" panose="02020603050405020304" pitchFamily="18" charset="0"/>
                <a:cs typeface="Times New Roman" panose="02020603050405020304" pitchFamily="18" charset="0"/>
              </a:rPr>
              <a:t>Gaussian Naïve Bayes    </a:t>
            </a:r>
            <a:r>
              <a:rPr lang="en-IN" dirty="0"/>
              <a:t>	</a:t>
            </a:r>
          </a:p>
        </p:txBody>
      </p:sp>
      <p:sp>
        <p:nvSpPr>
          <p:cNvPr id="10" name="TextBox 9">
            <a:extLst>
              <a:ext uri="{FF2B5EF4-FFF2-40B4-BE49-F238E27FC236}">
                <a16:creationId xmlns:a16="http://schemas.microsoft.com/office/drawing/2014/main" id="{80E3BB43-2CCE-4CFE-BB1A-33D423144A06}"/>
              </a:ext>
            </a:extLst>
          </p:cNvPr>
          <p:cNvSpPr txBox="1"/>
          <p:nvPr/>
        </p:nvSpPr>
        <p:spPr>
          <a:xfrm>
            <a:off x="3933824" y="5997303"/>
            <a:ext cx="1238252" cy="92333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Logistic</a:t>
            </a:r>
          </a:p>
          <a:p>
            <a:r>
              <a:rPr lang="en-IN" dirty="0">
                <a:latin typeface="Times New Roman" panose="02020603050405020304" pitchFamily="18" charset="0"/>
                <a:cs typeface="Times New Roman" panose="02020603050405020304" pitchFamily="18" charset="0"/>
              </a:rPr>
              <a:t>Regression  </a:t>
            </a:r>
            <a:r>
              <a:rPr lang="en-IN" dirty="0"/>
              <a:t>	</a:t>
            </a:r>
          </a:p>
        </p:txBody>
      </p:sp>
      <p:sp>
        <p:nvSpPr>
          <p:cNvPr id="11" name="TextBox 10">
            <a:extLst>
              <a:ext uri="{FF2B5EF4-FFF2-40B4-BE49-F238E27FC236}">
                <a16:creationId xmlns:a16="http://schemas.microsoft.com/office/drawing/2014/main" id="{773CDC0E-BA8C-42EB-A70B-D2322867B157}"/>
              </a:ext>
            </a:extLst>
          </p:cNvPr>
          <p:cNvSpPr txBox="1"/>
          <p:nvPr/>
        </p:nvSpPr>
        <p:spPr>
          <a:xfrm>
            <a:off x="5653086" y="5997303"/>
            <a:ext cx="1490664"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Decision Tree</a:t>
            </a:r>
          </a:p>
          <a:p>
            <a:r>
              <a:rPr lang="en-IN" dirty="0">
                <a:latin typeface="Times New Roman" panose="02020603050405020304" pitchFamily="18" charset="0"/>
                <a:cs typeface="Times New Roman" panose="02020603050405020304" pitchFamily="18" charset="0"/>
              </a:rPr>
              <a:t>Classifier </a:t>
            </a:r>
          </a:p>
        </p:txBody>
      </p:sp>
      <p:sp>
        <p:nvSpPr>
          <p:cNvPr id="12" name="TextBox 11">
            <a:extLst>
              <a:ext uri="{FF2B5EF4-FFF2-40B4-BE49-F238E27FC236}">
                <a16:creationId xmlns:a16="http://schemas.microsoft.com/office/drawing/2014/main" id="{10DE915D-EDA6-4D10-BA3C-03D8E50D4F80}"/>
              </a:ext>
            </a:extLst>
          </p:cNvPr>
          <p:cNvSpPr txBox="1"/>
          <p:nvPr/>
        </p:nvSpPr>
        <p:spPr>
          <a:xfrm>
            <a:off x="7419973" y="5968031"/>
            <a:ext cx="1490664"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Perceptron</a:t>
            </a:r>
          </a:p>
          <a:p>
            <a:r>
              <a:rPr lang="en-IN" dirty="0">
                <a:latin typeface="Times New Roman" panose="02020603050405020304" pitchFamily="18" charset="0"/>
                <a:cs typeface="Times New Roman" panose="02020603050405020304" pitchFamily="18" charset="0"/>
              </a:rPr>
              <a:t>Learning</a:t>
            </a:r>
          </a:p>
        </p:txBody>
      </p:sp>
      <p:sp>
        <p:nvSpPr>
          <p:cNvPr id="13" name="TextBox 12">
            <a:extLst>
              <a:ext uri="{FF2B5EF4-FFF2-40B4-BE49-F238E27FC236}">
                <a16:creationId xmlns:a16="http://schemas.microsoft.com/office/drawing/2014/main" id="{CB072E8A-D863-4276-8689-5D22EB807755}"/>
              </a:ext>
            </a:extLst>
          </p:cNvPr>
          <p:cNvSpPr txBox="1"/>
          <p:nvPr/>
        </p:nvSpPr>
        <p:spPr>
          <a:xfrm>
            <a:off x="9258299" y="6033184"/>
            <a:ext cx="1238251"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Gradient Boosting</a:t>
            </a:r>
          </a:p>
        </p:txBody>
      </p:sp>
    </p:spTree>
    <p:extLst>
      <p:ext uri="{BB962C8B-B14F-4D97-AF65-F5344CB8AC3E}">
        <p14:creationId xmlns:p14="http://schemas.microsoft.com/office/powerpoint/2010/main" val="702701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00970-AD2B-9DBF-5AD6-911C15007A92}"/>
              </a:ext>
            </a:extLst>
          </p:cNvPr>
          <p:cNvSpPr>
            <a:spLocks noGrp="1"/>
          </p:cNvSpPr>
          <p:nvPr>
            <p:ph type="title"/>
          </p:nvPr>
        </p:nvSpPr>
        <p:spPr>
          <a:xfrm>
            <a:off x="2299962" y="301752"/>
            <a:ext cx="7729728" cy="1188720"/>
          </a:xfrm>
        </p:spPr>
        <p:txBody>
          <a:bodyPr/>
          <a:lstStyle/>
          <a:p>
            <a:r>
              <a:rPr lang="en-US" dirty="0">
                <a:latin typeface="Times New Roman" panose="02020603050405020304" pitchFamily="18" charset="0"/>
                <a:cs typeface="Times New Roman" panose="02020603050405020304" pitchFamily="18" charset="0"/>
              </a:rPr>
              <a:t>Which Model is Best And Why?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B71F986-5369-3F10-13A0-5673EE722157}"/>
              </a:ext>
            </a:extLst>
          </p:cNvPr>
          <p:cNvSpPr>
            <a:spLocks noGrp="1"/>
          </p:cNvSpPr>
          <p:nvPr>
            <p:ph idx="1"/>
          </p:nvPr>
        </p:nvSpPr>
        <p:spPr>
          <a:xfrm>
            <a:off x="894735" y="1681316"/>
            <a:ext cx="10540181" cy="4159045"/>
          </a:xfrm>
        </p:spPr>
        <p:txBody>
          <a:bodyPr/>
          <a:lstStyle/>
          <a:p>
            <a:r>
              <a:rPr lang="en-US" dirty="0">
                <a:latin typeface="Times New Roman" panose="02020603050405020304" pitchFamily="18" charset="0"/>
                <a:cs typeface="Times New Roman" panose="02020603050405020304" pitchFamily="18" charset="0"/>
              </a:rPr>
              <a:t>In our project , we find the Logistic Regression Model, the best algo for our dataset.</a:t>
            </a:r>
          </a:p>
          <a:p>
            <a:r>
              <a:rPr lang="en-US" dirty="0">
                <a:latin typeface="Times New Roman" panose="02020603050405020304" pitchFamily="18" charset="0"/>
                <a:cs typeface="Times New Roman" panose="02020603050405020304" pitchFamily="18" charset="0"/>
              </a:rPr>
              <a:t>Accuracy is maximum of Logistic Regression Model .</a:t>
            </a:r>
          </a:p>
          <a:p>
            <a:r>
              <a:rPr lang="en-US" dirty="0">
                <a:latin typeface="Times New Roman" panose="02020603050405020304" pitchFamily="18" charset="0"/>
                <a:cs typeface="Times New Roman" panose="02020603050405020304" pitchFamily="18" charset="0"/>
              </a:rPr>
              <a:t>However, logistic regression remains a popular choice for its simplicity, interpretability, speed, and efficiency in many binary classification tasks, including employee attrition prediction.</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8181468A-3D42-32D2-F461-F8689BDC75DE}"/>
              </a:ext>
            </a:extLst>
          </p:cNvPr>
          <p:cNvSpPr>
            <a:spLocks noGrp="1"/>
          </p:cNvSpPr>
          <p:nvPr>
            <p:ph type="ftr" sz="quarter" idx="11"/>
          </p:nvPr>
        </p:nvSpPr>
        <p:spPr/>
        <p:txBody>
          <a:bodyPr/>
          <a:lstStyle/>
          <a:p>
            <a:r>
              <a:rPr lang="en-US" dirty="0"/>
              <a:t>.</a:t>
            </a:r>
          </a:p>
        </p:txBody>
      </p:sp>
      <p:sp>
        <p:nvSpPr>
          <p:cNvPr id="5" name="Slide Number Placeholder 4">
            <a:extLst>
              <a:ext uri="{FF2B5EF4-FFF2-40B4-BE49-F238E27FC236}">
                <a16:creationId xmlns:a16="http://schemas.microsoft.com/office/drawing/2014/main" id="{1D8B3B21-3FAF-8043-32AC-A8CCE5E668DE}"/>
              </a:ext>
            </a:extLst>
          </p:cNvPr>
          <p:cNvSpPr>
            <a:spLocks noGrp="1"/>
          </p:cNvSpPr>
          <p:nvPr>
            <p:ph type="sldNum" sz="quarter" idx="12"/>
          </p:nvPr>
        </p:nvSpPr>
        <p:spPr/>
        <p:txBody>
          <a:bodyPr/>
          <a:lstStyle/>
          <a:p>
            <a:fld id="{294A09A9-5501-47C1-A89A-A340965A2BE2}" type="slidenum">
              <a:rPr lang="en-US" smtClean="0"/>
              <a:pPr/>
              <a:t>24</a:t>
            </a:fld>
            <a:endParaRPr lang="en-US"/>
          </a:p>
        </p:txBody>
      </p:sp>
    </p:spTree>
    <p:extLst>
      <p:ext uri="{BB962C8B-B14F-4D97-AF65-F5344CB8AC3E}">
        <p14:creationId xmlns:p14="http://schemas.microsoft.com/office/powerpoint/2010/main" val="16509122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088F7-AEBA-6E1F-2FA4-8E4F672B8B2D}"/>
              </a:ext>
            </a:extLst>
          </p:cNvPr>
          <p:cNvSpPr>
            <a:spLocks noGrp="1"/>
          </p:cNvSpPr>
          <p:nvPr>
            <p:ph type="title"/>
          </p:nvPr>
        </p:nvSpPr>
        <p:spPr>
          <a:xfrm>
            <a:off x="2231136" y="197775"/>
            <a:ext cx="7729728" cy="118872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F6343AE-0561-8574-4BDF-D954730DB42E}"/>
              </a:ext>
            </a:extLst>
          </p:cNvPr>
          <p:cNvSpPr>
            <a:spLocks noGrp="1"/>
          </p:cNvSpPr>
          <p:nvPr>
            <p:ph idx="1"/>
          </p:nvPr>
        </p:nvSpPr>
        <p:spPr>
          <a:xfrm>
            <a:off x="1012723" y="1671484"/>
            <a:ext cx="10559845" cy="4546436"/>
          </a:xfrm>
        </p:spPr>
        <p:txBody>
          <a:bodyPr>
            <a:normAutofit/>
          </a:bodyPr>
          <a:lstStyle/>
          <a:p>
            <a:pPr algn="l">
              <a:lnSpc>
                <a:spcPct val="120000"/>
              </a:lnSpc>
              <a:buFont typeface="+mj-lt"/>
              <a:buAutoNum type="arabicPeriod"/>
            </a:pPr>
            <a:r>
              <a:rPr lang="en-US" b="0" i="0" dirty="0">
                <a:solidFill>
                  <a:srgbClr val="1F2328"/>
                </a:solidFill>
                <a:effectLst/>
                <a:latin typeface="Times New Roman" panose="02020603050405020304" pitchFamily="18" charset="0"/>
                <a:cs typeface="Times New Roman" panose="02020603050405020304" pitchFamily="18" charset="0"/>
              </a:rPr>
              <a:t>As seen from accuracy values of baseline condition we can conclude that accuracy indeed is not a good metric in case of imbalanced data.</a:t>
            </a:r>
          </a:p>
          <a:p>
            <a:pPr algn="l">
              <a:lnSpc>
                <a:spcPct val="120000"/>
              </a:lnSpc>
              <a:buFont typeface="+mj-lt"/>
              <a:buAutoNum type="arabicPeriod"/>
            </a:pPr>
            <a:r>
              <a:rPr lang="en-US" b="0" i="0" dirty="0">
                <a:solidFill>
                  <a:srgbClr val="1F2328"/>
                </a:solidFill>
                <a:effectLst/>
                <a:latin typeface="Times New Roman" panose="02020603050405020304" pitchFamily="18" charset="0"/>
                <a:cs typeface="Times New Roman" panose="02020603050405020304" pitchFamily="18" charset="0"/>
              </a:rPr>
              <a:t>Up-sampling the minority class by generating synthetic samples lead to better detection of the minority class but the degree of trust in that detection falls down.</a:t>
            </a:r>
          </a:p>
          <a:p>
            <a:pPr algn="l">
              <a:lnSpc>
                <a:spcPct val="120000"/>
              </a:lnSpc>
              <a:buFont typeface="+mj-lt"/>
              <a:buAutoNum type="arabicPeriod"/>
            </a:pPr>
            <a:r>
              <a:rPr lang="en-US" b="0" i="0" dirty="0">
                <a:solidFill>
                  <a:srgbClr val="1F2328"/>
                </a:solidFill>
                <a:effectLst/>
                <a:latin typeface="Times New Roman" panose="02020603050405020304" pitchFamily="18" charset="0"/>
                <a:cs typeface="Times New Roman" panose="02020603050405020304" pitchFamily="18" charset="0"/>
              </a:rPr>
              <a:t>The higher precision and lower recall values in baseline condition concludes that the minority class is not detected much but whenever detected the degree of trust is high.</a:t>
            </a:r>
          </a:p>
          <a:p>
            <a:pPr algn="l">
              <a:lnSpc>
                <a:spcPct val="120000"/>
              </a:lnSpc>
              <a:buFont typeface="+mj-lt"/>
              <a:buAutoNum type="arabicPeriod"/>
            </a:pPr>
            <a:r>
              <a:rPr lang="en-US" b="0" i="0" dirty="0">
                <a:solidFill>
                  <a:srgbClr val="1F2328"/>
                </a:solidFill>
                <a:effectLst/>
                <a:latin typeface="Times New Roman" panose="02020603050405020304" pitchFamily="18" charset="0"/>
                <a:cs typeface="Times New Roman" panose="02020603050405020304" pitchFamily="18" charset="0"/>
              </a:rPr>
              <a:t>Finally, it can be concluded that Random Forest, Gradient Boosting, Logistic Regression are the best models among the above mentioned.</a:t>
            </a:r>
          </a:p>
          <a:p>
            <a:pPr algn="l">
              <a:lnSpc>
                <a:spcPct val="120000"/>
              </a:lnSpc>
              <a:buFont typeface="+mj-lt"/>
              <a:buAutoNum type="arabicPeriod"/>
            </a:pPr>
            <a:r>
              <a:rPr lang="en-US" b="0" i="0" dirty="0">
                <a:solidFill>
                  <a:srgbClr val="1F2328"/>
                </a:solidFill>
                <a:effectLst/>
                <a:latin typeface="Times New Roman" panose="02020603050405020304" pitchFamily="18" charset="0"/>
                <a:cs typeface="Times New Roman" panose="02020603050405020304" pitchFamily="18" charset="0"/>
              </a:rPr>
              <a:t>The important features extracted after application of random forest coincide with the real world which conclude that the model has real world uses despite being trained on a synthetic data-set.</a:t>
            </a:r>
          </a:p>
          <a:p>
            <a:endParaRPr lang="en-IN" dirty="0"/>
          </a:p>
        </p:txBody>
      </p:sp>
      <p:sp>
        <p:nvSpPr>
          <p:cNvPr id="4" name="Footer Placeholder 3">
            <a:extLst>
              <a:ext uri="{FF2B5EF4-FFF2-40B4-BE49-F238E27FC236}">
                <a16:creationId xmlns:a16="http://schemas.microsoft.com/office/drawing/2014/main" id="{2DE7F7A0-B675-6EAD-1417-6718D075BA68}"/>
              </a:ext>
            </a:extLst>
          </p:cNvPr>
          <p:cNvSpPr>
            <a:spLocks noGrp="1"/>
          </p:cNvSpPr>
          <p:nvPr>
            <p:ph type="ftr" sz="quarter" idx="11"/>
          </p:nvPr>
        </p:nvSpPr>
        <p:spPr/>
        <p:txBody>
          <a:bodyPr/>
          <a:lstStyle/>
          <a:p>
            <a:r>
              <a:rPr lang="en-US" dirty="0"/>
              <a:t>.</a:t>
            </a:r>
          </a:p>
        </p:txBody>
      </p:sp>
      <p:sp>
        <p:nvSpPr>
          <p:cNvPr id="5" name="Slide Number Placeholder 4">
            <a:extLst>
              <a:ext uri="{FF2B5EF4-FFF2-40B4-BE49-F238E27FC236}">
                <a16:creationId xmlns:a16="http://schemas.microsoft.com/office/drawing/2014/main" id="{BA3DD591-071A-7B79-8AFA-5393441DF8FB}"/>
              </a:ext>
            </a:extLst>
          </p:cNvPr>
          <p:cNvSpPr>
            <a:spLocks noGrp="1"/>
          </p:cNvSpPr>
          <p:nvPr>
            <p:ph type="sldNum" sz="quarter" idx="12"/>
          </p:nvPr>
        </p:nvSpPr>
        <p:spPr/>
        <p:txBody>
          <a:bodyPr/>
          <a:lstStyle/>
          <a:p>
            <a:fld id="{294A09A9-5501-47C1-A89A-A340965A2BE2}" type="slidenum">
              <a:rPr lang="en-US" smtClean="0"/>
              <a:pPr/>
              <a:t>25</a:t>
            </a:fld>
            <a:endParaRPr lang="en-US" dirty="0"/>
          </a:p>
        </p:txBody>
      </p:sp>
    </p:spTree>
    <p:extLst>
      <p:ext uri="{BB962C8B-B14F-4D97-AF65-F5344CB8AC3E}">
        <p14:creationId xmlns:p14="http://schemas.microsoft.com/office/powerpoint/2010/main" val="1844578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99FC-7C5C-6677-5828-ED52F57F7CE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178489C-875B-930D-CE98-991C70CE4BB9}"/>
              </a:ext>
            </a:extLst>
          </p:cNvPr>
          <p:cNvSpPr>
            <a:spLocks noGrp="1"/>
          </p:cNvSpPr>
          <p:nvPr>
            <p:ph idx="1"/>
          </p:nvPr>
        </p:nvSpPr>
        <p:spPr/>
        <p:txBody>
          <a:bodyPr>
            <a:normAutofit fontScale="85000" lnSpcReduction="10000"/>
          </a:bodyPr>
          <a:lstStyle/>
          <a:p>
            <a:pPr marL="457200" indent="-457200">
              <a:buFont typeface="+mj-lt"/>
              <a:buAutoNum type="arabicParenR"/>
            </a:pPr>
            <a:r>
              <a:rPr lang="en-IN" sz="2400" b="0" i="0" dirty="0">
                <a:solidFill>
                  <a:srgbClr val="1F2328"/>
                </a:solidFill>
                <a:effectLst/>
                <a:latin typeface="Times New Roman" panose="02020603050405020304" pitchFamily="18" charset="0"/>
                <a:cs typeface="Times New Roman" panose="02020603050405020304" pitchFamily="18" charset="0"/>
                <a:hlinkClick r:id="rId2"/>
              </a:rPr>
              <a:t>Rahul </a:t>
            </a:r>
            <a:r>
              <a:rPr lang="en-IN" sz="2400" b="0" i="0" dirty="0" err="1">
                <a:solidFill>
                  <a:srgbClr val="1F2328"/>
                </a:solidFill>
                <a:effectLst/>
                <a:latin typeface="Times New Roman" panose="02020603050405020304" pitchFamily="18" charset="0"/>
                <a:cs typeface="Times New Roman" panose="02020603050405020304" pitchFamily="18" charset="0"/>
                <a:hlinkClick r:id="rId2"/>
              </a:rPr>
              <a:t>Yedida</a:t>
            </a:r>
            <a:r>
              <a:rPr lang="en-IN" sz="2400" b="0" i="0" dirty="0">
                <a:solidFill>
                  <a:srgbClr val="1F2328"/>
                </a:solidFill>
                <a:effectLst/>
                <a:latin typeface="Times New Roman" panose="02020603050405020304" pitchFamily="18" charset="0"/>
                <a:cs typeface="Times New Roman" panose="02020603050405020304" pitchFamily="18" charset="0"/>
                <a:hlinkClick r:id="rId2"/>
              </a:rPr>
              <a:t>, Rahul Reddy, </a:t>
            </a:r>
            <a:r>
              <a:rPr lang="en-IN" sz="2400" b="0" i="0" dirty="0" err="1">
                <a:solidFill>
                  <a:srgbClr val="1F2328"/>
                </a:solidFill>
                <a:effectLst/>
                <a:latin typeface="Times New Roman" panose="02020603050405020304" pitchFamily="18" charset="0"/>
                <a:cs typeface="Times New Roman" panose="02020603050405020304" pitchFamily="18" charset="0"/>
                <a:hlinkClick r:id="rId2"/>
              </a:rPr>
              <a:t>Rakshit</a:t>
            </a:r>
            <a:r>
              <a:rPr lang="en-IN" sz="2400" b="0" i="0" dirty="0">
                <a:solidFill>
                  <a:srgbClr val="1F2328"/>
                </a:solidFill>
                <a:effectLst/>
                <a:latin typeface="Times New Roman" panose="02020603050405020304" pitchFamily="18" charset="0"/>
                <a:cs typeface="Times New Roman" panose="02020603050405020304" pitchFamily="18" charset="0"/>
                <a:hlinkClick r:id="rId2"/>
              </a:rPr>
              <a:t> </a:t>
            </a:r>
            <a:r>
              <a:rPr lang="en-IN" sz="2400" b="0" i="0" dirty="0" err="1">
                <a:solidFill>
                  <a:srgbClr val="1F2328"/>
                </a:solidFill>
                <a:effectLst/>
                <a:latin typeface="Times New Roman" panose="02020603050405020304" pitchFamily="18" charset="0"/>
                <a:cs typeface="Times New Roman" panose="02020603050405020304" pitchFamily="18" charset="0"/>
                <a:hlinkClick r:id="rId2"/>
              </a:rPr>
              <a:t>Vahi</a:t>
            </a:r>
            <a:r>
              <a:rPr lang="en-IN" sz="2400" b="0" i="0" dirty="0">
                <a:solidFill>
                  <a:srgbClr val="1F2328"/>
                </a:solidFill>
                <a:effectLst/>
                <a:latin typeface="Times New Roman" panose="02020603050405020304" pitchFamily="18" charset="0"/>
                <a:cs typeface="Times New Roman" panose="02020603050405020304" pitchFamily="18" charset="0"/>
                <a:hlinkClick r:id="rId2"/>
              </a:rPr>
              <a:t>, Rahul Jana, Abhilash GV, Deepti Kulkarni. "Employee Attrition Prediction". 02 November 2018.</a:t>
            </a:r>
            <a:endParaRPr lang="en-IN" sz="2400" b="0" i="0" dirty="0">
              <a:solidFill>
                <a:srgbClr val="1F2328"/>
              </a:solidFill>
              <a:effectLst/>
              <a:latin typeface="Times New Roman" panose="02020603050405020304" pitchFamily="18" charset="0"/>
              <a:cs typeface="Times New Roman" panose="02020603050405020304" pitchFamily="18" charset="0"/>
            </a:endParaRPr>
          </a:p>
          <a:p>
            <a:pPr marL="457200" indent="-457200">
              <a:buFont typeface="+mj-lt"/>
              <a:buAutoNum type="arabicParenR"/>
            </a:pPr>
            <a:r>
              <a:rPr lang="en-IN" sz="2400" dirty="0">
                <a:solidFill>
                  <a:srgbClr val="1F2328"/>
                </a:solidFill>
                <a:latin typeface="Times New Roman" panose="02020603050405020304" pitchFamily="18" charset="0"/>
                <a:cs typeface="Times New Roman" panose="02020603050405020304" pitchFamily="18" charset="0"/>
              </a:rPr>
              <a:t>Mehdi </a:t>
            </a:r>
            <a:r>
              <a:rPr lang="en-IN" sz="2400" dirty="0" err="1">
                <a:solidFill>
                  <a:srgbClr val="1F2328"/>
                </a:solidFill>
                <a:latin typeface="Times New Roman" panose="02020603050405020304" pitchFamily="18" charset="0"/>
                <a:cs typeface="Times New Roman" panose="02020603050405020304" pitchFamily="18" charset="0"/>
              </a:rPr>
              <a:t>Naseriparsa</a:t>
            </a:r>
            <a:r>
              <a:rPr lang="en-IN" sz="2400" dirty="0">
                <a:solidFill>
                  <a:srgbClr val="1F2328"/>
                </a:solidFill>
                <a:latin typeface="Times New Roman" panose="02020603050405020304" pitchFamily="18" charset="0"/>
                <a:cs typeface="Times New Roman" panose="02020603050405020304" pitchFamily="18" charset="0"/>
              </a:rPr>
              <a:t>, Mohammad Mansour </a:t>
            </a:r>
            <a:r>
              <a:rPr lang="en-IN" sz="2400" dirty="0" err="1">
                <a:solidFill>
                  <a:srgbClr val="1F2328"/>
                </a:solidFill>
                <a:latin typeface="Times New Roman" panose="02020603050405020304" pitchFamily="18" charset="0"/>
                <a:cs typeface="Times New Roman" panose="02020603050405020304" pitchFamily="18" charset="0"/>
              </a:rPr>
              <a:t>Riahi</a:t>
            </a:r>
            <a:r>
              <a:rPr lang="en-IN" sz="2400" dirty="0">
                <a:solidFill>
                  <a:srgbClr val="1F2328"/>
                </a:solidFill>
                <a:latin typeface="Times New Roman" panose="02020603050405020304" pitchFamily="18" charset="0"/>
                <a:cs typeface="Times New Roman" panose="02020603050405020304" pitchFamily="18" charset="0"/>
              </a:rPr>
              <a:t> </a:t>
            </a:r>
            <a:r>
              <a:rPr lang="en-IN" sz="2400" dirty="0" err="1">
                <a:solidFill>
                  <a:srgbClr val="1F2328"/>
                </a:solidFill>
                <a:latin typeface="Times New Roman" panose="02020603050405020304" pitchFamily="18" charset="0"/>
                <a:cs typeface="Times New Roman" panose="02020603050405020304" pitchFamily="18" charset="0"/>
              </a:rPr>
              <a:t>Kashani</a:t>
            </a:r>
            <a:r>
              <a:rPr lang="en-IN" sz="2400" dirty="0">
                <a:solidFill>
                  <a:srgbClr val="1F2328"/>
                </a:solidFill>
                <a:latin typeface="Times New Roman" panose="02020603050405020304" pitchFamily="18" charset="0"/>
                <a:cs typeface="Times New Roman" panose="02020603050405020304" pitchFamily="18" charset="0"/>
              </a:rPr>
              <a:t> "Combination of PCA with SMOTE Resampling to Boost the Prediction Rate in Lung Cancer Dataset".</a:t>
            </a:r>
          </a:p>
          <a:p>
            <a:pPr marL="457200" indent="-457200">
              <a:buFont typeface="+mj-lt"/>
              <a:buAutoNum type="arabicParenR"/>
            </a:pPr>
            <a:r>
              <a:rPr lang="en-US" sz="2400" dirty="0">
                <a:latin typeface="Times New Roman" panose="02020603050405020304" pitchFamily="18" charset="0"/>
                <a:cs typeface="Times New Roman" panose="02020603050405020304" pitchFamily="18" charset="0"/>
                <a:hlinkClick r:id="rId3"/>
              </a:rPr>
              <a:t>Data Preprocessing in Data Mining – </a:t>
            </a:r>
            <a:r>
              <a:rPr lang="en-US" sz="2400" dirty="0" err="1">
                <a:latin typeface="Times New Roman" panose="02020603050405020304" pitchFamily="18" charset="0"/>
                <a:cs typeface="Times New Roman" panose="02020603050405020304" pitchFamily="18" charset="0"/>
                <a:hlinkClick r:id="rId3"/>
              </a:rPr>
              <a:t>GeeksforGeeks</a:t>
            </a:r>
            <a:endParaRPr lang="en-IN" sz="2400" dirty="0">
              <a:solidFill>
                <a:srgbClr val="1F2328"/>
              </a:solidFill>
              <a:latin typeface="Times New Roman" panose="02020603050405020304" pitchFamily="18" charset="0"/>
              <a:cs typeface="Times New Roman" panose="02020603050405020304" pitchFamily="18" charset="0"/>
            </a:endParaRPr>
          </a:p>
          <a:p>
            <a:pPr>
              <a:buFont typeface="+mj-lt"/>
              <a:buAutoNum type="arabicParenR"/>
            </a:pPr>
            <a:r>
              <a:rPr lang="en-US" sz="2400" dirty="0">
                <a:latin typeface="Times New Roman" panose="02020603050405020304" pitchFamily="18" charset="0"/>
                <a:cs typeface="Times New Roman" panose="02020603050405020304" pitchFamily="18" charset="0"/>
                <a:hlinkClick r:id="rId4"/>
              </a:rPr>
              <a:t>   Machine Learning: What It is, Tutorial, Definition, Types – </a:t>
            </a:r>
            <a:r>
              <a:rPr lang="en-US" sz="2400" dirty="0" err="1">
                <a:latin typeface="Times New Roman" panose="02020603050405020304" pitchFamily="18" charset="0"/>
                <a:cs typeface="Times New Roman" panose="02020603050405020304" pitchFamily="18" charset="0"/>
                <a:hlinkClick r:id="rId4"/>
              </a:rPr>
              <a:t>Javatpoint</a:t>
            </a:r>
            <a:endParaRPr lang="en-US" sz="2400" dirty="0">
              <a:latin typeface="Times New Roman" panose="02020603050405020304" pitchFamily="18" charset="0"/>
              <a:cs typeface="Times New Roman" panose="02020603050405020304" pitchFamily="18" charset="0"/>
            </a:endParaRPr>
          </a:p>
          <a:p>
            <a:pPr>
              <a:buFont typeface="+mj-lt"/>
              <a:buAutoNum type="arabicParenR"/>
            </a:pPr>
            <a:r>
              <a:rPr lang="en-IN" sz="2400" b="0" i="0" dirty="0">
                <a:solidFill>
                  <a:srgbClr val="1F2328"/>
                </a:solidFill>
                <a:effectLst/>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hlinkClick r:id="rId5"/>
              </a:rPr>
              <a:t>Employee Attrition (kaggle.com)</a:t>
            </a:r>
            <a:endParaRPr lang="en-IN" sz="2400" b="0" i="0" dirty="0">
              <a:solidFill>
                <a:srgbClr val="1F2328"/>
              </a:solidFill>
              <a:effectLst/>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6AC57AF7-3AE0-A137-3BAD-60282EACD81E}"/>
              </a:ext>
            </a:extLst>
          </p:cNvPr>
          <p:cNvSpPr>
            <a:spLocks noGrp="1"/>
          </p:cNvSpPr>
          <p:nvPr>
            <p:ph type="ftr" sz="quarter" idx="11"/>
          </p:nvPr>
        </p:nvSpPr>
        <p:spPr/>
        <p:txBody>
          <a:bodyPr/>
          <a:lstStyle/>
          <a:p>
            <a:r>
              <a:rPr lang="en-US" dirty="0"/>
              <a:t>.</a:t>
            </a:r>
          </a:p>
        </p:txBody>
      </p:sp>
      <p:sp>
        <p:nvSpPr>
          <p:cNvPr id="5" name="Slide Number Placeholder 4">
            <a:extLst>
              <a:ext uri="{FF2B5EF4-FFF2-40B4-BE49-F238E27FC236}">
                <a16:creationId xmlns:a16="http://schemas.microsoft.com/office/drawing/2014/main" id="{0297FEF5-D73C-3772-BAAB-1696B81E211C}"/>
              </a:ext>
            </a:extLst>
          </p:cNvPr>
          <p:cNvSpPr>
            <a:spLocks noGrp="1"/>
          </p:cNvSpPr>
          <p:nvPr>
            <p:ph type="sldNum" sz="quarter" idx="12"/>
          </p:nvPr>
        </p:nvSpPr>
        <p:spPr/>
        <p:txBody>
          <a:bodyPr/>
          <a:lstStyle/>
          <a:p>
            <a:fld id="{294A09A9-5501-47C1-A89A-A340965A2BE2}" type="slidenum">
              <a:rPr lang="en-US" smtClean="0"/>
              <a:pPr/>
              <a:t>26</a:t>
            </a:fld>
            <a:endParaRPr lang="en-US"/>
          </a:p>
        </p:txBody>
      </p:sp>
    </p:spTree>
    <p:extLst>
      <p:ext uri="{BB962C8B-B14F-4D97-AF65-F5344CB8AC3E}">
        <p14:creationId xmlns:p14="http://schemas.microsoft.com/office/powerpoint/2010/main" val="3177721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193283-1D92-7273-D018-0A1536D1BF08}"/>
              </a:ext>
            </a:extLst>
          </p:cNvPr>
          <p:cNvSpPr>
            <a:spLocks noGrp="1"/>
          </p:cNvSpPr>
          <p:nvPr>
            <p:ph type="title"/>
          </p:nvPr>
        </p:nvSpPr>
        <p:spPr>
          <a:xfrm>
            <a:off x="2309794" y="322547"/>
            <a:ext cx="7729728" cy="1188720"/>
          </a:xfrm>
        </p:spPr>
        <p:txBody>
          <a:bodyPr/>
          <a:lstStyle/>
          <a:p>
            <a:r>
              <a:rPr lang="en-IN" dirty="0">
                <a:latin typeface="Times New Roman" panose="02020603050405020304" pitchFamily="18" charset="0"/>
                <a:cs typeface="Times New Roman" panose="02020603050405020304" pitchFamily="18" charset="0"/>
              </a:rPr>
              <a:t>Motivation</a:t>
            </a:r>
          </a:p>
        </p:txBody>
      </p:sp>
      <p:sp>
        <p:nvSpPr>
          <p:cNvPr id="5" name="Content Placeholder 4">
            <a:extLst>
              <a:ext uri="{FF2B5EF4-FFF2-40B4-BE49-F238E27FC236}">
                <a16:creationId xmlns:a16="http://schemas.microsoft.com/office/drawing/2014/main" id="{4F63FB39-9384-C5B4-AA56-3EB5A2D4ED81}"/>
              </a:ext>
            </a:extLst>
          </p:cNvPr>
          <p:cNvSpPr>
            <a:spLocks noGrp="1"/>
          </p:cNvSpPr>
          <p:nvPr>
            <p:ph idx="1"/>
          </p:nvPr>
        </p:nvSpPr>
        <p:spPr>
          <a:xfrm>
            <a:off x="806245" y="1750142"/>
            <a:ext cx="10913807" cy="4345858"/>
          </a:xfrm>
        </p:spPr>
        <p:txBody>
          <a:bodyPr>
            <a:normAutofit fontScale="85000" lnSpcReduction="10000"/>
          </a:bodyPr>
          <a:lstStyle/>
          <a:p>
            <a:pPr>
              <a:lnSpc>
                <a:spcPct val="150000"/>
              </a:lnSpc>
            </a:pPr>
            <a:r>
              <a:rPr lang="en-US" sz="2000" dirty="0">
                <a:latin typeface="Times New Roman" panose="02020603050405020304" pitchFamily="18" charset="0"/>
                <a:cs typeface="Times New Roman" panose="02020603050405020304" pitchFamily="18" charset="0"/>
              </a:rPr>
              <a:t>As a team of aspiring professionals, we've embarked on a mission to tackle the pervasive issue of employee attrition, a pressing concern in countless workplaces worldwide. With millions of individuals affected by the constant churn of talent, organizations are grappling with the profound impacts of losing valuable team members. Despite extensive research and various retention strategies, the problem persists, leaving companies in a perpetual struggle to maintain productivity and cohesion. </a:t>
            </a:r>
          </a:p>
          <a:p>
            <a:pPr>
              <a:lnSpc>
                <a:spcPct val="150000"/>
              </a:lnSpc>
            </a:pPr>
            <a:endParaRPr lang="en-US" sz="2000" b="1" dirty="0">
              <a:latin typeface="Times New Roman" panose="02020603050405020304" pitchFamily="18" charset="0"/>
              <a:cs typeface="Times New Roman" panose="02020603050405020304" pitchFamily="18" charset="0"/>
            </a:endParaRPr>
          </a:p>
          <a:p>
            <a:pPr>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Loss of employees via attrition has severe impacts on the yield of an organization. Finding eligible candidates to replace the ones that have left is a daunting task. This not only leads to higher costs but also induces a relatively inexperienced workforce in the organization. Continuous employee loss also disrupts the work chain and leads to delayed deadlines and lower customer satisfaction. Higher employee attrition diminishes the brand value of an organization</a:t>
            </a:r>
            <a:endParaRPr lang="en-US" sz="2000" dirty="0">
              <a:latin typeface="Times New Roman" panose="02020603050405020304" pitchFamily="18" charset="0"/>
              <a:cs typeface="Times New Roman" panose="02020603050405020304" pitchFamily="18" charset="0"/>
            </a:endParaRPr>
          </a:p>
          <a:p>
            <a:endParaRPr lang="en-IN" sz="1600" dirty="0"/>
          </a:p>
        </p:txBody>
      </p:sp>
      <p:sp>
        <p:nvSpPr>
          <p:cNvPr id="2" name="Slide Number Placeholder 1">
            <a:extLst>
              <a:ext uri="{FF2B5EF4-FFF2-40B4-BE49-F238E27FC236}">
                <a16:creationId xmlns:a16="http://schemas.microsoft.com/office/drawing/2014/main" id="{12CF3AF5-A4A4-78FA-8452-C606C27DAB74}"/>
              </a:ext>
            </a:extLst>
          </p:cNvPr>
          <p:cNvSpPr>
            <a:spLocks noGrp="1"/>
          </p:cNvSpPr>
          <p:nvPr>
            <p:ph type="sldNum" sz="quarter" idx="12"/>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77309081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F3168B-7109-A2AE-B9B4-48B935979C79}"/>
              </a:ext>
            </a:extLst>
          </p:cNvPr>
          <p:cNvSpPr>
            <a:spLocks noGrp="1"/>
          </p:cNvSpPr>
          <p:nvPr>
            <p:ph type="title"/>
          </p:nvPr>
        </p:nvSpPr>
        <p:spPr>
          <a:xfrm>
            <a:off x="1315030" y="1345987"/>
            <a:ext cx="8878824" cy="756698"/>
          </a:xfrm>
        </p:spPr>
        <p:txBody>
          <a:bodyPr>
            <a:normAutofit/>
          </a:bodyPr>
          <a:lstStyle/>
          <a:p>
            <a:r>
              <a:rPr lang="en-US" dirty="0"/>
              <a:t>Introduction of project</a:t>
            </a:r>
          </a:p>
        </p:txBody>
      </p:sp>
      <p:sp>
        <p:nvSpPr>
          <p:cNvPr id="5" name="Content Placeholder 4">
            <a:extLst>
              <a:ext uri="{FF2B5EF4-FFF2-40B4-BE49-F238E27FC236}">
                <a16:creationId xmlns:a16="http://schemas.microsoft.com/office/drawing/2014/main" id="{857BCFCF-9C27-0382-B99D-C2430C45D31D}"/>
              </a:ext>
            </a:extLst>
          </p:cNvPr>
          <p:cNvSpPr>
            <a:spLocks noGrp="1"/>
          </p:cNvSpPr>
          <p:nvPr>
            <p:ph idx="1"/>
          </p:nvPr>
        </p:nvSpPr>
        <p:spPr>
          <a:xfrm>
            <a:off x="1235089" y="2390562"/>
            <a:ext cx="9328136" cy="2533863"/>
          </a:xfrm>
        </p:spPr>
        <p:txBody>
          <a:bodyPr vert="horz" lIns="91440" tIns="45720" rIns="91440" bIns="45720" rtlCol="0" anchor="t">
            <a:noAutofit/>
          </a:bodyPr>
          <a:lstStyle/>
          <a:p>
            <a:pPr>
              <a:lnSpc>
                <a:spcPct val="107000"/>
              </a:lnSpc>
              <a:spcAft>
                <a:spcPts val="800"/>
              </a:spcAft>
            </a:pPr>
            <a:endParaRPr lang="en-IN" sz="2000" kern="100" dirty="0">
              <a:effectLst/>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kern="100" dirty="0">
                <a:effectLst/>
                <a:latin typeface="Segoe UI" panose="020B0502040204020203" pitchFamily="34" charset="0"/>
                <a:ea typeface="Calibri" panose="020F0502020204030204" pitchFamily="34" charset="0"/>
                <a:cs typeface="Times New Roman" panose="02020603050405020304" pitchFamily="18" charset="0"/>
              </a:rPr>
              <a:t>In this project, we are going to use machine learning algorithms to predict the employee attrition of employee in the organisation. With the help of this project, we will be getting managerial insights to prevent the attrition and helps us to know the factors that lead to a attrition of a employee.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7345" indent="-347345"/>
            <a:endParaRPr lang="en-US" dirty="0"/>
          </a:p>
        </p:txBody>
      </p:sp>
      <p:sp>
        <p:nvSpPr>
          <p:cNvPr id="2" name="Slide Number Placeholder 1">
            <a:extLst>
              <a:ext uri="{FF2B5EF4-FFF2-40B4-BE49-F238E27FC236}">
                <a16:creationId xmlns:a16="http://schemas.microsoft.com/office/drawing/2014/main" id="{59119861-DEB9-4EC6-8292-4748181F78B6}"/>
              </a:ext>
            </a:extLst>
          </p:cNvPr>
          <p:cNvSpPr>
            <a:spLocks noGrp="1"/>
          </p:cNvSpPr>
          <p:nvPr>
            <p:ph type="sldNum" sz="quarter" idx="12"/>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21793098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512EED-07CD-B6AD-3651-5A6BDE8E2854}"/>
              </a:ext>
            </a:extLst>
          </p:cNvPr>
          <p:cNvSpPr>
            <a:spLocks noGrp="1"/>
          </p:cNvSpPr>
          <p:nvPr>
            <p:ph type="title"/>
          </p:nvPr>
        </p:nvSpPr>
        <p:spPr>
          <a:xfrm>
            <a:off x="1536192" y="414570"/>
            <a:ext cx="8878824" cy="714944"/>
          </a:xfrm>
        </p:spPr>
        <p:txBody>
          <a:bodyPr>
            <a:normAutofit fontScale="90000"/>
          </a:bodyPr>
          <a:lstStyle/>
          <a:p>
            <a:r>
              <a:rPr lang="en-US" dirty="0">
                <a:latin typeface="Times New Roman" panose="02020603050405020304" pitchFamily="18" charset="0"/>
                <a:cs typeface="Times New Roman" panose="02020603050405020304" pitchFamily="18" charset="0"/>
              </a:rPr>
              <a:t>Problem</a:t>
            </a:r>
            <a:r>
              <a:rPr lang="en-US" dirty="0"/>
              <a:t> statement</a:t>
            </a:r>
          </a:p>
        </p:txBody>
      </p:sp>
      <p:sp>
        <p:nvSpPr>
          <p:cNvPr id="5" name="Content Placeholder 4">
            <a:extLst>
              <a:ext uri="{FF2B5EF4-FFF2-40B4-BE49-F238E27FC236}">
                <a16:creationId xmlns:a16="http://schemas.microsoft.com/office/drawing/2014/main" id="{F8E3D477-F691-173C-A3B9-646CC79C7F30}"/>
              </a:ext>
            </a:extLst>
          </p:cNvPr>
          <p:cNvSpPr>
            <a:spLocks noGrp="1"/>
          </p:cNvSpPr>
          <p:nvPr>
            <p:ph idx="1"/>
          </p:nvPr>
        </p:nvSpPr>
        <p:spPr>
          <a:xfrm>
            <a:off x="1233480" y="1129513"/>
            <a:ext cx="10958520" cy="6293841"/>
          </a:xfrm>
        </p:spPr>
        <p:txBody>
          <a:bodyPr vert="horz" lIns="91440" tIns="45720" rIns="91440" bIns="45720" rtlCol="0" anchor="t">
            <a:noAutofit/>
          </a:bodyPr>
          <a:lstStyle/>
          <a:p>
            <a:pPr marL="347345" indent="-347345"/>
            <a:r>
              <a:rPr lang="en-US" sz="2000" b="1" dirty="0">
                <a:latin typeface="Times New Roman" panose="02020603050405020304" pitchFamily="18" charset="0"/>
                <a:ea typeface="+mn-lt"/>
                <a:cs typeface="Times New Roman" panose="02020603050405020304" pitchFamily="18" charset="0"/>
              </a:rPr>
              <a:t>Difficulties Faced: </a:t>
            </a:r>
            <a:r>
              <a:rPr lang="en-US" sz="2000" b="0" i="0" dirty="0">
                <a:solidFill>
                  <a:schemeClr val="tx1"/>
                </a:solidFill>
                <a:effectLst/>
                <a:latin typeface="Times New Roman" panose="02020603050405020304" pitchFamily="18" charset="0"/>
                <a:cs typeface="Times New Roman" panose="02020603050405020304" pitchFamily="18" charset="0"/>
              </a:rPr>
              <a:t>Employee attrition, or the voluntary or involuntary permanent departure of employees from an organization, is a significant challenge faced by many companies. High employee turnover can lead to increased recruitment and training costs, loss of valuable institutional knowledge, and disruptions in organizational productivity. </a:t>
            </a:r>
          </a:p>
          <a:p>
            <a:pPr marL="347345" indent="-347345"/>
            <a:r>
              <a:rPr lang="en-US" sz="2000" b="1" i="0" dirty="0">
                <a:solidFill>
                  <a:schemeClr val="tx1"/>
                </a:solidFill>
                <a:effectLst/>
                <a:latin typeface="Times New Roman" panose="02020603050405020304" pitchFamily="18" charset="0"/>
                <a:cs typeface="Times New Roman" panose="02020603050405020304" pitchFamily="18" charset="0"/>
              </a:rPr>
              <a:t>Symptom Heterogeneity: </a:t>
            </a:r>
            <a:r>
              <a:rPr lang="en-US" sz="2000" i="0" dirty="0">
                <a:solidFill>
                  <a:schemeClr val="tx1"/>
                </a:solidFill>
                <a:effectLst/>
                <a:latin typeface="Times New Roman" panose="02020603050405020304" pitchFamily="18" charset="0"/>
                <a:cs typeface="Times New Roman" panose="02020603050405020304" pitchFamily="18" charset="0"/>
              </a:rPr>
              <a:t>The diverse factors contributing to employee attrition, such as job satisfaction, work-life balance, career growth opportunities, and organizational culture, make it challenging to identify the root causes and develop effective retention strategies.</a:t>
            </a:r>
          </a:p>
          <a:p>
            <a:pPr marL="347345" indent="-347345"/>
            <a:r>
              <a:rPr lang="en-US" sz="2000" b="1" i="0" dirty="0">
                <a:solidFill>
                  <a:schemeClr val="tx1"/>
                </a:solidFill>
                <a:effectLst/>
                <a:latin typeface="Times New Roman" panose="02020603050405020304" pitchFamily="18" charset="0"/>
                <a:cs typeface="Times New Roman" panose="02020603050405020304" pitchFamily="18" charset="0"/>
              </a:rPr>
              <a:t>Project Goal: </a:t>
            </a:r>
            <a:r>
              <a:rPr lang="en-US" sz="2000" i="0" dirty="0">
                <a:solidFill>
                  <a:schemeClr val="tx1"/>
                </a:solidFill>
                <a:effectLst/>
                <a:latin typeface="Times New Roman" panose="02020603050405020304" pitchFamily="18" charset="0"/>
                <a:cs typeface="Times New Roman" panose="02020603050405020304" pitchFamily="18" charset="0"/>
              </a:rPr>
              <a:t>Using machine learning techniques, develop a predictive model that can accurately forecast employee attrition risk based on various employee and organizational characteristics. This will enable the organization to implement targeted interventions to improve employee engagement and reduce turnover.</a:t>
            </a:r>
            <a:endParaRPr lang="en-US" sz="2000" dirty="0">
              <a:latin typeface="Times New Roman" panose="02020603050405020304" pitchFamily="18" charset="0"/>
              <a:cs typeface="Times New Roman" panose="02020603050405020304" pitchFamily="18" charset="0"/>
            </a:endParaRPr>
          </a:p>
          <a:p>
            <a:pPr marL="347345" indent="-347345"/>
            <a:r>
              <a:rPr lang="en-US" sz="2000" b="1" i="0" dirty="0">
                <a:solidFill>
                  <a:schemeClr val="tx1"/>
                </a:solidFill>
                <a:effectLst/>
                <a:latin typeface="Times New Roman" panose="02020603050405020304" pitchFamily="18" charset="0"/>
                <a:cs typeface="Times New Roman" panose="02020603050405020304" pitchFamily="18" charset="0"/>
              </a:rPr>
              <a:t>Impact Potential</a:t>
            </a:r>
            <a:r>
              <a:rPr lang="en-US" sz="2000" b="0" i="0" dirty="0">
                <a:solidFill>
                  <a:schemeClr val="tx1"/>
                </a:solidFill>
                <a:effectLst/>
                <a:latin typeface="Times New Roman" panose="02020603050405020304" pitchFamily="18" charset="0"/>
                <a:cs typeface="Times New Roman" panose="02020603050405020304" pitchFamily="18" charset="0"/>
              </a:rPr>
              <a:t>: If the machine learning model is successfully deployed, the organization can enhance its ability to retain talented employees, optimize its workforce, and improve overall business performance and competitiveness.</a:t>
            </a:r>
            <a:endParaRPr lang="en-US" sz="2000" b="1" dirty="0">
              <a:solidFill>
                <a:schemeClr val="tx1"/>
              </a:solidFill>
              <a:latin typeface="Times New Roman" panose="02020603050405020304" pitchFamily="18" charset="0"/>
              <a:cs typeface="Times New Roman" panose="02020603050405020304" pitchFamily="18" charset="0"/>
            </a:endParaRPr>
          </a:p>
          <a:p>
            <a:pPr marL="347345" indent="-347345"/>
            <a:endParaRPr lang="en-US" sz="1600" b="1" dirty="0">
              <a:latin typeface="Times New Roman" panose="02020603050405020304" pitchFamily="18" charset="0"/>
              <a:cs typeface="Times New Roman" panose="02020603050405020304" pitchFamily="18" charset="0"/>
            </a:endParaRPr>
          </a:p>
          <a:p>
            <a:pPr marL="347345" indent="-347345"/>
            <a:endParaRPr lang="en-US" sz="1600" b="1" dirty="0"/>
          </a:p>
          <a:p>
            <a:pPr marL="347345" indent="-347345"/>
            <a:endParaRPr lang="en-US" sz="1600" b="1" dirty="0"/>
          </a:p>
          <a:p>
            <a:pPr marL="347345" indent="-347345"/>
            <a:endParaRPr lang="en-US" sz="1600" b="1" dirty="0"/>
          </a:p>
          <a:p>
            <a:pPr marL="347345" indent="-347345"/>
            <a:endParaRPr lang="en-US" sz="1600" b="1" dirty="0"/>
          </a:p>
        </p:txBody>
      </p:sp>
      <p:sp>
        <p:nvSpPr>
          <p:cNvPr id="2" name="Slide Number Placeholder 1">
            <a:extLst>
              <a:ext uri="{FF2B5EF4-FFF2-40B4-BE49-F238E27FC236}">
                <a16:creationId xmlns:a16="http://schemas.microsoft.com/office/drawing/2014/main" id="{49C5C6B2-C699-A540-B62E-A2E7447B0BD9}"/>
              </a:ext>
            </a:extLst>
          </p:cNvPr>
          <p:cNvSpPr>
            <a:spLocks noGrp="1"/>
          </p:cNvSpPr>
          <p:nvPr>
            <p:ph type="sldNum" sz="quarter" idx="12"/>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9449844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0A5D18-F667-B3F4-CCA4-D5760824E3A0}"/>
              </a:ext>
            </a:extLst>
          </p:cNvPr>
          <p:cNvSpPr>
            <a:spLocks noGrp="1"/>
          </p:cNvSpPr>
          <p:nvPr>
            <p:ph type="title"/>
          </p:nvPr>
        </p:nvSpPr>
        <p:spPr>
          <a:xfrm>
            <a:off x="892988" y="607415"/>
            <a:ext cx="8878824" cy="683629"/>
          </a:xfrm>
        </p:spPr>
        <p:txBody>
          <a:bodyPr>
            <a:normAutofit fontScale="90000"/>
          </a:bodyPr>
          <a:lstStyle/>
          <a:p>
            <a:r>
              <a:rPr lang="en-US" dirty="0">
                <a:latin typeface="Times New Roman" panose="02020603050405020304" pitchFamily="18" charset="0"/>
                <a:cs typeface="Times New Roman" panose="02020603050405020304" pitchFamily="18" charset="0"/>
              </a:rPr>
              <a:t>Feasibility</a:t>
            </a:r>
          </a:p>
        </p:txBody>
      </p:sp>
      <p:sp>
        <p:nvSpPr>
          <p:cNvPr id="5" name="Content Placeholder 4">
            <a:extLst>
              <a:ext uri="{FF2B5EF4-FFF2-40B4-BE49-F238E27FC236}">
                <a16:creationId xmlns:a16="http://schemas.microsoft.com/office/drawing/2014/main" id="{1C4638D1-E9C5-FD51-5CFB-9F57EEA5F3AB}"/>
              </a:ext>
            </a:extLst>
          </p:cNvPr>
          <p:cNvSpPr>
            <a:spLocks noGrp="1"/>
          </p:cNvSpPr>
          <p:nvPr>
            <p:ph idx="1"/>
          </p:nvPr>
        </p:nvSpPr>
        <p:spPr>
          <a:xfrm>
            <a:off x="1018425" y="1489508"/>
            <a:ext cx="6422136" cy="4472668"/>
          </a:xfrm>
        </p:spPr>
        <p:txBody>
          <a:bodyPr vert="horz" lIns="91440" tIns="45720" rIns="91440" bIns="45720" rtlCol="0" anchor="t">
            <a:noAutofit/>
          </a:bodyPr>
          <a:lstStyle/>
          <a:p>
            <a:pPr marL="347345" indent="-347345" algn="just"/>
            <a:endParaRPr lang="en-US" sz="2800" b="1" dirty="0">
              <a:latin typeface="Times New Roman" panose="02020603050405020304" pitchFamily="18" charset="0"/>
              <a:cs typeface="Times New Roman" panose="02020603050405020304" pitchFamily="18" charset="0"/>
            </a:endParaRPr>
          </a:p>
          <a:p>
            <a:pPr marL="347345" indent="-347345" algn="just"/>
            <a:r>
              <a:rPr lang="en-US" sz="2800" b="1" dirty="0">
                <a:latin typeface="Times New Roman" panose="02020603050405020304" pitchFamily="18" charset="0"/>
                <a:cs typeface="Times New Roman" panose="02020603050405020304" pitchFamily="18" charset="0"/>
              </a:rPr>
              <a:t>Hardware</a:t>
            </a:r>
            <a:r>
              <a:rPr lang="en-US" sz="2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ea typeface="+mn-lt"/>
                <a:cs typeface="Times New Roman" panose="02020603050405020304" pitchFamily="18" charset="0"/>
              </a:rPr>
              <a:t>The code does not appear to have any special hardware requirements. It should run on any modern computer having processor similar to i3/i5/i7 or above which is capable of running Python and the necessary libraries. Preferred size of RAM is 8.00 GB or above</a:t>
            </a:r>
            <a:r>
              <a:rPr lang="en-US" sz="1800" b="1" dirty="0">
                <a:latin typeface="Times New Roman" panose="02020603050405020304" pitchFamily="18" charset="0"/>
                <a:ea typeface="+mn-lt"/>
                <a:cs typeface="Times New Roman" panose="02020603050405020304" pitchFamily="18" charset="0"/>
              </a:rPr>
              <a:t>.</a:t>
            </a:r>
          </a:p>
          <a:p>
            <a:pPr marL="0" indent="0" algn="just">
              <a:buNone/>
            </a:pPr>
            <a:endParaRPr lang="en-US" dirty="0">
              <a:latin typeface="Times New Roman" panose="02020603050405020304" pitchFamily="18" charset="0"/>
              <a:cs typeface="Times New Roman" panose="02020603050405020304" pitchFamily="18" charset="0"/>
            </a:endParaRPr>
          </a:p>
          <a:p>
            <a:pPr marL="347345" indent="-347345" algn="just"/>
            <a:r>
              <a:rPr lang="en-US" sz="2800" b="1" dirty="0">
                <a:latin typeface="Times New Roman" panose="02020603050405020304" pitchFamily="18" charset="0"/>
                <a:cs typeface="Times New Roman" panose="02020603050405020304" pitchFamily="18" charset="0"/>
              </a:rPr>
              <a:t>Software</a:t>
            </a:r>
            <a:r>
              <a:rPr lang="en-US" sz="2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ea typeface="+mn-lt"/>
                <a:cs typeface="Times New Roman" panose="02020603050405020304" pitchFamily="18" charset="0"/>
              </a:rPr>
              <a:t>The code uses standard Python libraries for data analysis and machine learning, which are widely supported and easy to install. Therefore, it is feasible in terms of software requirements</a:t>
            </a:r>
            <a:r>
              <a:rPr lang="en-US" sz="1800" b="1" dirty="0">
                <a:latin typeface="Times New Roman" panose="02020603050405020304" pitchFamily="18" charset="0"/>
                <a:ea typeface="+mn-lt"/>
                <a:cs typeface="Times New Roman" panose="02020603050405020304" pitchFamily="18" charset="0"/>
              </a:rPr>
              <a:t>.</a:t>
            </a:r>
          </a:p>
        </p:txBody>
      </p:sp>
      <p:sp>
        <p:nvSpPr>
          <p:cNvPr id="2" name="Slide Number Placeholder 1">
            <a:extLst>
              <a:ext uri="{FF2B5EF4-FFF2-40B4-BE49-F238E27FC236}">
                <a16:creationId xmlns:a16="http://schemas.microsoft.com/office/drawing/2014/main" id="{93C042DC-A04F-959C-BD98-930F5944F966}"/>
              </a:ext>
            </a:extLst>
          </p:cNvPr>
          <p:cNvSpPr>
            <a:spLocks noGrp="1"/>
          </p:cNvSpPr>
          <p:nvPr>
            <p:ph type="sldNum" sz="quarter" idx="12"/>
          </p:nvPr>
        </p:nvSpPr>
        <p:spPr/>
        <p:txBody>
          <a:bodyPr/>
          <a:lstStyle/>
          <a:p>
            <a:fld id="{294A09A9-5501-47C1-A89A-A340965A2BE2}" type="slidenum">
              <a:rPr lang="en-US" smtClean="0"/>
              <a:pPr/>
              <a:t>6</a:t>
            </a:fld>
            <a:endParaRPr lang="en-US" dirty="0"/>
          </a:p>
        </p:txBody>
      </p:sp>
      <p:pic>
        <p:nvPicPr>
          <p:cNvPr id="6" name="Picture 5" descr="HD wallpaper: Hard Disk, Computer, Equipment, technology, storage ...">
            <a:extLst>
              <a:ext uri="{FF2B5EF4-FFF2-40B4-BE49-F238E27FC236}">
                <a16:creationId xmlns:a16="http://schemas.microsoft.com/office/drawing/2014/main" id="{0D11DD28-5761-05EC-5601-C3231BC6683B}"/>
              </a:ext>
            </a:extLst>
          </p:cNvPr>
          <p:cNvPicPr>
            <a:picLocks noChangeAspect="1"/>
          </p:cNvPicPr>
          <p:nvPr/>
        </p:nvPicPr>
        <p:blipFill>
          <a:blip r:embed="rId2"/>
          <a:stretch>
            <a:fillRect/>
          </a:stretch>
        </p:blipFill>
        <p:spPr>
          <a:xfrm>
            <a:off x="7960355" y="1712543"/>
            <a:ext cx="4006111" cy="2013299"/>
          </a:xfrm>
          <a:prstGeom prst="rect">
            <a:avLst/>
          </a:prstGeom>
        </p:spPr>
      </p:pic>
      <p:pic>
        <p:nvPicPr>
          <p:cNvPr id="7" name="Picture 6" descr="javascript screenshot, background, bit, bytes, close-up, code, codes ...">
            <a:extLst>
              <a:ext uri="{FF2B5EF4-FFF2-40B4-BE49-F238E27FC236}">
                <a16:creationId xmlns:a16="http://schemas.microsoft.com/office/drawing/2014/main" id="{B518C20B-3F48-7496-F9CD-7BD9559759A8}"/>
              </a:ext>
            </a:extLst>
          </p:cNvPr>
          <p:cNvPicPr>
            <a:picLocks noChangeAspect="1"/>
          </p:cNvPicPr>
          <p:nvPr/>
        </p:nvPicPr>
        <p:blipFill rotWithShape="1">
          <a:blip r:embed="rId3"/>
          <a:srcRect l="1476" t="1725" r="-1107" b="-632"/>
          <a:stretch/>
        </p:blipFill>
        <p:spPr>
          <a:xfrm>
            <a:off x="7962508" y="4149834"/>
            <a:ext cx="4000302" cy="2231143"/>
          </a:xfrm>
          <a:prstGeom prst="rect">
            <a:avLst/>
          </a:prstGeom>
        </p:spPr>
      </p:pic>
    </p:spTree>
    <p:extLst>
      <p:ext uri="{BB962C8B-B14F-4D97-AF65-F5344CB8AC3E}">
        <p14:creationId xmlns:p14="http://schemas.microsoft.com/office/powerpoint/2010/main" val="210682124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8D65D7-6916-F223-9505-3C9984FD8131}"/>
              </a:ext>
            </a:extLst>
          </p:cNvPr>
          <p:cNvSpPr>
            <a:spLocks noGrp="1"/>
          </p:cNvSpPr>
          <p:nvPr>
            <p:ph type="title"/>
          </p:nvPr>
        </p:nvSpPr>
        <p:spPr>
          <a:xfrm>
            <a:off x="1536192" y="187452"/>
            <a:ext cx="8878824" cy="1069848"/>
          </a:xfrm>
        </p:spPr>
        <p:txBody>
          <a:bodyPr/>
          <a:lstStyle/>
          <a:p>
            <a:r>
              <a:rPr lang="en-IN" dirty="0">
                <a:latin typeface="Times New Roman" panose="02020603050405020304" pitchFamily="18" charset="0"/>
                <a:cs typeface="Times New Roman" panose="02020603050405020304" pitchFamily="18" charset="0"/>
              </a:rPr>
              <a:t>Dataset</a:t>
            </a:r>
          </a:p>
        </p:txBody>
      </p:sp>
      <p:sp>
        <p:nvSpPr>
          <p:cNvPr id="5" name="Content Placeholder 4">
            <a:extLst>
              <a:ext uri="{FF2B5EF4-FFF2-40B4-BE49-F238E27FC236}">
                <a16:creationId xmlns:a16="http://schemas.microsoft.com/office/drawing/2014/main" id="{B9443341-E14E-E505-0183-BF8525BBBD10}"/>
              </a:ext>
            </a:extLst>
          </p:cNvPr>
          <p:cNvSpPr>
            <a:spLocks noGrp="1"/>
          </p:cNvSpPr>
          <p:nvPr>
            <p:ph idx="1"/>
          </p:nvPr>
        </p:nvSpPr>
        <p:spPr>
          <a:xfrm>
            <a:off x="1536192" y="1469898"/>
            <a:ext cx="9855708" cy="4340352"/>
          </a:xfrm>
        </p:spPr>
        <p:txBody>
          <a:bodyPr>
            <a:normAutofit/>
          </a:bodyPr>
          <a:lstStyle/>
          <a:p>
            <a:r>
              <a:rPr lang="en-IN" sz="2400" dirty="0">
                <a:latin typeface="Times New Roman" panose="02020603050405020304" pitchFamily="18" charset="0"/>
                <a:cs typeface="Times New Roman" panose="02020603050405020304" pitchFamily="18" charset="0"/>
              </a:rPr>
              <a:t>Name of the Dataset –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WA_Fn-UseC_-HR-Employee-Attrition.csv</a:t>
            </a:r>
            <a:endParaRPr lang="en-IN" sz="2400" dirty="0">
              <a:latin typeface="Times New Roman" panose="02020603050405020304" pitchFamily="18" charset="0"/>
              <a:cs typeface="Times New Roman" panose="02020603050405020304" pitchFamily="18" charset="0"/>
            </a:endParaRPr>
          </a:p>
          <a:p>
            <a:pPr>
              <a:lnSpc>
                <a:spcPct val="107000"/>
              </a:lnSpc>
              <a:spcAft>
                <a:spcPts val="800"/>
              </a:spcAft>
            </a:pPr>
            <a:r>
              <a:rPr lang="en-IN" sz="2400" dirty="0">
                <a:latin typeface="Times New Roman" panose="02020603050405020304" pitchFamily="18" charset="0"/>
                <a:cs typeface="Times New Roman" panose="02020603050405020304" pitchFamily="18" charset="0"/>
              </a:rPr>
              <a:t>Source – </a:t>
            </a:r>
            <a:r>
              <a:rPr lang="en-IN" sz="24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https://www.kaggle.com/datasets/pavansubhasht/ibm-hr-analytics-attrition-dataset</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For Unprocessed Data – </a:t>
            </a:r>
          </a:p>
          <a:p>
            <a:pPr lvl="1"/>
            <a:r>
              <a:rPr lang="en-IN" sz="2000" dirty="0">
                <a:latin typeface="Times New Roman" panose="02020603050405020304" pitchFamily="18" charset="0"/>
                <a:cs typeface="Times New Roman" panose="02020603050405020304" pitchFamily="18" charset="0"/>
              </a:rPr>
              <a:t>Number of features – 35</a:t>
            </a:r>
          </a:p>
          <a:p>
            <a:pPr lvl="1"/>
            <a:r>
              <a:rPr lang="en-IN" sz="2000" dirty="0">
                <a:latin typeface="Times New Roman" panose="02020603050405020304" pitchFamily="18" charset="0"/>
                <a:cs typeface="Times New Roman" panose="02020603050405020304" pitchFamily="18" charset="0"/>
              </a:rPr>
              <a:t>Number of Instances - 1470</a:t>
            </a:r>
          </a:p>
        </p:txBody>
      </p:sp>
      <p:sp>
        <p:nvSpPr>
          <p:cNvPr id="2" name="Slide Number Placeholder 1">
            <a:extLst>
              <a:ext uri="{FF2B5EF4-FFF2-40B4-BE49-F238E27FC236}">
                <a16:creationId xmlns:a16="http://schemas.microsoft.com/office/drawing/2014/main" id="{C58D4BDA-CC49-BC84-1B95-DCEA6FAEE0C3}"/>
              </a:ext>
            </a:extLst>
          </p:cNvPr>
          <p:cNvSpPr>
            <a:spLocks noGrp="1"/>
          </p:cNvSpPr>
          <p:nvPr>
            <p:ph type="sldNum" sz="quarter" idx="12"/>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349672656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3AAA981-5633-EDBF-097E-73EDF18386F6}"/>
              </a:ext>
            </a:extLst>
          </p:cNvPr>
          <p:cNvSpPr>
            <a:spLocks noGrp="1"/>
          </p:cNvSpPr>
          <p:nvPr>
            <p:ph idx="1"/>
          </p:nvPr>
        </p:nvSpPr>
        <p:spPr>
          <a:xfrm>
            <a:off x="811938" y="576944"/>
            <a:ext cx="9808083" cy="5704112"/>
          </a:xfrm>
        </p:spPr>
        <p:txBody>
          <a:bodyPr vert="horz" lIns="91440" tIns="45720" rIns="91440" bIns="45720" rtlCol="0" anchor="t">
            <a:noAutofit/>
          </a:bodyPr>
          <a:lstStyle/>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Target Variable  -  Attrition  - Discrete datatype</a:t>
            </a: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Dataset characteristics –</a:t>
            </a:r>
          </a:p>
          <a:p>
            <a:pPr marL="342900" lvl="0" indent="-342900">
              <a:lnSpc>
                <a:spcPct val="107000"/>
              </a:lnSpc>
              <a:buFont typeface="+mj-lt"/>
              <a:buAutoNum type="arabicPeriod"/>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Age (Absolute) – Feature Contains age of the employee and feature contains continuous datatype.</a:t>
            </a:r>
          </a:p>
          <a:p>
            <a:pPr marL="342900" lvl="0" indent="-342900">
              <a:lnSpc>
                <a:spcPct val="107000"/>
              </a:lnSpc>
              <a:buFont typeface="+mj-lt"/>
              <a:buAutoNum type="arabicPeriod"/>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Business Travel (Nominal) – This feature contains frequency of the travelling done by employee for the business purposes. Feature contains different categories like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Travel_Rarely</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Travel_Frequently</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and Non-Travel.</a:t>
            </a:r>
          </a:p>
          <a:p>
            <a:pPr marL="342900" lvl="0" indent="-342900">
              <a:lnSpc>
                <a:spcPct val="107000"/>
              </a:lnSpc>
              <a:buFont typeface="+mj-lt"/>
              <a:buAutoNum type="arabicPeriod"/>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Daily Rate ( ) -           </a:t>
            </a:r>
          </a:p>
          <a:p>
            <a:pPr marL="342900" lvl="0" indent="-342900">
              <a:lnSpc>
                <a:spcPct val="107000"/>
              </a:lnSpc>
              <a:buFont typeface="+mj-lt"/>
              <a:buAutoNum type="arabicPeriod"/>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Department (Nominal) – Feature tells about which employee works in which department. Feature has different classes that are Sales, Research &amp; Development and Human Resources.</a:t>
            </a:r>
          </a:p>
          <a:p>
            <a:pPr marL="342900" lvl="0" indent="-342900">
              <a:lnSpc>
                <a:spcPct val="107000"/>
              </a:lnSpc>
              <a:buFont typeface="+mj-lt"/>
              <a:buAutoNum type="arabicPeriod"/>
            </a:pP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DistanceFromHome</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(Interval) – feature tells about the distance of office from the home of employee in kilo-meters , Feature contains continuous datatype.</a:t>
            </a:r>
          </a:p>
          <a:p>
            <a:pPr marL="0" lvl="0" indent="0">
              <a:lnSpc>
                <a:spcPct val="107000"/>
              </a:lnSpc>
              <a:buNone/>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3173406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1FC1C4D-4314-4EBE-994E-53EB6138AD0D}"/>
              </a:ext>
            </a:extLst>
          </p:cNvPr>
          <p:cNvSpPr>
            <a:spLocks noGrp="1"/>
          </p:cNvSpPr>
          <p:nvPr>
            <p:ph idx="1"/>
          </p:nvPr>
        </p:nvSpPr>
        <p:spPr>
          <a:xfrm>
            <a:off x="1066800" y="645459"/>
            <a:ext cx="10796016" cy="5545029"/>
          </a:xfrm>
        </p:spPr>
        <p:txBody>
          <a:bodyPr>
            <a:normAutofit fontScale="92500" lnSpcReduction="10000"/>
          </a:bodyPr>
          <a:lstStyle/>
          <a:p>
            <a:pPr marL="342900" lvl="0" indent="-342900">
              <a:lnSpc>
                <a:spcPct val="110000"/>
              </a:lnSpc>
              <a:buFont typeface="+mj-lt"/>
              <a:buAutoNum type="arabicPeriod"/>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Education (Ordinal) – feature tells about the education of employee. Feature education contains Below College, College, Bachelor, Master, Doctor where rankings are assigned as 1-Below College,2-College,3-Bachelor,4-Master,5-Doctor</a:t>
            </a:r>
          </a:p>
          <a:p>
            <a:pPr marL="342900" lvl="0" indent="-342900">
              <a:lnSpc>
                <a:spcPct val="110000"/>
              </a:lnSpc>
              <a:buFont typeface="+mj-lt"/>
              <a:buAutoNum type="arabicPeriod"/>
            </a:pP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EducationField</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(Nominal) – Feature tells about the field of education of employee, feature has different classes such as Life Sciences, Other, Medical, Marketing, Technical Degree, Human Resources.</a:t>
            </a:r>
          </a:p>
          <a:p>
            <a:pPr marL="342900" lvl="0" indent="-342900">
              <a:lnSpc>
                <a:spcPct val="110000"/>
              </a:lnSpc>
              <a:buFont typeface="+mj-lt"/>
              <a:buAutoNum type="arabicPeriod"/>
            </a:pP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EmployeeCount</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 ) –</a:t>
            </a:r>
          </a:p>
          <a:p>
            <a:pPr marL="342900" lvl="0" indent="-342900">
              <a:lnSpc>
                <a:spcPct val="110000"/>
              </a:lnSpc>
              <a:buFont typeface="+mj-lt"/>
              <a:buAutoNum type="arabicPeriod"/>
            </a:pP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EmployeeNumber</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 ) –</a:t>
            </a:r>
          </a:p>
          <a:p>
            <a:pPr marL="342900" lvl="0" indent="-342900">
              <a:lnSpc>
                <a:spcPct val="110000"/>
              </a:lnSpc>
              <a:buFont typeface="+mj-lt"/>
              <a:buAutoNum type="arabicPeriod"/>
            </a:pP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EnvironmentSatisfaction</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(Ordinal) – features tells about the satisfaction of employee from the environment. It has different classes as low, medium, high, very high where rankings are assigned as 1-Low, 2-Medium, 3-High, 4- very high .</a:t>
            </a:r>
          </a:p>
          <a:p>
            <a:pPr marL="342900" lvl="0" indent="-342900">
              <a:lnSpc>
                <a:spcPct val="110000"/>
              </a:lnSpc>
              <a:buFont typeface="+mj-lt"/>
              <a:buAutoNum type="arabicPeriod"/>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Gender (Nominal) – Contains gender of the employee</a:t>
            </a:r>
          </a:p>
          <a:p>
            <a:pPr marL="342900" lvl="0" indent="-342900">
              <a:lnSpc>
                <a:spcPct val="110000"/>
              </a:lnSpc>
              <a:buFont typeface="+mj-lt"/>
              <a:buAutoNum type="arabicPeriod"/>
            </a:pP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HourlyRate</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 ) –</a:t>
            </a:r>
          </a:p>
          <a:p>
            <a:pPr marL="342900" lvl="0" indent="-342900">
              <a:lnSpc>
                <a:spcPct val="110000"/>
              </a:lnSpc>
              <a:buFont typeface="+mj-lt"/>
              <a:buAutoNum type="arabicPeriod"/>
            </a:pP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JobInvolvement</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(Ordinal) – feature tells about the involvement of the employee for his role. Feature has different classes as low, Medium, high, very high having rankings as 1- Low, 2-Medium, 3-high, 4-Very High </a:t>
            </a:r>
          </a:p>
          <a:p>
            <a:endParaRPr lang="en-IN" dirty="0"/>
          </a:p>
        </p:txBody>
      </p:sp>
      <p:sp>
        <p:nvSpPr>
          <p:cNvPr id="2" name="Slide Number Placeholder 1">
            <a:extLst>
              <a:ext uri="{FF2B5EF4-FFF2-40B4-BE49-F238E27FC236}">
                <a16:creationId xmlns:a16="http://schemas.microsoft.com/office/drawing/2014/main" id="{804CC578-E62B-48AB-982B-9CAFC9E8B2CB}"/>
              </a:ext>
            </a:extLst>
          </p:cNvPr>
          <p:cNvSpPr>
            <a:spLocks noGrp="1"/>
          </p:cNvSpPr>
          <p:nvPr>
            <p:ph type="sldNum" sz="quarter" idx="12"/>
          </p:nvPr>
        </p:nvSpPr>
        <p:spPr/>
        <p:txBody>
          <a:bodyPr/>
          <a:lstStyle/>
          <a:p>
            <a:fld id="{294A09A9-5501-47C1-A89A-A340965A2BE2}" type="slidenum">
              <a:rPr lang="en-US" smtClean="0"/>
              <a:pPr/>
              <a:t>9</a:t>
            </a:fld>
            <a:endParaRPr lang="en-US"/>
          </a:p>
        </p:txBody>
      </p:sp>
    </p:spTree>
    <p:extLst>
      <p:ext uri="{BB962C8B-B14F-4D97-AF65-F5344CB8AC3E}">
        <p14:creationId xmlns:p14="http://schemas.microsoft.com/office/powerpoint/2010/main" val="274762049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1_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3.xml><?xml version="1.0" encoding="utf-8"?>
<a:theme xmlns:a="http://schemas.openxmlformats.org/drawingml/2006/main" name="2_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4.xml><?xml version="1.0" encoding="utf-8"?>
<a:theme xmlns:a="http://schemas.openxmlformats.org/drawingml/2006/main" name="3_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5.xml><?xml version="1.0" encoding="utf-8"?>
<a:theme xmlns:a="http://schemas.openxmlformats.org/drawingml/2006/main" name="4_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6.xml><?xml version="1.0" encoding="utf-8"?>
<a:theme xmlns:a="http://schemas.openxmlformats.org/drawingml/2006/main" name="5_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7.xml><?xml version="1.0" encoding="utf-8"?>
<a:theme xmlns:a="http://schemas.openxmlformats.org/drawingml/2006/main" name="6_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8.xml><?xml version="1.0" encoding="utf-8"?>
<a:theme xmlns:a="http://schemas.openxmlformats.org/drawingml/2006/main" name="7_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2.xml><?xml version="1.0" encoding="utf-8"?>
<ds:datastoreItem xmlns:ds="http://schemas.openxmlformats.org/officeDocument/2006/customXml" ds:itemID="{176493A3-2B83-4E58-86AD-56A2F2A20F12}">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8B8ECF1-2A9D-464C-AFE8-2B3295D0BF97}">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982</TotalTime>
  <Words>1662</Words>
  <Application>Microsoft Office PowerPoint</Application>
  <PresentationFormat>Widescreen</PresentationFormat>
  <Paragraphs>192</Paragraphs>
  <Slides>26</Slides>
  <Notes>0</Notes>
  <HiddenSlides>0</HiddenSlides>
  <MMClips>0</MMClips>
  <ScaleCrop>false</ScaleCrop>
  <HeadingPairs>
    <vt:vector size="6" baseType="variant">
      <vt:variant>
        <vt:lpstr>Fonts Used</vt:lpstr>
      </vt:variant>
      <vt:variant>
        <vt:i4>6</vt:i4>
      </vt:variant>
      <vt:variant>
        <vt:lpstr>Theme</vt:lpstr>
      </vt:variant>
      <vt:variant>
        <vt:i4>8</vt:i4>
      </vt:variant>
      <vt:variant>
        <vt:lpstr>Slide Titles</vt:lpstr>
      </vt:variant>
      <vt:variant>
        <vt:i4>26</vt:i4>
      </vt:variant>
    </vt:vector>
  </HeadingPairs>
  <TitlesOfParts>
    <vt:vector size="40" baseType="lpstr">
      <vt:lpstr>Arial</vt:lpstr>
      <vt:lpstr>Calibri</vt:lpstr>
      <vt:lpstr>DM Sans</vt:lpstr>
      <vt:lpstr>Gill Sans MT</vt:lpstr>
      <vt:lpstr>Segoe UI</vt:lpstr>
      <vt:lpstr>Times New Roman</vt:lpstr>
      <vt:lpstr>Parcel</vt:lpstr>
      <vt:lpstr>1_Parcel</vt:lpstr>
      <vt:lpstr>2_Parcel</vt:lpstr>
      <vt:lpstr>3_Parcel</vt:lpstr>
      <vt:lpstr>4_Parcel</vt:lpstr>
      <vt:lpstr>5_Parcel</vt:lpstr>
      <vt:lpstr>6_Parcel</vt:lpstr>
      <vt:lpstr>7_Parcel</vt:lpstr>
      <vt:lpstr>  Employee attrition prediction model  </vt:lpstr>
      <vt:lpstr>PowerPoint Presentation</vt:lpstr>
      <vt:lpstr>Motivation</vt:lpstr>
      <vt:lpstr>Introduction of project</vt:lpstr>
      <vt:lpstr>Problem statement</vt:lpstr>
      <vt:lpstr>Feasibility</vt:lpstr>
      <vt:lpstr>Dataset</vt:lpstr>
      <vt:lpstr>PowerPoint Presentation</vt:lpstr>
      <vt:lpstr>PowerPoint Presentation</vt:lpstr>
      <vt:lpstr>PowerPoint Presentation</vt:lpstr>
      <vt:lpstr>PowerPoint Presentation</vt:lpstr>
      <vt:lpstr>PowerPoint Presentation</vt:lpstr>
      <vt:lpstr>.</vt:lpstr>
      <vt:lpstr>.</vt:lpstr>
      <vt:lpstr>BOXPLOT</vt:lpstr>
      <vt:lpstr>PowerPoint Presentation</vt:lpstr>
      <vt:lpstr>Implementing Z- Score to Remove Outliers</vt:lpstr>
      <vt:lpstr>PowerPoint Presentation</vt:lpstr>
      <vt:lpstr>PowerPoint Presentation</vt:lpstr>
      <vt:lpstr>PowerPoint Presentation</vt:lpstr>
      <vt:lpstr>PowerPoint Presentation</vt:lpstr>
      <vt:lpstr>PowerPoint Presentation</vt:lpstr>
      <vt:lpstr>PowerPoint Presentation</vt:lpstr>
      <vt:lpstr>Which Model is Best And Why?</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Parkinson’s disease Classification  (Machine Learning)</dc:title>
  <dc:creator>Anmol Sharan</dc:creator>
  <cp:lastModifiedBy>Ketan Anand</cp:lastModifiedBy>
  <cp:revision>80</cp:revision>
  <dcterms:created xsi:type="dcterms:W3CDTF">2024-04-04T16:54:10Z</dcterms:created>
  <dcterms:modified xsi:type="dcterms:W3CDTF">2024-08-17T18:05:50Z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