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89"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74" r:id="rId20"/>
    <p:sldId id="275" r:id="rId21"/>
    <p:sldId id="276"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384E3-50DC-3035-4499-AC5017825E2A}" v="2" dt="2024-05-10T02:16:13.311"/>
    <p1510:client id="{1B052D28-DC3C-1389-4B62-F6D94BDB4DF0}" v="1" dt="2024-05-10T03:30:20.526"/>
    <p1510:client id="{27634CC9-4BA9-4B2C-8781-B8F72C94E881}" v="2" dt="2024-05-09T22:49:00.555"/>
    <p1510:client id="{CAC99173-CB55-D04D-D397-DD80B85A9331}" v="2" dt="2024-05-10T03:28:10.526"/>
    <p1510:client id="{E6321EA5-F5EC-658A-FE96-6FD9BB0647DA}" v="158" dt="2024-05-10T06:40:48.530"/>
    <p1510:client id="{EF9CEDA7-3524-1416-E8F2-DB3C13AA6798}" v="91" dt="2024-05-10T03:51:47.927"/>
    <p1510:client id="{FDD97E85-CD27-6CB9-D463-C568F75181F4}" v="155" dt="2024-05-10T04:42:01.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8" autoAdjust="0"/>
    <p:restoredTop sz="94660"/>
  </p:normalViewPr>
  <p:slideViewPr>
    <p:cSldViewPr snapToGrid="0">
      <p:cViewPr varScale="1">
        <p:scale>
          <a:sx n="83" d="100"/>
          <a:sy n="83" d="100"/>
        </p:scale>
        <p:origin x="22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1374-8F84-2DB0-DE54-1A3582BCF4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41FD51-8933-650B-C9E5-1432AEEF7F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F72EE2-245B-B3A8-D385-F10B35179436}"/>
              </a:ext>
            </a:extLst>
          </p:cNvPr>
          <p:cNvSpPr>
            <a:spLocks noGrp="1"/>
          </p:cNvSpPr>
          <p:nvPr>
            <p:ph type="dt" sz="half" idx="10"/>
          </p:nvPr>
        </p:nvSpPr>
        <p:spPr/>
        <p:txBody>
          <a:bodyPr/>
          <a:lstStyle/>
          <a:p>
            <a:fld id="{73008819-F62D-4C99-B051-1FDD41423430}" type="datetimeFigureOut">
              <a:rPr lang="en-IN" smtClean="0"/>
              <a:t>10-05-2024</a:t>
            </a:fld>
            <a:endParaRPr lang="en-IN"/>
          </a:p>
        </p:txBody>
      </p:sp>
      <p:sp>
        <p:nvSpPr>
          <p:cNvPr id="5" name="Footer Placeholder 4">
            <a:extLst>
              <a:ext uri="{FF2B5EF4-FFF2-40B4-BE49-F238E27FC236}">
                <a16:creationId xmlns:a16="http://schemas.microsoft.com/office/drawing/2014/main" id="{428C1247-DCE4-3198-417F-275313F7C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C6C41-9301-AB59-A2C3-71019F0BBB70}"/>
              </a:ext>
            </a:extLst>
          </p:cNvPr>
          <p:cNvSpPr>
            <a:spLocks noGrp="1"/>
          </p:cNvSpPr>
          <p:nvPr>
            <p:ph type="sldNum" sz="quarter" idx="12"/>
          </p:nvPr>
        </p:nvSpPr>
        <p:spPr/>
        <p:txBody>
          <a:bodyPr/>
          <a:lstStyle/>
          <a:p>
            <a:fld id="{2FB99CD9-011A-4DBE-916C-1143DC4A74A5}" type="slidenum">
              <a:rPr lang="en-IN" smtClean="0"/>
              <a:t>‹#›</a:t>
            </a:fld>
            <a:endParaRPr lang="en-IN"/>
          </a:p>
        </p:txBody>
      </p:sp>
    </p:spTree>
    <p:extLst>
      <p:ext uri="{BB962C8B-B14F-4D97-AF65-F5344CB8AC3E}">
        <p14:creationId xmlns:p14="http://schemas.microsoft.com/office/powerpoint/2010/main" val="408410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44F4-5886-6B64-4F21-F0A41CAB63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8A39D6-B87A-9A36-85D0-0E96DB9E98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5A2CA2-888F-5A33-31B9-ABC104ACC5C1}"/>
              </a:ext>
            </a:extLst>
          </p:cNvPr>
          <p:cNvSpPr>
            <a:spLocks noGrp="1"/>
          </p:cNvSpPr>
          <p:nvPr>
            <p:ph type="dt" sz="half" idx="10"/>
          </p:nvPr>
        </p:nvSpPr>
        <p:spPr/>
        <p:txBody>
          <a:bodyPr/>
          <a:lstStyle/>
          <a:p>
            <a:fld id="{73008819-F62D-4C99-B051-1FDD41423430}" type="datetimeFigureOut">
              <a:rPr lang="en-IN" smtClean="0"/>
              <a:t>10-05-2024</a:t>
            </a:fld>
            <a:endParaRPr lang="en-IN"/>
          </a:p>
        </p:txBody>
      </p:sp>
      <p:sp>
        <p:nvSpPr>
          <p:cNvPr id="5" name="Footer Placeholder 4">
            <a:extLst>
              <a:ext uri="{FF2B5EF4-FFF2-40B4-BE49-F238E27FC236}">
                <a16:creationId xmlns:a16="http://schemas.microsoft.com/office/drawing/2014/main" id="{154F31C0-2DEC-D6DD-0CFD-38CE0C6C1A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AF488-0D46-453D-6576-BD82F97AE7BA}"/>
              </a:ext>
            </a:extLst>
          </p:cNvPr>
          <p:cNvSpPr>
            <a:spLocks noGrp="1"/>
          </p:cNvSpPr>
          <p:nvPr>
            <p:ph type="sldNum" sz="quarter" idx="12"/>
          </p:nvPr>
        </p:nvSpPr>
        <p:spPr/>
        <p:txBody>
          <a:bodyPr/>
          <a:lstStyle/>
          <a:p>
            <a:fld id="{2FB99CD9-011A-4DBE-916C-1143DC4A74A5}" type="slidenum">
              <a:rPr lang="en-IN" smtClean="0"/>
              <a:t>‹#›</a:t>
            </a:fld>
            <a:endParaRPr lang="en-IN"/>
          </a:p>
        </p:txBody>
      </p:sp>
    </p:spTree>
    <p:extLst>
      <p:ext uri="{BB962C8B-B14F-4D97-AF65-F5344CB8AC3E}">
        <p14:creationId xmlns:p14="http://schemas.microsoft.com/office/powerpoint/2010/main" val="125243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5686FC-14F6-36E8-2D71-AB351766E5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A26155-FEFB-E7AD-D2A3-A3BE86A194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22A43D-8D83-ADF0-844B-2D07167878A5}"/>
              </a:ext>
            </a:extLst>
          </p:cNvPr>
          <p:cNvSpPr>
            <a:spLocks noGrp="1"/>
          </p:cNvSpPr>
          <p:nvPr>
            <p:ph type="dt" sz="half" idx="10"/>
          </p:nvPr>
        </p:nvSpPr>
        <p:spPr/>
        <p:txBody>
          <a:bodyPr/>
          <a:lstStyle/>
          <a:p>
            <a:fld id="{73008819-F62D-4C99-B051-1FDD41423430}" type="datetimeFigureOut">
              <a:rPr lang="en-IN" smtClean="0"/>
              <a:t>10-05-2024</a:t>
            </a:fld>
            <a:endParaRPr lang="en-IN"/>
          </a:p>
        </p:txBody>
      </p:sp>
      <p:sp>
        <p:nvSpPr>
          <p:cNvPr id="5" name="Footer Placeholder 4">
            <a:extLst>
              <a:ext uri="{FF2B5EF4-FFF2-40B4-BE49-F238E27FC236}">
                <a16:creationId xmlns:a16="http://schemas.microsoft.com/office/drawing/2014/main" id="{1EE88C4A-11C4-CB55-96B3-9D8F828DB9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FAE822-977A-7CD6-001C-E60A53FD2AC9}"/>
              </a:ext>
            </a:extLst>
          </p:cNvPr>
          <p:cNvSpPr>
            <a:spLocks noGrp="1"/>
          </p:cNvSpPr>
          <p:nvPr>
            <p:ph type="sldNum" sz="quarter" idx="12"/>
          </p:nvPr>
        </p:nvSpPr>
        <p:spPr/>
        <p:txBody>
          <a:bodyPr/>
          <a:lstStyle/>
          <a:p>
            <a:fld id="{2FB99CD9-011A-4DBE-916C-1143DC4A74A5}" type="slidenum">
              <a:rPr lang="en-IN" smtClean="0"/>
              <a:t>‹#›</a:t>
            </a:fld>
            <a:endParaRPr lang="en-IN"/>
          </a:p>
        </p:txBody>
      </p:sp>
    </p:spTree>
    <p:extLst>
      <p:ext uri="{BB962C8B-B14F-4D97-AF65-F5344CB8AC3E}">
        <p14:creationId xmlns:p14="http://schemas.microsoft.com/office/powerpoint/2010/main" val="125979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34D9-AC22-7233-DF59-BB96DFC39B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7FE919-4C00-E0F9-1E76-752901539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84720E-849A-A55D-A94C-A3C11F45DBCA}"/>
              </a:ext>
            </a:extLst>
          </p:cNvPr>
          <p:cNvSpPr>
            <a:spLocks noGrp="1"/>
          </p:cNvSpPr>
          <p:nvPr>
            <p:ph type="dt" sz="half" idx="10"/>
          </p:nvPr>
        </p:nvSpPr>
        <p:spPr/>
        <p:txBody>
          <a:bodyPr/>
          <a:lstStyle/>
          <a:p>
            <a:fld id="{73008819-F62D-4C99-B051-1FDD41423430}" type="datetimeFigureOut">
              <a:rPr lang="en-IN" smtClean="0"/>
              <a:t>10-05-2024</a:t>
            </a:fld>
            <a:endParaRPr lang="en-IN"/>
          </a:p>
        </p:txBody>
      </p:sp>
      <p:sp>
        <p:nvSpPr>
          <p:cNvPr id="5" name="Footer Placeholder 4">
            <a:extLst>
              <a:ext uri="{FF2B5EF4-FFF2-40B4-BE49-F238E27FC236}">
                <a16:creationId xmlns:a16="http://schemas.microsoft.com/office/drawing/2014/main" id="{A42A643B-B2CD-07C4-A0C0-60594E2137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2E2FDB-D1DA-2BD5-711E-C78EA69992D8}"/>
              </a:ext>
            </a:extLst>
          </p:cNvPr>
          <p:cNvSpPr>
            <a:spLocks noGrp="1"/>
          </p:cNvSpPr>
          <p:nvPr>
            <p:ph type="sldNum" sz="quarter" idx="12"/>
          </p:nvPr>
        </p:nvSpPr>
        <p:spPr/>
        <p:txBody>
          <a:bodyPr/>
          <a:lstStyle/>
          <a:p>
            <a:fld id="{2FB99CD9-011A-4DBE-916C-1143DC4A74A5}" type="slidenum">
              <a:rPr lang="en-IN" smtClean="0"/>
              <a:t>‹#›</a:t>
            </a:fld>
            <a:endParaRPr lang="en-IN"/>
          </a:p>
        </p:txBody>
      </p:sp>
    </p:spTree>
    <p:extLst>
      <p:ext uri="{BB962C8B-B14F-4D97-AF65-F5344CB8AC3E}">
        <p14:creationId xmlns:p14="http://schemas.microsoft.com/office/powerpoint/2010/main" val="1248935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A0EF-7EA7-8C19-D196-321D0A1AFE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343BD4-EFC2-610A-7FE9-990AF99A5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B3670D-00BF-78BA-2327-FECD5ADABC90}"/>
              </a:ext>
            </a:extLst>
          </p:cNvPr>
          <p:cNvSpPr>
            <a:spLocks noGrp="1"/>
          </p:cNvSpPr>
          <p:nvPr>
            <p:ph type="dt" sz="half" idx="10"/>
          </p:nvPr>
        </p:nvSpPr>
        <p:spPr/>
        <p:txBody>
          <a:bodyPr/>
          <a:lstStyle/>
          <a:p>
            <a:fld id="{73008819-F62D-4C99-B051-1FDD41423430}" type="datetimeFigureOut">
              <a:rPr lang="en-IN" smtClean="0"/>
              <a:t>10-05-2024</a:t>
            </a:fld>
            <a:endParaRPr lang="en-IN"/>
          </a:p>
        </p:txBody>
      </p:sp>
      <p:sp>
        <p:nvSpPr>
          <p:cNvPr id="5" name="Footer Placeholder 4">
            <a:extLst>
              <a:ext uri="{FF2B5EF4-FFF2-40B4-BE49-F238E27FC236}">
                <a16:creationId xmlns:a16="http://schemas.microsoft.com/office/drawing/2014/main" id="{1D9E3D31-85A5-A98F-8094-965BB9FB44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FE6446-B1EA-21A7-98F8-06430563C214}"/>
              </a:ext>
            </a:extLst>
          </p:cNvPr>
          <p:cNvSpPr>
            <a:spLocks noGrp="1"/>
          </p:cNvSpPr>
          <p:nvPr>
            <p:ph type="sldNum" sz="quarter" idx="12"/>
          </p:nvPr>
        </p:nvSpPr>
        <p:spPr/>
        <p:txBody>
          <a:bodyPr/>
          <a:lstStyle/>
          <a:p>
            <a:fld id="{2FB99CD9-011A-4DBE-916C-1143DC4A74A5}" type="slidenum">
              <a:rPr lang="en-IN" smtClean="0"/>
              <a:t>‹#›</a:t>
            </a:fld>
            <a:endParaRPr lang="en-IN"/>
          </a:p>
        </p:txBody>
      </p:sp>
    </p:spTree>
    <p:extLst>
      <p:ext uri="{BB962C8B-B14F-4D97-AF65-F5344CB8AC3E}">
        <p14:creationId xmlns:p14="http://schemas.microsoft.com/office/powerpoint/2010/main" val="1846221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216D-4DC1-843C-8A87-936873A95E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94D4C5-2845-86A5-0815-9CD3F432CD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3CE051-51C1-1DFA-29B9-69AC344ADA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F21865-C610-3BF8-9B1B-57DDE62CE81E}"/>
              </a:ext>
            </a:extLst>
          </p:cNvPr>
          <p:cNvSpPr>
            <a:spLocks noGrp="1"/>
          </p:cNvSpPr>
          <p:nvPr>
            <p:ph type="dt" sz="half" idx="10"/>
          </p:nvPr>
        </p:nvSpPr>
        <p:spPr/>
        <p:txBody>
          <a:bodyPr/>
          <a:lstStyle/>
          <a:p>
            <a:fld id="{73008819-F62D-4C99-B051-1FDD41423430}" type="datetimeFigureOut">
              <a:rPr lang="en-IN" smtClean="0"/>
              <a:t>10-05-2024</a:t>
            </a:fld>
            <a:endParaRPr lang="en-IN"/>
          </a:p>
        </p:txBody>
      </p:sp>
      <p:sp>
        <p:nvSpPr>
          <p:cNvPr id="6" name="Footer Placeholder 5">
            <a:extLst>
              <a:ext uri="{FF2B5EF4-FFF2-40B4-BE49-F238E27FC236}">
                <a16:creationId xmlns:a16="http://schemas.microsoft.com/office/drawing/2014/main" id="{6D4A2839-7042-56DE-8E47-49AC2915C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13EE8B-31FC-D8F1-9D75-6CEC4B59D4CE}"/>
              </a:ext>
            </a:extLst>
          </p:cNvPr>
          <p:cNvSpPr>
            <a:spLocks noGrp="1"/>
          </p:cNvSpPr>
          <p:nvPr>
            <p:ph type="sldNum" sz="quarter" idx="12"/>
          </p:nvPr>
        </p:nvSpPr>
        <p:spPr/>
        <p:txBody>
          <a:bodyPr/>
          <a:lstStyle/>
          <a:p>
            <a:fld id="{2FB99CD9-011A-4DBE-916C-1143DC4A74A5}" type="slidenum">
              <a:rPr lang="en-IN" smtClean="0"/>
              <a:t>‹#›</a:t>
            </a:fld>
            <a:endParaRPr lang="en-IN"/>
          </a:p>
        </p:txBody>
      </p:sp>
    </p:spTree>
    <p:extLst>
      <p:ext uri="{BB962C8B-B14F-4D97-AF65-F5344CB8AC3E}">
        <p14:creationId xmlns:p14="http://schemas.microsoft.com/office/powerpoint/2010/main" val="242595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BD95-6A1C-EA18-9351-083D75561F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E030DF-C7D3-1A74-8774-21DE3C8B9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C09DD1-A35C-3BCC-7FD7-45327B435E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E7CD8C-14F7-917F-648A-3BD1BF504E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FCF0B-ADFA-23E1-3B71-63CF4806B3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0E6BE0-92F4-E711-9120-CED63F69DC5A}"/>
              </a:ext>
            </a:extLst>
          </p:cNvPr>
          <p:cNvSpPr>
            <a:spLocks noGrp="1"/>
          </p:cNvSpPr>
          <p:nvPr>
            <p:ph type="dt" sz="half" idx="10"/>
          </p:nvPr>
        </p:nvSpPr>
        <p:spPr/>
        <p:txBody>
          <a:bodyPr/>
          <a:lstStyle/>
          <a:p>
            <a:fld id="{73008819-F62D-4C99-B051-1FDD41423430}" type="datetimeFigureOut">
              <a:rPr lang="en-IN" smtClean="0"/>
              <a:t>10-05-2024</a:t>
            </a:fld>
            <a:endParaRPr lang="en-IN"/>
          </a:p>
        </p:txBody>
      </p:sp>
      <p:sp>
        <p:nvSpPr>
          <p:cNvPr id="8" name="Footer Placeholder 7">
            <a:extLst>
              <a:ext uri="{FF2B5EF4-FFF2-40B4-BE49-F238E27FC236}">
                <a16:creationId xmlns:a16="http://schemas.microsoft.com/office/drawing/2014/main" id="{E1F489EF-7B90-51F2-749E-20DCC39B59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74DB29-C0DF-9D4E-E97E-747D0CB8F7DE}"/>
              </a:ext>
            </a:extLst>
          </p:cNvPr>
          <p:cNvSpPr>
            <a:spLocks noGrp="1"/>
          </p:cNvSpPr>
          <p:nvPr>
            <p:ph type="sldNum" sz="quarter" idx="12"/>
          </p:nvPr>
        </p:nvSpPr>
        <p:spPr/>
        <p:txBody>
          <a:bodyPr/>
          <a:lstStyle/>
          <a:p>
            <a:fld id="{2FB99CD9-011A-4DBE-916C-1143DC4A74A5}" type="slidenum">
              <a:rPr lang="en-IN" smtClean="0"/>
              <a:t>‹#›</a:t>
            </a:fld>
            <a:endParaRPr lang="en-IN"/>
          </a:p>
        </p:txBody>
      </p:sp>
    </p:spTree>
    <p:extLst>
      <p:ext uri="{BB962C8B-B14F-4D97-AF65-F5344CB8AC3E}">
        <p14:creationId xmlns:p14="http://schemas.microsoft.com/office/powerpoint/2010/main" val="428588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C16F-18B6-1560-622F-CAC6FE6AD9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46EE4C-D78A-9127-A561-D00BD2438C6A}"/>
              </a:ext>
            </a:extLst>
          </p:cNvPr>
          <p:cNvSpPr>
            <a:spLocks noGrp="1"/>
          </p:cNvSpPr>
          <p:nvPr>
            <p:ph type="dt" sz="half" idx="10"/>
          </p:nvPr>
        </p:nvSpPr>
        <p:spPr/>
        <p:txBody>
          <a:bodyPr/>
          <a:lstStyle/>
          <a:p>
            <a:fld id="{73008819-F62D-4C99-B051-1FDD41423430}" type="datetimeFigureOut">
              <a:rPr lang="en-IN" smtClean="0"/>
              <a:t>10-05-2024</a:t>
            </a:fld>
            <a:endParaRPr lang="en-IN"/>
          </a:p>
        </p:txBody>
      </p:sp>
      <p:sp>
        <p:nvSpPr>
          <p:cNvPr id="4" name="Footer Placeholder 3">
            <a:extLst>
              <a:ext uri="{FF2B5EF4-FFF2-40B4-BE49-F238E27FC236}">
                <a16:creationId xmlns:a16="http://schemas.microsoft.com/office/drawing/2014/main" id="{BCB0DA1B-2B91-F057-C5A4-F478EC6793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D9EDD5-DA19-546D-49DA-E24B361E5B38}"/>
              </a:ext>
            </a:extLst>
          </p:cNvPr>
          <p:cNvSpPr>
            <a:spLocks noGrp="1"/>
          </p:cNvSpPr>
          <p:nvPr>
            <p:ph type="sldNum" sz="quarter" idx="12"/>
          </p:nvPr>
        </p:nvSpPr>
        <p:spPr/>
        <p:txBody>
          <a:bodyPr/>
          <a:lstStyle/>
          <a:p>
            <a:fld id="{2FB99CD9-011A-4DBE-916C-1143DC4A74A5}" type="slidenum">
              <a:rPr lang="en-IN" smtClean="0"/>
              <a:t>‹#›</a:t>
            </a:fld>
            <a:endParaRPr lang="en-IN"/>
          </a:p>
        </p:txBody>
      </p:sp>
    </p:spTree>
    <p:extLst>
      <p:ext uri="{BB962C8B-B14F-4D97-AF65-F5344CB8AC3E}">
        <p14:creationId xmlns:p14="http://schemas.microsoft.com/office/powerpoint/2010/main" val="107557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C68B0-812D-2D7E-2183-D9A79EC57BCF}"/>
              </a:ext>
            </a:extLst>
          </p:cNvPr>
          <p:cNvSpPr>
            <a:spLocks noGrp="1"/>
          </p:cNvSpPr>
          <p:nvPr>
            <p:ph type="dt" sz="half" idx="10"/>
          </p:nvPr>
        </p:nvSpPr>
        <p:spPr/>
        <p:txBody>
          <a:bodyPr/>
          <a:lstStyle/>
          <a:p>
            <a:fld id="{73008819-F62D-4C99-B051-1FDD41423430}" type="datetimeFigureOut">
              <a:rPr lang="en-IN" smtClean="0"/>
              <a:t>10-05-2024</a:t>
            </a:fld>
            <a:endParaRPr lang="en-IN"/>
          </a:p>
        </p:txBody>
      </p:sp>
      <p:sp>
        <p:nvSpPr>
          <p:cNvPr id="3" name="Footer Placeholder 2">
            <a:extLst>
              <a:ext uri="{FF2B5EF4-FFF2-40B4-BE49-F238E27FC236}">
                <a16:creationId xmlns:a16="http://schemas.microsoft.com/office/drawing/2014/main" id="{CAF6096A-598C-2F21-06AE-8550D862E6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6CCD82-4BD7-2F35-6BDE-9785FFE52552}"/>
              </a:ext>
            </a:extLst>
          </p:cNvPr>
          <p:cNvSpPr>
            <a:spLocks noGrp="1"/>
          </p:cNvSpPr>
          <p:nvPr>
            <p:ph type="sldNum" sz="quarter" idx="12"/>
          </p:nvPr>
        </p:nvSpPr>
        <p:spPr/>
        <p:txBody>
          <a:bodyPr/>
          <a:lstStyle/>
          <a:p>
            <a:fld id="{2FB99CD9-011A-4DBE-916C-1143DC4A74A5}" type="slidenum">
              <a:rPr lang="en-IN" smtClean="0"/>
              <a:t>‹#›</a:t>
            </a:fld>
            <a:endParaRPr lang="en-IN"/>
          </a:p>
        </p:txBody>
      </p:sp>
    </p:spTree>
    <p:extLst>
      <p:ext uri="{BB962C8B-B14F-4D97-AF65-F5344CB8AC3E}">
        <p14:creationId xmlns:p14="http://schemas.microsoft.com/office/powerpoint/2010/main" val="156007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4454-2855-D238-234D-FAED8E0DC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2A9554-9D8D-F8A0-B337-DF11F6C4A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4562FC-FB39-F093-1E79-07C08FF67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3644C-AB74-3CA3-E3A5-BFA3C83D6755}"/>
              </a:ext>
            </a:extLst>
          </p:cNvPr>
          <p:cNvSpPr>
            <a:spLocks noGrp="1"/>
          </p:cNvSpPr>
          <p:nvPr>
            <p:ph type="dt" sz="half" idx="10"/>
          </p:nvPr>
        </p:nvSpPr>
        <p:spPr/>
        <p:txBody>
          <a:bodyPr/>
          <a:lstStyle/>
          <a:p>
            <a:fld id="{73008819-F62D-4C99-B051-1FDD41423430}" type="datetimeFigureOut">
              <a:rPr lang="en-IN" smtClean="0"/>
              <a:t>10-05-2024</a:t>
            </a:fld>
            <a:endParaRPr lang="en-IN"/>
          </a:p>
        </p:txBody>
      </p:sp>
      <p:sp>
        <p:nvSpPr>
          <p:cNvPr id="6" name="Footer Placeholder 5">
            <a:extLst>
              <a:ext uri="{FF2B5EF4-FFF2-40B4-BE49-F238E27FC236}">
                <a16:creationId xmlns:a16="http://schemas.microsoft.com/office/drawing/2014/main" id="{F7362DBB-E68D-2351-62D7-F9437CDA3F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58A8E5-E110-3AA8-0909-10F776809F1E}"/>
              </a:ext>
            </a:extLst>
          </p:cNvPr>
          <p:cNvSpPr>
            <a:spLocks noGrp="1"/>
          </p:cNvSpPr>
          <p:nvPr>
            <p:ph type="sldNum" sz="quarter" idx="12"/>
          </p:nvPr>
        </p:nvSpPr>
        <p:spPr/>
        <p:txBody>
          <a:bodyPr/>
          <a:lstStyle/>
          <a:p>
            <a:fld id="{2FB99CD9-011A-4DBE-916C-1143DC4A74A5}" type="slidenum">
              <a:rPr lang="en-IN" smtClean="0"/>
              <a:t>‹#›</a:t>
            </a:fld>
            <a:endParaRPr lang="en-IN"/>
          </a:p>
        </p:txBody>
      </p:sp>
    </p:spTree>
    <p:extLst>
      <p:ext uri="{BB962C8B-B14F-4D97-AF65-F5344CB8AC3E}">
        <p14:creationId xmlns:p14="http://schemas.microsoft.com/office/powerpoint/2010/main" val="197139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D6E5-9AE9-BA69-D779-3807BBBB9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DDF5EF-FBAE-8550-E0BD-1DA036E93C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9C75D5-39A8-CC25-F369-30E90DE83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E46067-08DD-B6DB-5AED-8278BF92D7A2}"/>
              </a:ext>
            </a:extLst>
          </p:cNvPr>
          <p:cNvSpPr>
            <a:spLocks noGrp="1"/>
          </p:cNvSpPr>
          <p:nvPr>
            <p:ph type="dt" sz="half" idx="10"/>
          </p:nvPr>
        </p:nvSpPr>
        <p:spPr/>
        <p:txBody>
          <a:bodyPr/>
          <a:lstStyle/>
          <a:p>
            <a:fld id="{73008819-F62D-4C99-B051-1FDD41423430}" type="datetimeFigureOut">
              <a:rPr lang="en-IN" smtClean="0"/>
              <a:t>10-05-2024</a:t>
            </a:fld>
            <a:endParaRPr lang="en-IN"/>
          </a:p>
        </p:txBody>
      </p:sp>
      <p:sp>
        <p:nvSpPr>
          <p:cNvPr id="6" name="Footer Placeholder 5">
            <a:extLst>
              <a:ext uri="{FF2B5EF4-FFF2-40B4-BE49-F238E27FC236}">
                <a16:creationId xmlns:a16="http://schemas.microsoft.com/office/drawing/2014/main" id="{E85318B0-3F66-4C09-3204-95FF4C9336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05E706-8723-F1B3-352C-11A14DE40C16}"/>
              </a:ext>
            </a:extLst>
          </p:cNvPr>
          <p:cNvSpPr>
            <a:spLocks noGrp="1"/>
          </p:cNvSpPr>
          <p:nvPr>
            <p:ph type="sldNum" sz="quarter" idx="12"/>
          </p:nvPr>
        </p:nvSpPr>
        <p:spPr/>
        <p:txBody>
          <a:bodyPr/>
          <a:lstStyle/>
          <a:p>
            <a:fld id="{2FB99CD9-011A-4DBE-916C-1143DC4A74A5}" type="slidenum">
              <a:rPr lang="en-IN" smtClean="0"/>
              <a:t>‹#›</a:t>
            </a:fld>
            <a:endParaRPr lang="en-IN"/>
          </a:p>
        </p:txBody>
      </p:sp>
    </p:spTree>
    <p:extLst>
      <p:ext uri="{BB962C8B-B14F-4D97-AF65-F5344CB8AC3E}">
        <p14:creationId xmlns:p14="http://schemas.microsoft.com/office/powerpoint/2010/main" val="2708719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F8871-A4E8-7A7A-C1B7-1761F9CC01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ADC32D-BDA6-C032-7F8A-C05CFFB9F8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9EB83-DF0C-60BA-B476-00BEBF0F6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08819-F62D-4C99-B051-1FDD41423430}" type="datetimeFigureOut">
              <a:rPr lang="en-IN" smtClean="0"/>
              <a:t>10-05-2024</a:t>
            </a:fld>
            <a:endParaRPr lang="en-IN"/>
          </a:p>
        </p:txBody>
      </p:sp>
      <p:sp>
        <p:nvSpPr>
          <p:cNvPr id="5" name="Footer Placeholder 4">
            <a:extLst>
              <a:ext uri="{FF2B5EF4-FFF2-40B4-BE49-F238E27FC236}">
                <a16:creationId xmlns:a16="http://schemas.microsoft.com/office/drawing/2014/main" id="{6D07F11C-FD84-8066-BB52-14FED6E6A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FBE524-CDA9-DA1D-43D4-073A960036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99CD9-011A-4DBE-916C-1143DC4A74A5}" type="slidenum">
              <a:rPr lang="en-IN" smtClean="0"/>
              <a:t>‹#›</a:t>
            </a:fld>
            <a:endParaRPr lang="en-IN"/>
          </a:p>
        </p:txBody>
      </p:sp>
    </p:spTree>
    <p:extLst>
      <p:ext uri="{BB962C8B-B14F-4D97-AF65-F5344CB8AC3E}">
        <p14:creationId xmlns:p14="http://schemas.microsoft.com/office/powerpoint/2010/main" val="3807227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3" name="Group 103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34" name="Freeform: Shape 103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Isosceles Triangle 103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D2FA514-90F8-E998-A476-B0AE1F536576}"/>
              </a:ext>
            </a:extLst>
          </p:cNvPr>
          <p:cNvPicPr>
            <a:picLocks noChangeAspect="1"/>
          </p:cNvPicPr>
          <p:nvPr/>
        </p:nvPicPr>
        <p:blipFill>
          <a:blip r:embed="rId2"/>
          <a:stretch>
            <a:fillRect/>
          </a:stretch>
        </p:blipFill>
        <p:spPr>
          <a:xfrm>
            <a:off x="3385870" y="699082"/>
            <a:ext cx="7906411" cy="5515450"/>
          </a:xfrm>
          <a:prstGeom prst="rect">
            <a:avLst/>
          </a:prstGeom>
        </p:spPr>
      </p:pic>
      <p:pic>
        <p:nvPicPr>
          <p:cNvPr id="1026" name="Picture 2">
            <a:extLst>
              <a:ext uri="{FF2B5EF4-FFF2-40B4-BE49-F238E27FC236}">
                <a16:creationId xmlns:a16="http://schemas.microsoft.com/office/drawing/2014/main" id="{BEC44977-B2CB-9789-2488-7061F6284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718" y="874155"/>
            <a:ext cx="901510" cy="7487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992A796-49EF-6B66-0520-78E12DA7220D}"/>
              </a:ext>
            </a:extLst>
          </p:cNvPr>
          <p:cNvSpPr txBox="1"/>
          <p:nvPr/>
        </p:nvSpPr>
        <p:spPr>
          <a:xfrm>
            <a:off x="8268583" y="643467"/>
            <a:ext cx="2956505" cy="471539"/>
          </a:xfrm>
          <a:prstGeom prst="rect">
            <a:avLst/>
          </a:prstGeom>
          <a:noFill/>
        </p:spPr>
        <p:txBody>
          <a:bodyPr wrap="square" rtlCol="0">
            <a:spAutoFit/>
          </a:bodyPr>
          <a:lstStyle/>
          <a:p>
            <a:pPr defTabSz="804672">
              <a:spcAft>
                <a:spcPts val="600"/>
              </a:spcAft>
            </a:pPr>
            <a:r>
              <a:rPr lang="en-US" sz="2464" b="1" kern="1200">
                <a:solidFill>
                  <a:schemeClr val="accent1">
                    <a:lumMod val="75000"/>
                  </a:schemeClr>
                </a:solidFill>
                <a:latin typeface="+mn-lt"/>
                <a:ea typeface="+mn-ea"/>
                <a:cs typeface="+mn-cs"/>
              </a:rPr>
              <a:t>Advanced Databases</a:t>
            </a:r>
            <a:endParaRPr lang="en-IN" sz="2800" b="1">
              <a:solidFill>
                <a:schemeClr val="accent1">
                  <a:lumMod val="75000"/>
                </a:schemeClr>
              </a:solidFill>
            </a:endParaRPr>
          </a:p>
        </p:txBody>
      </p:sp>
      <p:sp>
        <p:nvSpPr>
          <p:cNvPr id="4" name="TextBox 3">
            <a:extLst>
              <a:ext uri="{FF2B5EF4-FFF2-40B4-BE49-F238E27FC236}">
                <a16:creationId xmlns:a16="http://schemas.microsoft.com/office/drawing/2014/main" id="{BEF779B9-640A-C172-B45D-C66D1A8BA519}"/>
              </a:ext>
            </a:extLst>
          </p:cNvPr>
          <p:cNvSpPr txBox="1"/>
          <p:nvPr/>
        </p:nvSpPr>
        <p:spPr>
          <a:xfrm>
            <a:off x="899718" y="2094159"/>
            <a:ext cx="3572444" cy="949893"/>
          </a:xfrm>
          <a:prstGeom prst="rect">
            <a:avLst/>
          </a:prstGeom>
          <a:noFill/>
        </p:spPr>
        <p:txBody>
          <a:bodyPr wrap="square" rtlCol="0">
            <a:spAutoFit/>
          </a:bodyPr>
          <a:lstStyle/>
          <a:p>
            <a:pPr defTabSz="804672">
              <a:spcAft>
                <a:spcPts val="600"/>
              </a:spcAft>
            </a:pPr>
            <a:r>
              <a:rPr lang="en-US" sz="2816" b="1" kern="1200">
                <a:solidFill>
                  <a:schemeClr val="accent1">
                    <a:lumMod val="75000"/>
                  </a:schemeClr>
                </a:solidFill>
                <a:latin typeface="+mn-lt"/>
                <a:ea typeface="+mn-ea"/>
                <a:cs typeface="+mn-cs"/>
              </a:rPr>
              <a:t>Parcel </a:t>
            </a:r>
            <a:r>
              <a:rPr lang="en-IN" sz="2816" b="1" kern="1200">
                <a:solidFill>
                  <a:schemeClr val="accent1">
                    <a:lumMod val="75000"/>
                  </a:schemeClr>
                </a:solidFill>
                <a:latin typeface="+mn-lt"/>
                <a:ea typeface="+mn-ea"/>
                <a:cs typeface="+mn-cs"/>
              </a:rPr>
              <a:t> Service Application</a:t>
            </a:r>
            <a:endParaRPr lang="en-US" sz="3200" b="1">
              <a:solidFill>
                <a:schemeClr val="accent1">
                  <a:lumMod val="75000"/>
                </a:schemeClr>
              </a:solidFill>
            </a:endParaRPr>
          </a:p>
        </p:txBody>
      </p:sp>
      <p:sp>
        <p:nvSpPr>
          <p:cNvPr id="6" name="TextBox 5">
            <a:extLst>
              <a:ext uri="{FF2B5EF4-FFF2-40B4-BE49-F238E27FC236}">
                <a16:creationId xmlns:a16="http://schemas.microsoft.com/office/drawing/2014/main" id="{2DFFD554-917B-2CF1-BCB7-F425E512CAE5}"/>
              </a:ext>
            </a:extLst>
          </p:cNvPr>
          <p:cNvSpPr txBox="1"/>
          <p:nvPr/>
        </p:nvSpPr>
        <p:spPr>
          <a:xfrm>
            <a:off x="899718" y="3611549"/>
            <a:ext cx="3337267" cy="2427203"/>
          </a:xfrm>
          <a:prstGeom prst="rect">
            <a:avLst/>
          </a:prstGeom>
          <a:noFill/>
        </p:spPr>
        <p:txBody>
          <a:bodyPr wrap="square" rtlCol="0">
            <a:spAutoFit/>
          </a:bodyPr>
          <a:lstStyle/>
          <a:p>
            <a:pPr defTabSz="804672">
              <a:spcAft>
                <a:spcPts val="600"/>
              </a:spcAft>
            </a:pPr>
            <a:r>
              <a:rPr lang="en-US" sz="2112" b="1" kern="1200" dirty="0">
                <a:solidFill>
                  <a:schemeClr val="accent3">
                    <a:lumMod val="50000"/>
                  </a:schemeClr>
                </a:solidFill>
                <a:latin typeface="+mn-lt"/>
                <a:ea typeface="+mn-ea"/>
                <a:cs typeface="+mn-cs"/>
              </a:rPr>
              <a:t>Participants</a:t>
            </a:r>
          </a:p>
          <a:p>
            <a:pPr defTabSz="804672">
              <a:spcAft>
                <a:spcPts val="600"/>
              </a:spcAft>
            </a:pPr>
            <a:r>
              <a:rPr lang="en-US" sz="2112" kern="1200" dirty="0">
                <a:solidFill>
                  <a:schemeClr val="accent1">
                    <a:lumMod val="75000"/>
                  </a:schemeClr>
                </a:solidFill>
                <a:latin typeface="+mn-lt"/>
                <a:ea typeface="+mn-ea"/>
                <a:cs typeface="+mn-cs"/>
              </a:rPr>
              <a:t>Gayatri </a:t>
            </a:r>
            <a:r>
              <a:rPr lang="en-US" sz="2112" kern="1200" dirty="0" err="1">
                <a:solidFill>
                  <a:schemeClr val="accent1">
                    <a:lumMod val="75000"/>
                  </a:schemeClr>
                </a:solidFill>
                <a:latin typeface="+mn-lt"/>
                <a:ea typeface="+mn-ea"/>
                <a:cs typeface="+mn-cs"/>
              </a:rPr>
              <a:t>Samal</a:t>
            </a:r>
            <a:endParaRPr lang="en-US" sz="2112" kern="1200" dirty="0">
              <a:solidFill>
                <a:schemeClr val="accent1">
                  <a:lumMod val="75000"/>
                </a:schemeClr>
              </a:solidFill>
              <a:latin typeface="+mn-lt"/>
              <a:ea typeface="+mn-ea"/>
              <a:cs typeface="+mn-cs"/>
            </a:endParaRPr>
          </a:p>
          <a:p>
            <a:pPr defTabSz="804672">
              <a:spcAft>
                <a:spcPts val="600"/>
              </a:spcAft>
            </a:pPr>
            <a:r>
              <a:rPr lang="en-US" sz="2112" kern="1200" dirty="0">
                <a:solidFill>
                  <a:schemeClr val="accent1">
                    <a:lumMod val="75000"/>
                  </a:schemeClr>
                </a:solidFill>
                <a:latin typeface="+mn-lt"/>
                <a:ea typeface="+mn-ea"/>
                <a:cs typeface="+mn-cs"/>
              </a:rPr>
              <a:t>Ketan Darekar</a:t>
            </a:r>
          </a:p>
          <a:p>
            <a:pPr defTabSz="804672">
              <a:spcAft>
                <a:spcPts val="600"/>
              </a:spcAft>
            </a:pPr>
            <a:r>
              <a:rPr lang="en-US" sz="2112" kern="1200" dirty="0">
                <a:solidFill>
                  <a:schemeClr val="accent1">
                    <a:lumMod val="75000"/>
                  </a:schemeClr>
                </a:solidFill>
                <a:latin typeface="+mn-lt"/>
                <a:ea typeface="+mn-ea"/>
                <a:cs typeface="+mn-cs"/>
              </a:rPr>
              <a:t>Vipul </a:t>
            </a:r>
            <a:r>
              <a:rPr lang="en-US" sz="2112" kern="1200" dirty="0" err="1">
                <a:solidFill>
                  <a:schemeClr val="accent1">
                    <a:lumMod val="75000"/>
                  </a:schemeClr>
                </a:solidFill>
                <a:latin typeface="+mn-lt"/>
                <a:ea typeface="+mn-ea"/>
                <a:cs typeface="+mn-cs"/>
              </a:rPr>
              <a:t>Zope</a:t>
            </a:r>
            <a:r>
              <a:rPr lang="en-US" sz="2112" kern="1200" dirty="0">
                <a:solidFill>
                  <a:schemeClr val="accent1">
                    <a:lumMod val="75000"/>
                  </a:schemeClr>
                </a:solidFill>
                <a:latin typeface="+mn-lt"/>
                <a:ea typeface="+mn-ea"/>
                <a:cs typeface="+mn-cs"/>
              </a:rPr>
              <a:t> </a:t>
            </a:r>
          </a:p>
          <a:p>
            <a:pPr defTabSz="804672">
              <a:spcAft>
                <a:spcPts val="600"/>
              </a:spcAft>
            </a:pPr>
            <a:r>
              <a:rPr lang="en-US" sz="2112" kern="1200" dirty="0">
                <a:solidFill>
                  <a:schemeClr val="accent1">
                    <a:lumMod val="75000"/>
                  </a:schemeClr>
                </a:solidFill>
                <a:latin typeface="+mn-lt"/>
                <a:ea typeface="+mn-ea"/>
                <a:cs typeface="+mn-cs"/>
              </a:rPr>
              <a:t>Cris Kohn </a:t>
            </a:r>
          </a:p>
          <a:p>
            <a:pPr defTabSz="804672">
              <a:spcAft>
                <a:spcPts val="600"/>
              </a:spcAft>
            </a:pPr>
            <a:r>
              <a:rPr lang="en-US" sz="2112" kern="1200" dirty="0">
                <a:solidFill>
                  <a:schemeClr val="accent1">
                    <a:lumMod val="75000"/>
                  </a:schemeClr>
                </a:solidFill>
                <a:latin typeface="+mn-lt"/>
                <a:ea typeface="+mn-ea"/>
                <a:cs typeface="+mn-cs"/>
              </a:rPr>
              <a:t>Prateeksha </a:t>
            </a:r>
            <a:r>
              <a:rPr lang="en-US" sz="2112" kern="1200" dirty="0" err="1">
                <a:solidFill>
                  <a:schemeClr val="accent1">
                    <a:lumMod val="75000"/>
                  </a:schemeClr>
                </a:solidFill>
                <a:latin typeface="+mn-lt"/>
                <a:ea typeface="+mn-ea"/>
                <a:cs typeface="+mn-cs"/>
              </a:rPr>
              <a:t>Bheemareddy</a:t>
            </a:r>
            <a:endParaRPr lang="en-US" sz="2400" dirty="0">
              <a:solidFill>
                <a:schemeClr val="accent1">
                  <a:lumMod val="75000"/>
                </a:schemeClr>
              </a:solidFill>
            </a:endParaRPr>
          </a:p>
        </p:txBody>
      </p:sp>
    </p:spTree>
    <p:extLst>
      <p:ext uri="{BB962C8B-B14F-4D97-AF65-F5344CB8AC3E}">
        <p14:creationId xmlns:p14="http://schemas.microsoft.com/office/powerpoint/2010/main" val="251892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5080D-684A-F4C7-B35E-41E72CE10C33}"/>
              </a:ext>
            </a:extLst>
          </p:cNvPr>
          <p:cNvSpPr>
            <a:spLocks noGrp="1"/>
          </p:cNvSpPr>
          <p:nvPr>
            <p:ph type="title"/>
          </p:nvPr>
        </p:nvSpPr>
        <p:spPr>
          <a:xfrm>
            <a:off x="838200" y="365125"/>
            <a:ext cx="10515600" cy="1325563"/>
          </a:xfrm>
        </p:spPr>
        <p:txBody>
          <a:bodyPr>
            <a:normAutofit/>
          </a:bodyPr>
          <a:lstStyle/>
          <a:p>
            <a:r>
              <a:rPr lang="en-US" sz="2800" b="1" dirty="0">
                <a:solidFill>
                  <a:schemeClr val="accent1">
                    <a:lumMod val="75000"/>
                  </a:schemeClr>
                </a:solidFill>
              </a:rPr>
              <a:t>USER STORY 3: By Prateeksha</a:t>
            </a:r>
            <a:br>
              <a:rPr lang="en-US" sz="10000" dirty="0"/>
            </a:br>
            <a:r>
              <a:rPr lang="en-US" sz="2800" i="0" dirty="0">
                <a:solidFill>
                  <a:schemeClr val="accent1">
                    <a:lumMod val="75000"/>
                  </a:schemeClr>
                </a:solidFill>
                <a:effectLst/>
                <a:latin typeface="Calibri" panose="020F0502020204030204" pitchFamily="34" charset="0"/>
              </a:rPr>
              <a:t>Packstation</a:t>
            </a:r>
            <a:r>
              <a:rPr lang="en-US" sz="2800" i="0" dirty="0">
                <a:solidFill>
                  <a:schemeClr val="accent1">
                    <a:lumMod val="75000"/>
                  </a:schemeClr>
                </a:solidFill>
                <a:effectLst/>
                <a:highlight>
                  <a:srgbClr val="FFFFFF"/>
                </a:highlight>
                <a:latin typeface="Calibri" panose="020F0502020204030204" pitchFamily="34" charset="0"/>
              </a:rPr>
              <a:t> Slot Availability and Package Deposit</a:t>
            </a:r>
            <a:endParaRPr lang="en-IN" sz="2800" b="1" dirty="0">
              <a:solidFill>
                <a:schemeClr val="accent1">
                  <a:lumMod val="75000"/>
                </a:schemeClr>
              </a:solidFill>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2637B86-B6E5-CC6D-B35F-B6E189404721}"/>
              </a:ext>
            </a:extLst>
          </p:cNvPr>
          <p:cNvSpPr>
            <a:spLocks noGrp="1"/>
          </p:cNvSpPr>
          <p:nvPr>
            <p:ph idx="1"/>
          </p:nvPr>
        </p:nvSpPr>
        <p:spPr>
          <a:xfrm>
            <a:off x="668812" y="3174414"/>
            <a:ext cx="3328555" cy="2015652"/>
          </a:xfrm>
        </p:spPr>
        <p:txBody>
          <a:bodyPr>
            <a:normAutofit/>
          </a:bodyPr>
          <a:lstStyle/>
          <a:p>
            <a:pPr marL="0" indent="0" algn="just">
              <a:buNone/>
            </a:pPr>
            <a:r>
              <a:rPr lang="en-US" sz="1800" b="0" i="0" dirty="0">
                <a:solidFill>
                  <a:srgbClr val="000000"/>
                </a:solidFill>
                <a:effectLst/>
                <a:highlight>
                  <a:srgbClr val="FFFFFF"/>
                </a:highlight>
                <a:latin typeface="Calibri" panose="020F0502020204030204" pitchFamily="34" charset="0"/>
              </a:rPr>
              <a:t>As a user, I want to locate nearby </a:t>
            </a:r>
            <a:r>
              <a:rPr lang="en-US" sz="1800" b="0" i="0" dirty="0" err="1">
                <a:solidFill>
                  <a:srgbClr val="000000"/>
                </a:solidFill>
                <a:effectLst/>
                <a:highlight>
                  <a:srgbClr val="FFFFFF"/>
                </a:highlight>
                <a:latin typeface="Calibri" panose="020F0502020204030204" pitchFamily="34" charset="0"/>
              </a:rPr>
              <a:t>packstations</a:t>
            </a:r>
            <a:r>
              <a:rPr lang="en-US" sz="1800" b="0" i="0" dirty="0">
                <a:solidFill>
                  <a:srgbClr val="000000"/>
                </a:solidFill>
                <a:effectLst/>
                <a:highlight>
                  <a:srgbClr val="FFFFFF"/>
                </a:highlight>
                <a:latin typeface="Calibri" panose="020F0502020204030204" pitchFamily="34" charset="0"/>
              </a:rPr>
              <a:t> with available slots for package deposit, so that I can efficiently deposit my package at a convenient location and track its delivery. </a:t>
            </a:r>
            <a:endParaRPr lang="en-IN" sz="2200" dirty="0"/>
          </a:p>
        </p:txBody>
      </p:sp>
      <p:pic>
        <p:nvPicPr>
          <p:cNvPr id="4" name="Picture 3">
            <a:extLst>
              <a:ext uri="{FF2B5EF4-FFF2-40B4-BE49-F238E27FC236}">
                <a16:creationId xmlns:a16="http://schemas.microsoft.com/office/drawing/2014/main" id="{2940375D-7A2B-6FE0-4897-427D64407BE1}"/>
              </a:ext>
            </a:extLst>
          </p:cNvPr>
          <p:cNvPicPr>
            <a:picLocks noChangeAspect="1"/>
          </p:cNvPicPr>
          <p:nvPr/>
        </p:nvPicPr>
        <p:blipFill>
          <a:blip r:embed="rId2"/>
          <a:stretch>
            <a:fillRect/>
          </a:stretch>
        </p:blipFill>
        <p:spPr>
          <a:xfrm>
            <a:off x="10950575" y="140010"/>
            <a:ext cx="806450" cy="676066"/>
          </a:xfrm>
          <a:prstGeom prst="rect">
            <a:avLst/>
          </a:prstGeom>
        </p:spPr>
      </p:pic>
      <p:pic>
        <p:nvPicPr>
          <p:cNvPr id="5" name="Grafik 4" descr="Ein Bild, das Text, Karte, Screenshot, Diagramm enthält.">
            <a:extLst>
              <a:ext uri="{FF2B5EF4-FFF2-40B4-BE49-F238E27FC236}">
                <a16:creationId xmlns:a16="http://schemas.microsoft.com/office/drawing/2014/main" id="{6828D88C-1295-B2E3-5B5A-CA8DC6A6FD85}"/>
              </a:ext>
            </a:extLst>
          </p:cNvPr>
          <p:cNvPicPr>
            <a:picLocks noChangeAspect="1"/>
          </p:cNvPicPr>
          <p:nvPr/>
        </p:nvPicPr>
        <p:blipFill>
          <a:blip r:embed="rId3"/>
          <a:stretch>
            <a:fillRect/>
          </a:stretch>
        </p:blipFill>
        <p:spPr>
          <a:xfrm>
            <a:off x="4045857" y="2282597"/>
            <a:ext cx="7982857" cy="3689804"/>
          </a:xfrm>
          <a:prstGeom prst="rect">
            <a:avLst/>
          </a:prstGeom>
        </p:spPr>
      </p:pic>
    </p:spTree>
    <p:extLst>
      <p:ext uri="{BB962C8B-B14F-4D97-AF65-F5344CB8AC3E}">
        <p14:creationId xmlns:p14="http://schemas.microsoft.com/office/powerpoint/2010/main" val="142383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5080D-684A-F4C7-B35E-41E72CE10C33}"/>
              </a:ext>
            </a:extLst>
          </p:cNvPr>
          <p:cNvSpPr>
            <a:spLocks noGrp="1"/>
          </p:cNvSpPr>
          <p:nvPr>
            <p:ph type="title"/>
          </p:nvPr>
        </p:nvSpPr>
        <p:spPr>
          <a:xfrm>
            <a:off x="838200" y="365125"/>
            <a:ext cx="10515600" cy="1325563"/>
          </a:xfrm>
        </p:spPr>
        <p:txBody>
          <a:bodyPr>
            <a:normAutofit/>
          </a:bodyPr>
          <a:lstStyle/>
          <a:p>
            <a:r>
              <a:rPr lang="en-US" sz="2800" b="1" dirty="0">
                <a:solidFill>
                  <a:schemeClr val="accent1">
                    <a:lumMod val="75000"/>
                  </a:schemeClr>
                </a:solidFill>
              </a:rPr>
              <a:t>TASK DESCRIPTION</a:t>
            </a:r>
            <a:endParaRPr lang="en-IN" sz="2800" b="1" dirty="0">
              <a:solidFill>
                <a:schemeClr val="accent1">
                  <a:lumMod val="75000"/>
                </a:schemeClr>
              </a:solidFill>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2637B86-B6E5-CC6D-B35F-B6E189404721}"/>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lgn="just">
              <a:buNone/>
            </a:pPr>
            <a:r>
              <a:rPr lang="en-IN" sz="1400">
                <a:ea typeface="Calibri"/>
                <a:cs typeface="Calibri"/>
              </a:rPr>
              <a:t>                                                                                                    </a:t>
            </a:r>
            <a:endParaRPr lang="de-DE"/>
          </a:p>
          <a:p>
            <a:pPr marL="0" indent="0" algn="just">
              <a:buNone/>
            </a:pPr>
            <a:r>
              <a:rPr lang="en-IN" sz="1400">
                <a:ea typeface="Calibri"/>
                <a:cs typeface="Calibri"/>
              </a:rPr>
              <a:t> </a:t>
            </a:r>
            <a:r>
              <a:rPr lang="en-IN" sz="1800">
                <a:ea typeface="Calibri"/>
                <a:cs typeface="Calibri"/>
              </a:rPr>
              <a:t>Utilizing the obtained location, the app proceeds to query the integrated database system, aiming to identify nearby packstations where the user can deposit the package for shipping. These </a:t>
            </a:r>
            <a:r>
              <a:rPr lang="en-IN" sz="1800" err="1">
                <a:ea typeface="Calibri"/>
                <a:cs typeface="Calibri"/>
              </a:rPr>
              <a:t>packstations</a:t>
            </a:r>
            <a:r>
              <a:rPr lang="en-IN" sz="1800">
                <a:ea typeface="Calibri"/>
                <a:cs typeface="Calibri"/>
              </a:rPr>
              <a:t> are strategically scattered across Heidelberg to ensure accessibility and convenience for the users. Upon retrieving the list of nearby </a:t>
            </a:r>
            <a:r>
              <a:rPr lang="en-IN" sz="1800" err="1">
                <a:ea typeface="Calibri"/>
                <a:cs typeface="Calibri"/>
              </a:rPr>
              <a:t>packstations</a:t>
            </a:r>
            <a:r>
              <a:rPr lang="en-IN" sz="1800">
                <a:ea typeface="Calibri"/>
                <a:cs typeface="Calibri"/>
              </a:rPr>
              <a:t>, the app meticulously organizes and presents this information to the user in a clear and intuitive manner. The user, now equipped with the list, can evaluate, and select the most suitable </a:t>
            </a:r>
            <a:r>
              <a:rPr lang="en-IN" sz="1800" err="1">
                <a:ea typeface="Calibri"/>
                <a:cs typeface="Calibri"/>
              </a:rPr>
              <a:t>packstation</a:t>
            </a:r>
            <a:r>
              <a:rPr lang="en-IN" sz="1800">
                <a:ea typeface="Calibri"/>
                <a:cs typeface="Calibri"/>
              </a:rPr>
              <a:t> based on factors such as proximity, operational hours, and available services.. This action triggers another database query, this time directed towards retrieving detailed information about the available slots at the chosen </a:t>
            </a:r>
            <a:r>
              <a:rPr lang="en-IN" sz="1800" err="1">
                <a:ea typeface="Calibri"/>
                <a:cs typeface="Calibri"/>
              </a:rPr>
              <a:t>packstation</a:t>
            </a:r>
            <a:r>
              <a:rPr lang="en-IN" sz="1800">
                <a:ea typeface="Calibri"/>
                <a:cs typeface="Calibri"/>
              </a:rPr>
              <a:t>. Each </a:t>
            </a:r>
            <a:r>
              <a:rPr lang="en-IN" sz="1800" err="1">
                <a:ea typeface="Calibri"/>
                <a:cs typeface="Calibri"/>
              </a:rPr>
              <a:t>packstation</a:t>
            </a:r>
            <a:r>
              <a:rPr lang="en-IN" sz="1800">
                <a:ea typeface="Calibri"/>
                <a:cs typeface="Calibri"/>
              </a:rPr>
              <a:t> boasts a finite number of slots, each differing in size and capacity.</a:t>
            </a:r>
          </a:p>
          <a:p>
            <a:pPr marL="0" indent="0">
              <a:buNone/>
            </a:pPr>
            <a:endParaRPr lang="en-IN" sz="2200">
              <a:ea typeface="Calibri"/>
              <a:cs typeface="Calibri"/>
            </a:endParaRPr>
          </a:p>
        </p:txBody>
      </p:sp>
      <p:pic>
        <p:nvPicPr>
          <p:cNvPr id="4" name="Picture 3">
            <a:extLst>
              <a:ext uri="{FF2B5EF4-FFF2-40B4-BE49-F238E27FC236}">
                <a16:creationId xmlns:a16="http://schemas.microsoft.com/office/drawing/2014/main" id="{2940375D-7A2B-6FE0-4897-427D64407BE1}"/>
              </a:ext>
            </a:extLst>
          </p:cNvPr>
          <p:cNvPicPr>
            <a:picLocks noChangeAspect="1"/>
          </p:cNvPicPr>
          <p:nvPr/>
        </p:nvPicPr>
        <p:blipFill>
          <a:blip r:embed="rId2"/>
          <a:stretch>
            <a:fillRect/>
          </a:stretch>
        </p:blipFill>
        <p:spPr>
          <a:xfrm>
            <a:off x="10950575" y="140010"/>
            <a:ext cx="806450" cy="676066"/>
          </a:xfrm>
          <a:prstGeom prst="rect">
            <a:avLst/>
          </a:prstGeom>
        </p:spPr>
      </p:pic>
    </p:spTree>
    <p:extLst>
      <p:ext uri="{BB962C8B-B14F-4D97-AF65-F5344CB8AC3E}">
        <p14:creationId xmlns:p14="http://schemas.microsoft.com/office/powerpoint/2010/main" val="982795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5080D-684A-F4C7-B35E-41E72CE10C33}"/>
              </a:ext>
            </a:extLst>
          </p:cNvPr>
          <p:cNvSpPr>
            <a:spLocks noGrp="1"/>
          </p:cNvSpPr>
          <p:nvPr>
            <p:ph type="title"/>
          </p:nvPr>
        </p:nvSpPr>
        <p:spPr>
          <a:xfrm>
            <a:off x="838200" y="365125"/>
            <a:ext cx="10515600" cy="1325563"/>
          </a:xfrm>
        </p:spPr>
        <p:txBody>
          <a:bodyPr>
            <a:normAutofit/>
          </a:bodyPr>
          <a:lstStyle/>
          <a:p>
            <a:r>
              <a:rPr lang="en-US" sz="2800" b="1" dirty="0">
                <a:solidFill>
                  <a:schemeClr val="accent1">
                    <a:lumMod val="75000"/>
                  </a:schemeClr>
                </a:solidFill>
              </a:rPr>
              <a:t>DATAFLOW</a:t>
            </a:r>
            <a:endParaRPr lang="en-IN" sz="2800" b="1" dirty="0">
              <a:solidFill>
                <a:schemeClr val="accent1">
                  <a:lumMod val="75000"/>
                </a:schemeClr>
              </a:solidFill>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nhaltsplatzhalter 4">
            <a:extLst>
              <a:ext uri="{FF2B5EF4-FFF2-40B4-BE49-F238E27FC236}">
                <a16:creationId xmlns:a16="http://schemas.microsoft.com/office/drawing/2014/main" id="{E8F2841E-96A9-AB45-4CD9-02BBBD052C07}"/>
              </a:ext>
            </a:extLst>
          </p:cNvPr>
          <p:cNvPicPr>
            <a:picLocks noGrp="1" noChangeAspect="1"/>
          </p:cNvPicPr>
          <p:nvPr>
            <p:ph idx="1"/>
          </p:nvPr>
        </p:nvPicPr>
        <p:blipFill>
          <a:blip r:embed="rId2"/>
          <a:stretch>
            <a:fillRect/>
          </a:stretch>
        </p:blipFill>
        <p:spPr>
          <a:xfrm>
            <a:off x="2509837" y="2478976"/>
            <a:ext cx="7172325" cy="3152775"/>
          </a:xfrm>
        </p:spPr>
      </p:pic>
      <p:pic>
        <p:nvPicPr>
          <p:cNvPr id="4" name="Picture 3">
            <a:extLst>
              <a:ext uri="{FF2B5EF4-FFF2-40B4-BE49-F238E27FC236}">
                <a16:creationId xmlns:a16="http://schemas.microsoft.com/office/drawing/2014/main" id="{2940375D-7A2B-6FE0-4897-427D64407BE1}"/>
              </a:ext>
            </a:extLst>
          </p:cNvPr>
          <p:cNvPicPr>
            <a:picLocks noChangeAspect="1"/>
          </p:cNvPicPr>
          <p:nvPr/>
        </p:nvPicPr>
        <p:blipFill>
          <a:blip r:embed="rId3"/>
          <a:stretch>
            <a:fillRect/>
          </a:stretch>
        </p:blipFill>
        <p:spPr>
          <a:xfrm>
            <a:off x="10950575" y="140010"/>
            <a:ext cx="806450" cy="676066"/>
          </a:xfrm>
          <a:prstGeom prst="rect">
            <a:avLst/>
          </a:prstGeom>
        </p:spPr>
      </p:pic>
    </p:spTree>
    <p:extLst>
      <p:ext uri="{BB962C8B-B14F-4D97-AF65-F5344CB8AC3E}">
        <p14:creationId xmlns:p14="http://schemas.microsoft.com/office/powerpoint/2010/main" val="2514556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5080D-684A-F4C7-B35E-41E72CE10C33}"/>
              </a:ext>
            </a:extLst>
          </p:cNvPr>
          <p:cNvSpPr>
            <a:spLocks noGrp="1"/>
          </p:cNvSpPr>
          <p:nvPr>
            <p:ph type="title"/>
          </p:nvPr>
        </p:nvSpPr>
        <p:spPr>
          <a:xfrm>
            <a:off x="838200" y="365125"/>
            <a:ext cx="10515600" cy="1325563"/>
          </a:xfrm>
        </p:spPr>
        <p:txBody>
          <a:bodyPr>
            <a:normAutofit/>
          </a:bodyPr>
          <a:lstStyle/>
          <a:p>
            <a:r>
              <a:rPr lang="en-US" sz="2800" b="1" dirty="0">
                <a:solidFill>
                  <a:schemeClr val="accent1">
                    <a:lumMod val="75000"/>
                  </a:schemeClr>
                </a:solidFill>
              </a:rPr>
              <a:t>USER STORY 4: By Vipul</a:t>
            </a:r>
            <a:br>
              <a:rPr lang="en-US" sz="22100" dirty="0"/>
            </a:br>
            <a:r>
              <a:rPr lang="en-IN" sz="2800" i="0" dirty="0">
                <a:solidFill>
                  <a:schemeClr val="accent1">
                    <a:lumMod val="75000"/>
                  </a:schemeClr>
                </a:solidFill>
                <a:effectLst/>
                <a:latin typeface="+mn-lt"/>
              </a:rPr>
              <a:t>Demand Analysis for Messenger Allocation</a:t>
            </a:r>
            <a:endParaRPr lang="en-IN" sz="2800" b="1" dirty="0">
              <a:solidFill>
                <a:schemeClr val="accent1">
                  <a:lumMod val="75000"/>
                </a:schemeClr>
              </a:solidFill>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2637B86-B6E5-CC6D-B35F-B6E189404721}"/>
              </a:ext>
            </a:extLst>
          </p:cNvPr>
          <p:cNvSpPr>
            <a:spLocks noGrp="1"/>
          </p:cNvSpPr>
          <p:nvPr>
            <p:ph idx="1"/>
          </p:nvPr>
        </p:nvSpPr>
        <p:spPr>
          <a:xfrm>
            <a:off x="546387" y="2807861"/>
            <a:ext cx="3550699" cy="2310610"/>
          </a:xfrm>
        </p:spPr>
        <p:txBody>
          <a:bodyPr vert="horz" lIns="91440" tIns="45720" rIns="91440" bIns="45720" rtlCol="0" anchor="t">
            <a:normAutofit/>
          </a:bodyPr>
          <a:lstStyle/>
          <a:p>
            <a:pPr marL="0" indent="0" algn="just">
              <a:buNone/>
            </a:pPr>
            <a:r>
              <a:rPr lang="en-US" sz="2000">
                <a:highlight>
                  <a:srgbClr val="FFFFFF"/>
                </a:highlight>
                <a:ea typeface="+mn-lt"/>
                <a:cs typeface="+mn-lt"/>
              </a:rPr>
              <a:t>The system will analyze delivery demand in different areas based on parcel priorities and historical data, so that I can allocate messengers effectively to meet service demands and prioritize urgent deliveries</a:t>
            </a:r>
            <a:r>
              <a:rPr lang="en-US" sz="1800">
                <a:highlight>
                  <a:srgbClr val="FFFFFF"/>
                </a:highlight>
                <a:ea typeface="+mn-lt"/>
                <a:cs typeface="+mn-lt"/>
              </a:rPr>
              <a:t>. </a:t>
            </a:r>
            <a:endParaRPr lang="de-DE"/>
          </a:p>
        </p:txBody>
      </p:sp>
      <p:pic>
        <p:nvPicPr>
          <p:cNvPr id="4" name="Picture 3">
            <a:extLst>
              <a:ext uri="{FF2B5EF4-FFF2-40B4-BE49-F238E27FC236}">
                <a16:creationId xmlns:a16="http://schemas.microsoft.com/office/drawing/2014/main" id="{2940375D-7A2B-6FE0-4897-427D64407BE1}"/>
              </a:ext>
            </a:extLst>
          </p:cNvPr>
          <p:cNvPicPr>
            <a:picLocks noChangeAspect="1"/>
          </p:cNvPicPr>
          <p:nvPr/>
        </p:nvPicPr>
        <p:blipFill>
          <a:blip r:embed="rId2"/>
          <a:stretch>
            <a:fillRect/>
          </a:stretch>
        </p:blipFill>
        <p:spPr>
          <a:xfrm>
            <a:off x="10950575" y="140010"/>
            <a:ext cx="806450" cy="676066"/>
          </a:xfrm>
          <a:prstGeom prst="rect">
            <a:avLst/>
          </a:prstGeom>
        </p:spPr>
      </p:pic>
      <p:pic>
        <p:nvPicPr>
          <p:cNvPr id="6" name="Grafik 5" descr="Ein Bild, das Text, Karte, Screenshot, Diagramm enthält.&#10;&#10;Beschreibung automatisch generiert.">
            <a:extLst>
              <a:ext uri="{FF2B5EF4-FFF2-40B4-BE49-F238E27FC236}">
                <a16:creationId xmlns:a16="http://schemas.microsoft.com/office/drawing/2014/main" id="{17616EA8-91B0-32CE-5543-14E287D5CFBE}"/>
              </a:ext>
            </a:extLst>
          </p:cNvPr>
          <p:cNvPicPr>
            <a:picLocks noChangeAspect="1"/>
          </p:cNvPicPr>
          <p:nvPr/>
        </p:nvPicPr>
        <p:blipFill>
          <a:blip r:embed="rId3"/>
          <a:stretch>
            <a:fillRect/>
          </a:stretch>
        </p:blipFill>
        <p:spPr>
          <a:xfrm>
            <a:off x="4218214" y="2159528"/>
            <a:ext cx="7759095" cy="3854299"/>
          </a:xfrm>
          <a:prstGeom prst="rect">
            <a:avLst/>
          </a:prstGeom>
        </p:spPr>
      </p:pic>
    </p:spTree>
    <p:extLst>
      <p:ext uri="{BB962C8B-B14F-4D97-AF65-F5344CB8AC3E}">
        <p14:creationId xmlns:p14="http://schemas.microsoft.com/office/powerpoint/2010/main" val="3364340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5080D-684A-F4C7-B35E-41E72CE10C33}"/>
              </a:ext>
            </a:extLst>
          </p:cNvPr>
          <p:cNvSpPr>
            <a:spLocks noGrp="1"/>
          </p:cNvSpPr>
          <p:nvPr>
            <p:ph type="title"/>
          </p:nvPr>
        </p:nvSpPr>
        <p:spPr>
          <a:xfrm>
            <a:off x="838200" y="365125"/>
            <a:ext cx="10515600" cy="1325563"/>
          </a:xfrm>
        </p:spPr>
        <p:txBody>
          <a:bodyPr>
            <a:normAutofit/>
          </a:bodyPr>
          <a:lstStyle/>
          <a:p>
            <a:r>
              <a:rPr lang="en-US" sz="2800" b="1" dirty="0">
                <a:solidFill>
                  <a:schemeClr val="accent1">
                    <a:lumMod val="75000"/>
                  </a:schemeClr>
                </a:solidFill>
              </a:rPr>
              <a:t>TASK DESCRIPTION</a:t>
            </a:r>
            <a:endParaRPr lang="en-IN" sz="2800" b="1" dirty="0">
              <a:solidFill>
                <a:schemeClr val="accent1">
                  <a:lumMod val="75000"/>
                </a:schemeClr>
              </a:solidFill>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2637B86-B6E5-CC6D-B35F-B6E189404721}"/>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400">
                <a:ea typeface="+mn-lt"/>
                <a:cs typeface="+mn-lt"/>
              </a:rPr>
              <a:t>To improve messenger allocation and prioritize urgent deliveries, this task involves analysing delivery data and parcel priorities across different areas.</a:t>
            </a:r>
            <a:endParaRPr lang="de-DE" sz="2400">
              <a:ea typeface="+mn-lt"/>
              <a:cs typeface="+mn-lt"/>
            </a:endParaRPr>
          </a:p>
          <a:p>
            <a:pPr marL="0" indent="0">
              <a:buNone/>
            </a:pPr>
            <a:r>
              <a:rPr lang="en-IN" sz="2400">
                <a:ea typeface="+mn-lt"/>
                <a:cs typeface="+mn-lt"/>
              </a:rPr>
              <a:t>Description: Begin by noting parcel priorities and volumes by location. By doing analysis of this data to identify trends and patterns in demand across various regions . </a:t>
            </a:r>
            <a:endParaRPr lang="de-DE" sz="2400">
              <a:ea typeface="+mn-lt"/>
              <a:cs typeface="+mn-lt"/>
            </a:endParaRPr>
          </a:p>
          <a:p>
            <a:pPr marL="0" indent="0">
              <a:buNone/>
            </a:pPr>
            <a:r>
              <a:rPr lang="en-IN" sz="2400">
                <a:ea typeface="+mn-lt"/>
                <a:cs typeface="+mn-lt"/>
              </a:rPr>
              <a:t>Evaluate current messenger resources against these demands to highlight inefficiencies. Develop and implement a strategic plan for reallocating messengers, ensuring that areas with high priority deliveries are prioritized. Finally, set up a monitoring system to evaluate the effectiveness of these changes. This will lead to more efficient messenger use and higher customer satisfaction due to timely and prioritized delivery handling.</a:t>
            </a:r>
            <a:endParaRPr lang="de-DE" sz="2400">
              <a:ea typeface="Calibri"/>
              <a:cs typeface="Calibri"/>
            </a:endParaRPr>
          </a:p>
        </p:txBody>
      </p:sp>
      <p:pic>
        <p:nvPicPr>
          <p:cNvPr id="4" name="Picture 3">
            <a:extLst>
              <a:ext uri="{FF2B5EF4-FFF2-40B4-BE49-F238E27FC236}">
                <a16:creationId xmlns:a16="http://schemas.microsoft.com/office/drawing/2014/main" id="{2940375D-7A2B-6FE0-4897-427D64407BE1}"/>
              </a:ext>
            </a:extLst>
          </p:cNvPr>
          <p:cNvPicPr>
            <a:picLocks noChangeAspect="1"/>
          </p:cNvPicPr>
          <p:nvPr/>
        </p:nvPicPr>
        <p:blipFill>
          <a:blip r:embed="rId2"/>
          <a:stretch>
            <a:fillRect/>
          </a:stretch>
        </p:blipFill>
        <p:spPr>
          <a:xfrm>
            <a:off x="10950575" y="140010"/>
            <a:ext cx="806450" cy="676066"/>
          </a:xfrm>
          <a:prstGeom prst="rect">
            <a:avLst/>
          </a:prstGeom>
        </p:spPr>
      </p:pic>
    </p:spTree>
    <p:extLst>
      <p:ext uri="{BB962C8B-B14F-4D97-AF65-F5344CB8AC3E}">
        <p14:creationId xmlns:p14="http://schemas.microsoft.com/office/powerpoint/2010/main" val="19806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5080D-684A-F4C7-B35E-41E72CE10C33}"/>
              </a:ext>
            </a:extLst>
          </p:cNvPr>
          <p:cNvSpPr>
            <a:spLocks noGrp="1"/>
          </p:cNvSpPr>
          <p:nvPr>
            <p:ph type="title"/>
          </p:nvPr>
        </p:nvSpPr>
        <p:spPr>
          <a:xfrm>
            <a:off x="838200" y="365125"/>
            <a:ext cx="10515600" cy="1325563"/>
          </a:xfrm>
        </p:spPr>
        <p:txBody>
          <a:bodyPr>
            <a:normAutofit/>
          </a:bodyPr>
          <a:lstStyle/>
          <a:p>
            <a:r>
              <a:rPr lang="en-US" sz="2800" b="1" dirty="0">
                <a:solidFill>
                  <a:schemeClr val="accent1">
                    <a:lumMod val="75000"/>
                  </a:schemeClr>
                </a:solidFill>
              </a:rPr>
              <a:t>DATAFLOW</a:t>
            </a:r>
            <a:endParaRPr lang="en-IN" sz="2800" b="1" dirty="0">
              <a:solidFill>
                <a:schemeClr val="accent1">
                  <a:lumMod val="75000"/>
                </a:schemeClr>
              </a:solidFill>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nhaltsplatzhalter 4">
            <a:extLst>
              <a:ext uri="{FF2B5EF4-FFF2-40B4-BE49-F238E27FC236}">
                <a16:creationId xmlns:a16="http://schemas.microsoft.com/office/drawing/2014/main" id="{85C9C2FE-A3F5-503C-3310-3C58947C10BA}"/>
              </a:ext>
            </a:extLst>
          </p:cNvPr>
          <p:cNvPicPr>
            <a:picLocks noGrp="1" noChangeAspect="1"/>
          </p:cNvPicPr>
          <p:nvPr>
            <p:ph idx="1"/>
          </p:nvPr>
        </p:nvPicPr>
        <p:blipFill>
          <a:blip r:embed="rId2"/>
          <a:stretch>
            <a:fillRect/>
          </a:stretch>
        </p:blipFill>
        <p:spPr>
          <a:xfrm>
            <a:off x="2683599" y="1929384"/>
            <a:ext cx="6824802" cy="4251960"/>
          </a:xfrm>
        </p:spPr>
      </p:pic>
      <p:pic>
        <p:nvPicPr>
          <p:cNvPr id="4" name="Picture 3">
            <a:extLst>
              <a:ext uri="{FF2B5EF4-FFF2-40B4-BE49-F238E27FC236}">
                <a16:creationId xmlns:a16="http://schemas.microsoft.com/office/drawing/2014/main" id="{2940375D-7A2B-6FE0-4897-427D64407BE1}"/>
              </a:ext>
            </a:extLst>
          </p:cNvPr>
          <p:cNvPicPr>
            <a:picLocks noChangeAspect="1"/>
          </p:cNvPicPr>
          <p:nvPr/>
        </p:nvPicPr>
        <p:blipFill>
          <a:blip r:embed="rId3"/>
          <a:stretch>
            <a:fillRect/>
          </a:stretch>
        </p:blipFill>
        <p:spPr>
          <a:xfrm>
            <a:off x="10950575" y="140010"/>
            <a:ext cx="806450" cy="676066"/>
          </a:xfrm>
          <a:prstGeom prst="rect">
            <a:avLst/>
          </a:prstGeom>
        </p:spPr>
      </p:pic>
    </p:spTree>
    <p:extLst>
      <p:ext uri="{BB962C8B-B14F-4D97-AF65-F5344CB8AC3E}">
        <p14:creationId xmlns:p14="http://schemas.microsoft.com/office/powerpoint/2010/main" val="394349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373C-8ADA-DC6F-1C4F-28B68FB2296D}"/>
              </a:ext>
            </a:extLst>
          </p:cNvPr>
          <p:cNvSpPr>
            <a:spLocks noGrp="1"/>
          </p:cNvSpPr>
          <p:nvPr>
            <p:ph type="ctrTitle"/>
          </p:nvPr>
        </p:nvSpPr>
        <p:spPr>
          <a:xfrm>
            <a:off x="583475" y="430267"/>
            <a:ext cx="9144000" cy="1032114"/>
          </a:xfrm>
        </p:spPr>
        <p:txBody>
          <a:bodyPr>
            <a:normAutofit fontScale="90000"/>
          </a:bodyPr>
          <a:lstStyle/>
          <a:p>
            <a:pPr algn="l"/>
            <a:r>
              <a:rPr lang="en-US" sz="3100" b="1" dirty="0">
                <a:solidFill>
                  <a:schemeClr val="accent1">
                    <a:lumMod val="75000"/>
                  </a:schemeClr>
                </a:solidFill>
              </a:rPr>
              <a:t>USER STORY  5: By Cris</a:t>
            </a:r>
            <a:br>
              <a:rPr lang="en-US" sz="21300" dirty="0"/>
            </a:br>
            <a:r>
              <a:rPr lang="en-IN" sz="3100" i="0" dirty="0">
                <a:solidFill>
                  <a:schemeClr val="accent1">
                    <a:lumMod val="75000"/>
                  </a:schemeClr>
                </a:solidFill>
                <a:effectLst/>
                <a:latin typeface="+mn-lt"/>
              </a:rPr>
              <a:t>Drones delivery</a:t>
            </a:r>
            <a:br>
              <a:rPr lang="en-US" sz="1050" dirty="0"/>
            </a:br>
            <a:endParaRPr lang="en-IN" sz="2700" dirty="0"/>
          </a:p>
        </p:txBody>
      </p:sp>
      <p:sp>
        <p:nvSpPr>
          <p:cNvPr id="3" name="Subtitle 2">
            <a:extLst>
              <a:ext uri="{FF2B5EF4-FFF2-40B4-BE49-F238E27FC236}">
                <a16:creationId xmlns:a16="http://schemas.microsoft.com/office/drawing/2014/main" id="{8BD993B0-6D37-5789-2058-EB3568E407BD}"/>
              </a:ext>
            </a:extLst>
          </p:cNvPr>
          <p:cNvSpPr>
            <a:spLocks noGrp="1"/>
          </p:cNvSpPr>
          <p:nvPr>
            <p:ph type="subTitle" idx="1"/>
          </p:nvPr>
        </p:nvSpPr>
        <p:spPr>
          <a:xfrm>
            <a:off x="638629" y="1582057"/>
            <a:ext cx="9564914" cy="3900714"/>
          </a:xfrm>
        </p:spPr>
        <p:txBody>
          <a:bodyPr/>
          <a:lstStyle/>
          <a:p>
            <a:endParaRPr lang="en-IN" dirty="0"/>
          </a:p>
        </p:txBody>
      </p:sp>
      <p:pic>
        <p:nvPicPr>
          <p:cNvPr id="4" name="Picture 3">
            <a:extLst>
              <a:ext uri="{FF2B5EF4-FFF2-40B4-BE49-F238E27FC236}">
                <a16:creationId xmlns:a16="http://schemas.microsoft.com/office/drawing/2014/main" id="{8FEB7B96-458B-C6C9-2E26-54AD70FEBE56}"/>
              </a:ext>
            </a:extLst>
          </p:cNvPr>
          <p:cNvPicPr>
            <a:picLocks noChangeAspect="1"/>
          </p:cNvPicPr>
          <p:nvPr/>
        </p:nvPicPr>
        <p:blipFill>
          <a:blip r:embed="rId2"/>
          <a:stretch>
            <a:fillRect/>
          </a:stretch>
        </p:blipFill>
        <p:spPr>
          <a:xfrm>
            <a:off x="10950575" y="140010"/>
            <a:ext cx="806450" cy="676066"/>
          </a:xfrm>
          <a:prstGeom prst="rect">
            <a:avLst/>
          </a:prstGeom>
        </p:spPr>
      </p:pic>
      <p:pic>
        <p:nvPicPr>
          <p:cNvPr id="7" name="Grafik 6">
            <a:extLst>
              <a:ext uri="{FF2B5EF4-FFF2-40B4-BE49-F238E27FC236}">
                <a16:creationId xmlns:a16="http://schemas.microsoft.com/office/drawing/2014/main" id="{B586B8A4-BC36-AF6C-4187-823B47348723}"/>
              </a:ext>
            </a:extLst>
          </p:cNvPr>
          <p:cNvPicPr>
            <a:picLocks noChangeAspect="1"/>
          </p:cNvPicPr>
          <p:nvPr/>
        </p:nvPicPr>
        <p:blipFill>
          <a:blip r:embed="rId3"/>
          <a:stretch>
            <a:fillRect/>
          </a:stretch>
        </p:blipFill>
        <p:spPr>
          <a:xfrm>
            <a:off x="3265519" y="1582057"/>
            <a:ext cx="5660962" cy="3900713"/>
          </a:xfrm>
          <a:prstGeom prst="rect">
            <a:avLst/>
          </a:prstGeom>
        </p:spPr>
      </p:pic>
    </p:spTree>
    <p:extLst>
      <p:ext uri="{BB962C8B-B14F-4D97-AF65-F5344CB8AC3E}">
        <p14:creationId xmlns:p14="http://schemas.microsoft.com/office/powerpoint/2010/main" val="2090037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0C28C-EC4E-59A0-59C8-32FBDB303507}"/>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b="1" kern="1200">
                <a:solidFill>
                  <a:schemeClr val="tx1"/>
                </a:solidFill>
                <a:latin typeface="+mj-lt"/>
                <a:ea typeface="+mj-ea"/>
                <a:cs typeface="+mj-cs"/>
              </a:rPr>
              <a:t>TASK DESCRIPTION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8376ECD-E099-A8BF-5E1B-44F33B6256F1}"/>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marL="342900" indent="-228600" algn="l">
              <a:buFont typeface="Arial" panose="020B0604020202020204" pitchFamily="34" charset="0"/>
              <a:buChar char="•"/>
            </a:pPr>
            <a:r>
              <a:rPr lang="en-US" sz="2200"/>
              <a:t>Fictive use case</a:t>
            </a:r>
          </a:p>
          <a:p>
            <a:pPr marL="342900" indent="-228600" algn="l">
              <a:buFont typeface="Arial" panose="020B0604020202020204" pitchFamily="34" charset="0"/>
              <a:buChar char="•"/>
            </a:pPr>
            <a:r>
              <a:rPr lang="en-US" sz="2200"/>
              <a:t>Parcels are delivered to specific clients in Heidelberg</a:t>
            </a:r>
          </a:p>
          <a:p>
            <a:pPr marL="342900" indent="-228600" algn="l">
              <a:buFont typeface="Arial" panose="020B0604020202020204" pitchFamily="34" charset="0"/>
              <a:buChar char="•"/>
            </a:pPr>
            <a:r>
              <a:rPr lang="en-US" sz="2200"/>
              <a:t>Admin wants to see a map with</a:t>
            </a:r>
          </a:p>
          <a:p>
            <a:pPr marL="800100" lvl="1" indent="-228600" algn="l">
              <a:buFont typeface="Arial" panose="020B0604020202020204" pitchFamily="34" charset="0"/>
              <a:buChar char="•"/>
            </a:pPr>
            <a:r>
              <a:rPr lang="en-US" sz="2200"/>
              <a:t>The addresses as markers</a:t>
            </a:r>
          </a:p>
          <a:p>
            <a:pPr marL="800100" lvl="1" indent="-228600" algn="l">
              <a:buFont typeface="Arial" panose="020B0604020202020204" pitchFamily="34" charset="0"/>
              <a:buChar char="•"/>
            </a:pPr>
            <a:r>
              <a:rPr lang="en-US" sz="2200"/>
              <a:t>The live location of the drones (updating every second)</a:t>
            </a:r>
          </a:p>
          <a:p>
            <a:pPr marL="800100" lvl="1" indent="-228600" algn="l">
              <a:buFont typeface="Arial" panose="020B0604020202020204" pitchFamily="34" charset="0"/>
              <a:buChar char="•"/>
            </a:pPr>
            <a:r>
              <a:rPr lang="en-US" sz="2200"/>
              <a:t>The current routes of the drones (line between 2 markers)</a:t>
            </a:r>
          </a:p>
          <a:p>
            <a:pPr lvl="1" indent="-228600" algn="l">
              <a:buFont typeface="Arial" panose="020B0604020202020204" pitchFamily="34" charset="0"/>
              <a:buChar char="•"/>
            </a:pPr>
            <a:endParaRPr lang="en-US" sz="2200"/>
          </a:p>
        </p:txBody>
      </p:sp>
      <p:pic>
        <p:nvPicPr>
          <p:cNvPr id="4" name="Picture 3">
            <a:extLst>
              <a:ext uri="{FF2B5EF4-FFF2-40B4-BE49-F238E27FC236}">
                <a16:creationId xmlns:a16="http://schemas.microsoft.com/office/drawing/2014/main" id="{6C547A6A-BE37-DFAC-9E18-38F148FC64AF}"/>
              </a:ext>
            </a:extLst>
          </p:cNvPr>
          <p:cNvPicPr>
            <a:picLocks noChangeAspect="1"/>
          </p:cNvPicPr>
          <p:nvPr/>
        </p:nvPicPr>
        <p:blipFill>
          <a:blip r:embed="rId2"/>
          <a:stretch>
            <a:fillRect/>
          </a:stretch>
        </p:blipFill>
        <p:spPr>
          <a:xfrm>
            <a:off x="10950575" y="140010"/>
            <a:ext cx="806450" cy="676066"/>
          </a:xfrm>
          <a:prstGeom prst="rect">
            <a:avLst/>
          </a:prstGeom>
        </p:spPr>
      </p:pic>
    </p:spTree>
    <p:extLst>
      <p:ext uri="{BB962C8B-B14F-4D97-AF65-F5344CB8AC3E}">
        <p14:creationId xmlns:p14="http://schemas.microsoft.com/office/powerpoint/2010/main" val="192647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5C724-CA60-C60A-E6D9-090DA44C34BF}"/>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b="1" kern="1200">
                <a:solidFill>
                  <a:schemeClr val="tx1"/>
                </a:solidFill>
                <a:latin typeface="+mj-lt"/>
                <a:ea typeface="+mj-ea"/>
                <a:cs typeface="+mj-cs"/>
              </a:rPr>
              <a:t>DATAFLOW</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BE34ED3-D239-EC41-ADA2-1A94D6E262C1}"/>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indent="-228600" algn="l">
              <a:buFont typeface="Arial" panose="020B0604020202020204" pitchFamily="34" charset="0"/>
              <a:buChar char="•"/>
            </a:pPr>
            <a:r>
              <a:rPr lang="en-US" sz="2200"/>
              <a:t>MongoDB:</a:t>
            </a:r>
          </a:p>
          <a:p>
            <a:pPr marL="342900" indent="-228600" algn="l">
              <a:buFont typeface="Arial" panose="020B0604020202020204" pitchFamily="34" charset="0"/>
              <a:buChar char="•"/>
            </a:pPr>
            <a:r>
              <a:rPr lang="en-US" sz="2200"/>
              <a:t>Addresses</a:t>
            </a:r>
          </a:p>
          <a:p>
            <a:pPr marL="342900" indent="-228600" algn="l">
              <a:buFont typeface="Arial" panose="020B0604020202020204" pitchFamily="34" charset="0"/>
              <a:buChar char="•"/>
            </a:pPr>
            <a:r>
              <a:rPr lang="en-US" sz="2200"/>
              <a:t>Drones</a:t>
            </a:r>
          </a:p>
          <a:p>
            <a:pPr indent="-228600" algn="l">
              <a:buFont typeface="Arial" panose="020B0604020202020204" pitchFamily="34" charset="0"/>
              <a:buChar char="•"/>
            </a:pPr>
            <a:r>
              <a:rPr lang="en-US" sz="2200"/>
              <a:t>Neo4J</a:t>
            </a:r>
          </a:p>
          <a:p>
            <a:pPr marL="342900" indent="-228600" algn="l">
              <a:buFont typeface="Arial" panose="020B0604020202020204" pitchFamily="34" charset="0"/>
              <a:buChar char="•"/>
            </a:pPr>
            <a:r>
              <a:rPr lang="en-US" sz="2200"/>
              <a:t>Routes with location ids</a:t>
            </a:r>
          </a:p>
          <a:p>
            <a:pPr indent="-228600" algn="l">
              <a:buFont typeface="Arial" panose="020B0604020202020204" pitchFamily="34" charset="0"/>
              <a:buChar char="•"/>
            </a:pPr>
            <a:r>
              <a:rPr lang="en-US" sz="2200"/>
              <a:t>Redis:</a:t>
            </a:r>
          </a:p>
          <a:p>
            <a:pPr marL="342900" indent="-228600" algn="l">
              <a:buFont typeface="Arial" panose="020B0604020202020204" pitchFamily="34" charset="0"/>
              <a:buChar char="•"/>
            </a:pPr>
            <a:r>
              <a:rPr lang="en-US" sz="2200"/>
              <a:t>Current Position</a:t>
            </a:r>
          </a:p>
          <a:p>
            <a:pPr marL="342900" indent="-228600" algn="l">
              <a:buFont typeface="Arial" panose="020B0604020202020204" pitchFamily="34" charset="0"/>
              <a:buChar char="•"/>
            </a:pPr>
            <a:r>
              <a:rPr lang="en-US" sz="2200"/>
              <a:t>Battery status</a:t>
            </a:r>
          </a:p>
          <a:p>
            <a:pPr marL="342900" indent="-228600" algn="l">
              <a:buFont typeface="Arial" panose="020B0604020202020204" pitchFamily="34" charset="0"/>
              <a:buChar char="•"/>
            </a:pPr>
            <a:r>
              <a:rPr lang="en-US" sz="2200"/>
              <a:t>Drone name as key</a:t>
            </a:r>
          </a:p>
        </p:txBody>
      </p:sp>
      <p:pic>
        <p:nvPicPr>
          <p:cNvPr id="4" name="Picture 3">
            <a:extLst>
              <a:ext uri="{FF2B5EF4-FFF2-40B4-BE49-F238E27FC236}">
                <a16:creationId xmlns:a16="http://schemas.microsoft.com/office/drawing/2014/main" id="{938C67CC-3931-A1F8-1DB1-C9155D77C40C}"/>
              </a:ext>
            </a:extLst>
          </p:cNvPr>
          <p:cNvPicPr>
            <a:picLocks noChangeAspect="1"/>
          </p:cNvPicPr>
          <p:nvPr/>
        </p:nvPicPr>
        <p:blipFill>
          <a:blip r:embed="rId2"/>
          <a:stretch>
            <a:fillRect/>
          </a:stretch>
        </p:blipFill>
        <p:spPr>
          <a:xfrm>
            <a:off x="10950575" y="140010"/>
            <a:ext cx="806450" cy="676066"/>
          </a:xfrm>
          <a:prstGeom prst="rect">
            <a:avLst/>
          </a:prstGeom>
        </p:spPr>
      </p:pic>
      <p:pic>
        <p:nvPicPr>
          <p:cNvPr id="5" name="Grafik 4" descr="Ein Bild, das Diagramm, Text, Screenshot, Plan enthält.&#10;&#10;Automatisch generierte Beschreibung">
            <a:extLst>
              <a:ext uri="{FF2B5EF4-FFF2-40B4-BE49-F238E27FC236}">
                <a16:creationId xmlns:a16="http://schemas.microsoft.com/office/drawing/2014/main" id="{537C6BDA-CE41-F53E-6EA7-D4FA66990185}"/>
              </a:ext>
            </a:extLst>
          </p:cNvPr>
          <p:cNvPicPr>
            <a:picLocks noChangeAspect="1"/>
          </p:cNvPicPr>
          <p:nvPr/>
        </p:nvPicPr>
        <p:blipFill>
          <a:blip r:embed="rId3"/>
          <a:stretch>
            <a:fillRect/>
          </a:stretch>
        </p:blipFill>
        <p:spPr>
          <a:xfrm>
            <a:off x="6832742" y="1929384"/>
            <a:ext cx="4117833" cy="4403521"/>
          </a:xfrm>
          <a:prstGeom prst="rect">
            <a:avLst/>
          </a:prstGeom>
        </p:spPr>
      </p:pic>
    </p:spTree>
    <p:extLst>
      <p:ext uri="{BB962C8B-B14F-4D97-AF65-F5344CB8AC3E}">
        <p14:creationId xmlns:p14="http://schemas.microsoft.com/office/powerpoint/2010/main" val="2876896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ACF4-939D-485A-FBA1-64EE4A0172E0}"/>
              </a:ext>
            </a:extLst>
          </p:cNvPr>
          <p:cNvSpPr>
            <a:spLocks noGrp="1"/>
          </p:cNvSpPr>
          <p:nvPr>
            <p:ph type="ctrTitle"/>
          </p:nvPr>
        </p:nvSpPr>
        <p:spPr>
          <a:xfrm>
            <a:off x="2259216" y="2713326"/>
            <a:ext cx="2293257" cy="1091066"/>
          </a:xfrm>
        </p:spPr>
        <p:txBody>
          <a:bodyPr/>
          <a:lstStyle/>
          <a:p>
            <a:pPr algn="l"/>
            <a:r>
              <a:rPr lang="en-US" b="1" dirty="0">
                <a:solidFill>
                  <a:schemeClr val="accent1">
                    <a:lumMod val="75000"/>
                  </a:schemeClr>
                </a:solidFill>
              </a:rPr>
              <a:t>DEMO</a:t>
            </a:r>
            <a:endParaRPr lang="en-IN" b="1" dirty="0">
              <a:solidFill>
                <a:schemeClr val="accent1">
                  <a:lumMod val="75000"/>
                </a:schemeClr>
              </a:solidFill>
            </a:endParaRPr>
          </a:p>
        </p:txBody>
      </p:sp>
      <p:pic>
        <p:nvPicPr>
          <p:cNvPr id="4" name="Picture 3">
            <a:extLst>
              <a:ext uri="{FF2B5EF4-FFF2-40B4-BE49-F238E27FC236}">
                <a16:creationId xmlns:a16="http://schemas.microsoft.com/office/drawing/2014/main" id="{931E9354-9733-B5D9-1755-BDDD5DF02014}"/>
              </a:ext>
            </a:extLst>
          </p:cNvPr>
          <p:cNvPicPr>
            <a:picLocks noChangeAspect="1"/>
          </p:cNvPicPr>
          <p:nvPr/>
        </p:nvPicPr>
        <p:blipFill>
          <a:blip r:embed="rId2"/>
          <a:stretch>
            <a:fillRect/>
          </a:stretch>
        </p:blipFill>
        <p:spPr>
          <a:xfrm>
            <a:off x="10950575" y="140010"/>
            <a:ext cx="806450" cy="676066"/>
          </a:xfrm>
          <a:prstGeom prst="rect">
            <a:avLst/>
          </a:prstGeom>
        </p:spPr>
      </p:pic>
      <p:pic>
        <p:nvPicPr>
          <p:cNvPr id="5" name="Picture 4">
            <a:extLst>
              <a:ext uri="{FF2B5EF4-FFF2-40B4-BE49-F238E27FC236}">
                <a16:creationId xmlns:a16="http://schemas.microsoft.com/office/drawing/2014/main" id="{80FBD7D4-D09A-03DB-273D-2311EBD1237D}"/>
              </a:ext>
            </a:extLst>
          </p:cNvPr>
          <p:cNvPicPr>
            <a:picLocks noChangeAspect="1"/>
          </p:cNvPicPr>
          <p:nvPr/>
        </p:nvPicPr>
        <p:blipFill>
          <a:blip r:embed="rId3"/>
          <a:stretch>
            <a:fillRect/>
          </a:stretch>
        </p:blipFill>
        <p:spPr>
          <a:xfrm>
            <a:off x="6288362" y="1502229"/>
            <a:ext cx="5297666" cy="4940074"/>
          </a:xfrm>
          <a:prstGeom prst="rect">
            <a:avLst/>
          </a:prstGeom>
        </p:spPr>
      </p:pic>
    </p:spTree>
    <p:extLst>
      <p:ext uri="{BB962C8B-B14F-4D97-AF65-F5344CB8AC3E}">
        <p14:creationId xmlns:p14="http://schemas.microsoft.com/office/powerpoint/2010/main" val="285966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06031-D831-1E1A-D3C5-5E13E2CFA1F1}"/>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2800" b="1" kern="1200" dirty="0">
                <a:solidFill>
                  <a:schemeClr val="accent1">
                    <a:lumMod val="75000"/>
                  </a:schemeClr>
                </a:solidFill>
                <a:latin typeface="+mj-lt"/>
                <a:ea typeface="+mj-ea"/>
                <a:cs typeface="+mj-cs"/>
              </a:rPr>
              <a:t>AGENDA</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6AEA7EF-383A-9285-C563-1992690C9A10}"/>
              </a:ext>
            </a:extLst>
          </p:cNvPr>
          <p:cNvSpPr>
            <a:spLocks noGrp="1"/>
          </p:cNvSpPr>
          <p:nvPr>
            <p:ph type="subTitle" idx="1"/>
          </p:nvPr>
        </p:nvSpPr>
        <p:spPr>
          <a:xfrm>
            <a:off x="838200" y="1929384"/>
            <a:ext cx="10515600" cy="4251960"/>
          </a:xfrm>
        </p:spPr>
        <p:txBody>
          <a:bodyPr vert="horz" lIns="91440" tIns="45720" rIns="91440" bIns="45720" rtlCol="0" anchor="t">
            <a:normAutofit/>
          </a:bodyPr>
          <a:lstStyle/>
          <a:p>
            <a:pPr indent="-228600" algn="l">
              <a:buFont typeface="Arial" panose="020B0604020202020204" pitchFamily="34" charset="0"/>
              <a:buChar char="•"/>
            </a:pPr>
            <a:r>
              <a:rPr lang="en-US" sz="2200" dirty="0"/>
              <a:t>User Story 1:</a:t>
            </a:r>
            <a:r>
              <a:rPr lang="en-US" sz="2200"/>
              <a:t> </a:t>
            </a:r>
            <a:r>
              <a:rPr lang="en-US" sz="2200" dirty="0"/>
              <a:t> </a:t>
            </a:r>
            <a:r>
              <a:rPr lang="en-US" sz="2200" i="0" dirty="0">
                <a:effectLst/>
                <a:highlight>
                  <a:srgbClr val="FFFFFF"/>
                </a:highlight>
              </a:rPr>
              <a:t>Dynamic Route Optimization for Express Delivery</a:t>
            </a: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r>
              <a:rPr lang="en-US" sz="2200" dirty="0"/>
              <a:t>User Story 2:</a:t>
            </a:r>
            <a:r>
              <a:rPr lang="en-US" sz="2200"/>
              <a:t> </a:t>
            </a:r>
            <a:r>
              <a:rPr lang="en-US" sz="2200" dirty="0"/>
              <a:t> </a:t>
            </a:r>
            <a:r>
              <a:rPr lang="en-US" sz="2200" i="0" dirty="0">
                <a:effectLst/>
              </a:rPr>
              <a:t>Real-Time Parcel Tracking</a:t>
            </a:r>
            <a:endParaRPr lang="en-US" sz="2200">
              <a:ea typeface="Calibri"/>
              <a:cs typeface="Calibri"/>
            </a:endParaRPr>
          </a:p>
          <a:p>
            <a:pPr indent="-228600" algn="l">
              <a:buFont typeface="Arial" panose="020B0604020202020204" pitchFamily="34" charset="0"/>
              <a:buChar char="•"/>
            </a:pPr>
            <a:endParaRPr lang="en-US" sz="2200" dirty="0"/>
          </a:p>
          <a:p>
            <a:pPr indent="-228600" algn="l">
              <a:buFont typeface="Arial" panose="020B0604020202020204" pitchFamily="34" charset="0"/>
              <a:buChar char="•"/>
            </a:pPr>
            <a:r>
              <a:rPr lang="en-US" sz="2200" dirty="0"/>
              <a:t>User Story 3:</a:t>
            </a:r>
            <a:r>
              <a:rPr lang="en-US" sz="2200"/>
              <a:t>  Packetstations</a:t>
            </a:r>
            <a:r>
              <a:rPr lang="en-US" sz="2200" i="0" dirty="0">
                <a:effectLst/>
                <a:highlight>
                  <a:srgbClr val="FFFFFF"/>
                </a:highlight>
              </a:rPr>
              <a:t> Slot Availability and Package Deposit</a:t>
            </a: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r>
              <a:rPr lang="en-US" sz="2200" dirty="0"/>
              <a:t>User Story 4:</a:t>
            </a:r>
            <a:r>
              <a:rPr lang="en-US" sz="2200"/>
              <a:t> </a:t>
            </a:r>
            <a:r>
              <a:rPr lang="en-US" sz="2200" dirty="0"/>
              <a:t> </a:t>
            </a:r>
            <a:r>
              <a:rPr lang="en-US" sz="2200" i="0" dirty="0">
                <a:effectLst/>
              </a:rPr>
              <a:t>Demand Analysis for Messenger Allocation</a:t>
            </a:r>
            <a:endParaRPr lang="en-US" sz="2200">
              <a:ea typeface="Calibri"/>
              <a:cs typeface="Calibri"/>
            </a:endParaRPr>
          </a:p>
          <a:p>
            <a:pPr indent="-228600" algn="l">
              <a:buFont typeface="Arial" panose="020B0604020202020204" pitchFamily="34" charset="0"/>
              <a:buChar char="•"/>
            </a:pPr>
            <a:endParaRPr lang="en-US" sz="2200" dirty="0"/>
          </a:p>
          <a:p>
            <a:pPr indent="-228600" algn="l">
              <a:buFont typeface="Arial" panose="020B0604020202020204" pitchFamily="34" charset="0"/>
              <a:buChar char="•"/>
            </a:pPr>
            <a:r>
              <a:rPr lang="en-US" sz="2200" dirty="0"/>
              <a:t>User Story 5:</a:t>
            </a:r>
            <a:r>
              <a:rPr lang="en-US" sz="2200"/>
              <a:t> </a:t>
            </a:r>
            <a:r>
              <a:rPr lang="en-US" sz="2200" dirty="0"/>
              <a:t> </a:t>
            </a:r>
            <a:r>
              <a:rPr lang="en-US" sz="2200" i="0" dirty="0">
                <a:effectLst/>
              </a:rPr>
              <a:t>Drones delivery</a:t>
            </a:r>
            <a:endParaRPr lang="en-US" sz="2200">
              <a:ea typeface="Calibri"/>
              <a:cs typeface="Calibri"/>
            </a:endParaRPr>
          </a:p>
          <a:p>
            <a:pPr indent="-228600" algn="l">
              <a:buFont typeface="Arial" panose="020B0604020202020204" pitchFamily="34" charset="0"/>
              <a:buChar char="•"/>
            </a:pPr>
            <a:endParaRPr lang="en-US" sz="2200" dirty="0"/>
          </a:p>
        </p:txBody>
      </p:sp>
      <p:pic>
        <p:nvPicPr>
          <p:cNvPr id="4" name="Picture 3">
            <a:extLst>
              <a:ext uri="{FF2B5EF4-FFF2-40B4-BE49-F238E27FC236}">
                <a16:creationId xmlns:a16="http://schemas.microsoft.com/office/drawing/2014/main" id="{B58EB2F7-F4AC-98FA-B04A-FE48D49EDE96}"/>
              </a:ext>
            </a:extLst>
          </p:cNvPr>
          <p:cNvPicPr>
            <a:picLocks noChangeAspect="1"/>
          </p:cNvPicPr>
          <p:nvPr/>
        </p:nvPicPr>
        <p:blipFill>
          <a:blip r:embed="rId2"/>
          <a:stretch>
            <a:fillRect/>
          </a:stretch>
        </p:blipFill>
        <p:spPr>
          <a:xfrm>
            <a:off x="10998200" y="151094"/>
            <a:ext cx="806450" cy="676066"/>
          </a:xfrm>
          <a:prstGeom prst="rect">
            <a:avLst/>
          </a:prstGeom>
        </p:spPr>
      </p:pic>
    </p:spTree>
    <p:extLst>
      <p:ext uri="{BB962C8B-B14F-4D97-AF65-F5344CB8AC3E}">
        <p14:creationId xmlns:p14="http://schemas.microsoft.com/office/powerpoint/2010/main" val="3370836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A3C996-3FEA-A0B2-698E-C5967CA4880B}"/>
              </a:ext>
            </a:extLst>
          </p:cNvPr>
          <p:cNvPicPr>
            <a:picLocks noChangeAspect="1"/>
          </p:cNvPicPr>
          <p:nvPr/>
        </p:nvPicPr>
        <p:blipFill>
          <a:blip r:embed="rId2"/>
          <a:stretch>
            <a:fillRect/>
          </a:stretch>
        </p:blipFill>
        <p:spPr>
          <a:xfrm>
            <a:off x="10950575" y="140010"/>
            <a:ext cx="806450" cy="676066"/>
          </a:xfrm>
          <a:prstGeom prst="rect">
            <a:avLst/>
          </a:prstGeom>
        </p:spPr>
      </p:pic>
      <p:pic>
        <p:nvPicPr>
          <p:cNvPr id="6" name="Picture 5">
            <a:extLst>
              <a:ext uri="{FF2B5EF4-FFF2-40B4-BE49-F238E27FC236}">
                <a16:creationId xmlns:a16="http://schemas.microsoft.com/office/drawing/2014/main" id="{1C9EC639-120A-B0F1-EB20-F0B915902C51}"/>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51A79D1C-C5D2-0785-ED1C-982EAC5D93C9}"/>
              </a:ext>
            </a:extLst>
          </p:cNvPr>
          <p:cNvSpPr>
            <a:spLocks noGrp="1"/>
          </p:cNvSpPr>
          <p:nvPr>
            <p:ph type="ctrTitle"/>
          </p:nvPr>
        </p:nvSpPr>
        <p:spPr>
          <a:xfrm>
            <a:off x="1654629" y="672420"/>
            <a:ext cx="8062686" cy="1149123"/>
          </a:xfrm>
        </p:spPr>
        <p:txBody>
          <a:bodyPr/>
          <a:lstStyle/>
          <a:p>
            <a:r>
              <a:rPr lang="en-US" b="1" dirty="0">
                <a:solidFill>
                  <a:schemeClr val="accent1">
                    <a:lumMod val="75000"/>
                  </a:schemeClr>
                </a:solidFill>
              </a:rPr>
              <a:t>THANK YOU</a:t>
            </a:r>
            <a:endParaRPr lang="en-IN" b="1" dirty="0">
              <a:solidFill>
                <a:schemeClr val="accent1">
                  <a:lumMod val="75000"/>
                </a:schemeClr>
              </a:solidFill>
            </a:endParaRPr>
          </a:p>
        </p:txBody>
      </p:sp>
    </p:spTree>
    <p:extLst>
      <p:ext uri="{BB962C8B-B14F-4D97-AF65-F5344CB8AC3E}">
        <p14:creationId xmlns:p14="http://schemas.microsoft.com/office/powerpoint/2010/main" val="168575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5080D-684A-F4C7-B35E-41E72CE10C33}"/>
              </a:ext>
            </a:extLst>
          </p:cNvPr>
          <p:cNvSpPr>
            <a:spLocks noGrp="1"/>
          </p:cNvSpPr>
          <p:nvPr>
            <p:ph type="title"/>
          </p:nvPr>
        </p:nvSpPr>
        <p:spPr>
          <a:xfrm>
            <a:off x="838200" y="365125"/>
            <a:ext cx="10515600" cy="1325563"/>
          </a:xfrm>
        </p:spPr>
        <p:txBody>
          <a:bodyPr>
            <a:normAutofit/>
          </a:bodyPr>
          <a:lstStyle/>
          <a:p>
            <a:r>
              <a:rPr lang="en-US" sz="2800" b="1">
                <a:solidFill>
                  <a:schemeClr val="accent1">
                    <a:lumMod val="75000"/>
                  </a:schemeClr>
                </a:solidFill>
                <a:cs typeface="Calibri Light"/>
              </a:rPr>
              <a:t>INTRODUCTION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637B86-B6E5-CC6D-B35F-B6E189404721}"/>
              </a:ext>
            </a:extLst>
          </p:cNvPr>
          <p:cNvSpPr>
            <a:spLocks noGrp="1"/>
          </p:cNvSpPr>
          <p:nvPr>
            <p:ph idx="1"/>
          </p:nvPr>
        </p:nvSpPr>
        <p:spPr>
          <a:xfrm>
            <a:off x="838200" y="1929384"/>
            <a:ext cx="10515600" cy="4251960"/>
          </a:xfrm>
        </p:spPr>
        <p:txBody>
          <a:bodyPr vert="horz" lIns="91440" tIns="45720" rIns="91440" bIns="45720" rtlCol="0" anchor="t">
            <a:normAutofit/>
          </a:bodyPr>
          <a:lstStyle/>
          <a:p>
            <a:pPr algn="just">
              <a:buNone/>
            </a:pPr>
            <a:r>
              <a:rPr lang="en-IN" sz="2200">
                <a:ea typeface="+mn-lt"/>
                <a:cs typeface="+mn-lt"/>
              </a:rPr>
              <a:t>   Welcome to </a:t>
            </a:r>
            <a:r>
              <a:rPr lang="en-IN" sz="2200" b="1">
                <a:ea typeface="+mn-lt"/>
                <a:cs typeface="+mn-lt"/>
              </a:rPr>
              <a:t>Rapid Route Parcel Services</a:t>
            </a:r>
            <a:r>
              <a:rPr lang="en-IN" sz="2200">
                <a:ea typeface="+mn-lt"/>
                <a:cs typeface="+mn-lt"/>
              </a:rPr>
              <a:t>, where every shipment we handle is sent on a journey designed with precision, care, and an unwavering dedication to quality. In the fast-paced world of package delivery, where the race against time is won in seconds and client trust is as valuable as the goods we transport, we are reinventing the dynamics of courier services. </a:t>
            </a:r>
            <a:endParaRPr lang="de-DE">
              <a:ea typeface="+mn-lt"/>
              <a:cs typeface="+mn-lt"/>
            </a:endParaRPr>
          </a:p>
          <a:p>
            <a:pPr algn="just">
              <a:buNone/>
            </a:pPr>
            <a:r>
              <a:rPr lang="en-IN" sz="2200">
                <a:ea typeface="+mn-lt"/>
                <a:cs typeface="+mn-lt"/>
              </a:rPr>
              <a:t>   At the heart of our business is a novel approach to logistics, which combines cutting-edge technology and human understanding to transform normal shipping into a thoughtfully created service experience. Our network, which spans continents and cultures, leverages the power of modern routing technology and real-time data analytics to ensure that every package not only reaches its destination safely but also with maximum efficiency and sustainability.</a:t>
            </a:r>
            <a:endParaRPr lang="de-DE">
              <a:cs typeface="Calibri"/>
            </a:endParaRPr>
          </a:p>
          <a:p>
            <a:pPr marL="0" indent="0">
              <a:buNone/>
            </a:pPr>
            <a:endParaRPr lang="en-IN" sz="2200">
              <a:cs typeface="Calibri" panose="020F0502020204030204"/>
            </a:endParaRPr>
          </a:p>
        </p:txBody>
      </p:sp>
      <p:pic>
        <p:nvPicPr>
          <p:cNvPr id="4" name="Picture 3">
            <a:extLst>
              <a:ext uri="{FF2B5EF4-FFF2-40B4-BE49-F238E27FC236}">
                <a16:creationId xmlns:a16="http://schemas.microsoft.com/office/drawing/2014/main" id="{2940375D-7A2B-6FE0-4897-427D64407BE1}"/>
              </a:ext>
            </a:extLst>
          </p:cNvPr>
          <p:cNvPicPr>
            <a:picLocks noChangeAspect="1"/>
          </p:cNvPicPr>
          <p:nvPr/>
        </p:nvPicPr>
        <p:blipFill>
          <a:blip r:embed="rId2"/>
          <a:stretch>
            <a:fillRect/>
          </a:stretch>
        </p:blipFill>
        <p:spPr>
          <a:xfrm>
            <a:off x="10950575" y="140010"/>
            <a:ext cx="806450" cy="676066"/>
          </a:xfrm>
          <a:prstGeom prst="rect">
            <a:avLst/>
          </a:prstGeom>
        </p:spPr>
      </p:pic>
    </p:spTree>
    <p:extLst>
      <p:ext uri="{BB962C8B-B14F-4D97-AF65-F5344CB8AC3E}">
        <p14:creationId xmlns:p14="http://schemas.microsoft.com/office/powerpoint/2010/main" val="133636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10237-B27E-1076-9F6D-32FFD31553C7}"/>
              </a:ext>
            </a:extLst>
          </p:cNvPr>
          <p:cNvSpPr>
            <a:spLocks noGrp="1"/>
          </p:cNvSpPr>
          <p:nvPr>
            <p:ph type="title"/>
          </p:nvPr>
        </p:nvSpPr>
        <p:spPr>
          <a:xfrm>
            <a:off x="668215" y="359263"/>
            <a:ext cx="10515600" cy="1325563"/>
          </a:xfrm>
        </p:spPr>
        <p:txBody>
          <a:bodyPr>
            <a:normAutofit/>
          </a:bodyPr>
          <a:lstStyle/>
          <a:p>
            <a:r>
              <a:rPr lang="en-US" sz="2800" b="1" dirty="0">
                <a:solidFill>
                  <a:schemeClr val="accent1">
                    <a:lumMod val="75000"/>
                  </a:schemeClr>
                </a:solidFill>
                <a:ea typeface="Calibri Light"/>
                <a:cs typeface="Calibri Light"/>
              </a:rPr>
              <a:t>USER STORY 1: By Gayatri</a:t>
            </a:r>
            <a:br>
              <a:rPr lang="en-US" sz="2800" b="1" dirty="0">
                <a:solidFill>
                  <a:schemeClr val="accent1">
                    <a:lumMod val="75000"/>
                  </a:schemeClr>
                </a:solidFill>
                <a:ea typeface="Calibri Light"/>
                <a:cs typeface="Calibri Light"/>
              </a:rPr>
            </a:br>
            <a:r>
              <a:rPr lang="en-US" sz="2800" b="1" dirty="0">
                <a:solidFill>
                  <a:schemeClr val="accent1">
                    <a:lumMod val="75000"/>
                  </a:schemeClr>
                </a:solidFill>
                <a:ea typeface="Calibri Light"/>
                <a:cs typeface="Calibri Light"/>
              </a:rPr>
              <a:t>Dynamic Route Optimization for Express Delivery</a:t>
            </a:r>
            <a:endParaRPr lang="de-DE" dirty="0">
              <a:solidFill>
                <a:schemeClr val="accent1">
                  <a:lumMod val="75000"/>
                </a:schemeClr>
              </a:solidFill>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0FFB25-AA9B-53E8-8BFF-670BA5CC3FF6}"/>
              </a:ext>
            </a:extLst>
          </p:cNvPr>
          <p:cNvSpPr>
            <a:spLocks noGrp="1"/>
          </p:cNvSpPr>
          <p:nvPr>
            <p:ph idx="1"/>
          </p:nvPr>
        </p:nvSpPr>
        <p:spPr>
          <a:xfrm>
            <a:off x="425433" y="2855639"/>
            <a:ext cx="4565073" cy="3079864"/>
          </a:xfrm>
        </p:spPr>
        <p:txBody>
          <a:bodyPr vert="horz" lIns="91440" tIns="45720" rIns="91440" bIns="45720" rtlCol="0" anchor="t">
            <a:normAutofit/>
          </a:bodyPr>
          <a:lstStyle/>
          <a:p>
            <a:pPr algn="just" fontAlgn="base"/>
            <a:r>
              <a:rPr lang="en-US" sz="1800" b="0" i="0" dirty="0">
                <a:solidFill>
                  <a:srgbClr val="000000"/>
                </a:solidFill>
                <a:effectLst/>
                <a:highlight>
                  <a:srgbClr val="FFFFFF"/>
                </a:highlight>
                <a:latin typeface="Calibri"/>
                <a:ea typeface="Calibri"/>
                <a:cs typeface="Calibri"/>
              </a:rPr>
              <a:t>As a messenger,</a:t>
            </a:r>
            <a:r>
              <a:rPr lang="en-US" sz="1800" dirty="0">
                <a:solidFill>
                  <a:srgbClr val="000000"/>
                </a:solidFill>
                <a:highlight>
                  <a:srgbClr val="FFFFFF"/>
                </a:highlight>
                <a:latin typeface="Calibri"/>
                <a:ea typeface="Calibri"/>
                <a:cs typeface="Calibri"/>
              </a:rPr>
              <a:t> </a:t>
            </a:r>
            <a:r>
              <a:rPr lang="en-US" sz="1400" dirty="0">
                <a:solidFill>
                  <a:srgbClr val="000000"/>
                </a:solidFill>
                <a:highlight>
                  <a:srgbClr val="FFFFFF"/>
                </a:highlight>
                <a:latin typeface="Calibri"/>
                <a:ea typeface="Calibri"/>
                <a:cs typeface="Calibri"/>
              </a:rPr>
              <a:t> </a:t>
            </a:r>
            <a:r>
              <a:rPr lang="en-US" sz="1800" dirty="0">
                <a:solidFill>
                  <a:srgbClr val="000000"/>
                </a:solidFill>
                <a:highlight>
                  <a:srgbClr val="FFFFFF"/>
                </a:highlight>
                <a:latin typeface="Calibri"/>
                <a:ea typeface="Calibri"/>
                <a:cs typeface="Calibri"/>
              </a:rPr>
              <a:t>I want to see how many parcels are pending for deliver for different locations, </a:t>
            </a:r>
            <a:r>
              <a:rPr lang="en-US" sz="1800" b="0" i="0" dirty="0">
                <a:solidFill>
                  <a:srgbClr val="000000"/>
                </a:solidFill>
                <a:effectLst/>
                <a:highlight>
                  <a:srgbClr val="FFFFFF"/>
                </a:highlight>
                <a:latin typeface="Calibri"/>
                <a:ea typeface="Calibri"/>
                <a:cs typeface="Calibri"/>
              </a:rPr>
              <a:t>I want to </a:t>
            </a:r>
            <a:r>
              <a:rPr lang="en-US" sz="1800" dirty="0">
                <a:solidFill>
                  <a:srgbClr val="000000"/>
                </a:solidFill>
                <a:highlight>
                  <a:srgbClr val="FFFFFF"/>
                </a:highlight>
                <a:latin typeface="Calibri"/>
                <a:ea typeface="Calibri"/>
                <a:cs typeface="Calibri"/>
              </a:rPr>
              <a:t>see a dynamic routing system that provides real-time </a:t>
            </a:r>
            <a:r>
              <a:rPr lang="en-US" sz="1800" b="0" i="0" dirty="0">
                <a:solidFill>
                  <a:srgbClr val="000000"/>
                </a:solidFill>
                <a:effectLst/>
                <a:highlight>
                  <a:srgbClr val="FFFFFF"/>
                </a:highlight>
                <a:latin typeface="Calibri"/>
                <a:ea typeface="Calibri"/>
                <a:cs typeface="Calibri"/>
              </a:rPr>
              <a:t>optimized delivery routes based on traffic</a:t>
            </a:r>
            <a:r>
              <a:rPr lang="en-US" sz="1800" dirty="0">
                <a:solidFill>
                  <a:srgbClr val="000000"/>
                </a:solidFill>
                <a:highlight>
                  <a:srgbClr val="FFFFFF"/>
                </a:highlight>
                <a:latin typeface="Calibri"/>
                <a:ea typeface="Calibri"/>
                <a:cs typeface="Calibri"/>
              </a:rPr>
              <a:t>, roadworks,</a:t>
            </a:r>
            <a:r>
              <a:rPr lang="en-US" sz="1800" b="0" i="0" dirty="0">
                <a:solidFill>
                  <a:srgbClr val="000000"/>
                </a:solidFill>
                <a:effectLst/>
                <a:highlight>
                  <a:srgbClr val="FFFFFF"/>
                </a:highlight>
                <a:latin typeface="Calibri"/>
                <a:ea typeface="Calibri"/>
                <a:cs typeface="Calibri"/>
              </a:rPr>
              <a:t> and </a:t>
            </a:r>
            <a:r>
              <a:rPr lang="en-US" sz="1800" dirty="0">
                <a:solidFill>
                  <a:srgbClr val="000000"/>
                </a:solidFill>
                <a:highlight>
                  <a:srgbClr val="FFFFFF"/>
                </a:highlight>
                <a:latin typeface="Calibri"/>
                <a:ea typeface="Calibri"/>
                <a:cs typeface="Calibri"/>
              </a:rPr>
              <a:t>other unforeseen delays</a:t>
            </a:r>
            <a:r>
              <a:rPr lang="en-US" sz="1800" b="0" i="0" dirty="0">
                <a:solidFill>
                  <a:srgbClr val="000000"/>
                </a:solidFill>
                <a:effectLst/>
                <a:highlight>
                  <a:srgbClr val="FFFFFF"/>
                </a:highlight>
                <a:latin typeface="Calibri"/>
                <a:ea typeface="Calibri"/>
                <a:cs typeface="Calibri"/>
              </a:rPr>
              <a:t>, so that I can </a:t>
            </a:r>
            <a:r>
              <a:rPr lang="en-US" sz="1800" dirty="0">
                <a:solidFill>
                  <a:srgbClr val="000000"/>
                </a:solidFill>
                <a:highlight>
                  <a:srgbClr val="FFFFFF"/>
                </a:highlight>
                <a:latin typeface="Calibri"/>
                <a:ea typeface="Calibri"/>
                <a:cs typeface="Calibri"/>
              </a:rPr>
              <a:t>deliver parcels efficiently and </a:t>
            </a:r>
            <a:r>
              <a:rPr lang="en-US" sz="1800" b="0" i="0" dirty="0">
                <a:solidFill>
                  <a:srgbClr val="000000"/>
                </a:solidFill>
                <a:effectLst/>
                <a:highlight>
                  <a:srgbClr val="FFFFFF"/>
                </a:highlight>
                <a:latin typeface="Calibri"/>
                <a:ea typeface="Calibri"/>
                <a:cs typeface="Calibri"/>
              </a:rPr>
              <a:t>minimize </a:t>
            </a:r>
            <a:r>
              <a:rPr lang="en-GB" sz="1800" b="0" i="0" dirty="0">
                <a:solidFill>
                  <a:srgbClr val="000000"/>
                </a:solidFill>
                <a:effectLst/>
                <a:highlight>
                  <a:srgbClr val="FFFFFF"/>
                </a:highlight>
                <a:latin typeface="Calibri"/>
                <a:ea typeface="Calibri"/>
                <a:cs typeface="Calibri"/>
              </a:rPr>
              <a:t>travel time and </a:t>
            </a:r>
            <a:r>
              <a:rPr lang="en-GB" sz="1800" dirty="0">
                <a:solidFill>
                  <a:srgbClr val="000000"/>
                </a:solidFill>
                <a:highlight>
                  <a:srgbClr val="FFFFFF"/>
                </a:highlight>
                <a:latin typeface="Calibri"/>
                <a:ea typeface="Calibri"/>
                <a:cs typeface="Calibri"/>
              </a:rPr>
              <a:t>distance also </a:t>
            </a:r>
            <a:r>
              <a:rPr lang="en-US" sz="1800" dirty="0">
                <a:solidFill>
                  <a:srgbClr val="000000"/>
                </a:solidFill>
                <a:highlight>
                  <a:srgbClr val="FFFFFF"/>
                </a:highlight>
                <a:latin typeface="Calibri"/>
                <a:ea typeface="Calibri"/>
                <a:cs typeface="Calibri"/>
              </a:rPr>
              <a:t>fuel consumption</a:t>
            </a:r>
            <a:r>
              <a:rPr lang="en-US" sz="1800" b="0" i="0" dirty="0">
                <a:solidFill>
                  <a:srgbClr val="000000"/>
                </a:solidFill>
                <a:effectLst/>
                <a:highlight>
                  <a:srgbClr val="FFFFFF"/>
                </a:highlight>
                <a:latin typeface="Calibri"/>
                <a:ea typeface="Calibri"/>
                <a:cs typeface="Calibri"/>
              </a:rPr>
              <a:t>.</a:t>
            </a:r>
          </a:p>
          <a:p>
            <a:pPr algn="just"/>
            <a:endParaRPr lang="en-US" sz="1800" b="0" i="0" dirty="0">
              <a:solidFill>
                <a:srgbClr val="000000"/>
              </a:solidFill>
              <a:effectLst/>
              <a:highlight>
                <a:srgbClr val="FFFFFF"/>
              </a:highlight>
              <a:latin typeface="Calibri"/>
              <a:ea typeface="Calibri"/>
              <a:cs typeface="Calibri"/>
            </a:endParaRPr>
          </a:p>
          <a:p>
            <a:pPr marL="0" indent="0">
              <a:buNone/>
            </a:pPr>
            <a:endParaRPr lang="en-IN" sz="2200" dirty="0"/>
          </a:p>
        </p:txBody>
      </p:sp>
      <p:pic>
        <p:nvPicPr>
          <p:cNvPr id="4" name="Picture 3">
            <a:extLst>
              <a:ext uri="{FF2B5EF4-FFF2-40B4-BE49-F238E27FC236}">
                <a16:creationId xmlns:a16="http://schemas.microsoft.com/office/drawing/2014/main" id="{AAFB981F-581F-A438-C4A0-3B36E6F7D7AC}"/>
              </a:ext>
            </a:extLst>
          </p:cNvPr>
          <p:cNvPicPr>
            <a:picLocks noChangeAspect="1"/>
          </p:cNvPicPr>
          <p:nvPr/>
        </p:nvPicPr>
        <p:blipFill>
          <a:blip r:embed="rId2"/>
          <a:stretch>
            <a:fillRect/>
          </a:stretch>
        </p:blipFill>
        <p:spPr>
          <a:xfrm>
            <a:off x="10950575" y="140010"/>
            <a:ext cx="806450" cy="676066"/>
          </a:xfrm>
          <a:prstGeom prst="rect">
            <a:avLst/>
          </a:prstGeom>
        </p:spPr>
      </p:pic>
      <p:pic>
        <p:nvPicPr>
          <p:cNvPr id="5" name="Grafik 4" descr="Ein Bild, das Text, Karte, Screenshot, Diagramm enthält.&#10;&#10;Beschreibung automatisch generiert.">
            <a:extLst>
              <a:ext uri="{FF2B5EF4-FFF2-40B4-BE49-F238E27FC236}">
                <a16:creationId xmlns:a16="http://schemas.microsoft.com/office/drawing/2014/main" id="{88152A8A-E468-9ED1-0BFE-A19BD27EEA5F}"/>
              </a:ext>
            </a:extLst>
          </p:cNvPr>
          <p:cNvPicPr>
            <a:picLocks noChangeAspect="1"/>
          </p:cNvPicPr>
          <p:nvPr/>
        </p:nvPicPr>
        <p:blipFill rotWithShape="1">
          <a:blip r:embed="rId3"/>
          <a:srcRect l="30896" t="-2811" r="-92" b="-201"/>
          <a:stretch/>
        </p:blipFill>
        <p:spPr>
          <a:xfrm>
            <a:off x="5254752" y="2069402"/>
            <a:ext cx="6504445" cy="4328556"/>
          </a:xfrm>
          <a:prstGeom prst="rect">
            <a:avLst/>
          </a:prstGeom>
        </p:spPr>
      </p:pic>
    </p:spTree>
    <p:extLst>
      <p:ext uri="{BB962C8B-B14F-4D97-AF65-F5344CB8AC3E}">
        <p14:creationId xmlns:p14="http://schemas.microsoft.com/office/powerpoint/2010/main" val="54088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5080D-684A-F4C7-B35E-41E72CE10C33}"/>
              </a:ext>
            </a:extLst>
          </p:cNvPr>
          <p:cNvSpPr>
            <a:spLocks noGrp="1"/>
          </p:cNvSpPr>
          <p:nvPr>
            <p:ph type="title"/>
          </p:nvPr>
        </p:nvSpPr>
        <p:spPr>
          <a:xfrm>
            <a:off x="838200" y="365125"/>
            <a:ext cx="10515600" cy="1325563"/>
          </a:xfrm>
        </p:spPr>
        <p:txBody>
          <a:bodyPr>
            <a:normAutofit/>
          </a:bodyPr>
          <a:lstStyle/>
          <a:p>
            <a:r>
              <a:rPr lang="en-US" sz="2800" b="1" dirty="0">
                <a:solidFill>
                  <a:schemeClr val="accent1">
                    <a:lumMod val="75000"/>
                  </a:schemeClr>
                </a:solidFill>
              </a:rPr>
              <a:t>TASK DESCRIPTION</a:t>
            </a:r>
            <a:endParaRPr lang="en-IN" sz="2800" b="1" dirty="0">
              <a:solidFill>
                <a:schemeClr val="accent1">
                  <a:lumMod val="75000"/>
                </a:schemeClr>
              </a:solidFill>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2637B86-B6E5-CC6D-B35F-B6E189404721}"/>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400">
                <a:ea typeface="+mn-lt"/>
                <a:cs typeface="+mn-lt"/>
              </a:rPr>
              <a:t>The dynamic optimization of parcel delivery routes begins at the distribution </a:t>
            </a:r>
            <a:r>
              <a:rPr lang="en-IN" sz="2400" err="1">
                <a:ea typeface="+mn-lt"/>
                <a:cs typeface="+mn-lt"/>
              </a:rPr>
              <a:t>center</a:t>
            </a:r>
            <a:r>
              <a:rPr lang="en-IN" sz="2400">
                <a:ea typeface="+mn-lt"/>
                <a:cs typeface="+mn-lt"/>
              </a:rPr>
              <a:t>, where each messenger is assigned a GPS-equipped van loaded with parcels. The routing system then calculates the most efficient routes based on factors such as the starting point, parcel load, and projected delivery times, adapting in real-time to traffic, roadworks, and accidents. Messengers use a mobile app or GPS to follow and adjust these routes. Each delivery is confirmed by scanning the parcel at the destination, with details uploaded to a central system for real-time tracking. Customers are kept informed through automated notifications with tracking IDs and estimated delivery times, allowing them to track and confirm receipt of their parcels via web or mobile interfaces.</a:t>
            </a:r>
            <a:endParaRPr lang="de-DE" sz="2400"/>
          </a:p>
        </p:txBody>
      </p:sp>
      <p:pic>
        <p:nvPicPr>
          <p:cNvPr id="4" name="Picture 3">
            <a:extLst>
              <a:ext uri="{FF2B5EF4-FFF2-40B4-BE49-F238E27FC236}">
                <a16:creationId xmlns:a16="http://schemas.microsoft.com/office/drawing/2014/main" id="{2940375D-7A2B-6FE0-4897-427D64407BE1}"/>
              </a:ext>
            </a:extLst>
          </p:cNvPr>
          <p:cNvPicPr>
            <a:picLocks noChangeAspect="1"/>
          </p:cNvPicPr>
          <p:nvPr/>
        </p:nvPicPr>
        <p:blipFill>
          <a:blip r:embed="rId2"/>
          <a:stretch>
            <a:fillRect/>
          </a:stretch>
        </p:blipFill>
        <p:spPr>
          <a:xfrm>
            <a:off x="10950575" y="140010"/>
            <a:ext cx="806450" cy="676066"/>
          </a:xfrm>
          <a:prstGeom prst="rect">
            <a:avLst/>
          </a:prstGeom>
        </p:spPr>
      </p:pic>
    </p:spTree>
    <p:extLst>
      <p:ext uri="{BB962C8B-B14F-4D97-AF65-F5344CB8AC3E}">
        <p14:creationId xmlns:p14="http://schemas.microsoft.com/office/powerpoint/2010/main" val="81788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5080D-684A-F4C7-B35E-41E72CE10C33}"/>
              </a:ext>
            </a:extLst>
          </p:cNvPr>
          <p:cNvSpPr>
            <a:spLocks noGrp="1"/>
          </p:cNvSpPr>
          <p:nvPr>
            <p:ph type="title"/>
          </p:nvPr>
        </p:nvSpPr>
        <p:spPr>
          <a:xfrm>
            <a:off x="838200" y="365125"/>
            <a:ext cx="10515600" cy="1325563"/>
          </a:xfrm>
        </p:spPr>
        <p:txBody>
          <a:bodyPr>
            <a:normAutofit/>
          </a:bodyPr>
          <a:lstStyle/>
          <a:p>
            <a:r>
              <a:rPr lang="en-US" sz="2800" b="1" dirty="0">
                <a:solidFill>
                  <a:schemeClr val="accent1">
                    <a:lumMod val="75000"/>
                  </a:schemeClr>
                </a:solidFill>
              </a:rPr>
              <a:t>DATAFLOW</a:t>
            </a:r>
            <a:endParaRPr lang="en-IN" sz="2800" b="1" dirty="0">
              <a:solidFill>
                <a:schemeClr val="accent1">
                  <a:lumMod val="75000"/>
                </a:schemeClr>
              </a:solidFill>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nhaltsplatzhalter 4" descr="Ein Bild, das Text, Screenshot enthält.&#10;&#10;Beschreibung automatisch generiert.">
            <a:extLst>
              <a:ext uri="{FF2B5EF4-FFF2-40B4-BE49-F238E27FC236}">
                <a16:creationId xmlns:a16="http://schemas.microsoft.com/office/drawing/2014/main" id="{FCA21DEA-4FFC-3721-7575-E192BD62FFF8}"/>
              </a:ext>
            </a:extLst>
          </p:cNvPr>
          <p:cNvPicPr>
            <a:picLocks noGrp="1" noChangeAspect="1"/>
          </p:cNvPicPr>
          <p:nvPr>
            <p:ph idx="1"/>
          </p:nvPr>
        </p:nvPicPr>
        <p:blipFill>
          <a:blip r:embed="rId2"/>
          <a:stretch>
            <a:fillRect/>
          </a:stretch>
        </p:blipFill>
        <p:spPr>
          <a:xfrm>
            <a:off x="1645840" y="1712088"/>
            <a:ext cx="4447985" cy="5177345"/>
          </a:xfrm>
        </p:spPr>
      </p:pic>
      <p:pic>
        <p:nvPicPr>
          <p:cNvPr id="4" name="Picture 3">
            <a:extLst>
              <a:ext uri="{FF2B5EF4-FFF2-40B4-BE49-F238E27FC236}">
                <a16:creationId xmlns:a16="http://schemas.microsoft.com/office/drawing/2014/main" id="{2940375D-7A2B-6FE0-4897-427D64407BE1}"/>
              </a:ext>
            </a:extLst>
          </p:cNvPr>
          <p:cNvPicPr>
            <a:picLocks noChangeAspect="1"/>
          </p:cNvPicPr>
          <p:nvPr/>
        </p:nvPicPr>
        <p:blipFill>
          <a:blip r:embed="rId3"/>
          <a:stretch>
            <a:fillRect/>
          </a:stretch>
        </p:blipFill>
        <p:spPr>
          <a:xfrm>
            <a:off x="10950575" y="140010"/>
            <a:ext cx="806450" cy="676066"/>
          </a:xfrm>
          <a:prstGeom prst="rect">
            <a:avLst/>
          </a:prstGeom>
        </p:spPr>
      </p:pic>
    </p:spTree>
    <p:extLst>
      <p:ext uri="{BB962C8B-B14F-4D97-AF65-F5344CB8AC3E}">
        <p14:creationId xmlns:p14="http://schemas.microsoft.com/office/powerpoint/2010/main" val="76414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5080D-684A-F4C7-B35E-41E72CE10C33}"/>
              </a:ext>
            </a:extLst>
          </p:cNvPr>
          <p:cNvSpPr>
            <a:spLocks noGrp="1"/>
          </p:cNvSpPr>
          <p:nvPr>
            <p:ph type="title"/>
          </p:nvPr>
        </p:nvSpPr>
        <p:spPr>
          <a:xfrm>
            <a:off x="838200" y="365125"/>
            <a:ext cx="10515600" cy="1325563"/>
          </a:xfrm>
        </p:spPr>
        <p:txBody>
          <a:bodyPr>
            <a:normAutofit/>
          </a:bodyPr>
          <a:lstStyle/>
          <a:p>
            <a:r>
              <a:rPr lang="en-US" sz="2800" b="1" dirty="0">
                <a:solidFill>
                  <a:schemeClr val="accent1">
                    <a:lumMod val="75000"/>
                  </a:schemeClr>
                </a:solidFill>
              </a:rPr>
              <a:t>USER STORY 2: By Ketan</a:t>
            </a:r>
            <a:br>
              <a:rPr lang="en-US" sz="6600" dirty="0"/>
            </a:br>
            <a:r>
              <a:rPr lang="en-IN" sz="2800" i="0" dirty="0">
                <a:solidFill>
                  <a:schemeClr val="accent1">
                    <a:lumMod val="75000"/>
                  </a:schemeClr>
                </a:solidFill>
                <a:effectLst/>
              </a:rPr>
              <a:t>Real-Time Parcel Tracking</a:t>
            </a:r>
            <a:endParaRPr lang="en-IN" sz="2800" b="1" dirty="0">
              <a:solidFill>
                <a:schemeClr val="accent1">
                  <a:lumMod val="75000"/>
                </a:schemeClr>
              </a:solidFill>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2637B86-B6E5-CC6D-B35F-B6E189404721}"/>
              </a:ext>
            </a:extLst>
          </p:cNvPr>
          <p:cNvSpPr>
            <a:spLocks noGrp="1"/>
          </p:cNvSpPr>
          <p:nvPr>
            <p:ph idx="1"/>
          </p:nvPr>
        </p:nvSpPr>
        <p:spPr>
          <a:xfrm>
            <a:off x="838200" y="3170624"/>
            <a:ext cx="4108011" cy="1679021"/>
          </a:xfrm>
        </p:spPr>
        <p:txBody>
          <a:bodyPr vert="horz" lIns="91440" tIns="45720" rIns="91440" bIns="45720" rtlCol="0" anchor="t">
            <a:normAutofit/>
          </a:bodyPr>
          <a:lstStyle/>
          <a:p>
            <a:pPr marL="0" indent="0" algn="just">
              <a:buNone/>
            </a:pPr>
            <a:r>
              <a:rPr lang="en-US" sz="1800" b="0" i="0">
                <a:solidFill>
                  <a:srgbClr val="000000"/>
                </a:solidFill>
                <a:effectLst/>
                <a:highlight>
                  <a:srgbClr val="FFFFFF"/>
                </a:highlight>
                <a:latin typeface="Calibri"/>
                <a:ea typeface="Calibri"/>
                <a:cs typeface="Calibri"/>
              </a:rPr>
              <a:t>As </a:t>
            </a:r>
            <a:r>
              <a:rPr lang="en-US" sz="1800">
                <a:solidFill>
                  <a:srgbClr val="000000"/>
                </a:solidFill>
                <a:highlight>
                  <a:srgbClr val="FFFFFF"/>
                </a:highlight>
                <a:latin typeface="Calibri"/>
                <a:ea typeface="Calibri"/>
                <a:cs typeface="Calibri"/>
              </a:rPr>
              <a:t>an User</a:t>
            </a:r>
            <a:r>
              <a:rPr lang="en-US" sz="1800" b="0" i="0">
                <a:solidFill>
                  <a:srgbClr val="000000"/>
                </a:solidFill>
                <a:effectLst/>
                <a:highlight>
                  <a:srgbClr val="FFFFFF"/>
                </a:highlight>
                <a:latin typeface="Calibri"/>
                <a:ea typeface="Calibri"/>
                <a:cs typeface="Calibri"/>
              </a:rPr>
              <a:t>, I want to track the real-time location of my parcel and receive notifications at key delivery stages, so that I can monitor its progress and be informed about any delays or exceptions. </a:t>
            </a:r>
            <a:endParaRPr lang="en-IN" sz="2200">
              <a:latin typeface="Calibri"/>
              <a:ea typeface="Calibri"/>
              <a:cs typeface="Calibri"/>
            </a:endParaRPr>
          </a:p>
        </p:txBody>
      </p:sp>
      <p:pic>
        <p:nvPicPr>
          <p:cNvPr id="4" name="Picture 3">
            <a:extLst>
              <a:ext uri="{FF2B5EF4-FFF2-40B4-BE49-F238E27FC236}">
                <a16:creationId xmlns:a16="http://schemas.microsoft.com/office/drawing/2014/main" id="{2940375D-7A2B-6FE0-4897-427D64407BE1}"/>
              </a:ext>
            </a:extLst>
          </p:cNvPr>
          <p:cNvPicPr>
            <a:picLocks noChangeAspect="1"/>
          </p:cNvPicPr>
          <p:nvPr/>
        </p:nvPicPr>
        <p:blipFill>
          <a:blip r:embed="rId2"/>
          <a:stretch>
            <a:fillRect/>
          </a:stretch>
        </p:blipFill>
        <p:spPr>
          <a:xfrm>
            <a:off x="10950575" y="140010"/>
            <a:ext cx="806450" cy="676066"/>
          </a:xfrm>
          <a:prstGeom prst="rect">
            <a:avLst/>
          </a:prstGeom>
        </p:spPr>
      </p:pic>
      <p:pic>
        <p:nvPicPr>
          <p:cNvPr id="6" name="Grafik 5" descr="Ein Bild, das Text, Karte, Screenshot, Diagramm enthält.&#10;&#10;Beschreibung automatisch generiert.">
            <a:extLst>
              <a:ext uri="{FF2B5EF4-FFF2-40B4-BE49-F238E27FC236}">
                <a16:creationId xmlns:a16="http://schemas.microsoft.com/office/drawing/2014/main" id="{5DFB55C2-37EF-40C9-F255-0B5FCA4B0290}"/>
              </a:ext>
            </a:extLst>
          </p:cNvPr>
          <p:cNvPicPr>
            <a:picLocks noChangeAspect="1"/>
          </p:cNvPicPr>
          <p:nvPr/>
        </p:nvPicPr>
        <p:blipFill rotWithShape="1">
          <a:blip r:embed="rId3"/>
          <a:srcRect l="33053" t="11962" r="1905" b="2392"/>
          <a:stretch/>
        </p:blipFill>
        <p:spPr>
          <a:xfrm>
            <a:off x="5123177" y="2413345"/>
            <a:ext cx="6593894" cy="4058875"/>
          </a:xfrm>
          <a:prstGeom prst="rect">
            <a:avLst/>
          </a:prstGeom>
        </p:spPr>
      </p:pic>
    </p:spTree>
    <p:extLst>
      <p:ext uri="{BB962C8B-B14F-4D97-AF65-F5344CB8AC3E}">
        <p14:creationId xmlns:p14="http://schemas.microsoft.com/office/powerpoint/2010/main" val="211930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5080D-684A-F4C7-B35E-41E72CE10C33}"/>
              </a:ext>
            </a:extLst>
          </p:cNvPr>
          <p:cNvSpPr>
            <a:spLocks noGrp="1"/>
          </p:cNvSpPr>
          <p:nvPr>
            <p:ph type="title"/>
          </p:nvPr>
        </p:nvSpPr>
        <p:spPr>
          <a:xfrm>
            <a:off x="838200" y="365125"/>
            <a:ext cx="10515600" cy="1325563"/>
          </a:xfrm>
        </p:spPr>
        <p:txBody>
          <a:bodyPr>
            <a:normAutofit/>
          </a:bodyPr>
          <a:lstStyle/>
          <a:p>
            <a:r>
              <a:rPr lang="en-US" sz="2800" b="1" dirty="0">
                <a:solidFill>
                  <a:schemeClr val="accent1">
                    <a:lumMod val="75000"/>
                  </a:schemeClr>
                </a:solidFill>
              </a:rPr>
              <a:t>TASK DESCRIPTION</a:t>
            </a:r>
            <a:endParaRPr lang="en-IN" sz="2800" b="1" dirty="0">
              <a:solidFill>
                <a:schemeClr val="accent1">
                  <a:lumMod val="75000"/>
                </a:schemeClr>
              </a:solidFill>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2637B86-B6E5-CC6D-B35F-B6E189404721}"/>
              </a:ext>
            </a:extLst>
          </p:cNvPr>
          <p:cNvSpPr>
            <a:spLocks noGrp="1"/>
          </p:cNvSpPr>
          <p:nvPr>
            <p:ph idx="1"/>
          </p:nvPr>
        </p:nvSpPr>
        <p:spPr>
          <a:xfrm>
            <a:off x="2512" y="1642122"/>
            <a:ext cx="7671903" cy="5200514"/>
          </a:xfrm>
        </p:spPr>
        <p:txBody>
          <a:bodyPr vert="horz" lIns="91440" tIns="45720" rIns="91440" bIns="45720" rtlCol="0" anchor="t">
            <a:noAutofit/>
          </a:bodyPr>
          <a:lstStyle/>
          <a:p>
            <a:pPr>
              <a:buNone/>
            </a:pPr>
            <a:endParaRPr lang="en-IN" sz="2200">
              <a:ea typeface="+mn-lt"/>
              <a:cs typeface="+mn-lt"/>
            </a:endParaRPr>
          </a:p>
          <a:p>
            <a:pPr>
              <a:buNone/>
            </a:pPr>
            <a:r>
              <a:rPr lang="en-IN" sz="2400">
                <a:ea typeface="+mn-lt"/>
                <a:cs typeface="+mn-lt"/>
              </a:rPr>
              <a:t>  </a:t>
            </a:r>
          </a:p>
          <a:p>
            <a:pPr>
              <a:buNone/>
            </a:pPr>
            <a:r>
              <a:rPr lang="en-IN" sz="2400">
                <a:ea typeface="+mn-lt"/>
                <a:cs typeface="+mn-lt"/>
              </a:rPr>
              <a:t>    Description: This task involves developing and integrating a real-time tracking system that monitors parcels at every stage of the delivery journey. The system should provide customers with access to live updates via a user-friendly interface, ensuring they receive accurate and timely information about their parcel's progress. This initiative aims to improve transparency and allow customers to conveniently monitor their deliveries, thereby increasing overall service reliability and customer confidence in the delivery process. </a:t>
            </a:r>
          </a:p>
          <a:p>
            <a:pPr>
              <a:buNone/>
            </a:pPr>
            <a:r>
              <a:rPr lang="en-IN" sz="2400">
                <a:ea typeface="+mn-lt"/>
                <a:cs typeface="+mn-lt"/>
              </a:rPr>
              <a:t>  </a:t>
            </a:r>
          </a:p>
        </p:txBody>
      </p:sp>
      <p:pic>
        <p:nvPicPr>
          <p:cNvPr id="4" name="Picture 3">
            <a:extLst>
              <a:ext uri="{FF2B5EF4-FFF2-40B4-BE49-F238E27FC236}">
                <a16:creationId xmlns:a16="http://schemas.microsoft.com/office/drawing/2014/main" id="{2940375D-7A2B-6FE0-4897-427D64407BE1}"/>
              </a:ext>
            </a:extLst>
          </p:cNvPr>
          <p:cNvPicPr>
            <a:picLocks noChangeAspect="1"/>
          </p:cNvPicPr>
          <p:nvPr/>
        </p:nvPicPr>
        <p:blipFill>
          <a:blip r:embed="rId2"/>
          <a:stretch>
            <a:fillRect/>
          </a:stretch>
        </p:blipFill>
        <p:spPr>
          <a:xfrm>
            <a:off x="10950575" y="140010"/>
            <a:ext cx="806450" cy="676066"/>
          </a:xfrm>
          <a:prstGeom prst="rect">
            <a:avLst/>
          </a:prstGeom>
        </p:spPr>
      </p:pic>
      <p:pic>
        <p:nvPicPr>
          <p:cNvPr id="6" name="Grafik 5" descr="Ein Bild, das Text, Karte, Screenshot, Diagramm enthält.&#10;&#10;Beschreibung automatisch generiert.">
            <a:extLst>
              <a:ext uri="{FF2B5EF4-FFF2-40B4-BE49-F238E27FC236}">
                <a16:creationId xmlns:a16="http://schemas.microsoft.com/office/drawing/2014/main" id="{9561B69D-2216-E7CE-D914-54BDB523CF23}"/>
              </a:ext>
            </a:extLst>
          </p:cNvPr>
          <p:cNvPicPr>
            <a:picLocks noChangeAspect="1"/>
          </p:cNvPicPr>
          <p:nvPr/>
        </p:nvPicPr>
        <p:blipFill rotWithShape="1">
          <a:blip r:embed="rId3"/>
          <a:srcRect r="67459" b="-268"/>
          <a:stretch/>
        </p:blipFill>
        <p:spPr>
          <a:xfrm>
            <a:off x="7981938" y="1961547"/>
            <a:ext cx="3388594" cy="4889359"/>
          </a:xfrm>
          <a:prstGeom prst="rect">
            <a:avLst/>
          </a:prstGeom>
        </p:spPr>
      </p:pic>
    </p:spTree>
    <p:extLst>
      <p:ext uri="{BB962C8B-B14F-4D97-AF65-F5344CB8AC3E}">
        <p14:creationId xmlns:p14="http://schemas.microsoft.com/office/powerpoint/2010/main" val="126661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5080D-684A-F4C7-B35E-41E72CE10C33}"/>
              </a:ext>
            </a:extLst>
          </p:cNvPr>
          <p:cNvSpPr>
            <a:spLocks noGrp="1"/>
          </p:cNvSpPr>
          <p:nvPr>
            <p:ph type="title"/>
          </p:nvPr>
        </p:nvSpPr>
        <p:spPr>
          <a:xfrm>
            <a:off x="838200" y="365125"/>
            <a:ext cx="10515600" cy="1325563"/>
          </a:xfrm>
        </p:spPr>
        <p:txBody>
          <a:bodyPr>
            <a:normAutofit/>
          </a:bodyPr>
          <a:lstStyle/>
          <a:p>
            <a:r>
              <a:rPr lang="en-US" sz="2800" b="1" dirty="0">
                <a:solidFill>
                  <a:schemeClr val="accent1">
                    <a:lumMod val="75000"/>
                  </a:schemeClr>
                </a:solidFill>
              </a:rPr>
              <a:t>DATAFLOW</a:t>
            </a:r>
            <a:endParaRPr lang="en-IN" sz="2800" b="1" dirty="0">
              <a:solidFill>
                <a:schemeClr val="accent1">
                  <a:lumMod val="75000"/>
                </a:schemeClr>
              </a:solidFill>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nhaltsplatzhalter 4" descr="Ein Bild, das Screenshot, Text enthält.">
            <a:extLst>
              <a:ext uri="{FF2B5EF4-FFF2-40B4-BE49-F238E27FC236}">
                <a16:creationId xmlns:a16="http://schemas.microsoft.com/office/drawing/2014/main" id="{52DC91FB-1BF4-C448-68C3-5ACF2DFF8110}"/>
              </a:ext>
            </a:extLst>
          </p:cNvPr>
          <p:cNvPicPr>
            <a:picLocks noGrp="1" noChangeAspect="1"/>
          </p:cNvPicPr>
          <p:nvPr>
            <p:ph idx="1"/>
          </p:nvPr>
        </p:nvPicPr>
        <p:blipFill>
          <a:blip r:embed="rId2"/>
          <a:stretch>
            <a:fillRect/>
          </a:stretch>
        </p:blipFill>
        <p:spPr>
          <a:xfrm>
            <a:off x="673062" y="1829993"/>
            <a:ext cx="7110418" cy="5030524"/>
          </a:xfrm>
        </p:spPr>
      </p:pic>
      <p:pic>
        <p:nvPicPr>
          <p:cNvPr id="4" name="Picture 3">
            <a:extLst>
              <a:ext uri="{FF2B5EF4-FFF2-40B4-BE49-F238E27FC236}">
                <a16:creationId xmlns:a16="http://schemas.microsoft.com/office/drawing/2014/main" id="{2940375D-7A2B-6FE0-4897-427D64407BE1}"/>
              </a:ext>
            </a:extLst>
          </p:cNvPr>
          <p:cNvPicPr>
            <a:picLocks noChangeAspect="1"/>
          </p:cNvPicPr>
          <p:nvPr/>
        </p:nvPicPr>
        <p:blipFill>
          <a:blip r:embed="rId3"/>
          <a:stretch>
            <a:fillRect/>
          </a:stretch>
        </p:blipFill>
        <p:spPr>
          <a:xfrm>
            <a:off x="10950575" y="140010"/>
            <a:ext cx="806450" cy="676066"/>
          </a:xfrm>
          <a:prstGeom prst="rect">
            <a:avLst/>
          </a:prstGeom>
        </p:spPr>
      </p:pic>
    </p:spTree>
    <p:extLst>
      <p:ext uri="{BB962C8B-B14F-4D97-AF65-F5344CB8AC3E}">
        <p14:creationId xmlns:p14="http://schemas.microsoft.com/office/powerpoint/2010/main" val="518786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AFCB1F0686BF04DA0BC7CE8DCB10711" ma:contentTypeVersion="8" ma:contentTypeDescription="Ein neues Dokument erstellen." ma:contentTypeScope="" ma:versionID="5ed4f2b09c1cfdd27a03af8cfc3796c0">
  <xsd:schema xmlns:xsd="http://www.w3.org/2001/XMLSchema" xmlns:xs="http://www.w3.org/2001/XMLSchema" xmlns:p="http://schemas.microsoft.com/office/2006/metadata/properties" xmlns:ns3="5bb36799-13d5-416f-bd24-04784eaa0090" xmlns:ns4="c0f3f209-f087-4d9b-9c08-cbc85247f5b9" targetNamespace="http://schemas.microsoft.com/office/2006/metadata/properties" ma:root="true" ma:fieldsID="8af37708cc161d01377a48c5913adb63" ns3:_="" ns4:_="">
    <xsd:import namespace="5bb36799-13d5-416f-bd24-04784eaa0090"/>
    <xsd:import namespace="c0f3f209-f087-4d9b-9c08-cbc85247f5b9"/>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b36799-13d5-416f-bd24-04784eaa0090"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3f209-f087-4d9b-9c08-cbc85247f5b9" elementFormDefault="qualified">
    <xsd:import namespace="http://schemas.microsoft.com/office/2006/documentManagement/types"/>
    <xsd:import namespace="http://schemas.microsoft.com/office/infopath/2007/PartnerControls"/>
    <xsd:element name="SharedWithUsers" ma:index="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Freigegeben für - Details" ma:internalName="SharedWithDetails" ma:readOnly="true">
      <xsd:simpleType>
        <xsd:restriction base="dms:Note">
          <xsd:maxLength value="255"/>
        </xsd:restriction>
      </xsd:simpleType>
    </xsd:element>
    <xsd:element name="SharingHintHash" ma:index="11"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bb36799-13d5-416f-bd24-04784eaa0090" xsi:nil="true"/>
  </documentManagement>
</p:properties>
</file>

<file path=customXml/itemProps1.xml><?xml version="1.0" encoding="utf-8"?>
<ds:datastoreItem xmlns:ds="http://schemas.openxmlformats.org/officeDocument/2006/customXml" ds:itemID="{BAAFCE99-6195-444F-99F9-320F1E2E2C95}">
  <ds:schemaRefs>
    <ds:schemaRef ds:uri="http://schemas.microsoft.com/sharepoint/v3/contenttype/forms"/>
  </ds:schemaRefs>
</ds:datastoreItem>
</file>

<file path=customXml/itemProps2.xml><?xml version="1.0" encoding="utf-8"?>
<ds:datastoreItem xmlns:ds="http://schemas.openxmlformats.org/officeDocument/2006/customXml" ds:itemID="{E8D90395-6C1C-4756-8DA8-F21D888F1F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b36799-13d5-416f-bd24-04784eaa0090"/>
    <ds:schemaRef ds:uri="c0f3f209-f087-4d9b-9c08-cbc85247f5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7E91DC-C55F-4D07-981F-61DD1E2FAE98}">
  <ds:schemaRefs>
    <ds:schemaRef ds:uri="http://www.w3.org/XML/1998/namespace"/>
    <ds:schemaRef ds:uri="http://purl.org/dc/dcmitype/"/>
    <ds:schemaRef ds:uri="http://schemas.openxmlformats.org/package/2006/metadata/core-properties"/>
    <ds:schemaRef ds:uri="http://schemas.microsoft.com/office/2006/documentManagement/types"/>
    <ds:schemaRef ds:uri="http://purl.org/dc/terms/"/>
    <ds:schemaRef ds:uri="5bb36799-13d5-416f-bd24-04784eaa0090"/>
    <ds:schemaRef ds:uri="http://schemas.microsoft.com/office/infopath/2007/PartnerControls"/>
    <ds:schemaRef ds:uri="c0f3f209-f087-4d9b-9c08-cbc85247f5b9"/>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133</TotalTime>
  <Words>979</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AGENDA</vt:lpstr>
      <vt:lpstr>INTRODUCTION</vt:lpstr>
      <vt:lpstr>USER STORY 1: By Gayatri Dynamic Route Optimization for Express Delivery</vt:lpstr>
      <vt:lpstr>TASK DESCRIPTION</vt:lpstr>
      <vt:lpstr>DATAFLOW</vt:lpstr>
      <vt:lpstr>USER STORY 2: By Ketan Real-Time Parcel Tracking</vt:lpstr>
      <vt:lpstr>TASK DESCRIPTION</vt:lpstr>
      <vt:lpstr>DATAFLOW</vt:lpstr>
      <vt:lpstr>USER STORY 3: By Prateeksha Packstation Slot Availability and Package Deposit</vt:lpstr>
      <vt:lpstr>TASK DESCRIPTION</vt:lpstr>
      <vt:lpstr>DATAFLOW</vt:lpstr>
      <vt:lpstr>USER STORY 4: By Vipul Demand Analysis for Messenger Allocation</vt:lpstr>
      <vt:lpstr>TASK DESCRIPTION</vt:lpstr>
      <vt:lpstr>DATAFLOW</vt:lpstr>
      <vt:lpstr>USER STORY  5: By Cris Drones delivery </vt:lpstr>
      <vt:lpstr>TASK DESCRIPTION</vt:lpstr>
      <vt:lpstr>DATAFLOW</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Ketan Darekar</dc:creator>
  <cp:lastModifiedBy>Darekar, Ketan (SRH Hochschule Heidelberg Student)</cp:lastModifiedBy>
  <cp:revision>4</cp:revision>
  <dcterms:created xsi:type="dcterms:W3CDTF">2024-05-08T09:31:26Z</dcterms:created>
  <dcterms:modified xsi:type="dcterms:W3CDTF">2024-05-10T06:41:44Z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0x0101005AFCB1F0686BF04DA0BC7CE8DCB10711</vt:lpwstr>
  </property>
</Properties>
</file>